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8"/>
  </p:notesMasterIdLst>
  <p:sldIdLst>
    <p:sldId id="256" r:id="rId3"/>
    <p:sldId id="257" r:id="rId4"/>
    <p:sldId id="260" r:id="rId5"/>
    <p:sldId id="289" r:id="rId6"/>
    <p:sldId id="290" r:id="rId7"/>
    <p:sldId id="261" r:id="rId8"/>
    <p:sldId id="263" r:id="rId9"/>
    <p:sldId id="291" r:id="rId10"/>
    <p:sldId id="295" r:id="rId11"/>
    <p:sldId id="268" r:id="rId12"/>
    <p:sldId id="292" r:id="rId13"/>
    <p:sldId id="293" r:id="rId14"/>
    <p:sldId id="294" r:id="rId15"/>
    <p:sldId id="272" r:id="rId16"/>
    <p:sldId id="296" r:id="rId17"/>
    <p:sldId id="297" r:id="rId18"/>
    <p:sldId id="298" r:id="rId19"/>
    <p:sldId id="273" r:id="rId20"/>
    <p:sldId id="274" r:id="rId21"/>
    <p:sldId id="299" r:id="rId22"/>
    <p:sldId id="277" r:id="rId23"/>
    <p:sldId id="300" r:id="rId24"/>
    <p:sldId id="301" r:id="rId25"/>
    <p:sldId id="279" r:id="rId26"/>
    <p:sldId id="302" r:id="rId27"/>
    <p:sldId id="281" r:id="rId28"/>
    <p:sldId id="282" r:id="rId29"/>
    <p:sldId id="286" r:id="rId30"/>
    <p:sldId id="303" r:id="rId31"/>
    <p:sldId id="304" r:id="rId32"/>
    <p:sldId id="305" r:id="rId33"/>
    <p:sldId id="287"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385" r:id="rId114"/>
    <p:sldId id="386" r:id="rId115"/>
    <p:sldId id="387" r:id="rId116"/>
    <p:sldId id="388" r:id="rId117"/>
    <p:sldId id="389" r:id="rId118"/>
    <p:sldId id="390" r:id="rId119"/>
    <p:sldId id="391" r:id="rId120"/>
    <p:sldId id="392" r:id="rId121"/>
    <p:sldId id="393" r:id="rId122"/>
    <p:sldId id="394" r:id="rId123"/>
    <p:sldId id="395" r:id="rId124"/>
    <p:sldId id="396" r:id="rId125"/>
    <p:sldId id="397" r:id="rId126"/>
    <p:sldId id="398" r:id="rId127"/>
    <p:sldId id="399" r:id="rId128"/>
    <p:sldId id="400" r:id="rId129"/>
    <p:sldId id="401" r:id="rId130"/>
    <p:sldId id="402" r:id="rId131"/>
    <p:sldId id="403" r:id="rId132"/>
    <p:sldId id="404" r:id="rId133"/>
    <p:sldId id="405" r:id="rId134"/>
    <p:sldId id="406" r:id="rId135"/>
    <p:sldId id="407" r:id="rId136"/>
    <p:sldId id="408" r:id="rId137"/>
    <p:sldId id="409" r:id="rId138"/>
    <p:sldId id="410" r:id="rId139"/>
    <p:sldId id="411" r:id="rId140"/>
    <p:sldId id="412" r:id="rId141"/>
    <p:sldId id="413" r:id="rId142"/>
    <p:sldId id="414" r:id="rId143"/>
    <p:sldId id="415" r:id="rId144"/>
    <p:sldId id="416" r:id="rId145"/>
    <p:sldId id="417" r:id="rId146"/>
    <p:sldId id="418" r:id="rId147"/>
    <p:sldId id="419" r:id="rId148"/>
    <p:sldId id="420" r:id="rId149"/>
    <p:sldId id="421" r:id="rId150"/>
    <p:sldId id="422" r:id="rId151"/>
    <p:sldId id="423" r:id="rId152"/>
    <p:sldId id="424" r:id="rId153"/>
    <p:sldId id="425" r:id="rId154"/>
    <p:sldId id="426" r:id="rId155"/>
    <p:sldId id="427" r:id="rId156"/>
    <p:sldId id="428" r:id="rId157"/>
    <p:sldId id="429" r:id="rId158"/>
    <p:sldId id="430" r:id="rId159"/>
    <p:sldId id="431" r:id="rId160"/>
    <p:sldId id="432" r:id="rId161"/>
    <p:sldId id="433" r:id="rId162"/>
    <p:sldId id="434" r:id="rId163"/>
    <p:sldId id="435" r:id="rId164"/>
    <p:sldId id="436" r:id="rId165"/>
    <p:sldId id="437" r:id="rId166"/>
    <p:sldId id="438" r:id="rId167"/>
    <p:sldId id="439" r:id="rId168"/>
    <p:sldId id="440" r:id="rId169"/>
    <p:sldId id="441" r:id="rId170"/>
    <p:sldId id="442" r:id="rId171"/>
    <p:sldId id="443" r:id="rId172"/>
    <p:sldId id="444" r:id="rId173"/>
    <p:sldId id="445" r:id="rId174"/>
    <p:sldId id="446" r:id="rId175"/>
    <p:sldId id="447" r:id="rId176"/>
    <p:sldId id="448" r:id="rId177"/>
    <p:sldId id="449" r:id="rId178"/>
    <p:sldId id="450" r:id="rId179"/>
    <p:sldId id="451" r:id="rId180"/>
    <p:sldId id="452" r:id="rId181"/>
    <p:sldId id="453" r:id="rId182"/>
    <p:sldId id="454" r:id="rId183"/>
    <p:sldId id="455" r:id="rId184"/>
    <p:sldId id="456" r:id="rId185"/>
    <p:sldId id="457" r:id="rId186"/>
    <p:sldId id="458" r:id="rId187"/>
    <p:sldId id="459" r:id="rId188"/>
    <p:sldId id="460" r:id="rId189"/>
    <p:sldId id="461" r:id="rId190"/>
    <p:sldId id="462" r:id="rId191"/>
    <p:sldId id="463" r:id="rId192"/>
    <p:sldId id="464" r:id="rId193"/>
    <p:sldId id="465" r:id="rId194"/>
    <p:sldId id="466" r:id="rId195"/>
    <p:sldId id="467" r:id="rId196"/>
    <p:sldId id="468" r:id="rId197"/>
  </p:sldIdLst>
  <p:sldSz cx="9144000" cy="5143500" type="screen16x9"/>
  <p:notesSz cx="6858000" cy="9144000"/>
  <p:embeddedFontLst>
    <p:embeddedFont>
      <p:font typeface="Quattrocento Sans" panose="020B0604020202020204" charset="0"/>
      <p:regular r:id="rId199"/>
      <p:bold r:id="rId200"/>
      <p:italic r:id="rId201"/>
      <p:boldItalic r:id="rId202"/>
    </p:embeddedFont>
    <p:embeddedFont>
      <p:font typeface="Calibri" panose="020F0502020204030204" pitchFamily="34" charset="0"/>
      <p:regular r:id="rId203"/>
      <p:bold r:id="rId204"/>
      <p:italic r:id="rId205"/>
      <p:boldItalic r:id="rId206"/>
    </p:embeddedFont>
    <p:embeddedFont>
      <p:font typeface="Roboto" panose="020B0604020202020204" charset="0"/>
      <p:regular r:id="rId207"/>
      <p:bold r:id="rId208"/>
      <p:italic r:id="rId209"/>
      <p:boldItalic r:id="rId2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font" Target="fonts/font7.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11"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font" Target="fonts/font8.fntdata"/><Relationship Id="rId201" Type="http://schemas.openxmlformats.org/officeDocument/2006/relationships/font" Target="fonts/font3.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viewProps" Target="viewProps.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notesMaster" Target="notesMasters/notesMaster1.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font" Target="fonts/font4.fntdata"/><Relationship Id="rId207" Type="http://schemas.openxmlformats.org/officeDocument/2006/relationships/font" Target="fonts/font9.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font" Target="fonts/font1.fntdata"/><Relationship Id="rId203" Type="http://schemas.openxmlformats.org/officeDocument/2006/relationships/font" Target="fonts/font5.fntdata"/><Relationship Id="rId208"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font" Target="fonts/font11.fntdata"/><Relationship Id="rId190" Type="http://schemas.openxmlformats.org/officeDocument/2006/relationships/slide" Target="slides/slide188.xml"/><Relationship Id="rId204" Type="http://schemas.openxmlformats.org/officeDocument/2006/relationships/font" Target="fonts/font6.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font" Target="fonts/font12.fntdata"/><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font" Target="fonts/font2.fntdata"/><Relationship Id="rId16"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897562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4a8c4b412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44a8c4b412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769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4f3bf8bd4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44f3bf8bd4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a:latin typeface="Quattrocento Sans"/>
                <a:ea typeface="Quattrocento Sans"/>
                <a:cs typeface="Quattrocento Sans"/>
                <a:sym typeface="Quattrocento Sans"/>
              </a:rPr>
              <a:t>When: Early on during Judges is a reasonable thing to say, since Joshua and Rahab lived in the same times. The judges follow Joshua; and Boaz who is living here is the son of Rahab. </a:t>
            </a:r>
            <a:endParaRPr dirty="0"/>
          </a:p>
        </p:txBody>
      </p:sp>
      <p:sp>
        <p:nvSpPr>
          <p:cNvPr id="371" name="Google Shape;371;g144f3bf8bd4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dirty="0"/>
          </a:p>
        </p:txBody>
      </p:sp>
    </p:spTree>
    <p:extLst>
      <p:ext uri="{BB962C8B-B14F-4D97-AF65-F5344CB8AC3E}">
        <p14:creationId xmlns:p14="http://schemas.microsoft.com/office/powerpoint/2010/main" val="16013259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46ce3f379e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146ce3f379e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All of chapter 2 happens in a day - morning to evening  </a:t>
            </a:r>
            <a:endParaRPr/>
          </a:p>
          <a:p>
            <a:pPr marL="0" lvl="0" indent="0" algn="l" rtl="0">
              <a:spcBef>
                <a:spcPts val="0"/>
              </a:spcBef>
              <a:spcAft>
                <a:spcPts val="0"/>
              </a:spcAft>
              <a:buNone/>
            </a:pPr>
            <a:r>
              <a:rPr lang="en"/>
              <a:t> A: Conversation of Naomi and Ruth. B: Gleaning. C: Conversation of Boaz and others. D: Boaz's favor towards Ruth. E: Ruth responds. F: Prayer of Boaz. </a:t>
            </a:r>
            <a:endParaRPr/>
          </a:p>
        </p:txBody>
      </p:sp>
      <p:sp>
        <p:nvSpPr>
          <p:cNvPr id="324" name="Google Shape;324;g146ce3f379e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100</a:t>
            </a:fld>
            <a:endParaRPr/>
          </a:p>
        </p:txBody>
      </p:sp>
    </p:spTree>
    <p:extLst>
      <p:ext uri="{BB962C8B-B14F-4D97-AF65-F5344CB8AC3E}">
        <p14:creationId xmlns:p14="http://schemas.microsoft.com/office/powerpoint/2010/main" val="1305615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47189378f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47189378f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Boaz - kinsman to Elimelech, prominent man (we read that he had land, servants, a good social standing), son to Rahab the harlot (Matt 1:5), who was a Gentile woman. Do these qualities necessarily make him good? He could’ve still turned out to be evil or not compassionate</a:t>
            </a:r>
            <a:endParaRPr/>
          </a:p>
          <a:p>
            <a:pPr marL="0" lvl="0" indent="0" algn="l" rtl="0">
              <a:spcBef>
                <a:spcPts val="0"/>
              </a:spcBef>
              <a:spcAft>
                <a:spcPts val="0"/>
              </a:spcAft>
              <a:buNone/>
            </a:pPr>
            <a:endParaRPr/>
          </a:p>
          <a:p>
            <a:pPr marL="0" lvl="0" indent="0" algn="l" rtl="0">
              <a:spcBef>
                <a:spcPts val="0"/>
              </a:spcBef>
              <a:spcAft>
                <a:spcPts val="0"/>
              </a:spcAft>
              <a:buNone/>
            </a:pPr>
            <a:r>
              <a:rPr lang="en"/>
              <a:t>Q2 - what do social labels </a:t>
            </a:r>
            <a:endParaRPr/>
          </a:p>
          <a:p>
            <a:pPr marL="0" lvl="0" indent="0" algn="l" rtl="0">
              <a:spcBef>
                <a:spcPts val="0"/>
              </a:spcBef>
              <a:spcAft>
                <a:spcPts val="0"/>
              </a:spcAft>
              <a:buNone/>
            </a:pPr>
            <a:endParaRPr/>
          </a:p>
          <a:p>
            <a:pPr marL="0" lvl="0" indent="0" algn="l" rtl="0">
              <a:spcBef>
                <a:spcPts val="0"/>
              </a:spcBef>
              <a:spcAft>
                <a:spcPts val="0"/>
              </a:spcAft>
              <a:buNone/>
            </a:pPr>
            <a:r>
              <a:rPr lang="en"/>
              <a:t>The OT God is often deemed as unkind, not compassionate or unloving. W</a:t>
            </a:r>
            <a:endParaRPr/>
          </a:p>
        </p:txBody>
      </p:sp>
    </p:spTree>
    <p:extLst>
      <p:ext uri="{BB962C8B-B14F-4D97-AF65-F5344CB8AC3E}">
        <p14:creationId xmlns:p14="http://schemas.microsoft.com/office/powerpoint/2010/main" val="21038497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47189378f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47189378f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Boaz - kinsman to Elimelech, prominent man (we read that he had land, servants, a good social standing), son to Rahab the harlot (Matt 1:5), who was a Gentile woman. Do these qualities necessarily make him good? He could’ve still turned out to be evil or not compassionate</a:t>
            </a:r>
            <a:endParaRPr/>
          </a:p>
          <a:p>
            <a:pPr marL="0" lvl="0" indent="0" algn="l" rtl="0">
              <a:spcBef>
                <a:spcPts val="0"/>
              </a:spcBef>
              <a:spcAft>
                <a:spcPts val="0"/>
              </a:spcAft>
              <a:buNone/>
            </a:pPr>
            <a:endParaRPr/>
          </a:p>
          <a:p>
            <a:pPr marL="0" lvl="0" indent="0" algn="l" rtl="0">
              <a:spcBef>
                <a:spcPts val="0"/>
              </a:spcBef>
              <a:spcAft>
                <a:spcPts val="0"/>
              </a:spcAft>
              <a:buNone/>
            </a:pPr>
            <a:r>
              <a:rPr lang="en"/>
              <a:t>Q2 - what do social labels </a:t>
            </a:r>
            <a:endParaRPr/>
          </a:p>
          <a:p>
            <a:pPr marL="0" lvl="0" indent="0" algn="l" rtl="0">
              <a:spcBef>
                <a:spcPts val="0"/>
              </a:spcBef>
              <a:spcAft>
                <a:spcPts val="0"/>
              </a:spcAft>
              <a:buNone/>
            </a:pPr>
            <a:endParaRPr/>
          </a:p>
          <a:p>
            <a:pPr marL="0" lvl="0" indent="0" algn="l" rtl="0">
              <a:spcBef>
                <a:spcPts val="0"/>
              </a:spcBef>
              <a:spcAft>
                <a:spcPts val="0"/>
              </a:spcAft>
              <a:buNone/>
            </a:pPr>
            <a:r>
              <a:rPr lang="en"/>
              <a:t>The OT God is often deemed as unkind, not compassionate or unloving. W</a:t>
            </a:r>
            <a:endParaRPr/>
          </a:p>
        </p:txBody>
      </p:sp>
    </p:spTree>
    <p:extLst>
      <p:ext uri="{BB962C8B-B14F-4D97-AF65-F5344CB8AC3E}">
        <p14:creationId xmlns:p14="http://schemas.microsoft.com/office/powerpoint/2010/main" val="22152314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47189378f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47189378f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Boaz - kinsman to Elimelech, prominent man (we read that he had land, servants, a good social standing), son to Rahab the harlot (Matt 1:5), who was a Gentile woman. Do these qualities necessarily make him good? He could’ve still turned out to be evil or not compassionate</a:t>
            </a:r>
            <a:endParaRPr/>
          </a:p>
          <a:p>
            <a:pPr marL="0" lvl="0" indent="0" algn="l" rtl="0">
              <a:spcBef>
                <a:spcPts val="0"/>
              </a:spcBef>
              <a:spcAft>
                <a:spcPts val="0"/>
              </a:spcAft>
              <a:buNone/>
            </a:pPr>
            <a:endParaRPr/>
          </a:p>
          <a:p>
            <a:pPr marL="0" lvl="0" indent="0" algn="l" rtl="0">
              <a:spcBef>
                <a:spcPts val="0"/>
              </a:spcBef>
              <a:spcAft>
                <a:spcPts val="0"/>
              </a:spcAft>
              <a:buNone/>
            </a:pPr>
            <a:r>
              <a:rPr lang="en"/>
              <a:t>Q2 - what do social labels </a:t>
            </a:r>
            <a:endParaRPr/>
          </a:p>
          <a:p>
            <a:pPr marL="0" lvl="0" indent="0" algn="l" rtl="0">
              <a:spcBef>
                <a:spcPts val="0"/>
              </a:spcBef>
              <a:spcAft>
                <a:spcPts val="0"/>
              </a:spcAft>
              <a:buNone/>
            </a:pPr>
            <a:endParaRPr/>
          </a:p>
          <a:p>
            <a:pPr marL="0" lvl="0" indent="0" algn="l" rtl="0">
              <a:spcBef>
                <a:spcPts val="0"/>
              </a:spcBef>
              <a:spcAft>
                <a:spcPts val="0"/>
              </a:spcAft>
              <a:buNone/>
            </a:pPr>
            <a:r>
              <a:rPr lang="en"/>
              <a:t>The OT God is often deemed as unkind, not compassionate or unloving. W</a:t>
            </a:r>
            <a:endParaRPr/>
          </a:p>
        </p:txBody>
      </p:sp>
    </p:spTree>
    <p:extLst>
      <p:ext uri="{BB962C8B-B14F-4D97-AF65-F5344CB8AC3E}">
        <p14:creationId xmlns:p14="http://schemas.microsoft.com/office/powerpoint/2010/main" val="27693324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47189378f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47189378f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Boaz - kinsman to Elimelech, prominent man (we read that he had land, servants, a good social standing), son to Rahab the harlot (Matt 1:5), who was a Gentile woman. Do these qualities necessarily make him good? He could’ve still turned out to be evil or not compassionate</a:t>
            </a:r>
            <a:endParaRPr/>
          </a:p>
          <a:p>
            <a:pPr marL="0" lvl="0" indent="0" algn="l" rtl="0">
              <a:spcBef>
                <a:spcPts val="0"/>
              </a:spcBef>
              <a:spcAft>
                <a:spcPts val="0"/>
              </a:spcAft>
              <a:buNone/>
            </a:pPr>
            <a:endParaRPr/>
          </a:p>
          <a:p>
            <a:pPr marL="0" lvl="0" indent="0" algn="l" rtl="0">
              <a:spcBef>
                <a:spcPts val="0"/>
              </a:spcBef>
              <a:spcAft>
                <a:spcPts val="0"/>
              </a:spcAft>
              <a:buNone/>
            </a:pPr>
            <a:r>
              <a:rPr lang="en"/>
              <a:t>Q2 - what do social labels </a:t>
            </a:r>
            <a:endParaRPr/>
          </a:p>
          <a:p>
            <a:pPr marL="0" lvl="0" indent="0" algn="l" rtl="0">
              <a:spcBef>
                <a:spcPts val="0"/>
              </a:spcBef>
              <a:spcAft>
                <a:spcPts val="0"/>
              </a:spcAft>
              <a:buNone/>
            </a:pPr>
            <a:endParaRPr/>
          </a:p>
          <a:p>
            <a:pPr marL="0" lvl="0" indent="0" algn="l" rtl="0">
              <a:spcBef>
                <a:spcPts val="0"/>
              </a:spcBef>
              <a:spcAft>
                <a:spcPts val="0"/>
              </a:spcAft>
              <a:buNone/>
            </a:pPr>
            <a:r>
              <a:rPr lang="en"/>
              <a:t>The OT God is often deemed as unkind, not compassionate or unloving. W</a:t>
            </a:r>
            <a:endParaRPr/>
          </a:p>
        </p:txBody>
      </p:sp>
    </p:spTree>
    <p:extLst>
      <p:ext uri="{BB962C8B-B14F-4D97-AF65-F5344CB8AC3E}">
        <p14:creationId xmlns:p14="http://schemas.microsoft.com/office/powerpoint/2010/main" val="11977273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47189378f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47189378f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Boaz - kinsman to Elimelech, prominent man (we read that he had land, servants, a good social standing), son to Rahab the harlot (Matt 1:5), who was a Gentile woman. Do these qualities necessarily make him good? He could’ve still turned out to be evil or not compassionate</a:t>
            </a:r>
            <a:endParaRPr/>
          </a:p>
          <a:p>
            <a:pPr marL="0" lvl="0" indent="0" algn="l" rtl="0">
              <a:spcBef>
                <a:spcPts val="0"/>
              </a:spcBef>
              <a:spcAft>
                <a:spcPts val="0"/>
              </a:spcAft>
              <a:buNone/>
            </a:pPr>
            <a:endParaRPr/>
          </a:p>
          <a:p>
            <a:pPr marL="0" lvl="0" indent="0" algn="l" rtl="0">
              <a:spcBef>
                <a:spcPts val="0"/>
              </a:spcBef>
              <a:spcAft>
                <a:spcPts val="0"/>
              </a:spcAft>
              <a:buNone/>
            </a:pPr>
            <a:r>
              <a:rPr lang="en"/>
              <a:t>Q2 - what do social labels </a:t>
            </a:r>
            <a:endParaRPr/>
          </a:p>
          <a:p>
            <a:pPr marL="0" lvl="0" indent="0" algn="l" rtl="0">
              <a:spcBef>
                <a:spcPts val="0"/>
              </a:spcBef>
              <a:spcAft>
                <a:spcPts val="0"/>
              </a:spcAft>
              <a:buNone/>
            </a:pPr>
            <a:endParaRPr/>
          </a:p>
          <a:p>
            <a:pPr marL="0" lvl="0" indent="0" algn="l" rtl="0">
              <a:spcBef>
                <a:spcPts val="0"/>
              </a:spcBef>
              <a:spcAft>
                <a:spcPts val="0"/>
              </a:spcAft>
              <a:buNone/>
            </a:pPr>
            <a:r>
              <a:rPr lang="en"/>
              <a:t>The OT God is often deemed as unkind, not compassionate or unloving. W</a:t>
            </a:r>
            <a:endParaRPr/>
          </a:p>
        </p:txBody>
      </p:sp>
    </p:spTree>
    <p:extLst>
      <p:ext uri="{BB962C8B-B14F-4D97-AF65-F5344CB8AC3E}">
        <p14:creationId xmlns:p14="http://schemas.microsoft.com/office/powerpoint/2010/main" val="1462963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47189378f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47189378f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God-centered and God-first conversations; casual language also placed God first, does my daily language glorify God? Boaz’s treatment of his workers is likely to have been more than fair looking at his generosity. .</a:t>
            </a:r>
            <a:endParaRPr/>
          </a:p>
          <a:p>
            <a:pPr marL="457200" lvl="0" indent="-298450" algn="l" rtl="0">
              <a:spcBef>
                <a:spcPts val="0"/>
              </a:spcBef>
              <a:spcAft>
                <a:spcPts val="0"/>
              </a:spcAft>
              <a:buSzPts val="1100"/>
              <a:buAutoNum type="arabicPeriod"/>
            </a:pPr>
            <a:r>
              <a:rPr lang="en"/>
              <a:t>“Whose young woman is this”? Signifies Ruth standing out, Boaz’s watchfulness over his people. He is a good steward of things given to him</a:t>
            </a:r>
            <a:endParaRPr/>
          </a:p>
          <a:p>
            <a:pPr marL="457200" lvl="0" indent="-298450" algn="l" rtl="0">
              <a:spcBef>
                <a:spcPts val="0"/>
              </a:spcBef>
              <a:spcAft>
                <a:spcPts val="0"/>
              </a:spcAft>
              <a:buSzPts val="1100"/>
              <a:buAutoNum type="arabicPeriod"/>
            </a:pPr>
            <a:r>
              <a:rPr lang="en"/>
              <a:t>What are some providential events that seem to happen here? </a:t>
            </a:r>
            <a:endParaRPr/>
          </a:p>
        </p:txBody>
      </p:sp>
    </p:spTree>
    <p:extLst>
      <p:ext uri="{BB962C8B-B14F-4D97-AF65-F5344CB8AC3E}">
        <p14:creationId xmlns:p14="http://schemas.microsoft.com/office/powerpoint/2010/main" val="22797060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47189378f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47189378f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God-centered and God-first conversations; casual language also placed God first, does my daily language glorify God? Boaz’s treatment of his workers is likely to have been more than fair looking at his generosity. .</a:t>
            </a:r>
            <a:endParaRPr/>
          </a:p>
          <a:p>
            <a:pPr marL="457200" lvl="0" indent="-298450" algn="l" rtl="0">
              <a:spcBef>
                <a:spcPts val="0"/>
              </a:spcBef>
              <a:spcAft>
                <a:spcPts val="0"/>
              </a:spcAft>
              <a:buSzPts val="1100"/>
              <a:buAutoNum type="arabicPeriod"/>
            </a:pPr>
            <a:r>
              <a:rPr lang="en"/>
              <a:t>“Whose young woman is this”? Signifies Ruth standing out, Boaz’s watchfulness over his people. He is a good steward of things given to him</a:t>
            </a:r>
            <a:endParaRPr/>
          </a:p>
          <a:p>
            <a:pPr marL="457200" lvl="0" indent="-298450" algn="l" rtl="0">
              <a:spcBef>
                <a:spcPts val="0"/>
              </a:spcBef>
              <a:spcAft>
                <a:spcPts val="0"/>
              </a:spcAft>
              <a:buSzPts val="1100"/>
              <a:buAutoNum type="arabicPeriod"/>
            </a:pPr>
            <a:r>
              <a:rPr lang="en"/>
              <a:t>What are some providential events that seem to happen here? </a:t>
            </a:r>
            <a:endParaRPr/>
          </a:p>
        </p:txBody>
      </p:sp>
    </p:spTree>
    <p:extLst>
      <p:ext uri="{BB962C8B-B14F-4D97-AF65-F5344CB8AC3E}">
        <p14:creationId xmlns:p14="http://schemas.microsoft.com/office/powerpoint/2010/main" val="21669437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47189378f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47189378f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God-centered and God-first conversations; casual language also placed God first, does my daily language glorify God? Boaz’s treatment of his workers is likely to have been more than fair looking at his generosity. .</a:t>
            </a:r>
            <a:endParaRPr/>
          </a:p>
          <a:p>
            <a:pPr marL="457200" lvl="0" indent="-298450" algn="l" rtl="0">
              <a:spcBef>
                <a:spcPts val="0"/>
              </a:spcBef>
              <a:spcAft>
                <a:spcPts val="0"/>
              </a:spcAft>
              <a:buSzPts val="1100"/>
              <a:buAutoNum type="arabicPeriod"/>
            </a:pPr>
            <a:r>
              <a:rPr lang="en"/>
              <a:t>“Whose young woman is this”? Signifies Ruth standing out, Boaz’s watchfulness over his people. He is a good steward of things given to him</a:t>
            </a:r>
            <a:endParaRPr/>
          </a:p>
          <a:p>
            <a:pPr marL="457200" lvl="0" indent="-298450" algn="l" rtl="0">
              <a:spcBef>
                <a:spcPts val="0"/>
              </a:spcBef>
              <a:spcAft>
                <a:spcPts val="0"/>
              </a:spcAft>
              <a:buSzPts val="1100"/>
              <a:buAutoNum type="arabicPeriod"/>
            </a:pPr>
            <a:r>
              <a:rPr lang="en"/>
              <a:t>What are some providential events that seem to happen here? </a:t>
            </a:r>
            <a:endParaRPr/>
          </a:p>
        </p:txBody>
      </p:sp>
    </p:spTree>
    <p:extLst>
      <p:ext uri="{BB962C8B-B14F-4D97-AF65-F5344CB8AC3E}">
        <p14:creationId xmlns:p14="http://schemas.microsoft.com/office/powerpoint/2010/main" val="407756273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7189378f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7189378f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Boaz has understood not just the letter but the spirit of the law, which he puts in practice</a:t>
            </a:r>
            <a:endParaRPr/>
          </a:p>
          <a:p>
            <a:pPr marL="0" lvl="0" indent="0" algn="l" rtl="0">
              <a:spcBef>
                <a:spcPts val="0"/>
              </a:spcBef>
              <a:spcAft>
                <a:spcPts val="0"/>
              </a:spcAft>
              <a:buNone/>
            </a:pPr>
            <a:r>
              <a:rPr lang="en"/>
              <a:t>Are there reasons for Boaz to be dismissive of Moabite woman?</a:t>
            </a:r>
            <a:endParaRPr/>
          </a:p>
          <a:p>
            <a:pPr marL="0" lvl="0" indent="0" algn="l" rtl="0">
              <a:spcBef>
                <a:spcPts val="0"/>
              </a:spcBef>
              <a:spcAft>
                <a:spcPts val="0"/>
              </a:spcAft>
              <a:buNone/>
            </a:pPr>
            <a:r>
              <a:rPr lang="en"/>
              <a:t>She would make an object of desire for men lived sinful lives in Judges’ times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94799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4f3bf8bd4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44f3bf8bd4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a:latin typeface="Quattrocento Sans"/>
                <a:ea typeface="Quattrocento Sans"/>
                <a:cs typeface="Quattrocento Sans"/>
                <a:sym typeface="Quattrocento Sans"/>
              </a:rPr>
              <a:t>When: Early on during Judges is a reasonable thing to say, since Joshua and Rahab lived in the same times. The judges follow Joshua; and Boaz who is living here is the son of Rahab. </a:t>
            </a:r>
            <a:endParaRPr dirty="0"/>
          </a:p>
        </p:txBody>
      </p:sp>
      <p:sp>
        <p:nvSpPr>
          <p:cNvPr id="371" name="Google Shape;371;g144f3bf8bd4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dirty="0"/>
          </a:p>
        </p:txBody>
      </p:sp>
    </p:spTree>
    <p:extLst>
      <p:ext uri="{BB962C8B-B14F-4D97-AF65-F5344CB8AC3E}">
        <p14:creationId xmlns:p14="http://schemas.microsoft.com/office/powerpoint/2010/main" val="40392315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7189378f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7189378f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Boaz has understood not just the letter but the spirit of the law, which he puts in practice</a:t>
            </a:r>
            <a:endParaRPr/>
          </a:p>
          <a:p>
            <a:pPr marL="0" lvl="0" indent="0" algn="l" rtl="0">
              <a:spcBef>
                <a:spcPts val="0"/>
              </a:spcBef>
              <a:spcAft>
                <a:spcPts val="0"/>
              </a:spcAft>
              <a:buNone/>
            </a:pPr>
            <a:r>
              <a:rPr lang="en"/>
              <a:t>Are there reasons for Boaz to be dismissive of Moabite woman?</a:t>
            </a:r>
            <a:endParaRPr/>
          </a:p>
          <a:p>
            <a:pPr marL="0" lvl="0" indent="0" algn="l" rtl="0">
              <a:spcBef>
                <a:spcPts val="0"/>
              </a:spcBef>
              <a:spcAft>
                <a:spcPts val="0"/>
              </a:spcAft>
              <a:buNone/>
            </a:pPr>
            <a:r>
              <a:rPr lang="en"/>
              <a:t>She would make an object of desire for men lived sinful lives in Judges’ times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035589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46ce3f379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46ce3f379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750"/>
              </a:spcBef>
              <a:spcAft>
                <a:spcPts val="0"/>
              </a:spcAft>
              <a:buClr>
                <a:schemeClr val="dk1"/>
              </a:buClr>
              <a:buSzPts val="1500"/>
              <a:buFont typeface="Roboto"/>
              <a:buAutoNum type="arabicPeriod"/>
            </a:pPr>
            <a:r>
              <a:rPr lang="en" sz="1500">
                <a:solidFill>
                  <a:schemeClr val="dk1"/>
                </a:solidFill>
                <a:latin typeface="Roboto"/>
                <a:ea typeface="Roboto"/>
                <a:cs typeface="Roboto"/>
                <a:sym typeface="Roboto"/>
              </a:rPr>
              <a:t>What can we learn about glorifying God through words from Boaz’s words and actions?</a:t>
            </a:r>
            <a:endParaRPr/>
          </a:p>
        </p:txBody>
      </p:sp>
    </p:spTree>
    <p:extLst>
      <p:ext uri="{BB962C8B-B14F-4D97-AF65-F5344CB8AC3E}">
        <p14:creationId xmlns:p14="http://schemas.microsoft.com/office/powerpoint/2010/main" val="40050659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47189378f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47189378f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Boaz has understood not just the letter but the spirit of the law, which he puts in practice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Are there reasons for Boaz to be dismissive of Moabite woman?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Water - could have been a huge deal. Remember Jesus and the Samaritan woman?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She would make an object of desire for men lived sinful lives in Judges’ times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458076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47189378f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47189378f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Boaz has understood not just the letter but the spirit of the law, which he puts in practice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Are there reasons for Boaz to be dismissive of Moabite woman?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Water - could have been a huge deal. Remember Jesus and the Samaritan woman?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She would make an object of desire for men lived sinful lives in Judges’ times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35660203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47189378f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47189378f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750"/>
              </a:spcBef>
              <a:spcAft>
                <a:spcPts val="0"/>
              </a:spcAft>
              <a:buClr>
                <a:schemeClr val="dk1"/>
              </a:buClr>
              <a:buSzPts val="1500"/>
              <a:buFont typeface="Roboto"/>
              <a:buAutoNum type="arabicPeriod"/>
            </a:pPr>
            <a:r>
              <a:rPr lang="en" sz="1500">
                <a:solidFill>
                  <a:schemeClr val="dk1"/>
                </a:solidFill>
                <a:latin typeface="Roboto"/>
                <a:ea typeface="Roboto"/>
                <a:cs typeface="Roboto"/>
                <a:sym typeface="Roboto"/>
              </a:rPr>
              <a:t>What can we learn about glorifying God through words from Boaz’s words and actions?</a:t>
            </a:r>
            <a:endParaRPr/>
          </a:p>
        </p:txBody>
      </p:sp>
    </p:spTree>
    <p:extLst>
      <p:ext uri="{BB962C8B-B14F-4D97-AF65-F5344CB8AC3E}">
        <p14:creationId xmlns:p14="http://schemas.microsoft.com/office/powerpoint/2010/main" val="15294385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47189378f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47189378f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750"/>
              </a:spcBef>
              <a:spcAft>
                <a:spcPts val="0"/>
              </a:spcAft>
              <a:buClr>
                <a:schemeClr val="dk1"/>
              </a:buClr>
              <a:buSzPts val="1500"/>
              <a:buFont typeface="Roboto"/>
              <a:buAutoNum type="arabicPeriod"/>
            </a:pPr>
            <a:r>
              <a:rPr lang="en" sz="1500">
                <a:solidFill>
                  <a:schemeClr val="dk1"/>
                </a:solidFill>
                <a:latin typeface="Roboto"/>
                <a:ea typeface="Roboto"/>
                <a:cs typeface="Roboto"/>
                <a:sym typeface="Roboto"/>
              </a:rPr>
              <a:t>What can we learn about glorifying God through words from Boaz’s words and actions?</a:t>
            </a:r>
            <a:endParaRPr/>
          </a:p>
        </p:txBody>
      </p:sp>
    </p:spTree>
    <p:extLst>
      <p:ext uri="{BB962C8B-B14F-4D97-AF65-F5344CB8AC3E}">
        <p14:creationId xmlns:p14="http://schemas.microsoft.com/office/powerpoint/2010/main" val="71480412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47189378f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47189378f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750"/>
              </a:spcBef>
              <a:spcAft>
                <a:spcPts val="0"/>
              </a:spcAft>
              <a:buClr>
                <a:schemeClr val="dk1"/>
              </a:buClr>
              <a:buSzPts val="1500"/>
              <a:buFont typeface="Roboto"/>
              <a:buAutoNum type="arabicPeriod"/>
            </a:pPr>
            <a:r>
              <a:rPr lang="en" sz="1500">
                <a:solidFill>
                  <a:schemeClr val="dk1"/>
                </a:solidFill>
                <a:latin typeface="Roboto"/>
                <a:ea typeface="Roboto"/>
                <a:cs typeface="Roboto"/>
                <a:sym typeface="Roboto"/>
              </a:rPr>
              <a:t>What can we learn about glorifying God through words from Boaz’s words and actions?</a:t>
            </a:r>
            <a:endParaRPr/>
          </a:p>
        </p:txBody>
      </p:sp>
    </p:spTree>
    <p:extLst>
      <p:ext uri="{BB962C8B-B14F-4D97-AF65-F5344CB8AC3E}">
        <p14:creationId xmlns:p14="http://schemas.microsoft.com/office/powerpoint/2010/main" val="396424638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47189378f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47189378f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750"/>
              </a:spcBef>
              <a:spcAft>
                <a:spcPts val="0"/>
              </a:spcAft>
              <a:buClr>
                <a:schemeClr val="dk1"/>
              </a:buClr>
              <a:buSzPts val="1500"/>
              <a:buFont typeface="Roboto"/>
              <a:buAutoNum type="arabicPeriod"/>
            </a:pPr>
            <a:r>
              <a:rPr lang="en" sz="1500">
                <a:solidFill>
                  <a:schemeClr val="dk1"/>
                </a:solidFill>
                <a:latin typeface="Roboto"/>
                <a:ea typeface="Roboto"/>
                <a:cs typeface="Roboto"/>
                <a:sym typeface="Roboto"/>
              </a:rPr>
              <a:t>What can we learn about glorifying God through words from Boaz’s words and actions?</a:t>
            </a:r>
            <a:endParaRPr/>
          </a:p>
        </p:txBody>
      </p:sp>
    </p:spTree>
    <p:extLst>
      <p:ext uri="{BB962C8B-B14F-4D97-AF65-F5344CB8AC3E}">
        <p14:creationId xmlns:p14="http://schemas.microsoft.com/office/powerpoint/2010/main" val="37926974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46ce3f379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46ce3f379e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7259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47189378f1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47189378f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76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4f3bf8bd4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44f3bf8bd4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a:latin typeface="Quattrocento Sans"/>
                <a:ea typeface="Quattrocento Sans"/>
                <a:cs typeface="Quattrocento Sans"/>
                <a:sym typeface="Quattrocento Sans"/>
              </a:rPr>
              <a:t>When: Early on during Judges is a reasonable thing to say, since Joshua and Rahab lived in the same times. The judges follow Joshua; and Boaz who is living here is the son of Rahab. </a:t>
            </a:r>
            <a:endParaRPr dirty="0"/>
          </a:p>
        </p:txBody>
      </p:sp>
      <p:sp>
        <p:nvSpPr>
          <p:cNvPr id="371" name="Google Shape;371;g144f3bf8bd4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dirty="0"/>
          </a:p>
        </p:txBody>
      </p:sp>
    </p:spTree>
    <p:extLst>
      <p:ext uri="{BB962C8B-B14F-4D97-AF65-F5344CB8AC3E}">
        <p14:creationId xmlns:p14="http://schemas.microsoft.com/office/powerpoint/2010/main" val="229167866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47189378f1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47189378f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0640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46ce3f379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46ce3f379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we ever prematurely decided that God abandoned us? How did your perspective change?</a:t>
            </a:r>
            <a:endParaRPr/>
          </a:p>
        </p:txBody>
      </p:sp>
    </p:spTree>
    <p:extLst>
      <p:ext uri="{BB962C8B-B14F-4D97-AF65-F5344CB8AC3E}">
        <p14:creationId xmlns:p14="http://schemas.microsoft.com/office/powerpoint/2010/main" val="22359235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46ce3f379e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46ce3f379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900"/>
              <a:t>Lesson for us – even when we are broke, we have something to give </a:t>
            </a:r>
            <a:endParaRPr sz="900"/>
          </a:p>
          <a:p>
            <a:pPr marL="457200" lvl="0" indent="-285750" algn="l" rtl="0">
              <a:lnSpc>
                <a:spcPct val="100000"/>
              </a:lnSpc>
              <a:spcBef>
                <a:spcPts val="1200"/>
              </a:spcBef>
              <a:spcAft>
                <a:spcPts val="0"/>
              </a:spcAft>
              <a:buSzPts val="900"/>
              <a:buChar char="●"/>
            </a:pPr>
            <a:r>
              <a:rPr lang="en" sz="900"/>
              <a:t>Time </a:t>
            </a:r>
            <a:endParaRPr sz="900"/>
          </a:p>
          <a:p>
            <a:pPr marL="457200" lvl="0" indent="-285750" algn="l" rtl="0">
              <a:lnSpc>
                <a:spcPct val="100000"/>
              </a:lnSpc>
              <a:spcBef>
                <a:spcPts val="0"/>
              </a:spcBef>
              <a:spcAft>
                <a:spcPts val="0"/>
              </a:spcAft>
              <a:buSzPts val="900"/>
              <a:buChar char="●"/>
            </a:pPr>
            <a:r>
              <a:rPr lang="en" sz="900"/>
              <a:t>Resources </a:t>
            </a:r>
            <a:endParaRPr sz="900"/>
          </a:p>
          <a:p>
            <a:pPr marL="457200" lvl="0" indent="-285750" algn="l" rtl="0">
              <a:lnSpc>
                <a:spcPct val="100000"/>
              </a:lnSpc>
              <a:spcBef>
                <a:spcPts val="0"/>
              </a:spcBef>
              <a:spcAft>
                <a:spcPts val="0"/>
              </a:spcAft>
              <a:buSzPts val="900"/>
              <a:buChar char="●"/>
            </a:pPr>
            <a:r>
              <a:rPr lang="en" sz="900"/>
              <a:t>Advice </a:t>
            </a:r>
            <a:endParaRPr sz="900"/>
          </a:p>
          <a:p>
            <a:pPr marL="457200" lvl="0" indent="-285750" algn="l" rtl="0">
              <a:lnSpc>
                <a:spcPct val="100000"/>
              </a:lnSpc>
              <a:spcBef>
                <a:spcPts val="0"/>
              </a:spcBef>
              <a:spcAft>
                <a:spcPts val="0"/>
              </a:spcAft>
              <a:buSzPts val="900"/>
              <a:buChar char="●"/>
            </a:pPr>
            <a:r>
              <a:rPr lang="en" sz="900"/>
              <a:t>Teaching </a:t>
            </a:r>
            <a:endParaRPr sz="900"/>
          </a:p>
          <a:p>
            <a:pPr marL="457200" lvl="0" indent="-285750" algn="l" rtl="0">
              <a:lnSpc>
                <a:spcPct val="100000"/>
              </a:lnSpc>
              <a:spcBef>
                <a:spcPts val="0"/>
              </a:spcBef>
              <a:spcAft>
                <a:spcPts val="0"/>
              </a:spcAft>
              <a:buSzPts val="900"/>
              <a:buChar char="●"/>
            </a:pPr>
            <a:r>
              <a:rPr lang="en" sz="900"/>
              <a:t>Money </a:t>
            </a:r>
            <a:endParaRPr sz="900"/>
          </a:p>
          <a:p>
            <a:pPr marL="457200" lvl="0" indent="-285750" algn="l" rtl="0">
              <a:lnSpc>
                <a:spcPct val="100000"/>
              </a:lnSpc>
              <a:spcBef>
                <a:spcPts val="0"/>
              </a:spcBef>
              <a:spcAft>
                <a:spcPts val="0"/>
              </a:spcAft>
              <a:buSzPts val="900"/>
              <a:buChar char="●"/>
            </a:pPr>
            <a:r>
              <a:rPr lang="en" sz="900"/>
              <a:t>Comfort </a:t>
            </a:r>
            <a:endParaRPr sz="900"/>
          </a:p>
          <a:p>
            <a:pPr marL="457200" lvl="0" indent="-285750" algn="l" rtl="0">
              <a:lnSpc>
                <a:spcPct val="100000"/>
              </a:lnSpc>
              <a:spcBef>
                <a:spcPts val="0"/>
              </a:spcBef>
              <a:spcAft>
                <a:spcPts val="0"/>
              </a:spcAft>
              <a:buSzPts val="900"/>
              <a:buChar char="●"/>
            </a:pPr>
            <a:r>
              <a:rPr lang="en" sz="900"/>
              <a:t>Labor</a:t>
            </a:r>
            <a:endParaRPr sz="900"/>
          </a:p>
          <a:p>
            <a:pPr marL="457200" lvl="0" indent="-285750" algn="l" rtl="0">
              <a:lnSpc>
                <a:spcPct val="100000"/>
              </a:lnSpc>
              <a:spcBef>
                <a:spcPts val="0"/>
              </a:spcBef>
              <a:spcAft>
                <a:spcPts val="0"/>
              </a:spcAft>
              <a:buSzPts val="900"/>
              <a:buChar char="●"/>
            </a:pPr>
            <a:endParaRPr sz="900"/>
          </a:p>
        </p:txBody>
      </p:sp>
    </p:spTree>
    <p:extLst>
      <p:ext uri="{BB962C8B-B14F-4D97-AF65-F5344CB8AC3E}">
        <p14:creationId xmlns:p14="http://schemas.microsoft.com/office/powerpoint/2010/main" val="6887850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47189378f1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47189378f1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900"/>
              <a:t>Lesson for us – even when we are broke, we have something to give </a:t>
            </a:r>
            <a:endParaRPr sz="900"/>
          </a:p>
          <a:p>
            <a:pPr marL="457200" lvl="0" indent="-285750" algn="l" rtl="0">
              <a:lnSpc>
                <a:spcPct val="100000"/>
              </a:lnSpc>
              <a:spcBef>
                <a:spcPts val="1200"/>
              </a:spcBef>
              <a:spcAft>
                <a:spcPts val="0"/>
              </a:spcAft>
              <a:buSzPts val="900"/>
              <a:buChar char="●"/>
            </a:pPr>
            <a:r>
              <a:rPr lang="en" sz="900"/>
              <a:t>Time </a:t>
            </a:r>
            <a:endParaRPr sz="900"/>
          </a:p>
          <a:p>
            <a:pPr marL="457200" lvl="0" indent="-285750" algn="l" rtl="0">
              <a:lnSpc>
                <a:spcPct val="100000"/>
              </a:lnSpc>
              <a:spcBef>
                <a:spcPts val="0"/>
              </a:spcBef>
              <a:spcAft>
                <a:spcPts val="0"/>
              </a:spcAft>
              <a:buSzPts val="900"/>
              <a:buChar char="●"/>
            </a:pPr>
            <a:r>
              <a:rPr lang="en" sz="900"/>
              <a:t>Resources </a:t>
            </a:r>
            <a:endParaRPr sz="900"/>
          </a:p>
          <a:p>
            <a:pPr marL="457200" lvl="0" indent="-285750" algn="l" rtl="0">
              <a:lnSpc>
                <a:spcPct val="100000"/>
              </a:lnSpc>
              <a:spcBef>
                <a:spcPts val="0"/>
              </a:spcBef>
              <a:spcAft>
                <a:spcPts val="0"/>
              </a:spcAft>
              <a:buSzPts val="900"/>
              <a:buChar char="●"/>
            </a:pPr>
            <a:r>
              <a:rPr lang="en" sz="900"/>
              <a:t>Advice </a:t>
            </a:r>
            <a:endParaRPr sz="900"/>
          </a:p>
          <a:p>
            <a:pPr marL="457200" lvl="0" indent="-285750" algn="l" rtl="0">
              <a:lnSpc>
                <a:spcPct val="100000"/>
              </a:lnSpc>
              <a:spcBef>
                <a:spcPts val="0"/>
              </a:spcBef>
              <a:spcAft>
                <a:spcPts val="0"/>
              </a:spcAft>
              <a:buSzPts val="900"/>
              <a:buChar char="●"/>
            </a:pPr>
            <a:r>
              <a:rPr lang="en" sz="900"/>
              <a:t>Teaching </a:t>
            </a:r>
            <a:endParaRPr sz="900"/>
          </a:p>
          <a:p>
            <a:pPr marL="457200" lvl="0" indent="-285750" algn="l" rtl="0">
              <a:lnSpc>
                <a:spcPct val="100000"/>
              </a:lnSpc>
              <a:spcBef>
                <a:spcPts val="0"/>
              </a:spcBef>
              <a:spcAft>
                <a:spcPts val="0"/>
              </a:spcAft>
              <a:buSzPts val="900"/>
              <a:buChar char="●"/>
            </a:pPr>
            <a:r>
              <a:rPr lang="en" sz="900"/>
              <a:t>Money </a:t>
            </a:r>
            <a:endParaRPr sz="900"/>
          </a:p>
          <a:p>
            <a:pPr marL="457200" lvl="0" indent="-285750" algn="l" rtl="0">
              <a:lnSpc>
                <a:spcPct val="100000"/>
              </a:lnSpc>
              <a:spcBef>
                <a:spcPts val="0"/>
              </a:spcBef>
              <a:spcAft>
                <a:spcPts val="0"/>
              </a:spcAft>
              <a:buSzPts val="900"/>
              <a:buChar char="●"/>
            </a:pPr>
            <a:r>
              <a:rPr lang="en" sz="900"/>
              <a:t>Comfort </a:t>
            </a:r>
            <a:endParaRPr sz="900"/>
          </a:p>
          <a:p>
            <a:pPr marL="457200" lvl="0" indent="-285750" algn="l" rtl="0">
              <a:lnSpc>
                <a:spcPct val="100000"/>
              </a:lnSpc>
              <a:spcBef>
                <a:spcPts val="0"/>
              </a:spcBef>
              <a:spcAft>
                <a:spcPts val="0"/>
              </a:spcAft>
              <a:buSzPts val="900"/>
              <a:buChar char="●"/>
            </a:pPr>
            <a:r>
              <a:rPr lang="en" sz="900"/>
              <a:t>Labor</a:t>
            </a:r>
            <a:endParaRPr sz="900"/>
          </a:p>
          <a:p>
            <a:pPr marL="457200" lvl="0" indent="-285750" algn="l" rtl="0">
              <a:lnSpc>
                <a:spcPct val="100000"/>
              </a:lnSpc>
              <a:spcBef>
                <a:spcPts val="0"/>
              </a:spcBef>
              <a:spcAft>
                <a:spcPts val="0"/>
              </a:spcAft>
              <a:buSzPts val="900"/>
              <a:buChar char="●"/>
            </a:pPr>
            <a:endParaRPr sz="900"/>
          </a:p>
        </p:txBody>
      </p:sp>
    </p:spTree>
    <p:extLst>
      <p:ext uri="{BB962C8B-B14F-4D97-AF65-F5344CB8AC3E}">
        <p14:creationId xmlns:p14="http://schemas.microsoft.com/office/powerpoint/2010/main" val="256223452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47189378f1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47189378f1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900"/>
              <a:t>Lesson for us – even when we are broke, we have something to give </a:t>
            </a:r>
            <a:endParaRPr sz="900"/>
          </a:p>
          <a:p>
            <a:pPr marL="457200" lvl="0" indent="-285750" algn="l" rtl="0">
              <a:lnSpc>
                <a:spcPct val="100000"/>
              </a:lnSpc>
              <a:spcBef>
                <a:spcPts val="1200"/>
              </a:spcBef>
              <a:spcAft>
                <a:spcPts val="0"/>
              </a:spcAft>
              <a:buSzPts val="900"/>
              <a:buChar char="●"/>
            </a:pPr>
            <a:r>
              <a:rPr lang="en" sz="900"/>
              <a:t>Time </a:t>
            </a:r>
            <a:endParaRPr sz="900"/>
          </a:p>
          <a:p>
            <a:pPr marL="457200" lvl="0" indent="-285750" algn="l" rtl="0">
              <a:lnSpc>
                <a:spcPct val="100000"/>
              </a:lnSpc>
              <a:spcBef>
                <a:spcPts val="0"/>
              </a:spcBef>
              <a:spcAft>
                <a:spcPts val="0"/>
              </a:spcAft>
              <a:buSzPts val="900"/>
              <a:buChar char="●"/>
            </a:pPr>
            <a:r>
              <a:rPr lang="en" sz="900"/>
              <a:t>Resources </a:t>
            </a:r>
            <a:endParaRPr sz="900"/>
          </a:p>
          <a:p>
            <a:pPr marL="457200" lvl="0" indent="-285750" algn="l" rtl="0">
              <a:lnSpc>
                <a:spcPct val="100000"/>
              </a:lnSpc>
              <a:spcBef>
                <a:spcPts val="0"/>
              </a:spcBef>
              <a:spcAft>
                <a:spcPts val="0"/>
              </a:spcAft>
              <a:buSzPts val="900"/>
              <a:buChar char="●"/>
            </a:pPr>
            <a:r>
              <a:rPr lang="en" sz="900"/>
              <a:t>Advice </a:t>
            </a:r>
            <a:endParaRPr sz="900"/>
          </a:p>
          <a:p>
            <a:pPr marL="457200" lvl="0" indent="-285750" algn="l" rtl="0">
              <a:lnSpc>
                <a:spcPct val="100000"/>
              </a:lnSpc>
              <a:spcBef>
                <a:spcPts val="0"/>
              </a:spcBef>
              <a:spcAft>
                <a:spcPts val="0"/>
              </a:spcAft>
              <a:buSzPts val="900"/>
              <a:buChar char="●"/>
            </a:pPr>
            <a:r>
              <a:rPr lang="en" sz="900"/>
              <a:t>Teaching </a:t>
            </a:r>
            <a:endParaRPr sz="900"/>
          </a:p>
          <a:p>
            <a:pPr marL="457200" lvl="0" indent="-285750" algn="l" rtl="0">
              <a:lnSpc>
                <a:spcPct val="100000"/>
              </a:lnSpc>
              <a:spcBef>
                <a:spcPts val="0"/>
              </a:spcBef>
              <a:spcAft>
                <a:spcPts val="0"/>
              </a:spcAft>
              <a:buSzPts val="900"/>
              <a:buChar char="●"/>
            </a:pPr>
            <a:r>
              <a:rPr lang="en" sz="900"/>
              <a:t>Money </a:t>
            </a:r>
            <a:endParaRPr sz="900"/>
          </a:p>
          <a:p>
            <a:pPr marL="457200" lvl="0" indent="-285750" algn="l" rtl="0">
              <a:lnSpc>
                <a:spcPct val="100000"/>
              </a:lnSpc>
              <a:spcBef>
                <a:spcPts val="0"/>
              </a:spcBef>
              <a:spcAft>
                <a:spcPts val="0"/>
              </a:spcAft>
              <a:buSzPts val="900"/>
              <a:buChar char="●"/>
            </a:pPr>
            <a:r>
              <a:rPr lang="en" sz="900"/>
              <a:t>Comfort </a:t>
            </a:r>
            <a:endParaRPr sz="900"/>
          </a:p>
          <a:p>
            <a:pPr marL="457200" lvl="0" indent="-285750" algn="l" rtl="0">
              <a:lnSpc>
                <a:spcPct val="100000"/>
              </a:lnSpc>
              <a:spcBef>
                <a:spcPts val="0"/>
              </a:spcBef>
              <a:spcAft>
                <a:spcPts val="0"/>
              </a:spcAft>
              <a:buSzPts val="900"/>
              <a:buChar char="●"/>
            </a:pPr>
            <a:r>
              <a:rPr lang="en" sz="900"/>
              <a:t>Labor</a:t>
            </a:r>
            <a:endParaRPr sz="900"/>
          </a:p>
          <a:p>
            <a:pPr marL="457200" lvl="0" indent="-285750" algn="l" rtl="0">
              <a:lnSpc>
                <a:spcPct val="100000"/>
              </a:lnSpc>
              <a:spcBef>
                <a:spcPts val="0"/>
              </a:spcBef>
              <a:spcAft>
                <a:spcPts val="0"/>
              </a:spcAft>
              <a:buSzPts val="900"/>
              <a:buChar char="●"/>
            </a:pPr>
            <a:endParaRPr sz="900"/>
          </a:p>
        </p:txBody>
      </p:sp>
    </p:spTree>
    <p:extLst>
      <p:ext uri="{BB962C8B-B14F-4D97-AF65-F5344CB8AC3E}">
        <p14:creationId xmlns:p14="http://schemas.microsoft.com/office/powerpoint/2010/main" val="17577245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47189378f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47189378f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900"/>
              <a:t>Lesson for us – even when we are broke, we have something to give </a:t>
            </a:r>
            <a:endParaRPr sz="900"/>
          </a:p>
          <a:p>
            <a:pPr marL="457200" lvl="0" indent="-285750" algn="l" rtl="0">
              <a:lnSpc>
                <a:spcPct val="100000"/>
              </a:lnSpc>
              <a:spcBef>
                <a:spcPts val="1200"/>
              </a:spcBef>
              <a:spcAft>
                <a:spcPts val="0"/>
              </a:spcAft>
              <a:buSzPts val="900"/>
              <a:buChar char="●"/>
            </a:pPr>
            <a:r>
              <a:rPr lang="en" sz="900"/>
              <a:t>Time </a:t>
            </a:r>
            <a:endParaRPr sz="900"/>
          </a:p>
          <a:p>
            <a:pPr marL="457200" lvl="0" indent="-285750" algn="l" rtl="0">
              <a:lnSpc>
                <a:spcPct val="100000"/>
              </a:lnSpc>
              <a:spcBef>
                <a:spcPts val="0"/>
              </a:spcBef>
              <a:spcAft>
                <a:spcPts val="0"/>
              </a:spcAft>
              <a:buSzPts val="900"/>
              <a:buChar char="●"/>
            </a:pPr>
            <a:r>
              <a:rPr lang="en" sz="900"/>
              <a:t>Resources </a:t>
            </a:r>
            <a:endParaRPr sz="900"/>
          </a:p>
          <a:p>
            <a:pPr marL="457200" lvl="0" indent="-285750" algn="l" rtl="0">
              <a:lnSpc>
                <a:spcPct val="100000"/>
              </a:lnSpc>
              <a:spcBef>
                <a:spcPts val="0"/>
              </a:spcBef>
              <a:spcAft>
                <a:spcPts val="0"/>
              </a:spcAft>
              <a:buSzPts val="900"/>
              <a:buChar char="●"/>
            </a:pPr>
            <a:r>
              <a:rPr lang="en" sz="900"/>
              <a:t>Advice </a:t>
            </a:r>
            <a:endParaRPr sz="900"/>
          </a:p>
          <a:p>
            <a:pPr marL="457200" lvl="0" indent="-285750" algn="l" rtl="0">
              <a:lnSpc>
                <a:spcPct val="100000"/>
              </a:lnSpc>
              <a:spcBef>
                <a:spcPts val="0"/>
              </a:spcBef>
              <a:spcAft>
                <a:spcPts val="0"/>
              </a:spcAft>
              <a:buSzPts val="900"/>
              <a:buChar char="●"/>
            </a:pPr>
            <a:r>
              <a:rPr lang="en" sz="900"/>
              <a:t>Teaching </a:t>
            </a:r>
            <a:endParaRPr sz="900"/>
          </a:p>
          <a:p>
            <a:pPr marL="457200" lvl="0" indent="-285750" algn="l" rtl="0">
              <a:lnSpc>
                <a:spcPct val="100000"/>
              </a:lnSpc>
              <a:spcBef>
                <a:spcPts val="0"/>
              </a:spcBef>
              <a:spcAft>
                <a:spcPts val="0"/>
              </a:spcAft>
              <a:buSzPts val="900"/>
              <a:buChar char="●"/>
            </a:pPr>
            <a:r>
              <a:rPr lang="en" sz="900"/>
              <a:t>Money </a:t>
            </a:r>
            <a:endParaRPr sz="900"/>
          </a:p>
          <a:p>
            <a:pPr marL="457200" lvl="0" indent="-285750" algn="l" rtl="0">
              <a:lnSpc>
                <a:spcPct val="100000"/>
              </a:lnSpc>
              <a:spcBef>
                <a:spcPts val="0"/>
              </a:spcBef>
              <a:spcAft>
                <a:spcPts val="0"/>
              </a:spcAft>
              <a:buSzPts val="900"/>
              <a:buChar char="●"/>
            </a:pPr>
            <a:r>
              <a:rPr lang="en" sz="900"/>
              <a:t>Comfort </a:t>
            </a:r>
            <a:endParaRPr sz="900"/>
          </a:p>
          <a:p>
            <a:pPr marL="457200" lvl="0" indent="-285750" algn="l" rtl="0">
              <a:lnSpc>
                <a:spcPct val="100000"/>
              </a:lnSpc>
              <a:spcBef>
                <a:spcPts val="0"/>
              </a:spcBef>
              <a:spcAft>
                <a:spcPts val="0"/>
              </a:spcAft>
              <a:buSzPts val="900"/>
              <a:buChar char="●"/>
            </a:pPr>
            <a:r>
              <a:rPr lang="en" sz="900"/>
              <a:t>Labor</a:t>
            </a:r>
            <a:endParaRPr sz="900"/>
          </a:p>
          <a:p>
            <a:pPr marL="457200" lvl="0" indent="-285750" algn="l" rtl="0">
              <a:lnSpc>
                <a:spcPct val="100000"/>
              </a:lnSpc>
              <a:spcBef>
                <a:spcPts val="0"/>
              </a:spcBef>
              <a:spcAft>
                <a:spcPts val="0"/>
              </a:spcAft>
              <a:buSzPts val="900"/>
              <a:buChar char="●"/>
            </a:pPr>
            <a:endParaRPr sz="900"/>
          </a:p>
        </p:txBody>
      </p:sp>
    </p:spTree>
    <p:extLst>
      <p:ext uri="{BB962C8B-B14F-4D97-AF65-F5344CB8AC3E}">
        <p14:creationId xmlns:p14="http://schemas.microsoft.com/office/powerpoint/2010/main" val="139768854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47189378f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47189378f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900"/>
              <a:t>Lesson for us – even when we are broke, we have something to give </a:t>
            </a:r>
            <a:endParaRPr sz="900"/>
          </a:p>
          <a:p>
            <a:pPr marL="457200" lvl="0" indent="-285750" algn="l" rtl="0">
              <a:lnSpc>
                <a:spcPct val="100000"/>
              </a:lnSpc>
              <a:spcBef>
                <a:spcPts val="1200"/>
              </a:spcBef>
              <a:spcAft>
                <a:spcPts val="0"/>
              </a:spcAft>
              <a:buSzPts val="900"/>
              <a:buChar char="●"/>
            </a:pPr>
            <a:r>
              <a:rPr lang="en" sz="900"/>
              <a:t>Time </a:t>
            </a:r>
            <a:endParaRPr sz="900"/>
          </a:p>
          <a:p>
            <a:pPr marL="457200" lvl="0" indent="-285750" algn="l" rtl="0">
              <a:lnSpc>
                <a:spcPct val="100000"/>
              </a:lnSpc>
              <a:spcBef>
                <a:spcPts val="0"/>
              </a:spcBef>
              <a:spcAft>
                <a:spcPts val="0"/>
              </a:spcAft>
              <a:buSzPts val="900"/>
              <a:buChar char="●"/>
            </a:pPr>
            <a:r>
              <a:rPr lang="en" sz="900"/>
              <a:t>Resources </a:t>
            </a:r>
            <a:endParaRPr sz="900"/>
          </a:p>
          <a:p>
            <a:pPr marL="457200" lvl="0" indent="-285750" algn="l" rtl="0">
              <a:lnSpc>
                <a:spcPct val="100000"/>
              </a:lnSpc>
              <a:spcBef>
                <a:spcPts val="0"/>
              </a:spcBef>
              <a:spcAft>
                <a:spcPts val="0"/>
              </a:spcAft>
              <a:buSzPts val="900"/>
              <a:buChar char="●"/>
            </a:pPr>
            <a:r>
              <a:rPr lang="en" sz="900"/>
              <a:t>Advice </a:t>
            </a:r>
            <a:endParaRPr sz="900"/>
          </a:p>
          <a:p>
            <a:pPr marL="457200" lvl="0" indent="-285750" algn="l" rtl="0">
              <a:lnSpc>
                <a:spcPct val="100000"/>
              </a:lnSpc>
              <a:spcBef>
                <a:spcPts val="0"/>
              </a:spcBef>
              <a:spcAft>
                <a:spcPts val="0"/>
              </a:spcAft>
              <a:buSzPts val="900"/>
              <a:buChar char="●"/>
            </a:pPr>
            <a:r>
              <a:rPr lang="en" sz="900"/>
              <a:t>Teaching </a:t>
            </a:r>
            <a:endParaRPr sz="900"/>
          </a:p>
          <a:p>
            <a:pPr marL="457200" lvl="0" indent="-285750" algn="l" rtl="0">
              <a:lnSpc>
                <a:spcPct val="100000"/>
              </a:lnSpc>
              <a:spcBef>
                <a:spcPts val="0"/>
              </a:spcBef>
              <a:spcAft>
                <a:spcPts val="0"/>
              </a:spcAft>
              <a:buSzPts val="900"/>
              <a:buChar char="●"/>
            </a:pPr>
            <a:r>
              <a:rPr lang="en" sz="900"/>
              <a:t>Money </a:t>
            </a:r>
            <a:endParaRPr sz="900"/>
          </a:p>
          <a:p>
            <a:pPr marL="457200" lvl="0" indent="-285750" algn="l" rtl="0">
              <a:lnSpc>
                <a:spcPct val="100000"/>
              </a:lnSpc>
              <a:spcBef>
                <a:spcPts val="0"/>
              </a:spcBef>
              <a:spcAft>
                <a:spcPts val="0"/>
              </a:spcAft>
              <a:buSzPts val="900"/>
              <a:buChar char="●"/>
            </a:pPr>
            <a:r>
              <a:rPr lang="en" sz="900"/>
              <a:t>Comfort </a:t>
            </a:r>
            <a:endParaRPr sz="900"/>
          </a:p>
          <a:p>
            <a:pPr marL="457200" lvl="0" indent="-285750" algn="l" rtl="0">
              <a:lnSpc>
                <a:spcPct val="100000"/>
              </a:lnSpc>
              <a:spcBef>
                <a:spcPts val="0"/>
              </a:spcBef>
              <a:spcAft>
                <a:spcPts val="0"/>
              </a:spcAft>
              <a:buSzPts val="900"/>
              <a:buChar char="●"/>
            </a:pPr>
            <a:r>
              <a:rPr lang="en" sz="900"/>
              <a:t>Labor</a:t>
            </a:r>
            <a:endParaRPr sz="900"/>
          </a:p>
          <a:p>
            <a:pPr marL="457200" lvl="0" indent="-285750" algn="l" rtl="0">
              <a:lnSpc>
                <a:spcPct val="100000"/>
              </a:lnSpc>
              <a:spcBef>
                <a:spcPts val="0"/>
              </a:spcBef>
              <a:spcAft>
                <a:spcPts val="0"/>
              </a:spcAft>
              <a:buSzPts val="900"/>
              <a:buChar char="●"/>
            </a:pPr>
            <a:endParaRPr sz="900"/>
          </a:p>
        </p:txBody>
      </p:sp>
    </p:spTree>
    <p:extLst>
      <p:ext uri="{BB962C8B-B14F-4D97-AF65-F5344CB8AC3E}">
        <p14:creationId xmlns:p14="http://schemas.microsoft.com/office/powerpoint/2010/main" val="16630470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47189378f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47189378f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900"/>
              <a:t>Lesson for us – even when we are broke, we have something to give </a:t>
            </a:r>
            <a:endParaRPr sz="900"/>
          </a:p>
          <a:p>
            <a:pPr marL="457200" lvl="0" indent="-285750" algn="l" rtl="0">
              <a:lnSpc>
                <a:spcPct val="100000"/>
              </a:lnSpc>
              <a:spcBef>
                <a:spcPts val="1200"/>
              </a:spcBef>
              <a:spcAft>
                <a:spcPts val="0"/>
              </a:spcAft>
              <a:buSzPts val="900"/>
              <a:buChar char="●"/>
            </a:pPr>
            <a:r>
              <a:rPr lang="en" sz="900"/>
              <a:t>Time </a:t>
            </a:r>
            <a:endParaRPr sz="900"/>
          </a:p>
          <a:p>
            <a:pPr marL="457200" lvl="0" indent="-285750" algn="l" rtl="0">
              <a:lnSpc>
                <a:spcPct val="100000"/>
              </a:lnSpc>
              <a:spcBef>
                <a:spcPts val="0"/>
              </a:spcBef>
              <a:spcAft>
                <a:spcPts val="0"/>
              </a:spcAft>
              <a:buSzPts val="900"/>
              <a:buChar char="●"/>
            </a:pPr>
            <a:r>
              <a:rPr lang="en" sz="900"/>
              <a:t>Resources </a:t>
            </a:r>
            <a:endParaRPr sz="900"/>
          </a:p>
          <a:p>
            <a:pPr marL="457200" lvl="0" indent="-285750" algn="l" rtl="0">
              <a:lnSpc>
                <a:spcPct val="100000"/>
              </a:lnSpc>
              <a:spcBef>
                <a:spcPts val="0"/>
              </a:spcBef>
              <a:spcAft>
                <a:spcPts val="0"/>
              </a:spcAft>
              <a:buSzPts val="900"/>
              <a:buChar char="●"/>
            </a:pPr>
            <a:r>
              <a:rPr lang="en" sz="900"/>
              <a:t>Advice </a:t>
            </a:r>
            <a:endParaRPr sz="900"/>
          </a:p>
          <a:p>
            <a:pPr marL="457200" lvl="0" indent="-285750" algn="l" rtl="0">
              <a:lnSpc>
                <a:spcPct val="100000"/>
              </a:lnSpc>
              <a:spcBef>
                <a:spcPts val="0"/>
              </a:spcBef>
              <a:spcAft>
                <a:spcPts val="0"/>
              </a:spcAft>
              <a:buSzPts val="900"/>
              <a:buChar char="●"/>
            </a:pPr>
            <a:r>
              <a:rPr lang="en" sz="900"/>
              <a:t>Teaching </a:t>
            </a:r>
            <a:endParaRPr sz="900"/>
          </a:p>
          <a:p>
            <a:pPr marL="457200" lvl="0" indent="-285750" algn="l" rtl="0">
              <a:lnSpc>
                <a:spcPct val="100000"/>
              </a:lnSpc>
              <a:spcBef>
                <a:spcPts val="0"/>
              </a:spcBef>
              <a:spcAft>
                <a:spcPts val="0"/>
              </a:spcAft>
              <a:buSzPts val="900"/>
              <a:buChar char="●"/>
            </a:pPr>
            <a:r>
              <a:rPr lang="en" sz="900"/>
              <a:t>Money </a:t>
            </a:r>
            <a:endParaRPr sz="900"/>
          </a:p>
          <a:p>
            <a:pPr marL="457200" lvl="0" indent="-285750" algn="l" rtl="0">
              <a:lnSpc>
                <a:spcPct val="100000"/>
              </a:lnSpc>
              <a:spcBef>
                <a:spcPts val="0"/>
              </a:spcBef>
              <a:spcAft>
                <a:spcPts val="0"/>
              </a:spcAft>
              <a:buSzPts val="900"/>
              <a:buChar char="●"/>
            </a:pPr>
            <a:r>
              <a:rPr lang="en" sz="900"/>
              <a:t>Comfort </a:t>
            </a:r>
            <a:endParaRPr sz="900"/>
          </a:p>
          <a:p>
            <a:pPr marL="457200" lvl="0" indent="-285750" algn="l" rtl="0">
              <a:lnSpc>
                <a:spcPct val="100000"/>
              </a:lnSpc>
              <a:spcBef>
                <a:spcPts val="0"/>
              </a:spcBef>
              <a:spcAft>
                <a:spcPts val="0"/>
              </a:spcAft>
              <a:buSzPts val="900"/>
              <a:buChar char="●"/>
            </a:pPr>
            <a:r>
              <a:rPr lang="en" sz="900"/>
              <a:t>Labor</a:t>
            </a:r>
            <a:endParaRPr sz="900"/>
          </a:p>
          <a:p>
            <a:pPr marL="457200" lvl="0" indent="-285750" algn="l" rtl="0">
              <a:lnSpc>
                <a:spcPct val="100000"/>
              </a:lnSpc>
              <a:spcBef>
                <a:spcPts val="0"/>
              </a:spcBef>
              <a:spcAft>
                <a:spcPts val="0"/>
              </a:spcAft>
              <a:buSzPts val="900"/>
              <a:buChar char="●"/>
            </a:pPr>
            <a:endParaRPr sz="900"/>
          </a:p>
        </p:txBody>
      </p:sp>
    </p:spTree>
    <p:extLst>
      <p:ext uri="{BB962C8B-B14F-4D97-AF65-F5344CB8AC3E}">
        <p14:creationId xmlns:p14="http://schemas.microsoft.com/office/powerpoint/2010/main" val="108812551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47189378f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47189378f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900"/>
              <a:t>Lesson for us – even when we are broke, we have something to give </a:t>
            </a:r>
            <a:endParaRPr sz="900"/>
          </a:p>
          <a:p>
            <a:pPr marL="457200" lvl="0" indent="-285750" algn="l" rtl="0">
              <a:lnSpc>
                <a:spcPct val="100000"/>
              </a:lnSpc>
              <a:spcBef>
                <a:spcPts val="1200"/>
              </a:spcBef>
              <a:spcAft>
                <a:spcPts val="0"/>
              </a:spcAft>
              <a:buSzPts val="900"/>
              <a:buChar char="●"/>
            </a:pPr>
            <a:r>
              <a:rPr lang="en" sz="900"/>
              <a:t>Time </a:t>
            </a:r>
            <a:endParaRPr sz="900"/>
          </a:p>
          <a:p>
            <a:pPr marL="457200" lvl="0" indent="-285750" algn="l" rtl="0">
              <a:lnSpc>
                <a:spcPct val="100000"/>
              </a:lnSpc>
              <a:spcBef>
                <a:spcPts val="0"/>
              </a:spcBef>
              <a:spcAft>
                <a:spcPts val="0"/>
              </a:spcAft>
              <a:buSzPts val="900"/>
              <a:buChar char="●"/>
            </a:pPr>
            <a:r>
              <a:rPr lang="en" sz="900"/>
              <a:t>Resources </a:t>
            </a:r>
            <a:endParaRPr sz="900"/>
          </a:p>
          <a:p>
            <a:pPr marL="457200" lvl="0" indent="-285750" algn="l" rtl="0">
              <a:lnSpc>
                <a:spcPct val="100000"/>
              </a:lnSpc>
              <a:spcBef>
                <a:spcPts val="0"/>
              </a:spcBef>
              <a:spcAft>
                <a:spcPts val="0"/>
              </a:spcAft>
              <a:buSzPts val="900"/>
              <a:buChar char="●"/>
            </a:pPr>
            <a:r>
              <a:rPr lang="en" sz="900"/>
              <a:t>Advice </a:t>
            </a:r>
            <a:endParaRPr sz="900"/>
          </a:p>
          <a:p>
            <a:pPr marL="457200" lvl="0" indent="-285750" algn="l" rtl="0">
              <a:lnSpc>
                <a:spcPct val="100000"/>
              </a:lnSpc>
              <a:spcBef>
                <a:spcPts val="0"/>
              </a:spcBef>
              <a:spcAft>
                <a:spcPts val="0"/>
              </a:spcAft>
              <a:buSzPts val="900"/>
              <a:buChar char="●"/>
            </a:pPr>
            <a:r>
              <a:rPr lang="en" sz="900"/>
              <a:t>Teaching </a:t>
            </a:r>
            <a:endParaRPr sz="900"/>
          </a:p>
          <a:p>
            <a:pPr marL="457200" lvl="0" indent="-285750" algn="l" rtl="0">
              <a:lnSpc>
                <a:spcPct val="100000"/>
              </a:lnSpc>
              <a:spcBef>
                <a:spcPts val="0"/>
              </a:spcBef>
              <a:spcAft>
                <a:spcPts val="0"/>
              </a:spcAft>
              <a:buSzPts val="900"/>
              <a:buChar char="●"/>
            </a:pPr>
            <a:r>
              <a:rPr lang="en" sz="900"/>
              <a:t>Money </a:t>
            </a:r>
            <a:endParaRPr sz="900"/>
          </a:p>
          <a:p>
            <a:pPr marL="457200" lvl="0" indent="-285750" algn="l" rtl="0">
              <a:lnSpc>
                <a:spcPct val="100000"/>
              </a:lnSpc>
              <a:spcBef>
                <a:spcPts val="0"/>
              </a:spcBef>
              <a:spcAft>
                <a:spcPts val="0"/>
              </a:spcAft>
              <a:buSzPts val="900"/>
              <a:buChar char="●"/>
            </a:pPr>
            <a:r>
              <a:rPr lang="en" sz="900"/>
              <a:t>Comfort </a:t>
            </a:r>
            <a:endParaRPr sz="900"/>
          </a:p>
          <a:p>
            <a:pPr marL="457200" lvl="0" indent="-285750" algn="l" rtl="0">
              <a:lnSpc>
                <a:spcPct val="100000"/>
              </a:lnSpc>
              <a:spcBef>
                <a:spcPts val="0"/>
              </a:spcBef>
              <a:spcAft>
                <a:spcPts val="0"/>
              </a:spcAft>
              <a:buSzPts val="900"/>
              <a:buChar char="●"/>
            </a:pPr>
            <a:r>
              <a:rPr lang="en" sz="900"/>
              <a:t>Labor</a:t>
            </a:r>
            <a:endParaRPr sz="900"/>
          </a:p>
          <a:p>
            <a:pPr marL="457200" lvl="0" indent="-285750" algn="l" rtl="0">
              <a:lnSpc>
                <a:spcPct val="100000"/>
              </a:lnSpc>
              <a:spcBef>
                <a:spcPts val="0"/>
              </a:spcBef>
              <a:spcAft>
                <a:spcPts val="0"/>
              </a:spcAft>
              <a:buSzPts val="900"/>
              <a:buChar char="●"/>
            </a:pPr>
            <a:endParaRPr sz="900"/>
          </a:p>
        </p:txBody>
      </p:sp>
    </p:spTree>
    <p:extLst>
      <p:ext uri="{BB962C8B-B14F-4D97-AF65-F5344CB8AC3E}">
        <p14:creationId xmlns:p14="http://schemas.microsoft.com/office/powerpoint/2010/main" val="87954408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87806bf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487806bf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20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4f3bf8bd4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44f3bf8bd4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a:latin typeface="Quattrocento Sans"/>
                <a:ea typeface="Quattrocento Sans"/>
                <a:cs typeface="Quattrocento Sans"/>
                <a:sym typeface="Quattrocento Sans"/>
              </a:rPr>
              <a:t>When: Early on during Judges is a reasonable thing to say, since Joshua and Rahab lived in the same times. The judges follow Joshua; and Boaz who is living here is the son of Rahab. </a:t>
            </a:r>
            <a:endParaRPr dirty="0"/>
          </a:p>
        </p:txBody>
      </p:sp>
      <p:sp>
        <p:nvSpPr>
          <p:cNvPr id="371" name="Google Shape;371;g144f3bf8bd4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dirty="0"/>
          </a:p>
        </p:txBody>
      </p:sp>
    </p:spTree>
    <p:extLst>
      <p:ext uri="{BB962C8B-B14F-4D97-AF65-F5344CB8AC3E}">
        <p14:creationId xmlns:p14="http://schemas.microsoft.com/office/powerpoint/2010/main" val="221990924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46ce3f379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46ce3f379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46ce3f379e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130</a:t>
            </a:fld>
            <a:endParaRPr/>
          </a:p>
        </p:txBody>
      </p:sp>
    </p:spTree>
    <p:extLst>
      <p:ext uri="{BB962C8B-B14F-4D97-AF65-F5344CB8AC3E}">
        <p14:creationId xmlns:p14="http://schemas.microsoft.com/office/powerpoint/2010/main" val="158322381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987d789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4987d789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4987d789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131</a:t>
            </a:fld>
            <a:endParaRPr/>
          </a:p>
        </p:txBody>
      </p:sp>
    </p:spTree>
    <p:extLst>
      <p:ext uri="{BB962C8B-B14F-4D97-AF65-F5344CB8AC3E}">
        <p14:creationId xmlns:p14="http://schemas.microsoft.com/office/powerpoint/2010/main" val="8836967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987d789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4987d789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4987d789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132</a:t>
            </a:fld>
            <a:endParaRPr/>
          </a:p>
        </p:txBody>
      </p:sp>
    </p:spTree>
    <p:extLst>
      <p:ext uri="{BB962C8B-B14F-4D97-AF65-F5344CB8AC3E}">
        <p14:creationId xmlns:p14="http://schemas.microsoft.com/office/powerpoint/2010/main" val="354231911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987d789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4987d789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4987d789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133</a:t>
            </a:fld>
            <a:endParaRPr/>
          </a:p>
        </p:txBody>
      </p:sp>
    </p:spTree>
    <p:extLst>
      <p:ext uri="{BB962C8B-B14F-4D97-AF65-F5344CB8AC3E}">
        <p14:creationId xmlns:p14="http://schemas.microsoft.com/office/powerpoint/2010/main" val="21868344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987d789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4987d789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4987d789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134</a:t>
            </a:fld>
            <a:endParaRPr/>
          </a:p>
        </p:txBody>
      </p:sp>
    </p:spTree>
    <p:extLst>
      <p:ext uri="{BB962C8B-B14F-4D97-AF65-F5344CB8AC3E}">
        <p14:creationId xmlns:p14="http://schemas.microsoft.com/office/powerpoint/2010/main" val="178845011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987d7894b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4987d7894b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4987d7894b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135</a:t>
            </a:fld>
            <a:endParaRPr/>
          </a:p>
        </p:txBody>
      </p:sp>
    </p:spTree>
    <p:extLst>
      <p:ext uri="{BB962C8B-B14F-4D97-AF65-F5344CB8AC3E}">
        <p14:creationId xmlns:p14="http://schemas.microsoft.com/office/powerpoint/2010/main" val="160275299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987d7894b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4987d7894b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4987d7894b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136</a:t>
            </a:fld>
            <a:endParaRPr/>
          </a:p>
        </p:txBody>
      </p:sp>
    </p:spTree>
    <p:extLst>
      <p:ext uri="{BB962C8B-B14F-4D97-AF65-F5344CB8AC3E}">
        <p14:creationId xmlns:p14="http://schemas.microsoft.com/office/powerpoint/2010/main" val="21047065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987d7894b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4987d7894b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4987d7894b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137</a:t>
            </a:fld>
            <a:endParaRPr/>
          </a:p>
        </p:txBody>
      </p:sp>
    </p:spTree>
    <p:extLst>
      <p:ext uri="{BB962C8B-B14F-4D97-AF65-F5344CB8AC3E}">
        <p14:creationId xmlns:p14="http://schemas.microsoft.com/office/powerpoint/2010/main" val="217072533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987d7894b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4987d7894b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4987d7894b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138</a:t>
            </a:fld>
            <a:endParaRPr/>
          </a:p>
        </p:txBody>
      </p:sp>
    </p:spTree>
    <p:extLst>
      <p:ext uri="{BB962C8B-B14F-4D97-AF65-F5344CB8AC3E}">
        <p14:creationId xmlns:p14="http://schemas.microsoft.com/office/powerpoint/2010/main" val="383120687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46ce3f379e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46ce3f379e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All of chapter 2 happens in a day - morning to evening  </a:t>
            </a:r>
            <a:endParaRPr/>
          </a:p>
          <a:p>
            <a:pPr marL="0" lvl="0" indent="0" algn="l" rtl="0">
              <a:spcBef>
                <a:spcPts val="0"/>
              </a:spcBef>
              <a:spcAft>
                <a:spcPts val="0"/>
              </a:spcAft>
              <a:buNone/>
            </a:pPr>
            <a:r>
              <a:rPr lang="en"/>
              <a:t> A: Conversation of Naomi and Ruth. B: Gleaning. C: Conversation of Boaz and others. D: Boaz's favor towards Ruth. E: Ruth responds. F: Prayer of Boaz. </a:t>
            </a:r>
            <a:endParaRPr/>
          </a:p>
        </p:txBody>
      </p:sp>
      <p:sp>
        <p:nvSpPr>
          <p:cNvPr id="199" name="Google Shape;199;g146ce3f379e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139</a:t>
            </a:fld>
            <a:endParaRPr/>
          </a:p>
        </p:txBody>
      </p:sp>
    </p:spTree>
    <p:extLst>
      <p:ext uri="{BB962C8B-B14F-4D97-AF65-F5344CB8AC3E}">
        <p14:creationId xmlns:p14="http://schemas.microsoft.com/office/powerpoint/2010/main" val="292166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44f3bf8bd4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144f3bf8bd4_1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b="1">
                <a:solidFill>
                  <a:schemeClr val="dk1"/>
                </a:solidFill>
                <a:latin typeface="Roboto"/>
                <a:ea typeface="Roboto"/>
                <a:cs typeface="Roboto"/>
                <a:sym typeface="Roboto"/>
              </a:rPr>
              <a:t>17 </a:t>
            </a:r>
            <a:r>
              <a:rPr lang="en" sz="1200">
                <a:solidFill>
                  <a:schemeClr val="dk1"/>
                </a:solidFill>
                <a:highlight>
                  <a:srgbClr val="FFFFFF"/>
                </a:highlight>
                <a:latin typeface="Roboto"/>
                <a:ea typeface="Roboto"/>
                <a:cs typeface="Roboto"/>
                <a:sym typeface="Roboto"/>
              </a:rPr>
              <a:t>Otherwise, the anger of the </a:t>
            </a:r>
            <a:r>
              <a:rPr lang="en" sz="1200">
                <a:solidFill>
                  <a:schemeClr val="dk1"/>
                </a:solidFill>
                <a:latin typeface="Roboto"/>
                <a:ea typeface="Roboto"/>
                <a:cs typeface="Roboto"/>
                <a:sym typeface="Roboto"/>
              </a:rPr>
              <a:t>Lord</a:t>
            </a:r>
            <a:r>
              <a:rPr lang="en" sz="1200">
                <a:solidFill>
                  <a:schemeClr val="dk1"/>
                </a:solidFill>
                <a:highlight>
                  <a:srgbClr val="FFFFFF"/>
                </a:highlight>
                <a:latin typeface="Roboto"/>
                <a:ea typeface="Roboto"/>
                <a:cs typeface="Roboto"/>
                <a:sym typeface="Roboto"/>
              </a:rPr>
              <a:t> will be kindled against you, and He will shut up the sky so that there will be no rain, and the ground will not yield its produce; then you will quickly perish from the good land which the </a:t>
            </a:r>
            <a:r>
              <a:rPr lang="en" sz="1200">
                <a:solidFill>
                  <a:schemeClr val="dk1"/>
                </a:solidFill>
                <a:latin typeface="Roboto"/>
                <a:ea typeface="Roboto"/>
                <a:cs typeface="Roboto"/>
                <a:sym typeface="Roboto"/>
              </a:rPr>
              <a:t>Lord</a:t>
            </a:r>
            <a:r>
              <a:rPr lang="en" sz="1200">
                <a:solidFill>
                  <a:schemeClr val="dk1"/>
                </a:solidFill>
                <a:highlight>
                  <a:srgbClr val="FFFFFF"/>
                </a:highlight>
                <a:latin typeface="Roboto"/>
                <a:ea typeface="Roboto"/>
                <a:cs typeface="Roboto"/>
                <a:sym typeface="Roboto"/>
              </a:rPr>
              <a:t> is giving you.</a:t>
            </a:r>
            <a:endParaRPr dirty="0"/>
          </a:p>
        </p:txBody>
      </p:sp>
      <p:sp>
        <p:nvSpPr>
          <p:cNvPr id="407" name="Google Shape;407;g144f3bf8bd4_1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dirty="0"/>
          </a:p>
        </p:txBody>
      </p:sp>
    </p:spTree>
    <p:extLst>
      <p:ext uri="{BB962C8B-B14F-4D97-AF65-F5344CB8AC3E}">
        <p14:creationId xmlns:p14="http://schemas.microsoft.com/office/powerpoint/2010/main" val="46249531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49458a9b5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49458a9b5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we ever prematurely decided that God abandoned us? How did your perspective change?</a:t>
            </a:r>
            <a:endParaRPr/>
          </a:p>
        </p:txBody>
      </p:sp>
    </p:spTree>
    <p:extLst>
      <p:ext uri="{BB962C8B-B14F-4D97-AF65-F5344CB8AC3E}">
        <p14:creationId xmlns:p14="http://schemas.microsoft.com/office/powerpoint/2010/main" val="309649068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987d7894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4987d7894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Emphasize on “security” - what would it mean for Ruth to not have security in Naomi’s absence. </a:t>
            </a:r>
            <a:endParaRPr/>
          </a:p>
          <a:p>
            <a:pPr marL="0" lvl="0" indent="0" algn="l" rtl="0">
              <a:spcBef>
                <a:spcPts val="0"/>
              </a:spcBef>
              <a:spcAft>
                <a:spcPts val="0"/>
              </a:spcAft>
              <a:buNone/>
            </a:pPr>
            <a:endParaRPr/>
          </a:p>
          <a:p>
            <a:pPr marL="0" lvl="0" indent="0" algn="l" rtl="0">
              <a:spcBef>
                <a:spcPts val="0"/>
              </a:spcBef>
              <a:spcAft>
                <a:spcPts val="0"/>
              </a:spcAft>
              <a:buNone/>
            </a:pPr>
            <a:r>
              <a:rPr lang="en"/>
              <a:t>What do you think about these instructions? Do you think the Gentile-Jew barrier was a contributing factor towards this?</a:t>
            </a:r>
            <a:endParaRPr/>
          </a:p>
          <a:p>
            <a:pPr marL="0" lvl="0" indent="0" algn="l" rtl="0">
              <a:spcBef>
                <a:spcPts val="0"/>
              </a:spcBef>
              <a:spcAft>
                <a:spcPts val="0"/>
              </a:spcAft>
              <a:buNone/>
            </a:pPr>
            <a:endParaRPr/>
          </a:p>
          <a:p>
            <a:pPr marL="914400" lvl="1" indent="-279400" algn="l" rtl="0">
              <a:lnSpc>
                <a:spcPct val="115000"/>
              </a:lnSpc>
              <a:spcBef>
                <a:spcPts val="1200"/>
              </a:spcBef>
              <a:spcAft>
                <a:spcPts val="0"/>
              </a:spcAft>
              <a:buClr>
                <a:schemeClr val="dk1"/>
              </a:buClr>
              <a:buSzPts val="800"/>
              <a:buFont typeface="Roboto"/>
              <a:buChar char="○"/>
            </a:pPr>
            <a:r>
              <a:rPr lang="en" sz="800">
                <a:solidFill>
                  <a:schemeClr val="dk1"/>
                </a:solidFill>
                <a:latin typeface="Roboto"/>
                <a:ea typeface="Roboto"/>
                <a:cs typeface="Roboto"/>
                <a:sym typeface="Roboto"/>
              </a:rPr>
              <a:t>Wash yourself</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Anoint yourself</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Put on your best garment</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Go down to the threshing floor</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Don’t make yourself known until Boaz has finished eating and drinking</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When Boaz goes to lie down – watch him</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Go in</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Uncover his feet</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Lie down</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Wait for him to tell you what you should do</a:t>
            </a:r>
            <a:endParaRPr sz="8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r>
              <a:rPr lang="en" sz="800">
                <a:solidFill>
                  <a:schemeClr val="dk1"/>
                </a:solidFill>
                <a:latin typeface="Roboto"/>
                <a:ea typeface="Roboto"/>
                <a:cs typeface="Roboto"/>
                <a:sym typeface="Roboto"/>
              </a:rPr>
              <a:t>Why is this done this way? TO avoid embarrassment and put no pressure on Boaz if he wanted to turn down?</a:t>
            </a:r>
            <a:endParaRPr sz="800">
              <a:solidFill>
                <a:schemeClr val="dk1"/>
              </a:solidFill>
              <a:latin typeface="Roboto"/>
              <a:ea typeface="Roboto"/>
              <a:cs typeface="Roboto"/>
              <a:sym typeface="Roboto"/>
            </a:endParaRPr>
          </a:p>
          <a:p>
            <a:pPr marL="0" lvl="0" indent="0" algn="l" rtl="0">
              <a:spcBef>
                <a:spcPts val="1200"/>
              </a:spcBef>
              <a:spcAft>
                <a:spcPts val="0"/>
              </a:spcAft>
              <a:buNone/>
            </a:pPr>
            <a:endParaRPr/>
          </a:p>
        </p:txBody>
      </p:sp>
    </p:spTree>
    <p:extLst>
      <p:ext uri="{BB962C8B-B14F-4D97-AF65-F5344CB8AC3E}">
        <p14:creationId xmlns:p14="http://schemas.microsoft.com/office/powerpoint/2010/main" val="2206431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987d7894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4987d7894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Emphasize on “security” - what would it mean for Ruth to not have security in Naomi’s absence. </a:t>
            </a:r>
            <a:endParaRPr/>
          </a:p>
          <a:p>
            <a:pPr marL="0" lvl="0" indent="0" algn="l" rtl="0">
              <a:spcBef>
                <a:spcPts val="0"/>
              </a:spcBef>
              <a:spcAft>
                <a:spcPts val="0"/>
              </a:spcAft>
              <a:buNone/>
            </a:pPr>
            <a:endParaRPr/>
          </a:p>
          <a:p>
            <a:pPr marL="0" lvl="0" indent="0" algn="l" rtl="0">
              <a:spcBef>
                <a:spcPts val="0"/>
              </a:spcBef>
              <a:spcAft>
                <a:spcPts val="0"/>
              </a:spcAft>
              <a:buNone/>
            </a:pPr>
            <a:r>
              <a:rPr lang="en"/>
              <a:t>What do you think about these instructions? Do you think the Gentile-Jew barrier was a contributing factor towards this?</a:t>
            </a:r>
            <a:endParaRPr/>
          </a:p>
          <a:p>
            <a:pPr marL="0" lvl="0" indent="0" algn="l" rtl="0">
              <a:spcBef>
                <a:spcPts val="0"/>
              </a:spcBef>
              <a:spcAft>
                <a:spcPts val="0"/>
              </a:spcAft>
              <a:buNone/>
            </a:pPr>
            <a:endParaRPr/>
          </a:p>
          <a:p>
            <a:pPr marL="914400" lvl="1" indent="-279400" algn="l" rtl="0">
              <a:lnSpc>
                <a:spcPct val="115000"/>
              </a:lnSpc>
              <a:spcBef>
                <a:spcPts val="1200"/>
              </a:spcBef>
              <a:spcAft>
                <a:spcPts val="0"/>
              </a:spcAft>
              <a:buClr>
                <a:schemeClr val="dk1"/>
              </a:buClr>
              <a:buSzPts val="800"/>
              <a:buFont typeface="Roboto"/>
              <a:buChar char="○"/>
            </a:pPr>
            <a:r>
              <a:rPr lang="en" sz="800">
                <a:solidFill>
                  <a:schemeClr val="dk1"/>
                </a:solidFill>
                <a:latin typeface="Roboto"/>
                <a:ea typeface="Roboto"/>
                <a:cs typeface="Roboto"/>
                <a:sym typeface="Roboto"/>
              </a:rPr>
              <a:t>Wash yourself</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Anoint yourself</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Put on your best garment</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Go down to the threshing floor</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Don’t make yourself known until Boaz has finished eating and drinking</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When Boaz goes to lie down – watch him</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Go in</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Uncover his feet</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Lie down</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Wait for him to tell you what you should do</a:t>
            </a:r>
            <a:endParaRPr sz="8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r>
              <a:rPr lang="en" sz="800">
                <a:solidFill>
                  <a:schemeClr val="dk1"/>
                </a:solidFill>
                <a:latin typeface="Roboto"/>
                <a:ea typeface="Roboto"/>
                <a:cs typeface="Roboto"/>
                <a:sym typeface="Roboto"/>
              </a:rPr>
              <a:t>Why is this done this way? TO avoid embarrassment and put no pressure on Boaz if he wanted to turn down?</a:t>
            </a:r>
            <a:endParaRPr sz="800">
              <a:solidFill>
                <a:schemeClr val="dk1"/>
              </a:solidFill>
              <a:latin typeface="Roboto"/>
              <a:ea typeface="Roboto"/>
              <a:cs typeface="Roboto"/>
              <a:sym typeface="Roboto"/>
            </a:endParaRPr>
          </a:p>
          <a:p>
            <a:pPr marL="0" lvl="0" indent="0" algn="l" rtl="0">
              <a:spcBef>
                <a:spcPts val="1200"/>
              </a:spcBef>
              <a:spcAft>
                <a:spcPts val="0"/>
              </a:spcAft>
              <a:buNone/>
            </a:pPr>
            <a:endParaRPr/>
          </a:p>
        </p:txBody>
      </p:sp>
    </p:spTree>
    <p:extLst>
      <p:ext uri="{BB962C8B-B14F-4D97-AF65-F5344CB8AC3E}">
        <p14:creationId xmlns:p14="http://schemas.microsoft.com/office/powerpoint/2010/main" val="342943440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987d7894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4987d7894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Emphasize on “security” - what would it mean for Ruth to not have security in Naomi’s absence. </a:t>
            </a:r>
            <a:endParaRPr/>
          </a:p>
          <a:p>
            <a:pPr marL="0" lvl="0" indent="0" algn="l" rtl="0">
              <a:spcBef>
                <a:spcPts val="0"/>
              </a:spcBef>
              <a:spcAft>
                <a:spcPts val="0"/>
              </a:spcAft>
              <a:buNone/>
            </a:pPr>
            <a:endParaRPr/>
          </a:p>
          <a:p>
            <a:pPr marL="0" lvl="0" indent="0" algn="l" rtl="0">
              <a:spcBef>
                <a:spcPts val="0"/>
              </a:spcBef>
              <a:spcAft>
                <a:spcPts val="0"/>
              </a:spcAft>
              <a:buNone/>
            </a:pPr>
            <a:r>
              <a:rPr lang="en"/>
              <a:t>What do you think about these instructions? Do you think the Gentile-Jew barrier was a contributing factor towards this?</a:t>
            </a:r>
            <a:endParaRPr/>
          </a:p>
          <a:p>
            <a:pPr marL="0" lvl="0" indent="0" algn="l" rtl="0">
              <a:spcBef>
                <a:spcPts val="0"/>
              </a:spcBef>
              <a:spcAft>
                <a:spcPts val="0"/>
              </a:spcAft>
              <a:buNone/>
            </a:pPr>
            <a:endParaRPr/>
          </a:p>
          <a:p>
            <a:pPr marL="914400" lvl="1" indent="-279400" algn="l" rtl="0">
              <a:lnSpc>
                <a:spcPct val="115000"/>
              </a:lnSpc>
              <a:spcBef>
                <a:spcPts val="1200"/>
              </a:spcBef>
              <a:spcAft>
                <a:spcPts val="0"/>
              </a:spcAft>
              <a:buClr>
                <a:schemeClr val="dk1"/>
              </a:buClr>
              <a:buSzPts val="800"/>
              <a:buFont typeface="Roboto"/>
              <a:buChar char="○"/>
            </a:pPr>
            <a:r>
              <a:rPr lang="en" sz="800">
                <a:solidFill>
                  <a:schemeClr val="dk1"/>
                </a:solidFill>
                <a:latin typeface="Roboto"/>
                <a:ea typeface="Roboto"/>
                <a:cs typeface="Roboto"/>
                <a:sym typeface="Roboto"/>
              </a:rPr>
              <a:t>Wash yourself</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Anoint yourself</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Put on your best garment</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Go down to the threshing floor</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Don’t make yourself known until Boaz has finished eating and drinking</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When Boaz goes to lie down – watch him</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Go in</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Uncover his feet</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Lie down</a:t>
            </a:r>
            <a:endParaRPr sz="800">
              <a:solidFill>
                <a:schemeClr val="dk1"/>
              </a:solidFill>
              <a:latin typeface="Roboto"/>
              <a:ea typeface="Roboto"/>
              <a:cs typeface="Roboto"/>
              <a:sym typeface="Roboto"/>
            </a:endParaRPr>
          </a:p>
          <a:p>
            <a:pPr marL="914400" lvl="1" indent="-279400" algn="l" rtl="0">
              <a:lnSpc>
                <a:spcPct val="115000"/>
              </a:lnSpc>
              <a:spcBef>
                <a:spcPts val="0"/>
              </a:spcBef>
              <a:spcAft>
                <a:spcPts val="0"/>
              </a:spcAft>
              <a:buClr>
                <a:schemeClr val="dk1"/>
              </a:buClr>
              <a:buSzPts val="800"/>
              <a:buFont typeface="Roboto"/>
              <a:buChar char="○"/>
            </a:pPr>
            <a:r>
              <a:rPr lang="en" sz="800">
                <a:solidFill>
                  <a:schemeClr val="dk1"/>
                </a:solidFill>
                <a:latin typeface="Roboto"/>
                <a:ea typeface="Roboto"/>
                <a:cs typeface="Roboto"/>
                <a:sym typeface="Roboto"/>
              </a:rPr>
              <a:t>Wait for him to tell you what you should do</a:t>
            </a:r>
            <a:endParaRPr sz="8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r>
              <a:rPr lang="en" sz="800">
                <a:solidFill>
                  <a:schemeClr val="dk1"/>
                </a:solidFill>
                <a:latin typeface="Roboto"/>
                <a:ea typeface="Roboto"/>
                <a:cs typeface="Roboto"/>
                <a:sym typeface="Roboto"/>
              </a:rPr>
              <a:t>Why is this done this way? TO avoid embarrassment and put no pressure on Boaz if he wanted to turn down?</a:t>
            </a:r>
            <a:endParaRPr sz="800">
              <a:solidFill>
                <a:schemeClr val="dk1"/>
              </a:solidFill>
              <a:latin typeface="Roboto"/>
              <a:ea typeface="Roboto"/>
              <a:cs typeface="Roboto"/>
              <a:sym typeface="Roboto"/>
            </a:endParaRPr>
          </a:p>
          <a:p>
            <a:pPr marL="0" lvl="0" indent="0" algn="l" rtl="0">
              <a:spcBef>
                <a:spcPts val="1200"/>
              </a:spcBef>
              <a:spcAft>
                <a:spcPts val="0"/>
              </a:spcAft>
              <a:buNone/>
            </a:pPr>
            <a:endParaRPr/>
          </a:p>
        </p:txBody>
      </p:sp>
    </p:spTree>
    <p:extLst>
      <p:ext uri="{BB962C8B-B14F-4D97-AF65-F5344CB8AC3E}">
        <p14:creationId xmlns:p14="http://schemas.microsoft.com/office/powerpoint/2010/main" val="73495958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987d7894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4987d7894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79400" algn="l" rtl="0">
              <a:lnSpc>
                <a:spcPct val="115000"/>
              </a:lnSpc>
              <a:spcBef>
                <a:spcPts val="1200"/>
              </a:spcBef>
              <a:spcAft>
                <a:spcPts val="0"/>
              </a:spcAft>
              <a:buClr>
                <a:schemeClr val="dk1"/>
              </a:buClr>
              <a:buSzPts val="800"/>
              <a:buFont typeface="Roboto"/>
              <a:buChar char="○"/>
            </a:pPr>
            <a:r>
              <a:rPr lang="en" sz="1300" b="1">
                <a:solidFill>
                  <a:srgbClr val="444444"/>
                </a:solidFill>
                <a:latin typeface="Roboto"/>
                <a:ea typeface="Roboto"/>
                <a:cs typeface="Roboto"/>
                <a:sym typeface="Roboto"/>
              </a:rPr>
              <a:t>When I passed by you again and saw you, behold, you were at the age for love, and I spread the corner of my garment over you and covered your nakedness; I made my vow to you and entered into a covenant with you, declares the Lord God, and you became mine. (Ezekiel 16:8 ESV)</a:t>
            </a:r>
            <a:endParaRPr sz="1300" b="1">
              <a:solidFill>
                <a:srgbClr val="444444"/>
              </a:solidFill>
              <a:latin typeface="Roboto"/>
              <a:ea typeface="Roboto"/>
              <a:cs typeface="Roboto"/>
              <a:sym typeface="Roboto"/>
            </a:endParaRPr>
          </a:p>
          <a:p>
            <a:pPr marL="457200" lvl="0" indent="0" algn="l" rtl="0">
              <a:lnSpc>
                <a:spcPct val="115000"/>
              </a:lnSpc>
              <a:spcBef>
                <a:spcPts val="1200"/>
              </a:spcBef>
              <a:spcAft>
                <a:spcPts val="1200"/>
              </a:spcAft>
              <a:buNone/>
            </a:pPr>
            <a:r>
              <a:rPr lang="en" sz="1300" b="1">
                <a:solidFill>
                  <a:srgbClr val="444444"/>
                </a:solidFill>
                <a:latin typeface="Roboto"/>
                <a:ea typeface="Roboto"/>
                <a:cs typeface="Roboto"/>
                <a:sym typeface="Roboto"/>
              </a:rPr>
              <a:t>We can understand the symbolism here. Sharing the covering would mean an assurance that Boaz is willing to redeem her</a:t>
            </a:r>
            <a:endParaRPr sz="1300" b="1">
              <a:solidFill>
                <a:srgbClr val="444444"/>
              </a:solidFill>
              <a:latin typeface="Roboto"/>
              <a:ea typeface="Roboto"/>
              <a:cs typeface="Roboto"/>
              <a:sym typeface="Roboto"/>
            </a:endParaRPr>
          </a:p>
        </p:txBody>
      </p:sp>
    </p:spTree>
    <p:extLst>
      <p:ext uri="{BB962C8B-B14F-4D97-AF65-F5344CB8AC3E}">
        <p14:creationId xmlns:p14="http://schemas.microsoft.com/office/powerpoint/2010/main" val="409971155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987d7894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4987d7894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79400" algn="l" rtl="0">
              <a:lnSpc>
                <a:spcPct val="115000"/>
              </a:lnSpc>
              <a:spcBef>
                <a:spcPts val="1200"/>
              </a:spcBef>
              <a:spcAft>
                <a:spcPts val="0"/>
              </a:spcAft>
              <a:buClr>
                <a:schemeClr val="dk1"/>
              </a:buClr>
              <a:buSzPts val="800"/>
              <a:buFont typeface="Roboto"/>
              <a:buChar char="○"/>
            </a:pPr>
            <a:r>
              <a:rPr lang="en" sz="1300" b="1">
                <a:solidFill>
                  <a:srgbClr val="444444"/>
                </a:solidFill>
                <a:latin typeface="Roboto"/>
                <a:ea typeface="Roboto"/>
                <a:cs typeface="Roboto"/>
                <a:sym typeface="Roboto"/>
              </a:rPr>
              <a:t>When I passed by you again and saw you, behold, you were at the age for love, and I spread the corner of my garment over you and covered your nakedness; I made my vow to you and entered into a covenant with you, declares the Lord God, and you became mine. (Ezekiel 16:8 ESV)</a:t>
            </a:r>
            <a:endParaRPr sz="1300" b="1">
              <a:solidFill>
                <a:srgbClr val="444444"/>
              </a:solidFill>
              <a:latin typeface="Roboto"/>
              <a:ea typeface="Roboto"/>
              <a:cs typeface="Roboto"/>
              <a:sym typeface="Roboto"/>
            </a:endParaRPr>
          </a:p>
          <a:p>
            <a:pPr marL="457200" lvl="0" indent="0" algn="l" rtl="0">
              <a:lnSpc>
                <a:spcPct val="115000"/>
              </a:lnSpc>
              <a:spcBef>
                <a:spcPts val="1200"/>
              </a:spcBef>
              <a:spcAft>
                <a:spcPts val="1200"/>
              </a:spcAft>
              <a:buNone/>
            </a:pPr>
            <a:r>
              <a:rPr lang="en" sz="1300" b="1">
                <a:solidFill>
                  <a:srgbClr val="444444"/>
                </a:solidFill>
                <a:latin typeface="Roboto"/>
                <a:ea typeface="Roboto"/>
                <a:cs typeface="Roboto"/>
                <a:sym typeface="Roboto"/>
              </a:rPr>
              <a:t>We can understand the symbolism here. Sharing the covering would mean an assurance that Boaz is willing to redeem her</a:t>
            </a:r>
            <a:endParaRPr sz="1300" b="1">
              <a:solidFill>
                <a:srgbClr val="444444"/>
              </a:solidFill>
              <a:latin typeface="Roboto"/>
              <a:ea typeface="Roboto"/>
              <a:cs typeface="Roboto"/>
              <a:sym typeface="Roboto"/>
            </a:endParaRPr>
          </a:p>
        </p:txBody>
      </p:sp>
    </p:spTree>
    <p:extLst>
      <p:ext uri="{BB962C8B-B14F-4D97-AF65-F5344CB8AC3E}">
        <p14:creationId xmlns:p14="http://schemas.microsoft.com/office/powerpoint/2010/main" val="237613256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987d7894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4987d7894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79400" algn="l" rtl="0">
              <a:lnSpc>
                <a:spcPct val="115000"/>
              </a:lnSpc>
              <a:spcBef>
                <a:spcPts val="1200"/>
              </a:spcBef>
              <a:spcAft>
                <a:spcPts val="0"/>
              </a:spcAft>
              <a:buClr>
                <a:schemeClr val="dk1"/>
              </a:buClr>
              <a:buSzPts val="800"/>
              <a:buFont typeface="Roboto"/>
              <a:buChar char="○"/>
            </a:pPr>
            <a:r>
              <a:rPr lang="en" sz="1300" b="1">
                <a:solidFill>
                  <a:srgbClr val="444444"/>
                </a:solidFill>
                <a:latin typeface="Roboto"/>
                <a:ea typeface="Roboto"/>
                <a:cs typeface="Roboto"/>
                <a:sym typeface="Roboto"/>
              </a:rPr>
              <a:t>When I passed by you again and saw you, behold, you were at the age for love, and I spread the corner of my garment over you and covered your nakedness; I made my vow to you and entered into a covenant with you, declares the Lord God, and you became mine. (Ezekiel 16:8 ESV)</a:t>
            </a:r>
            <a:endParaRPr sz="1300" b="1">
              <a:solidFill>
                <a:srgbClr val="444444"/>
              </a:solidFill>
              <a:latin typeface="Roboto"/>
              <a:ea typeface="Roboto"/>
              <a:cs typeface="Roboto"/>
              <a:sym typeface="Roboto"/>
            </a:endParaRPr>
          </a:p>
          <a:p>
            <a:pPr marL="457200" lvl="0" indent="0" algn="l" rtl="0">
              <a:lnSpc>
                <a:spcPct val="115000"/>
              </a:lnSpc>
              <a:spcBef>
                <a:spcPts val="1200"/>
              </a:spcBef>
              <a:spcAft>
                <a:spcPts val="1200"/>
              </a:spcAft>
              <a:buNone/>
            </a:pPr>
            <a:r>
              <a:rPr lang="en" sz="1300" b="1">
                <a:solidFill>
                  <a:srgbClr val="444444"/>
                </a:solidFill>
                <a:latin typeface="Roboto"/>
                <a:ea typeface="Roboto"/>
                <a:cs typeface="Roboto"/>
                <a:sym typeface="Roboto"/>
              </a:rPr>
              <a:t>We can understand the symbolism here. Sharing the covering would mean an assurance that Boaz is willing to redeem her</a:t>
            </a:r>
            <a:endParaRPr sz="1300" b="1">
              <a:solidFill>
                <a:srgbClr val="444444"/>
              </a:solidFill>
              <a:latin typeface="Roboto"/>
              <a:ea typeface="Roboto"/>
              <a:cs typeface="Roboto"/>
              <a:sym typeface="Roboto"/>
            </a:endParaRPr>
          </a:p>
        </p:txBody>
      </p:sp>
    </p:spTree>
    <p:extLst>
      <p:ext uri="{BB962C8B-B14F-4D97-AF65-F5344CB8AC3E}">
        <p14:creationId xmlns:p14="http://schemas.microsoft.com/office/powerpoint/2010/main" val="403487483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987d7894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4987d7894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79400" algn="l" rtl="0">
              <a:lnSpc>
                <a:spcPct val="115000"/>
              </a:lnSpc>
              <a:spcBef>
                <a:spcPts val="1200"/>
              </a:spcBef>
              <a:spcAft>
                <a:spcPts val="0"/>
              </a:spcAft>
              <a:buClr>
                <a:schemeClr val="dk1"/>
              </a:buClr>
              <a:buSzPts val="800"/>
              <a:buFont typeface="Roboto"/>
              <a:buChar char="○"/>
            </a:pPr>
            <a:r>
              <a:rPr lang="en" sz="1300" b="1">
                <a:solidFill>
                  <a:srgbClr val="444444"/>
                </a:solidFill>
                <a:latin typeface="Roboto"/>
                <a:ea typeface="Roboto"/>
                <a:cs typeface="Roboto"/>
                <a:sym typeface="Roboto"/>
              </a:rPr>
              <a:t>When I passed by you again and saw you, behold, you were at the age for love, and I spread the corner of my garment over you and covered your nakedness; I made my vow to you and entered into a covenant with you, declares the Lord God, and you became mine. (Ezekiel 16:8 ESV)</a:t>
            </a:r>
            <a:endParaRPr sz="1300" b="1">
              <a:solidFill>
                <a:srgbClr val="444444"/>
              </a:solidFill>
              <a:latin typeface="Roboto"/>
              <a:ea typeface="Roboto"/>
              <a:cs typeface="Roboto"/>
              <a:sym typeface="Roboto"/>
            </a:endParaRPr>
          </a:p>
          <a:p>
            <a:pPr marL="457200" lvl="0" indent="0" algn="l" rtl="0">
              <a:lnSpc>
                <a:spcPct val="115000"/>
              </a:lnSpc>
              <a:spcBef>
                <a:spcPts val="1200"/>
              </a:spcBef>
              <a:spcAft>
                <a:spcPts val="1200"/>
              </a:spcAft>
              <a:buNone/>
            </a:pPr>
            <a:r>
              <a:rPr lang="en" sz="1300" b="1">
                <a:solidFill>
                  <a:srgbClr val="444444"/>
                </a:solidFill>
                <a:latin typeface="Roboto"/>
                <a:ea typeface="Roboto"/>
                <a:cs typeface="Roboto"/>
                <a:sym typeface="Roboto"/>
              </a:rPr>
              <a:t>We can understand the symbolism here. Sharing the covering would mean an assurance that Boaz is willing to redeem her</a:t>
            </a:r>
            <a:endParaRPr sz="1300" b="1">
              <a:solidFill>
                <a:srgbClr val="444444"/>
              </a:solidFill>
              <a:latin typeface="Roboto"/>
              <a:ea typeface="Roboto"/>
              <a:cs typeface="Roboto"/>
              <a:sym typeface="Roboto"/>
            </a:endParaRPr>
          </a:p>
        </p:txBody>
      </p:sp>
    </p:spTree>
    <p:extLst>
      <p:ext uri="{BB962C8B-B14F-4D97-AF65-F5344CB8AC3E}">
        <p14:creationId xmlns:p14="http://schemas.microsoft.com/office/powerpoint/2010/main" val="298304431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87d7894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4987d7894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Again, God-centered approach. The very first thing that comes to him is to glorify God, even in a deeply vulnerable moment.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Boaz has a consistent approach to holiness and uprightness in public and private moments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Are we sometimes put in a situation where just by virtue of us handling the truth, we are in a position to direct others to the true and righteous path, but there can also be a path that benefits us? Which one do we pursue? Was Boaz’s standard relative here or absolute? Did he compare himself to others of his times and live a “relatively moral” life?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7647168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87d7894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4987d7894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Again, God-centered approach. The very first thing that comes to him is to glorify God, even in a deeply vulnerable moment.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Boaz has a consistent approach to holiness and uprightness in public and private moments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Are we sometimes put in a situation where just by virtue of us handling the truth, we are in a position to direct others to the true and righteous path, but there can also be a path that benefits us? Which one do we pursue? Was Boaz’s standard relative here or absolute? Did he compare himself to others of his times and live a “relatively moral” life?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0509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44f3bf8bd4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144f3bf8bd4_1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b="1">
                <a:solidFill>
                  <a:schemeClr val="dk1"/>
                </a:solidFill>
                <a:latin typeface="Roboto"/>
                <a:ea typeface="Roboto"/>
                <a:cs typeface="Roboto"/>
                <a:sym typeface="Roboto"/>
              </a:rPr>
              <a:t>17 </a:t>
            </a:r>
            <a:r>
              <a:rPr lang="en" sz="1200">
                <a:solidFill>
                  <a:schemeClr val="dk1"/>
                </a:solidFill>
                <a:highlight>
                  <a:srgbClr val="FFFFFF"/>
                </a:highlight>
                <a:latin typeface="Roboto"/>
                <a:ea typeface="Roboto"/>
                <a:cs typeface="Roboto"/>
                <a:sym typeface="Roboto"/>
              </a:rPr>
              <a:t>Otherwise, the anger of the </a:t>
            </a:r>
            <a:r>
              <a:rPr lang="en" sz="1200">
                <a:solidFill>
                  <a:schemeClr val="dk1"/>
                </a:solidFill>
                <a:latin typeface="Roboto"/>
                <a:ea typeface="Roboto"/>
                <a:cs typeface="Roboto"/>
                <a:sym typeface="Roboto"/>
              </a:rPr>
              <a:t>Lord</a:t>
            </a:r>
            <a:r>
              <a:rPr lang="en" sz="1200">
                <a:solidFill>
                  <a:schemeClr val="dk1"/>
                </a:solidFill>
                <a:highlight>
                  <a:srgbClr val="FFFFFF"/>
                </a:highlight>
                <a:latin typeface="Roboto"/>
                <a:ea typeface="Roboto"/>
                <a:cs typeface="Roboto"/>
                <a:sym typeface="Roboto"/>
              </a:rPr>
              <a:t> will be kindled against you, and He will shut up the sky so that there will be no rain, and the ground will not yield its produce; then you will quickly perish from the good land which the </a:t>
            </a:r>
            <a:r>
              <a:rPr lang="en" sz="1200">
                <a:solidFill>
                  <a:schemeClr val="dk1"/>
                </a:solidFill>
                <a:latin typeface="Roboto"/>
                <a:ea typeface="Roboto"/>
                <a:cs typeface="Roboto"/>
                <a:sym typeface="Roboto"/>
              </a:rPr>
              <a:t>Lord</a:t>
            </a:r>
            <a:r>
              <a:rPr lang="en" sz="1200">
                <a:solidFill>
                  <a:schemeClr val="dk1"/>
                </a:solidFill>
                <a:highlight>
                  <a:srgbClr val="FFFFFF"/>
                </a:highlight>
                <a:latin typeface="Roboto"/>
                <a:ea typeface="Roboto"/>
                <a:cs typeface="Roboto"/>
                <a:sym typeface="Roboto"/>
              </a:rPr>
              <a:t> is giving you.</a:t>
            </a:r>
            <a:endParaRPr dirty="0"/>
          </a:p>
        </p:txBody>
      </p:sp>
      <p:sp>
        <p:nvSpPr>
          <p:cNvPr id="407" name="Google Shape;407;g144f3bf8bd4_1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dirty="0"/>
          </a:p>
        </p:txBody>
      </p:sp>
    </p:spTree>
    <p:extLst>
      <p:ext uri="{BB962C8B-B14F-4D97-AF65-F5344CB8AC3E}">
        <p14:creationId xmlns:p14="http://schemas.microsoft.com/office/powerpoint/2010/main" val="364442221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87d7894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4987d7894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Again, God-centered approach. The very first thing that comes to him is to glorify God, even in a deeply vulnerable moment.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Boaz has a consistent approach to holiness and uprightness in public and private moments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Are we sometimes put in a situation where just by virtue of us handling the truth, we are in a position to direct others to the true and righteous path, but there can also be a path that benefits us? Which one do we pursue? Was Boaz’s standard relative here or absolute? Did he compare himself to others of his times and live a “relatively moral” life?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67982212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87d7894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4987d7894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Again, God-centered approach. The very first thing that comes to him is to glorify God, even in a deeply vulnerable moment.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Boaz has a consistent approach to holiness and uprightness in public and private moments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Are we sometimes put in a situation where just by virtue of us handling the truth, we are in a position to direct others to the true and righteous path, but there can also be a path that benefits us? Which one do we pursue? Was Boaz’s standard relative here or absolute? Did he compare himself to others of his times and live a “relatively moral” life?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6614017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4987d7894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4987d7894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3693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4987d7894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4987d7894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22115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4987d7894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4987d7894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29894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4987d7894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4987d7894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273399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496762f6c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496762f6c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900"/>
          </a:p>
        </p:txBody>
      </p:sp>
    </p:spTree>
    <p:extLst>
      <p:ext uri="{BB962C8B-B14F-4D97-AF65-F5344CB8AC3E}">
        <p14:creationId xmlns:p14="http://schemas.microsoft.com/office/powerpoint/2010/main" val="199520299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496762f6c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496762f6c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900"/>
          </a:p>
        </p:txBody>
      </p:sp>
    </p:spTree>
    <p:extLst>
      <p:ext uri="{BB962C8B-B14F-4D97-AF65-F5344CB8AC3E}">
        <p14:creationId xmlns:p14="http://schemas.microsoft.com/office/powerpoint/2010/main" val="323296916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496762f6c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496762f6c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900"/>
          </a:p>
        </p:txBody>
      </p:sp>
    </p:spTree>
    <p:extLst>
      <p:ext uri="{BB962C8B-B14F-4D97-AF65-F5344CB8AC3E}">
        <p14:creationId xmlns:p14="http://schemas.microsoft.com/office/powerpoint/2010/main" val="332370531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9458a9b50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149458a9b50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149458a9b50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159</a:t>
            </a:fld>
            <a:endParaRPr/>
          </a:p>
        </p:txBody>
      </p:sp>
    </p:spTree>
    <p:extLst>
      <p:ext uri="{BB962C8B-B14F-4D97-AF65-F5344CB8AC3E}">
        <p14:creationId xmlns:p14="http://schemas.microsoft.com/office/powerpoint/2010/main" val="2324339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44f3bf8bd4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144f3bf8bd4_1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b="1">
                <a:solidFill>
                  <a:schemeClr val="dk1"/>
                </a:solidFill>
                <a:latin typeface="Roboto"/>
                <a:ea typeface="Roboto"/>
                <a:cs typeface="Roboto"/>
                <a:sym typeface="Roboto"/>
              </a:rPr>
              <a:t>17 </a:t>
            </a:r>
            <a:r>
              <a:rPr lang="en" sz="1200">
                <a:solidFill>
                  <a:schemeClr val="dk1"/>
                </a:solidFill>
                <a:highlight>
                  <a:srgbClr val="FFFFFF"/>
                </a:highlight>
                <a:latin typeface="Roboto"/>
                <a:ea typeface="Roboto"/>
                <a:cs typeface="Roboto"/>
                <a:sym typeface="Roboto"/>
              </a:rPr>
              <a:t>Otherwise, the anger of the </a:t>
            </a:r>
            <a:r>
              <a:rPr lang="en" sz="1200">
                <a:solidFill>
                  <a:schemeClr val="dk1"/>
                </a:solidFill>
                <a:latin typeface="Roboto"/>
                <a:ea typeface="Roboto"/>
                <a:cs typeface="Roboto"/>
                <a:sym typeface="Roboto"/>
              </a:rPr>
              <a:t>Lord</a:t>
            </a:r>
            <a:r>
              <a:rPr lang="en" sz="1200">
                <a:solidFill>
                  <a:schemeClr val="dk1"/>
                </a:solidFill>
                <a:highlight>
                  <a:srgbClr val="FFFFFF"/>
                </a:highlight>
                <a:latin typeface="Roboto"/>
                <a:ea typeface="Roboto"/>
                <a:cs typeface="Roboto"/>
                <a:sym typeface="Roboto"/>
              </a:rPr>
              <a:t> will be kindled against you, and He will shut up the sky so that there will be no rain, and the ground will not yield its produce; then you will quickly perish from the good land which the </a:t>
            </a:r>
            <a:r>
              <a:rPr lang="en" sz="1200">
                <a:solidFill>
                  <a:schemeClr val="dk1"/>
                </a:solidFill>
                <a:latin typeface="Roboto"/>
                <a:ea typeface="Roboto"/>
                <a:cs typeface="Roboto"/>
                <a:sym typeface="Roboto"/>
              </a:rPr>
              <a:t>Lord</a:t>
            </a:r>
            <a:r>
              <a:rPr lang="en" sz="1200">
                <a:solidFill>
                  <a:schemeClr val="dk1"/>
                </a:solidFill>
                <a:highlight>
                  <a:srgbClr val="FFFFFF"/>
                </a:highlight>
                <a:latin typeface="Roboto"/>
                <a:ea typeface="Roboto"/>
                <a:cs typeface="Roboto"/>
                <a:sym typeface="Roboto"/>
              </a:rPr>
              <a:t> is giving you.</a:t>
            </a:r>
            <a:endParaRPr dirty="0"/>
          </a:p>
        </p:txBody>
      </p:sp>
      <p:sp>
        <p:nvSpPr>
          <p:cNvPr id="407" name="Google Shape;407;g144f3bf8bd4_1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dirty="0"/>
          </a:p>
        </p:txBody>
      </p:sp>
    </p:spTree>
    <p:extLst>
      <p:ext uri="{BB962C8B-B14F-4D97-AF65-F5344CB8AC3E}">
        <p14:creationId xmlns:p14="http://schemas.microsoft.com/office/powerpoint/2010/main" val="320283686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7189378f1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47189378f1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147189378f1_0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160</a:t>
            </a:fld>
            <a:endParaRPr/>
          </a:p>
        </p:txBody>
      </p:sp>
    </p:spTree>
    <p:extLst>
      <p:ext uri="{BB962C8B-B14F-4D97-AF65-F5344CB8AC3E}">
        <p14:creationId xmlns:p14="http://schemas.microsoft.com/office/powerpoint/2010/main" val="119426020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9458a9b50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149458a9b50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149458a9b50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161</a:t>
            </a:fld>
            <a:endParaRPr/>
          </a:p>
        </p:txBody>
      </p:sp>
    </p:spTree>
    <p:extLst>
      <p:ext uri="{BB962C8B-B14F-4D97-AF65-F5344CB8AC3E}">
        <p14:creationId xmlns:p14="http://schemas.microsoft.com/office/powerpoint/2010/main" val="421533260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9458a9b5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49458a9b5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52368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9458a9b5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49458a9b5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6213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9458a9b5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49458a9b5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459847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49458a9b5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49458a9b5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Basically - what caused him to change his mind?</a:t>
            </a:r>
            <a:endParaRPr/>
          </a:p>
          <a:p>
            <a:pPr marL="0" lvl="0" indent="0" algn="l" rtl="0">
              <a:spcBef>
                <a:spcPts val="0"/>
              </a:spcBef>
              <a:spcAft>
                <a:spcPts val="0"/>
              </a:spcAft>
              <a:buNone/>
            </a:pPr>
            <a:endParaRPr/>
          </a:p>
          <a:p>
            <a:pPr marL="0" lvl="0" indent="0" algn="l" rtl="0">
              <a:spcBef>
                <a:spcPts val="0"/>
              </a:spcBef>
              <a:spcAft>
                <a:spcPts val="0"/>
              </a:spcAft>
              <a:buNone/>
            </a:pPr>
            <a:r>
              <a:rPr lang="en"/>
              <a:t>Relative lost: oppor. To marry a virtuous wife, </a:t>
            </a:r>
            <a:endParaRPr/>
          </a:p>
        </p:txBody>
      </p:sp>
    </p:spTree>
    <p:extLst>
      <p:ext uri="{BB962C8B-B14F-4D97-AF65-F5344CB8AC3E}">
        <p14:creationId xmlns:p14="http://schemas.microsoft.com/office/powerpoint/2010/main" val="93000921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49458a9b5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49458a9b5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Basically - what caused him to change his mind?</a:t>
            </a:r>
            <a:endParaRPr/>
          </a:p>
          <a:p>
            <a:pPr marL="0" lvl="0" indent="0" algn="l" rtl="0">
              <a:spcBef>
                <a:spcPts val="0"/>
              </a:spcBef>
              <a:spcAft>
                <a:spcPts val="0"/>
              </a:spcAft>
              <a:buNone/>
            </a:pPr>
            <a:endParaRPr/>
          </a:p>
          <a:p>
            <a:pPr marL="0" lvl="0" indent="0" algn="l" rtl="0">
              <a:spcBef>
                <a:spcPts val="0"/>
              </a:spcBef>
              <a:spcAft>
                <a:spcPts val="0"/>
              </a:spcAft>
              <a:buNone/>
            </a:pPr>
            <a:r>
              <a:rPr lang="en"/>
              <a:t>Relative lost: oppor. To marry a virtuous wife, </a:t>
            </a:r>
            <a:endParaRPr/>
          </a:p>
        </p:txBody>
      </p:sp>
    </p:spTree>
    <p:extLst>
      <p:ext uri="{BB962C8B-B14F-4D97-AF65-F5344CB8AC3E}">
        <p14:creationId xmlns:p14="http://schemas.microsoft.com/office/powerpoint/2010/main" val="163693508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b318e0c0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4b318e0c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Deut 25:5-10 -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Job’s wife, Lot’s wife, Rich man,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27541247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b318e0c0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4b318e0c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Deut 25:5-10 -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Job’s wife, Lot’s wife, Rich man,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0919933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b318e0c0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4b318e0c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Deut 25:5-10 -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Job’s wife, Lot’s wife, Rich man,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12943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44f3bf8bd4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144f3bf8bd4_1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b="1">
                <a:solidFill>
                  <a:schemeClr val="dk1"/>
                </a:solidFill>
                <a:latin typeface="Roboto"/>
                <a:ea typeface="Roboto"/>
                <a:cs typeface="Roboto"/>
                <a:sym typeface="Roboto"/>
              </a:rPr>
              <a:t>17 </a:t>
            </a:r>
            <a:r>
              <a:rPr lang="en" sz="1200">
                <a:solidFill>
                  <a:schemeClr val="dk1"/>
                </a:solidFill>
                <a:highlight>
                  <a:srgbClr val="FFFFFF"/>
                </a:highlight>
                <a:latin typeface="Roboto"/>
                <a:ea typeface="Roboto"/>
                <a:cs typeface="Roboto"/>
                <a:sym typeface="Roboto"/>
              </a:rPr>
              <a:t>Otherwise, the anger of the </a:t>
            </a:r>
            <a:r>
              <a:rPr lang="en" sz="1200">
                <a:solidFill>
                  <a:schemeClr val="dk1"/>
                </a:solidFill>
                <a:latin typeface="Roboto"/>
                <a:ea typeface="Roboto"/>
                <a:cs typeface="Roboto"/>
                <a:sym typeface="Roboto"/>
              </a:rPr>
              <a:t>Lord</a:t>
            </a:r>
            <a:r>
              <a:rPr lang="en" sz="1200">
                <a:solidFill>
                  <a:schemeClr val="dk1"/>
                </a:solidFill>
                <a:highlight>
                  <a:srgbClr val="FFFFFF"/>
                </a:highlight>
                <a:latin typeface="Roboto"/>
                <a:ea typeface="Roboto"/>
                <a:cs typeface="Roboto"/>
                <a:sym typeface="Roboto"/>
              </a:rPr>
              <a:t> will be kindled against you, and He will shut up the sky so that there will be no rain, and the ground will not yield its produce; then you will quickly perish from the good land which the </a:t>
            </a:r>
            <a:r>
              <a:rPr lang="en" sz="1200">
                <a:solidFill>
                  <a:schemeClr val="dk1"/>
                </a:solidFill>
                <a:latin typeface="Roboto"/>
                <a:ea typeface="Roboto"/>
                <a:cs typeface="Roboto"/>
                <a:sym typeface="Roboto"/>
              </a:rPr>
              <a:t>Lord</a:t>
            </a:r>
            <a:r>
              <a:rPr lang="en" sz="1200">
                <a:solidFill>
                  <a:schemeClr val="dk1"/>
                </a:solidFill>
                <a:highlight>
                  <a:srgbClr val="FFFFFF"/>
                </a:highlight>
                <a:latin typeface="Roboto"/>
                <a:ea typeface="Roboto"/>
                <a:cs typeface="Roboto"/>
                <a:sym typeface="Roboto"/>
              </a:rPr>
              <a:t> is giving you.</a:t>
            </a:r>
            <a:endParaRPr dirty="0"/>
          </a:p>
        </p:txBody>
      </p:sp>
      <p:sp>
        <p:nvSpPr>
          <p:cNvPr id="407" name="Google Shape;407;g144f3bf8bd4_1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dirty="0"/>
          </a:p>
        </p:txBody>
      </p:sp>
    </p:spTree>
    <p:extLst>
      <p:ext uri="{BB962C8B-B14F-4D97-AF65-F5344CB8AC3E}">
        <p14:creationId xmlns:p14="http://schemas.microsoft.com/office/powerpoint/2010/main" val="407705712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4b318e0c0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4b318e0c0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Honoring the dead, but ultimately honoring God’s inheritance plan for his people</a:t>
            </a:r>
            <a:endParaRPr/>
          </a:p>
        </p:txBody>
      </p:sp>
    </p:spTree>
    <p:extLst>
      <p:ext uri="{BB962C8B-B14F-4D97-AF65-F5344CB8AC3E}">
        <p14:creationId xmlns:p14="http://schemas.microsoft.com/office/powerpoint/2010/main" val="14458952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4b318e0c0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4b318e0c0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Honoring the dead, but ultimately honoring God’s inheritance plan for his people</a:t>
            </a:r>
            <a:endParaRPr/>
          </a:p>
        </p:txBody>
      </p:sp>
    </p:spTree>
    <p:extLst>
      <p:ext uri="{BB962C8B-B14F-4D97-AF65-F5344CB8AC3E}">
        <p14:creationId xmlns:p14="http://schemas.microsoft.com/office/powerpoint/2010/main" val="67724732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4b318e0c0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4b318e0c0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Honoring the dead, but ultimately honoring God’s inheritance plan for his people</a:t>
            </a:r>
            <a:endParaRPr/>
          </a:p>
        </p:txBody>
      </p:sp>
    </p:spTree>
    <p:extLst>
      <p:ext uri="{BB962C8B-B14F-4D97-AF65-F5344CB8AC3E}">
        <p14:creationId xmlns:p14="http://schemas.microsoft.com/office/powerpoint/2010/main" val="392532320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4b318e0c0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4b318e0c0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84262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4b318e0c0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4b318e0c0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97551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4b318e0c0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4b318e0c0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3365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4b318e0c0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4b318e0c0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81372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4b318e0c0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4b318e0c0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10263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4b318e0c0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4b318e0c0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04106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7189378f1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47189378f1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147189378f1_0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179</a:t>
            </a:fld>
            <a:endParaRPr/>
          </a:p>
        </p:txBody>
      </p:sp>
    </p:spTree>
    <p:extLst>
      <p:ext uri="{BB962C8B-B14F-4D97-AF65-F5344CB8AC3E}">
        <p14:creationId xmlns:p14="http://schemas.microsoft.com/office/powerpoint/2010/main" val="114403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44a8c4b412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44a8c4b412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656058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4b318e0c03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4b318e0c0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57065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4b318e0c03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4b318e0c0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73825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4b318e0c03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4b318e0c0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47369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4b318e0c03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4b318e0c0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76853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4b318e0c03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4b318e0c0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29210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4b318e0c03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4b318e0c0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23682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4b318e0c03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4b318e0c03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6649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4b318e0c03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4b318e0c03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35680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4b318e0c03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4b318e0c03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89992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4b318e0c03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4b318e0c03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909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44a8c4b412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44a8c4b412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D4D4D4"/>
                </a:solidFill>
                <a:highlight>
                  <a:srgbClr val="1E1E1E"/>
                </a:highlight>
                <a:latin typeface="Courier New"/>
                <a:ea typeface="Courier New"/>
                <a:cs typeface="Courier New"/>
                <a:sym typeface="Courier New"/>
              </a:rPr>
              <a:t>Judges, Elimelech, Naomi, Mahlon, Chilion, Orpah, Ruth, Lord, His-people, Orpah-and-Ruth-household, Orpah’s-people-and-gods, Naomi’s-people, God, Bethlehem’s-women,  Boaz, Reapers-in-the-field, Boaz’s-servant, Boaz’s-young-women, Ruth’s-father-and-mother, Naomi’s-relatives, people-in-the-other-fields People-of-Boaz’s-town, Close-relative-to-Naomi Elder-men, people-witnessing-at-gate, Rachel and Leah, Perez, Tamar, Judah, women-of-the-city, Obed, Jesse, David, Perez, Hezron, Ram, Amminadab, Nahshon, Salmon, Boaz</a:t>
            </a:r>
            <a:endParaRPr sz="900" dirty="0">
              <a:solidFill>
                <a:srgbClr val="D4D4D4"/>
              </a:solidFill>
              <a:highlight>
                <a:srgbClr val="1E1E1E"/>
              </a:highlight>
              <a:latin typeface="Courier New"/>
              <a:ea typeface="Courier New"/>
              <a:cs typeface="Courier New"/>
              <a:sym typeface="Courier New"/>
            </a:endParaRPr>
          </a:p>
        </p:txBody>
      </p:sp>
    </p:spTree>
    <p:extLst>
      <p:ext uri="{BB962C8B-B14F-4D97-AF65-F5344CB8AC3E}">
        <p14:creationId xmlns:p14="http://schemas.microsoft.com/office/powerpoint/2010/main" val="98080985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b318e0c03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4b318e0c03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78325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b318e0c03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4b318e0c03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62437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b318e0c03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4b318e0c03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0635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b318e0c03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4b318e0c03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862129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b318e0c03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4b318e0c03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64158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4b318e0c0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4b318e0c0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09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44a8c4b412_0_5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44a8c4b412_0_5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 name="Google Shape;134;g144a8c4b412_0_5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dirty="0"/>
          </a:p>
        </p:txBody>
      </p:sp>
    </p:spTree>
    <p:extLst>
      <p:ext uri="{BB962C8B-B14F-4D97-AF65-F5344CB8AC3E}">
        <p14:creationId xmlns:p14="http://schemas.microsoft.com/office/powerpoint/2010/main" val="3113454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44f3bf8bd4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144f3bf8bd4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6" name="Google Shape;446;g144f3bf8bd4_1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dirty="0"/>
          </a:p>
        </p:txBody>
      </p:sp>
    </p:spTree>
    <p:extLst>
      <p:ext uri="{BB962C8B-B14F-4D97-AF65-F5344CB8AC3E}">
        <p14:creationId xmlns:p14="http://schemas.microsoft.com/office/powerpoint/2010/main" val="2962552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44f3bf8bd4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144f3bf8bd4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6" name="Google Shape;446;g144f3bf8bd4_1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dirty="0"/>
          </a:p>
        </p:txBody>
      </p:sp>
    </p:spTree>
    <p:extLst>
      <p:ext uri="{BB962C8B-B14F-4D97-AF65-F5344CB8AC3E}">
        <p14:creationId xmlns:p14="http://schemas.microsoft.com/office/powerpoint/2010/main" val="196617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44f3bf8bd4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144f3bf8bd4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6" name="Google Shape;446;g144f3bf8bd4_1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dirty="0"/>
          </a:p>
        </p:txBody>
      </p:sp>
    </p:spTree>
    <p:extLst>
      <p:ext uri="{BB962C8B-B14F-4D97-AF65-F5344CB8AC3E}">
        <p14:creationId xmlns:p14="http://schemas.microsoft.com/office/powerpoint/2010/main" val="120775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44f3bf8bd4_1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144f3bf8bd4_1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0" name="Google Shape;460;g144f3bf8bd4_1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dirty="0"/>
          </a:p>
        </p:txBody>
      </p:sp>
    </p:spTree>
    <p:extLst>
      <p:ext uri="{BB962C8B-B14F-4D97-AF65-F5344CB8AC3E}">
        <p14:creationId xmlns:p14="http://schemas.microsoft.com/office/powerpoint/2010/main" val="1190413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44f3bf8bd4_1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144f3bf8bd4_1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0" name="Google Shape;460;g144f3bf8bd4_1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dirty="0"/>
          </a:p>
        </p:txBody>
      </p:sp>
    </p:spTree>
    <p:extLst>
      <p:ext uri="{BB962C8B-B14F-4D97-AF65-F5344CB8AC3E}">
        <p14:creationId xmlns:p14="http://schemas.microsoft.com/office/powerpoint/2010/main" val="1065293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44f3bf8bd4_1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144f3bf8bd4_1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4" name="Google Shape;474;g144f3bf8bd4_1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dirty="0"/>
          </a:p>
        </p:txBody>
      </p:sp>
    </p:spTree>
    <p:extLst>
      <p:ext uri="{BB962C8B-B14F-4D97-AF65-F5344CB8AC3E}">
        <p14:creationId xmlns:p14="http://schemas.microsoft.com/office/powerpoint/2010/main" val="4021587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44f3bf8bd4_1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144f3bf8bd4_1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4" name="Google Shape;474;g144f3bf8bd4_1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dirty="0"/>
          </a:p>
        </p:txBody>
      </p:sp>
    </p:spTree>
    <p:extLst>
      <p:ext uri="{BB962C8B-B14F-4D97-AF65-F5344CB8AC3E}">
        <p14:creationId xmlns:p14="http://schemas.microsoft.com/office/powerpoint/2010/main" val="50998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44a8c4b412_0_5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144a8c4b412_0_5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1" name="Google Shape;481;g144a8c4b412_0_5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dirty="0"/>
          </a:p>
        </p:txBody>
      </p:sp>
    </p:spTree>
    <p:extLst>
      <p:ext uri="{BB962C8B-B14F-4D97-AF65-F5344CB8AC3E}">
        <p14:creationId xmlns:p14="http://schemas.microsoft.com/office/powerpoint/2010/main" val="3176077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dirty="0"/>
          </a:p>
        </p:txBody>
      </p:sp>
    </p:spTree>
    <p:extLst>
      <p:ext uri="{BB962C8B-B14F-4D97-AF65-F5344CB8AC3E}">
        <p14:creationId xmlns:p14="http://schemas.microsoft.com/office/powerpoint/2010/main" val="3938729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dirty="0"/>
          </a:p>
        </p:txBody>
      </p:sp>
    </p:spTree>
    <p:extLst>
      <p:ext uri="{BB962C8B-B14F-4D97-AF65-F5344CB8AC3E}">
        <p14:creationId xmlns:p14="http://schemas.microsoft.com/office/powerpoint/2010/main" val="213285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4f3bf8bd4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44f3bf8bd4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g144f3bf8bd4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dirty="0"/>
          </a:p>
        </p:txBody>
      </p:sp>
    </p:spTree>
    <p:extLst>
      <p:ext uri="{BB962C8B-B14F-4D97-AF65-F5344CB8AC3E}">
        <p14:creationId xmlns:p14="http://schemas.microsoft.com/office/powerpoint/2010/main" val="1466106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dirty="0"/>
          </a:p>
        </p:txBody>
      </p:sp>
    </p:spTree>
    <p:extLst>
      <p:ext uri="{BB962C8B-B14F-4D97-AF65-F5344CB8AC3E}">
        <p14:creationId xmlns:p14="http://schemas.microsoft.com/office/powerpoint/2010/main" val="3343659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dirty="0"/>
          </a:p>
        </p:txBody>
      </p:sp>
    </p:spTree>
    <p:extLst>
      <p:ext uri="{BB962C8B-B14F-4D97-AF65-F5344CB8AC3E}">
        <p14:creationId xmlns:p14="http://schemas.microsoft.com/office/powerpoint/2010/main" val="3200013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4a8c4b412_0_5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144a8c4b412_0_5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6" name="Google Shape;516;g144a8c4b412_0_5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dirty="0"/>
          </a:p>
        </p:txBody>
      </p:sp>
    </p:spTree>
    <p:extLst>
      <p:ext uri="{BB962C8B-B14F-4D97-AF65-F5344CB8AC3E}">
        <p14:creationId xmlns:p14="http://schemas.microsoft.com/office/powerpoint/2010/main" val="2299040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4a8c4b412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44a8c4b412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708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44a8c4b412_0_5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44a8c4b412_0_5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44a8c4b412_0_5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3488615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dirty="0"/>
          </a:p>
        </p:txBody>
      </p:sp>
    </p:spTree>
    <p:extLst>
      <p:ext uri="{BB962C8B-B14F-4D97-AF65-F5344CB8AC3E}">
        <p14:creationId xmlns:p14="http://schemas.microsoft.com/office/powerpoint/2010/main" val="566885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dirty="0"/>
          </a:p>
        </p:txBody>
      </p:sp>
    </p:spTree>
    <p:extLst>
      <p:ext uri="{BB962C8B-B14F-4D97-AF65-F5344CB8AC3E}">
        <p14:creationId xmlns:p14="http://schemas.microsoft.com/office/powerpoint/2010/main" val="3407884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dirty="0"/>
          </a:p>
        </p:txBody>
      </p:sp>
    </p:spTree>
    <p:extLst>
      <p:ext uri="{BB962C8B-B14F-4D97-AF65-F5344CB8AC3E}">
        <p14:creationId xmlns:p14="http://schemas.microsoft.com/office/powerpoint/2010/main" val="3162563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38</a:t>
            </a:fld>
            <a:endParaRPr dirty="0"/>
          </a:p>
        </p:txBody>
      </p:sp>
    </p:spTree>
    <p:extLst>
      <p:ext uri="{BB962C8B-B14F-4D97-AF65-F5344CB8AC3E}">
        <p14:creationId xmlns:p14="http://schemas.microsoft.com/office/powerpoint/2010/main" val="3360386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63dc38c7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463dc38c7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463dc38c7d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39</a:t>
            </a:fld>
            <a:endParaRPr/>
          </a:p>
        </p:txBody>
      </p:sp>
    </p:spTree>
    <p:extLst>
      <p:ext uri="{BB962C8B-B14F-4D97-AF65-F5344CB8AC3E}">
        <p14:creationId xmlns:p14="http://schemas.microsoft.com/office/powerpoint/2010/main" val="2827978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4f3bf8bd4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44f3bf8bd4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g144f3bf8bd4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dirty="0"/>
          </a:p>
        </p:txBody>
      </p:sp>
    </p:spTree>
    <p:extLst>
      <p:ext uri="{BB962C8B-B14F-4D97-AF65-F5344CB8AC3E}">
        <p14:creationId xmlns:p14="http://schemas.microsoft.com/office/powerpoint/2010/main" val="704390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63dc38c7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463dc38c7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463dc38c7d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40</a:t>
            </a:fld>
            <a:endParaRPr/>
          </a:p>
        </p:txBody>
      </p:sp>
    </p:spTree>
    <p:extLst>
      <p:ext uri="{BB962C8B-B14F-4D97-AF65-F5344CB8AC3E}">
        <p14:creationId xmlns:p14="http://schemas.microsoft.com/office/powerpoint/2010/main" val="2366190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4a8c4b412_0_5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144a8c4b412_0_5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6" name="Google Shape;516;g144a8c4b412_0_5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41</a:t>
            </a:fld>
            <a:endParaRPr dirty="0"/>
          </a:p>
        </p:txBody>
      </p:sp>
    </p:spTree>
    <p:extLst>
      <p:ext uri="{BB962C8B-B14F-4D97-AF65-F5344CB8AC3E}">
        <p14:creationId xmlns:p14="http://schemas.microsoft.com/office/powerpoint/2010/main" val="1459954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4a8c4b412_0_5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144a8c4b412_0_5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6" name="Google Shape;516;g144a8c4b412_0_5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42</a:t>
            </a:fld>
            <a:endParaRPr dirty="0"/>
          </a:p>
        </p:txBody>
      </p:sp>
    </p:spTree>
    <p:extLst>
      <p:ext uri="{BB962C8B-B14F-4D97-AF65-F5344CB8AC3E}">
        <p14:creationId xmlns:p14="http://schemas.microsoft.com/office/powerpoint/2010/main" val="2334165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63dc38c7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63dc38c7d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A: Persuasion of Naomi. B: Opposition of daughters-in-law. C: Disasters by the LORD. D: Ruth was with Naomi. </a:t>
            </a:r>
            <a:endParaRPr/>
          </a:p>
        </p:txBody>
      </p:sp>
      <p:sp>
        <p:nvSpPr>
          <p:cNvPr id="239" name="Google Shape;239;g1463dc38c7d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43</a:t>
            </a:fld>
            <a:endParaRPr/>
          </a:p>
        </p:txBody>
      </p:sp>
    </p:spTree>
    <p:extLst>
      <p:ext uri="{BB962C8B-B14F-4D97-AF65-F5344CB8AC3E}">
        <p14:creationId xmlns:p14="http://schemas.microsoft.com/office/powerpoint/2010/main" val="1698603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63dc38c7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63dc38c7d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A: Persuasion of Naomi. B: Opposition of daughters-in-law. C: Disasters by the LORD. D: Ruth was with Naomi. </a:t>
            </a:r>
            <a:endParaRPr/>
          </a:p>
        </p:txBody>
      </p:sp>
      <p:sp>
        <p:nvSpPr>
          <p:cNvPr id="239" name="Google Shape;239;g1463dc38c7d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44</a:t>
            </a:fld>
            <a:endParaRPr/>
          </a:p>
        </p:txBody>
      </p:sp>
    </p:spTree>
    <p:extLst>
      <p:ext uri="{BB962C8B-B14F-4D97-AF65-F5344CB8AC3E}">
        <p14:creationId xmlns:p14="http://schemas.microsoft.com/office/powerpoint/2010/main" val="152919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63dc38c7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63dc38c7d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A: Persuasion of Naomi. B: Opposition of daughters-in-law. C: Disasters by the LORD. D: Ruth was with Naomi. </a:t>
            </a:r>
            <a:endParaRPr/>
          </a:p>
        </p:txBody>
      </p:sp>
      <p:sp>
        <p:nvSpPr>
          <p:cNvPr id="239" name="Google Shape;239;g1463dc38c7d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45</a:t>
            </a:fld>
            <a:endParaRPr/>
          </a:p>
        </p:txBody>
      </p:sp>
    </p:spTree>
    <p:extLst>
      <p:ext uri="{BB962C8B-B14F-4D97-AF65-F5344CB8AC3E}">
        <p14:creationId xmlns:p14="http://schemas.microsoft.com/office/powerpoint/2010/main" val="6086858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63dc38c7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63dc38c7d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A: Persuasion of Naomi. B: Opposition of daughters-in-law. C: Disasters by the LORD. D: Ruth was with Naomi. </a:t>
            </a:r>
            <a:endParaRPr/>
          </a:p>
        </p:txBody>
      </p:sp>
      <p:sp>
        <p:nvSpPr>
          <p:cNvPr id="239" name="Google Shape;239;g1463dc38c7d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46</a:t>
            </a:fld>
            <a:endParaRPr/>
          </a:p>
        </p:txBody>
      </p:sp>
    </p:spTree>
    <p:extLst>
      <p:ext uri="{BB962C8B-B14F-4D97-AF65-F5344CB8AC3E}">
        <p14:creationId xmlns:p14="http://schemas.microsoft.com/office/powerpoint/2010/main" val="4143843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63dc38c7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63dc38c7d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A: Persuasion of Naomi. B: Opposition of daughters-in-law. C: Disasters by the LORD. D: Ruth was with Naomi. </a:t>
            </a:r>
            <a:endParaRPr/>
          </a:p>
        </p:txBody>
      </p:sp>
      <p:sp>
        <p:nvSpPr>
          <p:cNvPr id="239" name="Google Shape;239;g1463dc38c7d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47</a:t>
            </a:fld>
            <a:endParaRPr/>
          </a:p>
        </p:txBody>
      </p:sp>
    </p:spTree>
    <p:extLst>
      <p:ext uri="{BB962C8B-B14F-4D97-AF65-F5344CB8AC3E}">
        <p14:creationId xmlns:p14="http://schemas.microsoft.com/office/powerpoint/2010/main" val="252029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63dc38c7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63dc38c7d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A: Persuasion of Naomi. B: Opposition of daughters-in-law. C: Disasters by the LORD. D: Ruth was with Naomi. </a:t>
            </a:r>
            <a:endParaRPr/>
          </a:p>
        </p:txBody>
      </p:sp>
      <p:sp>
        <p:nvSpPr>
          <p:cNvPr id="239" name="Google Shape;239;g1463dc38c7d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48</a:t>
            </a:fld>
            <a:endParaRPr/>
          </a:p>
        </p:txBody>
      </p:sp>
    </p:spTree>
    <p:extLst>
      <p:ext uri="{BB962C8B-B14F-4D97-AF65-F5344CB8AC3E}">
        <p14:creationId xmlns:p14="http://schemas.microsoft.com/office/powerpoint/2010/main" val="2314161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63dc38c7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463dc38c7d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a:t>We saw in the last class in the genealogy chart the origins of the main characters of this story, everyone could be traced back to Genesis. Specifically, we know the story of Lot and how Moab and Ammon were children born of incestuous beginnings. But what was their relationship to God’s people</a:t>
            </a:r>
            <a:endParaRPr/>
          </a:p>
        </p:txBody>
      </p:sp>
      <p:sp>
        <p:nvSpPr>
          <p:cNvPr id="260" name="Google Shape;260;g1463dc38c7d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49</a:t>
            </a:fld>
            <a:endParaRPr/>
          </a:p>
        </p:txBody>
      </p:sp>
    </p:spTree>
    <p:extLst>
      <p:ext uri="{BB962C8B-B14F-4D97-AF65-F5344CB8AC3E}">
        <p14:creationId xmlns:p14="http://schemas.microsoft.com/office/powerpoint/2010/main" val="124089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4f3bf8bd4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44f3bf8bd4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g144f3bf8bd4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dirty="0"/>
          </a:p>
        </p:txBody>
      </p:sp>
    </p:spTree>
    <p:extLst>
      <p:ext uri="{BB962C8B-B14F-4D97-AF65-F5344CB8AC3E}">
        <p14:creationId xmlns:p14="http://schemas.microsoft.com/office/powerpoint/2010/main" val="36958962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63dc38c7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463dc38c7d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a:t>We saw in the last class in the genealogy chart the origins of the main characters of this story, everyone could be traced back to Genesis. Specifically, we know the story of Lot and how Moab and Ammon were children born of incestuous beginnings. But what was their relationship to God’s people</a:t>
            </a:r>
            <a:endParaRPr/>
          </a:p>
        </p:txBody>
      </p:sp>
      <p:sp>
        <p:nvSpPr>
          <p:cNvPr id="260" name="Google Shape;260;g1463dc38c7d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50</a:t>
            </a:fld>
            <a:endParaRPr/>
          </a:p>
        </p:txBody>
      </p:sp>
    </p:spTree>
    <p:extLst>
      <p:ext uri="{BB962C8B-B14F-4D97-AF65-F5344CB8AC3E}">
        <p14:creationId xmlns:p14="http://schemas.microsoft.com/office/powerpoint/2010/main" val="2236752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63dc38c7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463dc38c7d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a:t>We saw in the last class in the genealogy chart the origins of the main characters of this story, everyone could be traced back to Genesis. Specifically, we know the story of Lot and how Moab and Ammon were children born of incestuous beginnings. But what was their relationship to God’s people</a:t>
            </a:r>
            <a:endParaRPr/>
          </a:p>
        </p:txBody>
      </p:sp>
      <p:sp>
        <p:nvSpPr>
          <p:cNvPr id="260" name="Google Shape;260;g1463dc38c7d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51</a:t>
            </a:fld>
            <a:endParaRPr/>
          </a:p>
        </p:txBody>
      </p:sp>
    </p:spTree>
    <p:extLst>
      <p:ext uri="{BB962C8B-B14F-4D97-AF65-F5344CB8AC3E}">
        <p14:creationId xmlns:p14="http://schemas.microsoft.com/office/powerpoint/2010/main" val="765859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63dc38c7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63dc38c7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8641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63dc38c7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463dc38c7d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a:t>We saw in the last class in the genealogy chart the origins of the main characters of this story, everyone could be traced back to Genesis. Specifically, we know the story of Lot and how Moab and Ammon were children born of incestuous beginnings. But what was their relationship to God’s people</a:t>
            </a:r>
            <a:endParaRPr/>
          </a:p>
        </p:txBody>
      </p:sp>
      <p:sp>
        <p:nvSpPr>
          <p:cNvPr id="260" name="Google Shape;260;g1463dc38c7d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53</a:t>
            </a:fld>
            <a:endParaRPr/>
          </a:p>
        </p:txBody>
      </p:sp>
    </p:spTree>
    <p:extLst>
      <p:ext uri="{BB962C8B-B14F-4D97-AF65-F5344CB8AC3E}">
        <p14:creationId xmlns:p14="http://schemas.microsoft.com/office/powerpoint/2010/main" val="39908270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63dc38c7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463dc38c7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children born out of Mahlon/Chilion - barrenness</a:t>
            </a:r>
            <a:br>
              <a:rPr lang="en"/>
            </a:br>
            <a:r>
              <a:rPr lang="en"/>
              <a:t>Naomi - a state of utter hopelessness</a:t>
            </a:r>
            <a:endParaRPr/>
          </a:p>
        </p:txBody>
      </p:sp>
    </p:spTree>
    <p:extLst>
      <p:ext uri="{BB962C8B-B14F-4D97-AF65-F5344CB8AC3E}">
        <p14:creationId xmlns:p14="http://schemas.microsoft.com/office/powerpoint/2010/main" val="32802952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63dc38c7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463dc38c7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children born out of Mahlon/Chilion - barrenness</a:t>
            </a:r>
            <a:br>
              <a:rPr lang="en"/>
            </a:br>
            <a:r>
              <a:rPr lang="en"/>
              <a:t>Naomi - a state of utter hopelessness</a:t>
            </a:r>
            <a:endParaRPr/>
          </a:p>
        </p:txBody>
      </p:sp>
    </p:spTree>
    <p:extLst>
      <p:ext uri="{BB962C8B-B14F-4D97-AF65-F5344CB8AC3E}">
        <p14:creationId xmlns:p14="http://schemas.microsoft.com/office/powerpoint/2010/main" val="26385864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63dc38c7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463dc38c7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children born out of Mahlon/Chilion - barrenness</a:t>
            </a:r>
            <a:br>
              <a:rPr lang="en"/>
            </a:br>
            <a:r>
              <a:rPr lang="en"/>
              <a:t>Naomi - a state of utter hopelessness</a:t>
            </a:r>
            <a:endParaRPr/>
          </a:p>
        </p:txBody>
      </p:sp>
    </p:spTree>
    <p:extLst>
      <p:ext uri="{BB962C8B-B14F-4D97-AF65-F5344CB8AC3E}">
        <p14:creationId xmlns:p14="http://schemas.microsoft.com/office/powerpoint/2010/main" val="3572970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63dc38c7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463dc38c7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children born out of Mahlon/Chilion - barrenness</a:t>
            </a:r>
            <a:br>
              <a:rPr lang="en"/>
            </a:br>
            <a:r>
              <a:rPr lang="en"/>
              <a:t>Naomi - a state of utter hopelessness</a:t>
            </a:r>
            <a:endParaRPr/>
          </a:p>
        </p:txBody>
      </p:sp>
    </p:spTree>
    <p:extLst>
      <p:ext uri="{BB962C8B-B14F-4D97-AF65-F5344CB8AC3E}">
        <p14:creationId xmlns:p14="http://schemas.microsoft.com/office/powerpoint/2010/main" val="25782210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463dc38c7d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463dc38c7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 -&gt; His people, Naomi -&gt; Orpah and Ruth, Ruth and Orpah -&gt; Elimelech, Mahlon and Chilion; Ruth and Orpah -&gt; Naomi</a:t>
            </a:r>
            <a:endParaRPr/>
          </a:p>
          <a:p>
            <a:pPr marL="0" lvl="0" indent="0" algn="l" rtl="0">
              <a:spcBef>
                <a:spcPts val="0"/>
              </a:spcBef>
              <a:spcAft>
                <a:spcPts val="0"/>
              </a:spcAft>
              <a:buNone/>
            </a:pPr>
            <a:r>
              <a:rPr lang="en"/>
              <a:t>Other qualities: serving, compassion, empathy, blessing others in tragedy, </a:t>
            </a:r>
            <a:endParaRPr/>
          </a:p>
        </p:txBody>
      </p:sp>
    </p:spTree>
    <p:extLst>
      <p:ext uri="{BB962C8B-B14F-4D97-AF65-F5344CB8AC3E}">
        <p14:creationId xmlns:p14="http://schemas.microsoft.com/office/powerpoint/2010/main" val="17883211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463dc38c7d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463dc38c7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 -&gt; His people, Naomi -&gt; Orpah and Ruth, Ruth and Orpah -&gt; Elimelech, Mahlon and Chilion; Ruth and Orpah -&gt; Naomi</a:t>
            </a:r>
            <a:endParaRPr/>
          </a:p>
          <a:p>
            <a:pPr marL="0" lvl="0" indent="0" algn="l" rtl="0">
              <a:spcBef>
                <a:spcPts val="0"/>
              </a:spcBef>
              <a:spcAft>
                <a:spcPts val="0"/>
              </a:spcAft>
              <a:buNone/>
            </a:pPr>
            <a:r>
              <a:rPr lang="en"/>
              <a:t>Other qualities: serving, compassion, empathy, blessing others in tragedy, </a:t>
            </a:r>
            <a:endParaRPr/>
          </a:p>
        </p:txBody>
      </p:sp>
    </p:spTree>
    <p:extLst>
      <p:ext uri="{BB962C8B-B14F-4D97-AF65-F5344CB8AC3E}">
        <p14:creationId xmlns:p14="http://schemas.microsoft.com/office/powerpoint/2010/main" val="265104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4a8c4b412_0_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44a8c4b412_0_5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164" name="Google Shape;164;g144a8c4b412_0_5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dirty="0"/>
          </a:p>
        </p:txBody>
      </p:sp>
    </p:spTree>
    <p:extLst>
      <p:ext uri="{BB962C8B-B14F-4D97-AF65-F5344CB8AC3E}">
        <p14:creationId xmlns:p14="http://schemas.microsoft.com/office/powerpoint/2010/main" val="3947323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463dc38c7d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463dc38c7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 -&gt; His people, Naomi -&gt; Orpah and Ruth, Ruth and Orpah -&gt; Elimelech, Mahlon and Chilion; Ruth and Orpah -&gt; Naomi</a:t>
            </a:r>
            <a:endParaRPr/>
          </a:p>
          <a:p>
            <a:pPr marL="0" lvl="0" indent="0" algn="l" rtl="0">
              <a:spcBef>
                <a:spcPts val="0"/>
              </a:spcBef>
              <a:spcAft>
                <a:spcPts val="0"/>
              </a:spcAft>
              <a:buNone/>
            </a:pPr>
            <a:r>
              <a:rPr lang="en"/>
              <a:t>Other qualities: serving, compassion, empathy, blessing others in tragedy, </a:t>
            </a:r>
            <a:endParaRPr/>
          </a:p>
        </p:txBody>
      </p:sp>
    </p:spTree>
    <p:extLst>
      <p:ext uri="{BB962C8B-B14F-4D97-AF65-F5344CB8AC3E}">
        <p14:creationId xmlns:p14="http://schemas.microsoft.com/office/powerpoint/2010/main" val="2853398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463dc38c7d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463dc38c7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 -&gt; His people, Naomi -&gt; Orpah and Ruth, Ruth and Orpah -&gt; Elimelech, Mahlon and Chilion; Ruth and Orpah -&gt; Naomi</a:t>
            </a:r>
            <a:endParaRPr/>
          </a:p>
          <a:p>
            <a:pPr marL="0" lvl="0" indent="0" algn="l" rtl="0">
              <a:spcBef>
                <a:spcPts val="0"/>
              </a:spcBef>
              <a:spcAft>
                <a:spcPts val="0"/>
              </a:spcAft>
              <a:buNone/>
            </a:pPr>
            <a:r>
              <a:rPr lang="en"/>
              <a:t>Other qualities: serving, compassion, empathy, blessing others in tragedy, </a:t>
            </a:r>
            <a:endParaRPr/>
          </a:p>
        </p:txBody>
      </p:sp>
    </p:spTree>
    <p:extLst>
      <p:ext uri="{BB962C8B-B14F-4D97-AF65-F5344CB8AC3E}">
        <p14:creationId xmlns:p14="http://schemas.microsoft.com/office/powerpoint/2010/main" val="21067142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463dc38c7d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463dc38c7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children born out of Mahlon/Chilion - barrenness</a:t>
            </a:r>
            <a:br>
              <a:rPr lang="en"/>
            </a:br>
            <a:r>
              <a:rPr lang="en"/>
              <a:t>Naomi - a state of utter hopelessness</a:t>
            </a:r>
            <a:endParaRPr/>
          </a:p>
        </p:txBody>
      </p:sp>
    </p:spTree>
    <p:extLst>
      <p:ext uri="{BB962C8B-B14F-4D97-AF65-F5344CB8AC3E}">
        <p14:creationId xmlns:p14="http://schemas.microsoft.com/office/powerpoint/2010/main" val="7743479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463dc38c7d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463dc38c7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children born out of Mahlon/Chilion - barrenness</a:t>
            </a:r>
            <a:br>
              <a:rPr lang="en"/>
            </a:br>
            <a:r>
              <a:rPr lang="en"/>
              <a:t>Naomi - a state of utter hopelessness</a:t>
            </a:r>
            <a:endParaRPr/>
          </a:p>
        </p:txBody>
      </p:sp>
    </p:spTree>
    <p:extLst>
      <p:ext uri="{BB962C8B-B14F-4D97-AF65-F5344CB8AC3E}">
        <p14:creationId xmlns:p14="http://schemas.microsoft.com/office/powerpoint/2010/main" val="42673874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463dc38c7d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463dc38c7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children born out of Mahlon/Chilion - barrenness</a:t>
            </a:r>
            <a:br>
              <a:rPr lang="en"/>
            </a:br>
            <a:r>
              <a:rPr lang="en"/>
              <a:t>Naomi - a state of utter hopelessness</a:t>
            </a:r>
            <a:endParaRPr/>
          </a:p>
        </p:txBody>
      </p:sp>
    </p:spTree>
    <p:extLst>
      <p:ext uri="{BB962C8B-B14F-4D97-AF65-F5344CB8AC3E}">
        <p14:creationId xmlns:p14="http://schemas.microsoft.com/office/powerpoint/2010/main" val="30416795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463dc38c7d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463dc38c7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children born out of Mahlon/Chilion - barrenness</a:t>
            </a:r>
            <a:br>
              <a:rPr lang="en"/>
            </a:br>
            <a:r>
              <a:rPr lang="en"/>
              <a:t>Naomi - a state of utter hopelessness</a:t>
            </a:r>
            <a:endParaRPr/>
          </a:p>
        </p:txBody>
      </p:sp>
    </p:spTree>
    <p:extLst>
      <p:ext uri="{BB962C8B-B14F-4D97-AF65-F5344CB8AC3E}">
        <p14:creationId xmlns:p14="http://schemas.microsoft.com/office/powerpoint/2010/main" val="32553054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463dc38c7d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463dc38c7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children born out of Mahlon/Chilion - barrenness</a:t>
            </a:r>
            <a:br>
              <a:rPr lang="en"/>
            </a:br>
            <a:r>
              <a:rPr lang="en"/>
              <a:t>Naomi - a state of utter hopelessness</a:t>
            </a:r>
            <a:endParaRPr/>
          </a:p>
        </p:txBody>
      </p:sp>
    </p:spTree>
    <p:extLst>
      <p:ext uri="{BB962C8B-B14F-4D97-AF65-F5344CB8AC3E}">
        <p14:creationId xmlns:p14="http://schemas.microsoft.com/office/powerpoint/2010/main" val="39659679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463dc38c7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463dc38c7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decision to follow is a daily choice. Although we can understand the rationale of Orpah’s choice, our goal must be to be like Ruth</a:t>
            </a:r>
            <a:br>
              <a:rPr lang="en"/>
            </a:br>
            <a:endParaRPr/>
          </a:p>
        </p:txBody>
      </p:sp>
    </p:spTree>
    <p:extLst>
      <p:ext uri="{BB962C8B-B14F-4D97-AF65-F5344CB8AC3E}">
        <p14:creationId xmlns:p14="http://schemas.microsoft.com/office/powerpoint/2010/main" val="1625557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463dc38c7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463dc38c7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decision to follow is a daily choice. Although we can understand the rationale of Orpah’s choice, our goal must be to be like Ruth</a:t>
            </a:r>
            <a:br>
              <a:rPr lang="en"/>
            </a:br>
            <a:endParaRPr/>
          </a:p>
        </p:txBody>
      </p:sp>
    </p:spTree>
    <p:extLst>
      <p:ext uri="{BB962C8B-B14F-4D97-AF65-F5344CB8AC3E}">
        <p14:creationId xmlns:p14="http://schemas.microsoft.com/office/powerpoint/2010/main" val="908056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463dc38c7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463dc38c7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decision to follow is a daily choice. Although we can understand the rationale of Orpah’s choice, our goal must be to be like Ruth</a:t>
            </a:r>
            <a:br>
              <a:rPr lang="en"/>
            </a:br>
            <a:endParaRPr/>
          </a:p>
        </p:txBody>
      </p:sp>
    </p:spTree>
    <p:extLst>
      <p:ext uri="{BB962C8B-B14F-4D97-AF65-F5344CB8AC3E}">
        <p14:creationId xmlns:p14="http://schemas.microsoft.com/office/powerpoint/2010/main" val="250240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44e652cf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44e652cf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861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463dc38c7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463dc38c7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decision to follow is a daily choice. Although we can understand the rationale of Orpah’s choice, our goal must be to be like Ruth</a:t>
            </a:r>
            <a:br>
              <a:rPr lang="en"/>
            </a:br>
            <a:endParaRPr/>
          </a:p>
        </p:txBody>
      </p:sp>
    </p:spTree>
    <p:extLst>
      <p:ext uri="{BB962C8B-B14F-4D97-AF65-F5344CB8AC3E}">
        <p14:creationId xmlns:p14="http://schemas.microsoft.com/office/powerpoint/2010/main" val="16015548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463dc38c7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463dc38c7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decision to follow is a daily choice. Although we can understand the rationale of Orpah’s choice, our goal must be to be like Ruth</a:t>
            </a:r>
            <a:br>
              <a:rPr lang="en"/>
            </a:br>
            <a:endParaRPr/>
          </a:p>
        </p:txBody>
      </p:sp>
    </p:spTree>
    <p:extLst>
      <p:ext uri="{BB962C8B-B14F-4D97-AF65-F5344CB8AC3E}">
        <p14:creationId xmlns:p14="http://schemas.microsoft.com/office/powerpoint/2010/main" val="20239408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463dc38c7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463dc38c7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decision to follow is a daily choice. Although we can understand the rationale of Orpah’s choice, our goal must be to be like Ruth</a:t>
            </a:r>
            <a:br>
              <a:rPr lang="en"/>
            </a:br>
            <a:endParaRPr/>
          </a:p>
        </p:txBody>
      </p:sp>
    </p:spTree>
    <p:extLst>
      <p:ext uri="{BB962C8B-B14F-4D97-AF65-F5344CB8AC3E}">
        <p14:creationId xmlns:p14="http://schemas.microsoft.com/office/powerpoint/2010/main" val="29336820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463dc38c7d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463dc38c7d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 has limited words, but strong impact (bold but gracious speech)</a:t>
            </a:r>
            <a:endParaRPr/>
          </a:p>
          <a:p>
            <a:pPr marL="0" lvl="0" indent="0" algn="l" rtl="0">
              <a:spcBef>
                <a:spcPts val="0"/>
              </a:spcBef>
              <a:spcAft>
                <a:spcPts val="0"/>
              </a:spcAft>
              <a:buNone/>
            </a:pPr>
            <a:r>
              <a:rPr lang="en">
                <a:solidFill>
                  <a:schemeClr val="dk1"/>
                </a:solidFill>
              </a:rPr>
              <a:t/>
            </a:r>
            <a:br>
              <a:rPr lang="en">
                <a:solidFill>
                  <a:schemeClr val="dk1"/>
                </a:solidFill>
              </a:rPr>
            </a:br>
            <a:r>
              <a:rPr lang="en">
                <a:solidFill>
                  <a:schemeClr val="dk1"/>
                </a:solidFill>
              </a:rPr>
              <a:t>Compare Joseph’s statement in Genesis 39:9 with Ruth’s statement in Ruth 1:16-17  “How then can I do this great wickedness, and sin against God?”  Their commitment to obedience stemmed from their commitments to God  We won’t be able to last if our motivation is based on anything but our relationship with God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Look ahead to Ruth in other chapters to show Ruth’s understanding of the customs and laws of God’s people</a:t>
            </a:r>
            <a:endParaRPr/>
          </a:p>
          <a:p>
            <a:pPr marL="0" lvl="0" indent="0" algn="l" rtl="0">
              <a:spcBef>
                <a:spcPts val="0"/>
              </a:spcBef>
              <a:spcAft>
                <a:spcPts val="0"/>
              </a:spcAft>
              <a:buNone/>
            </a:pPr>
            <a:r>
              <a:rPr lang="en"/>
              <a:t>Contrast between Israel’s loyalty and Ruth’s loyalty</a:t>
            </a:r>
            <a:br>
              <a:rPr lang="en"/>
            </a:br>
            <a:r>
              <a:rPr lang="en"/>
              <a:t/>
            </a:r>
            <a:br>
              <a:rPr lang="en"/>
            </a:br>
            <a:r>
              <a:rPr lang="en"/>
              <a:t>Look through vss. 16-17 and pick out…</a:t>
            </a:r>
            <a:endParaRPr/>
          </a:p>
          <a:p>
            <a:pPr marL="0" lvl="0" indent="0" algn="l" rtl="0">
              <a:spcBef>
                <a:spcPts val="0"/>
              </a:spcBef>
              <a:spcAft>
                <a:spcPts val="0"/>
              </a:spcAft>
              <a:buNone/>
            </a:pPr>
            <a:r>
              <a:rPr lang="en"/>
              <a:t>Ruth’s determination and strength</a:t>
            </a:r>
            <a:endParaRPr/>
          </a:p>
          <a:p>
            <a:pPr marL="0" lvl="0" indent="0" algn="l" rtl="0">
              <a:spcBef>
                <a:spcPts val="0"/>
              </a:spcBef>
              <a:spcAft>
                <a:spcPts val="0"/>
              </a:spcAft>
              <a:buNone/>
            </a:pPr>
            <a:r>
              <a:rPr lang="en"/>
              <a:t>Ruth’s love and support for Naomi</a:t>
            </a:r>
            <a:endParaRPr/>
          </a:p>
          <a:p>
            <a:pPr marL="0" lvl="0" indent="0" algn="l" rtl="0">
              <a:spcBef>
                <a:spcPts val="0"/>
              </a:spcBef>
              <a:spcAft>
                <a:spcPts val="0"/>
              </a:spcAft>
              <a:buNone/>
            </a:pPr>
            <a:r>
              <a:rPr lang="en"/>
              <a:t>Ruth’s spiritual conviction</a:t>
            </a:r>
            <a:endParaRPr/>
          </a:p>
          <a:p>
            <a:pPr marL="0" lvl="0" indent="0" algn="l" rtl="0">
              <a:spcBef>
                <a:spcPts val="0"/>
              </a:spcBef>
              <a:spcAft>
                <a:spcPts val="0"/>
              </a:spcAft>
              <a:buNone/>
            </a:pPr>
            <a:r>
              <a:rPr lang="en"/>
              <a:t>Ruth’s humility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682557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463dc38c7d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463dc38c7d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 has limited words, but strong impact (bold but gracious speech)</a:t>
            </a:r>
            <a:endParaRPr/>
          </a:p>
          <a:p>
            <a:pPr marL="0" lvl="0" indent="0" algn="l" rtl="0">
              <a:spcBef>
                <a:spcPts val="0"/>
              </a:spcBef>
              <a:spcAft>
                <a:spcPts val="0"/>
              </a:spcAft>
              <a:buNone/>
            </a:pPr>
            <a:r>
              <a:rPr lang="en">
                <a:solidFill>
                  <a:schemeClr val="dk1"/>
                </a:solidFill>
              </a:rPr>
              <a:t/>
            </a:r>
            <a:br>
              <a:rPr lang="en">
                <a:solidFill>
                  <a:schemeClr val="dk1"/>
                </a:solidFill>
              </a:rPr>
            </a:br>
            <a:r>
              <a:rPr lang="en">
                <a:solidFill>
                  <a:schemeClr val="dk1"/>
                </a:solidFill>
              </a:rPr>
              <a:t>Compare Joseph’s statement in Genesis 39:9 with Ruth’s statement in Ruth 1:16-17  “How then can I do this great wickedness, and sin against God?”  Their commitment to obedience stemmed from their commitments to God  We won’t be able to last if our motivation is based on anything but our relationship with God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Look ahead to Ruth in other chapters to show Ruth’s understanding of the customs and laws of God’s people</a:t>
            </a:r>
            <a:endParaRPr/>
          </a:p>
          <a:p>
            <a:pPr marL="0" lvl="0" indent="0" algn="l" rtl="0">
              <a:spcBef>
                <a:spcPts val="0"/>
              </a:spcBef>
              <a:spcAft>
                <a:spcPts val="0"/>
              </a:spcAft>
              <a:buNone/>
            </a:pPr>
            <a:r>
              <a:rPr lang="en"/>
              <a:t>Contrast between Israel’s loyalty and Ruth’s loyalty</a:t>
            </a:r>
            <a:br>
              <a:rPr lang="en"/>
            </a:br>
            <a:r>
              <a:rPr lang="en"/>
              <a:t/>
            </a:r>
            <a:br>
              <a:rPr lang="en"/>
            </a:br>
            <a:r>
              <a:rPr lang="en"/>
              <a:t>Look through vss. 16-17 and pick out…</a:t>
            </a:r>
            <a:endParaRPr/>
          </a:p>
          <a:p>
            <a:pPr marL="0" lvl="0" indent="0" algn="l" rtl="0">
              <a:spcBef>
                <a:spcPts val="0"/>
              </a:spcBef>
              <a:spcAft>
                <a:spcPts val="0"/>
              </a:spcAft>
              <a:buNone/>
            </a:pPr>
            <a:r>
              <a:rPr lang="en"/>
              <a:t>Ruth’s determination and strength</a:t>
            </a:r>
            <a:endParaRPr/>
          </a:p>
          <a:p>
            <a:pPr marL="0" lvl="0" indent="0" algn="l" rtl="0">
              <a:spcBef>
                <a:spcPts val="0"/>
              </a:spcBef>
              <a:spcAft>
                <a:spcPts val="0"/>
              </a:spcAft>
              <a:buNone/>
            </a:pPr>
            <a:r>
              <a:rPr lang="en"/>
              <a:t>Ruth’s love and support for Naomi</a:t>
            </a:r>
            <a:endParaRPr/>
          </a:p>
          <a:p>
            <a:pPr marL="0" lvl="0" indent="0" algn="l" rtl="0">
              <a:spcBef>
                <a:spcPts val="0"/>
              </a:spcBef>
              <a:spcAft>
                <a:spcPts val="0"/>
              </a:spcAft>
              <a:buNone/>
            </a:pPr>
            <a:r>
              <a:rPr lang="en"/>
              <a:t>Ruth’s spiritual conviction</a:t>
            </a:r>
            <a:endParaRPr/>
          </a:p>
          <a:p>
            <a:pPr marL="0" lvl="0" indent="0" algn="l" rtl="0">
              <a:spcBef>
                <a:spcPts val="0"/>
              </a:spcBef>
              <a:spcAft>
                <a:spcPts val="0"/>
              </a:spcAft>
              <a:buNone/>
            </a:pPr>
            <a:r>
              <a:rPr lang="en"/>
              <a:t>Ruth’s humility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46825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463dc38c7d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463dc38c7d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 has limited words, but strong impact (bold but gracious speech)</a:t>
            </a:r>
            <a:endParaRPr/>
          </a:p>
          <a:p>
            <a:pPr marL="0" lvl="0" indent="0" algn="l" rtl="0">
              <a:spcBef>
                <a:spcPts val="0"/>
              </a:spcBef>
              <a:spcAft>
                <a:spcPts val="0"/>
              </a:spcAft>
              <a:buNone/>
            </a:pPr>
            <a:r>
              <a:rPr lang="en">
                <a:solidFill>
                  <a:schemeClr val="dk1"/>
                </a:solidFill>
              </a:rPr>
              <a:t/>
            </a:r>
            <a:br>
              <a:rPr lang="en">
                <a:solidFill>
                  <a:schemeClr val="dk1"/>
                </a:solidFill>
              </a:rPr>
            </a:br>
            <a:r>
              <a:rPr lang="en">
                <a:solidFill>
                  <a:schemeClr val="dk1"/>
                </a:solidFill>
              </a:rPr>
              <a:t>Compare Joseph’s statement in Genesis 39:9 with Ruth’s statement in Ruth 1:16-17  “How then can I do this great wickedness, and sin against God?”  Their commitment to obedience stemmed from their commitments to God  We won’t be able to last if our motivation is based on anything but our relationship with God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Look ahead to Ruth in other chapters to show Ruth’s understanding of the customs and laws of God’s people</a:t>
            </a:r>
            <a:endParaRPr/>
          </a:p>
          <a:p>
            <a:pPr marL="0" lvl="0" indent="0" algn="l" rtl="0">
              <a:spcBef>
                <a:spcPts val="0"/>
              </a:spcBef>
              <a:spcAft>
                <a:spcPts val="0"/>
              </a:spcAft>
              <a:buNone/>
            </a:pPr>
            <a:r>
              <a:rPr lang="en"/>
              <a:t>Contrast between Israel’s loyalty and Ruth’s loyalty</a:t>
            </a:r>
            <a:br>
              <a:rPr lang="en"/>
            </a:br>
            <a:r>
              <a:rPr lang="en"/>
              <a:t/>
            </a:r>
            <a:br>
              <a:rPr lang="en"/>
            </a:br>
            <a:r>
              <a:rPr lang="en"/>
              <a:t>Look through vss. 16-17 and pick out…</a:t>
            </a:r>
            <a:endParaRPr/>
          </a:p>
          <a:p>
            <a:pPr marL="0" lvl="0" indent="0" algn="l" rtl="0">
              <a:spcBef>
                <a:spcPts val="0"/>
              </a:spcBef>
              <a:spcAft>
                <a:spcPts val="0"/>
              </a:spcAft>
              <a:buNone/>
            </a:pPr>
            <a:r>
              <a:rPr lang="en"/>
              <a:t>Ruth’s determination and strength</a:t>
            </a:r>
            <a:endParaRPr/>
          </a:p>
          <a:p>
            <a:pPr marL="0" lvl="0" indent="0" algn="l" rtl="0">
              <a:spcBef>
                <a:spcPts val="0"/>
              </a:spcBef>
              <a:spcAft>
                <a:spcPts val="0"/>
              </a:spcAft>
              <a:buNone/>
            </a:pPr>
            <a:r>
              <a:rPr lang="en"/>
              <a:t>Ruth’s love and support for Naomi</a:t>
            </a:r>
            <a:endParaRPr/>
          </a:p>
          <a:p>
            <a:pPr marL="0" lvl="0" indent="0" algn="l" rtl="0">
              <a:spcBef>
                <a:spcPts val="0"/>
              </a:spcBef>
              <a:spcAft>
                <a:spcPts val="0"/>
              </a:spcAft>
              <a:buNone/>
            </a:pPr>
            <a:r>
              <a:rPr lang="en"/>
              <a:t>Ruth’s spiritual conviction</a:t>
            </a:r>
            <a:endParaRPr/>
          </a:p>
          <a:p>
            <a:pPr marL="0" lvl="0" indent="0" algn="l" rtl="0">
              <a:spcBef>
                <a:spcPts val="0"/>
              </a:spcBef>
              <a:spcAft>
                <a:spcPts val="0"/>
              </a:spcAft>
              <a:buNone/>
            </a:pPr>
            <a:r>
              <a:rPr lang="en"/>
              <a:t>Ruth’s humility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201555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463dc38c7d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463dc38c7d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 has limited words, but strong impact (bold but gracious speech)</a:t>
            </a:r>
            <a:endParaRPr/>
          </a:p>
          <a:p>
            <a:pPr marL="0" lvl="0" indent="0" algn="l" rtl="0">
              <a:spcBef>
                <a:spcPts val="0"/>
              </a:spcBef>
              <a:spcAft>
                <a:spcPts val="0"/>
              </a:spcAft>
              <a:buNone/>
            </a:pPr>
            <a:r>
              <a:rPr lang="en">
                <a:solidFill>
                  <a:schemeClr val="dk1"/>
                </a:solidFill>
              </a:rPr>
              <a:t/>
            </a:r>
            <a:br>
              <a:rPr lang="en">
                <a:solidFill>
                  <a:schemeClr val="dk1"/>
                </a:solidFill>
              </a:rPr>
            </a:br>
            <a:r>
              <a:rPr lang="en">
                <a:solidFill>
                  <a:schemeClr val="dk1"/>
                </a:solidFill>
              </a:rPr>
              <a:t>Compare Joseph’s statement in Genesis 39:9 with Ruth’s statement in Ruth 1:16-17  “How then can I do this great wickedness, and sin against God?”  Their commitment to obedience stemmed from their commitments to God  We won’t be able to last if our motivation is based on anything but our relationship with God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Look ahead to Ruth in other chapters to show Ruth’s understanding of the customs and laws of God’s people</a:t>
            </a:r>
            <a:endParaRPr/>
          </a:p>
          <a:p>
            <a:pPr marL="0" lvl="0" indent="0" algn="l" rtl="0">
              <a:spcBef>
                <a:spcPts val="0"/>
              </a:spcBef>
              <a:spcAft>
                <a:spcPts val="0"/>
              </a:spcAft>
              <a:buNone/>
            </a:pPr>
            <a:r>
              <a:rPr lang="en"/>
              <a:t>Contrast between Israel’s loyalty and Ruth’s loyalty</a:t>
            </a:r>
            <a:br>
              <a:rPr lang="en"/>
            </a:br>
            <a:r>
              <a:rPr lang="en"/>
              <a:t/>
            </a:r>
            <a:br>
              <a:rPr lang="en"/>
            </a:br>
            <a:r>
              <a:rPr lang="en"/>
              <a:t>Look through vss. 16-17 and pick out…</a:t>
            </a:r>
            <a:endParaRPr/>
          </a:p>
          <a:p>
            <a:pPr marL="0" lvl="0" indent="0" algn="l" rtl="0">
              <a:spcBef>
                <a:spcPts val="0"/>
              </a:spcBef>
              <a:spcAft>
                <a:spcPts val="0"/>
              </a:spcAft>
              <a:buNone/>
            </a:pPr>
            <a:r>
              <a:rPr lang="en"/>
              <a:t>Ruth’s determination and strength</a:t>
            </a:r>
            <a:endParaRPr/>
          </a:p>
          <a:p>
            <a:pPr marL="0" lvl="0" indent="0" algn="l" rtl="0">
              <a:spcBef>
                <a:spcPts val="0"/>
              </a:spcBef>
              <a:spcAft>
                <a:spcPts val="0"/>
              </a:spcAft>
              <a:buNone/>
            </a:pPr>
            <a:r>
              <a:rPr lang="en"/>
              <a:t>Ruth’s love and support for Naomi</a:t>
            </a:r>
            <a:endParaRPr/>
          </a:p>
          <a:p>
            <a:pPr marL="0" lvl="0" indent="0" algn="l" rtl="0">
              <a:spcBef>
                <a:spcPts val="0"/>
              </a:spcBef>
              <a:spcAft>
                <a:spcPts val="0"/>
              </a:spcAft>
              <a:buNone/>
            </a:pPr>
            <a:r>
              <a:rPr lang="en"/>
              <a:t>Ruth’s spiritual conviction</a:t>
            </a:r>
            <a:endParaRPr/>
          </a:p>
          <a:p>
            <a:pPr marL="0" lvl="0" indent="0" algn="l" rtl="0">
              <a:spcBef>
                <a:spcPts val="0"/>
              </a:spcBef>
              <a:spcAft>
                <a:spcPts val="0"/>
              </a:spcAft>
              <a:buNone/>
            </a:pPr>
            <a:r>
              <a:rPr lang="en"/>
              <a:t>Ruth’s humility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2290537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463dc38c7d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463dc38c7d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 has limited words, but strong impact (bold but gracious speech)</a:t>
            </a:r>
            <a:endParaRPr/>
          </a:p>
          <a:p>
            <a:pPr marL="0" lvl="0" indent="0" algn="l" rtl="0">
              <a:spcBef>
                <a:spcPts val="0"/>
              </a:spcBef>
              <a:spcAft>
                <a:spcPts val="0"/>
              </a:spcAft>
              <a:buNone/>
            </a:pPr>
            <a:r>
              <a:rPr lang="en">
                <a:solidFill>
                  <a:schemeClr val="dk1"/>
                </a:solidFill>
              </a:rPr>
              <a:t/>
            </a:r>
            <a:br>
              <a:rPr lang="en">
                <a:solidFill>
                  <a:schemeClr val="dk1"/>
                </a:solidFill>
              </a:rPr>
            </a:br>
            <a:r>
              <a:rPr lang="en">
                <a:solidFill>
                  <a:schemeClr val="dk1"/>
                </a:solidFill>
              </a:rPr>
              <a:t>Compare Joseph’s statement in Genesis 39:9 with Ruth’s statement in Ruth 1:16-17  “How then can I do this great wickedness, and sin against God?”  Their commitment to obedience stemmed from their commitments to God  We won’t be able to last if our motivation is based on anything but our relationship with God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Look ahead to Ruth in other chapters to show Ruth’s understanding of the customs and laws of God’s people</a:t>
            </a:r>
            <a:endParaRPr/>
          </a:p>
          <a:p>
            <a:pPr marL="0" lvl="0" indent="0" algn="l" rtl="0">
              <a:spcBef>
                <a:spcPts val="0"/>
              </a:spcBef>
              <a:spcAft>
                <a:spcPts val="0"/>
              </a:spcAft>
              <a:buNone/>
            </a:pPr>
            <a:r>
              <a:rPr lang="en"/>
              <a:t>Contrast between Israel’s loyalty and Ruth’s loyalty</a:t>
            </a:r>
            <a:br>
              <a:rPr lang="en"/>
            </a:br>
            <a:r>
              <a:rPr lang="en"/>
              <a:t/>
            </a:r>
            <a:br>
              <a:rPr lang="en"/>
            </a:br>
            <a:r>
              <a:rPr lang="en"/>
              <a:t>Look through vss. 16-17 and pick out…</a:t>
            </a:r>
            <a:endParaRPr/>
          </a:p>
          <a:p>
            <a:pPr marL="0" lvl="0" indent="0" algn="l" rtl="0">
              <a:spcBef>
                <a:spcPts val="0"/>
              </a:spcBef>
              <a:spcAft>
                <a:spcPts val="0"/>
              </a:spcAft>
              <a:buNone/>
            </a:pPr>
            <a:r>
              <a:rPr lang="en"/>
              <a:t>Ruth’s determination and strength</a:t>
            </a:r>
            <a:endParaRPr/>
          </a:p>
          <a:p>
            <a:pPr marL="0" lvl="0" indent="0" algn="l" rtl="0">
              <a:spcBef>
                <a:spcPts val="0"/>
              </a:spcBef>
              <a:spcAft>
                <a:spcPts val="0"/>
              </a:spcAft>
              <a:buNone/>
            </a:pPr>
            <a:r>
              <a:rPr lang="en"/>
              <a:t>Ruth’s love and support for Naomi</a:t>
            </a:r>
            <a:endParaRPr/>
          </a:p>
          <a:p>
            <a:pPr marL="0" lvl="0" indent="0" algn="l" rtl="0">
              <a:spcBef>
                <a:spcPts val="0"/>
              </a:spcBef>
              <a:spcAft>
                <a:spcPts val="0"/>
              </a:spcAft>
              <a:buNone/>
            </a:pPr>
            <a:r>
              <a:rPr lang="en"/>
              <a:t>Ruth’s spiritual conviction</a:t>
            </a:r>
            <a:endParaRPr/>
          </a:p>
          <a:p>
            <a:pPr marL="0" lvl="0" indent="0" algn="l" rtl="0">
              <a:spcBef>
                <a:spcPts val="0"/>
              </a:spcBef>
              <a:spcAft>
                <a:spcPts val="0"/>
              </a:spcAft>
              <a:buNone/>
            </a:pPr>
            <a:r>
              <a:rPr lang="en"/>
              <a:t>Ruth’s humility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930720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463dc38c7d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463dc38c7d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Subtle hint at the end of chapter</a:t>
            </a:r>
            <a:endParaRPr/>
          </a:p>
          <a:p>
            <a:pPr marL="0" lvl="0" indent="0" algn="l" rtl="0">
              <a:spcBef>
                <a:spcPts val="0"/>
              </a:spcBef>
              <a:spcAft>
                <a:spcPts val="0"/>
              </a:spcAft>
              <a:buNone/>
            </a:pPr>
            <a:endParaRPr/>
          </a:p>
          <a:p>
            <a:pPr marL="0" lvl="0" indent="0" algn="l" rtl="0">
              <a:spcBef>
                <a:spcPts val="0"/>
              </a:spcBef>
              <a:spcAft>
                <a:spcPts val="0"/>
              </a:spcAft>
              <a:buNone/>
            </a:pPr>
            <a:r>
              <a:rPr lang="en"/>
              <a:t>Naomi - safe travel back to Bethlehem, gained relatives, familiarity of home, harvest season, Ruth by her side</a:t>
            </a:r>
            <a:endParaRPr/>
          </a:p>
          <a:p>
            <a:pPr marL="0" lvl="0" indent="0" algn="l" rtl="0">
              <a:spcBef>
                <a:spcPts val="0"/>
              </a:spcBef>
              <a:spcAft>
                <a:spcPts val="0"/>
              </a:spcAft>
              <a:buNone/>
            </a:pPr>
            <a:r>
              <a:rPr lang="en"/>
              <a:t>Ruth - lost everything from home, new land/culture/customs, risk of being mistreated in foreign land, slim hope of remarriage (liability)</a:t>
            </a:r>
            <a:endParaRPr/>
          </a:p>
        </p:txBody>
      </p:sp>
    </p:spTree>
    <p:extLst>
      <p:ext uri="{BB962C8B-B14F-4D97-AF65-F5344CB8AC3E}">
        <p14:creationId xmlns:p14="http://schemas.microsoft.com/office/powerpoint/2010/main" val="33333878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463dc38c7d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463dc38c7d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Subtle hint at the end of chapter</a:t>
            </a:r>
            <a:endParaRPr/>
          </a:p>
          <a:p>
            <a:pPr marL="0" lvl="0" indent="0" algn="l" rtl="0">
              <a:spcBef>
                <a:spcPts val="0"/>
              </a:spcBef>
              <a:spcAft>
                <a:spcPts val="0"/>
              </a:spcAft>
              <a:buNone/>
            </a:pPr>
            <a:endParaRPr/>
          </a:p>
          <a:p>
            <a:pPr marL="0" lvl="0" indent="0" algn="l" rtl="0">
              <a:spcBef>
                <a:spcPts val="0"/>
              </a:spcBef>
              <a:spcAft>
                <a:spcPts val="0"/>
              </a:spcAft>
              <a:buNone/>
            </a:pPr>
            <a:r>
              <a:rPr lang="en"/>
              <a:t>Naomi - safe travel back to Bethlehem, gained relatives, familiarity of home, harvest season, Ruth by her side</a:t>
            </a:r>
            <a:endParaRPr/>
          </a:p>
          <a:p>
            <a:pPr marL="0" lvl="0" indent="0" algn="l" rtl="0">
              <a:spcBef>
                <a:spcPts val="0"/>
              </a:spcBef>
              <a:spcAft>
                <a:spcPts val="0"/>
              </a:spcAft>
              <a:buNone/>
            </a:pPr>
            <a:r>
              <a:rPr lang="en"/>
              <a:t>Ruth - lost everything from home, new land/culture/customs, risk of being mistreated in foreign land, slim hope of remarriage (liability)</a:t>
            </a:r>
            <a:endParaRPr/>
          </a:p>
        </p:txBody>
      </p:sp>
    </p:spTree>
    <p:extLst>
      <p:ext uri="{BB962C8B-B14F-4D97-AF65-F5344CB8AC3E}">
        <p14:creationId xmlns:p14="http://schemas.microsoft.com/office/powerpoint/2010/main" val="111004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44e652cf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44e652cf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9859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461ef2b545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461ef2b54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Subtle hint at the end of chapter</a:t>
            </a:r>
            <a:endParaRPr/>
          </a:p>
          <a:p>
            <a:pPr marL="0" lvl="0" indent="0" algn="l" rtl="0">
              <a:spcBef>
                <a:spcPts val="0"/>
              </a:spcBef>
              <a:spcAft>
                <a:spcPts val="0"/>
              </a:spcAft>
              <a:buNone/>
            </a:pPr>
            <a:endParaRPr/>
          </a:p>
          <a:p>
            <a:pPr marL="0" lvl="0" indent="0" algn="l" rtl="0">
              <a:spcBef>
                <a:spcPts val="0"/>
              </a:spcBef>
              <a:spcAft>
                <a:spcPts val="0"/>
              </a:spcAft>
              <a:buNone/>
            </a:pPr>
            <a:r>
              <a:rPr lang="en"/>
              <a:t>Naomi - safe travel back to Bethlehem, gained relatives, familiarity of home, harvest season, Ruth by her side</a:t>
            </a:r>
            <a:endParaRPr/>
          </a:p>
          <a:p>
            <a:pPr marL="0" lvl="0" indent="0" algn="l" rtl="0">
              <a:spcBef>
                <a:spcPts val="0"/>
              </a:spcBef>
              <a:spcAft>
                <a:spcPts val="0"/>
              </a:spcAft>
              <a:buNone/>
            </a:pPr>
            <a:r>
              <a:rPr lang="en"/>
              <a:t>Ruth - lost everything from home, new land/culture/customs, risk of being mistreated in foreign land, slim hope of remarriage (liability)</a:t>
            </a:r>
            <a:endParaRPr/>
          </a:p>
        </p:txBody>
      </p:sp>
    </p:spTree>
    <p:extLst>
      <p:ext uri="{BB962C8B-B14F-4D97-AF65-F5344CB8AC3E}">
        <p14:creationId xmlns:p14="http://schemas.microsoft.com/office/powerpoint/2010/main" val="30001676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463238703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463238703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Resulting Action - quote verse about finishing the race, what was started and relate it with Ruth’s attitude and conviction</a:t>
            </a:r>
            <a:endParaRPr/>
          </a:p>
        </p:txBody>
      </p:sp>
    </p:spTree>
    <p:extLst>
      <p:ext uri="{BB962C8B-B14F-4D97-AF65-F5344CB8AC3E}">
        <p14:creationId xmlns:p14="http://schemas.microsoft.com/office/powerpoint/2010/main" val="9592348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463238703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463238703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Resulting Action - quote verse about finishing the race, what was started and relate it with Ruth’s attitude and conviction</a:t>
            </a:r>
            <a:endParaRPr/>
          </a:p>
        </p:txBody>
      </p:sp>
    </p:spTree>
    <p:extLst>
      <p:ext uri="{BB962C8B-B14F-4D97-AF65-F5344CB8AC3E}">
        <p14:creationId xmlns:p14="http://schemas.microsoft.com/office/powerpoint/2010/main" val="25991507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463238703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463238703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Resulting Action - quote verse about finishing the race, what was started and relate it with Ruth’s attitude and conviction</a:t>
            </a:r>
            <a:endParaRPr/>
          </a:p>
        </p:txBody>
      </p:sp>
    </p:spTree>
    <p:extLst>
      <p:ext uri="{BB962C8B-B14F-4D97-AF65-F5344CB8AC3E}">
        <p14:creationId xmlns:p14="http://schemas.microsoft.com/office/powerpoint/2010/main" val="16291439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463238703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463238703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Resulting Action - quote verse about finishing the race, what was started and relate it with Ruth’s attitude and conviction</a:t>
            </a:r>
            <a:endParaRPr/>
          </a:p>
        </p:txBody>
      </p:sp>
    </p:spTree>
    <p:extLst>
      <p:ext uri="{BB962C8B-B14F-4D97-AF65-F5344CB8AC3E}">
        <p14:creationId xmlns:p14="http://schemas.microsoft.com/office/powerpoint/2010/main" val="41875110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463238703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463238703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Resulting Action - quote verse about finishing the race, what was started and relate it with Ruth’s attitude and conviction</a:t>
            </a:r>
            <a:endParaRPr/>
          </a:p>
        </p:txBody>
      </p:sp>
    </p:spTree>
    <p:extLst>
      <p:ext uri="{BB962C8B-B14F-4D97-AF65-F5344CB8AC3E}">
        <p14:creationId xmlns:p14="http://schemas.microsoft.com/office/powerpoint/2010/main" val="27234646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4a8c4b412_0_5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144a8c4b412_0_5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6" name="Google Shape;516;g144a8c4b412_0_5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86</a:t>
            </a:fld>
            <a:endParaRPr dirty="0"/>
          </a:p>
        </p:txBody>
      </p:sp>
    </p:spTree>
    <p:extLst>
      <p:ext uri="{BB962C8B-B14F-4D97-AF65-F5344CB8AC3E}">
        <p14:creationId xmlns:p14="http://schemas.microsoft.com/office/powerpoint/2010/main" val="12649756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63dc38c7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463dc38c7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463dc38c7d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87</a:t>
            </a:fld>
            <a:endParaRPr/>
          </a:p>
        </p:txBody>
      </p:sp>
    </p:spTree>
    <p:extLst>
      <p:ext uri="{BB962C8B-B14F-4D97-AF65-F5344CB8AC3E}">
        <p14:creationId xmlns:p14="http://schemas.microsoft.com/office/powerpoint/2010/main" val="29773611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4a8c4b412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44a8c4b412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7288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89</a:t>
            </a:fld>
            <a:endParaRPr dirty="0"/>
          </a:p>
        </p:txBody>
      </p:sp>
    </p:spTree>
    <p:extLst>
      <p:ext uri="{BB962C8B-B14F-4D97-AF65-F5344CB8AC3E}">
        <p14:creationId xmlns:p14="http://schemas.microsoft.com/office/powerpoint/2010/main" val="271140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4f3bf8bd4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44f3bf8bd4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
                <a:latin typeface="Quattrocento Sans"/>
                <a:ea typeface="Quattrocento Sans"/>
                <a:cs typeface="Quattrocento Sans"/>
                <a:sym typeface="Quattrocento Sans"/>
              </a:rPr>
              <a:t>When: Early on during Judges is a reasonable thing to say, since Joshua and Rahab lived in the same times. The judges follow Joshua; and Boaz who is living here is the son of Rahab. </a:t>
            </a:r>
            <a:endParaRPr dirty="0"/>
          </a:p>
        </p:txBody>
      </p:sp>
      <p:sp>
        <p:nvSpPr>
          <p:cNvPr id="371" name="Google Shape;371;g144f3bf8bd4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dirty="0"/>
          </a:p>
        </p:txBody>
      </p:sp>
    </p:spTree>
    <p:extLst>
      <p:ext uri="{BB962C8B-B14F-4D97-AF65-F5344CB8AC3E}">
        <p14:creationId xmlns:p14="http://schemas.microsoft.com/office/powerpoint/2010/main" val="38095384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90</a:t>
            </a:fld>
            <a:endParaRPr dirty="0"/>
          </a:p>
        </p:txBody>
      </p:sp>
    </p:spTree>
    <p:extLst>
      <p:ext uri="{BB962C8B-B14F-4D97-AF65-F5344CB8AC3E}">
        <p14:creationId xmlns:p14="http://schemas.microsoft.com/office/powerpoint/2010/main" val="35223209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91</a:t>
            </a:fld>
            <a:endParaRPr dirty="0"/>
          </a:p>
        </p:txBody>
      </p:sp>
    </p:spTree>
    <p:extLst>
      <p:ext uri="{BB962C8B-B14F-4D97-AF65-F5344CB8AC3E}">
        <p14:creationId xmlns:p14="http://schemas.microsoft.com/office/powerpoint/2010/main" val="4943044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4f3bf8b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44f3bf8bd4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9" name="Google Shape;509;g144f3bf8bd4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92</a:t>
            </a:fld>
            <a:endParaRPr dirty="0"/>
          </a:p>
        </p:txBody>
      </p:sp>
    </p:spTree>
    <p:extLst>
      <p:ext uri="{BB962C8B-B14F-4D97-AF65-F5344CB8AC3E}">
        <p14:creationId xmlns:p14="http://schemas.microsoft.com/office/powerpoint/2010/main" val="20173472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7189378f1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47189378f1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147189378f1_0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93</a:t>
            </a:fld>
            <a:endParaRPr/>
          </a:p>
        </p:txBody>
      </p:sp>
    </p:spTree>
    <p:extLst>
      <p:ext uri="{BB962C8B-B14F-4D97-AF65-F5344CB8AC3E}">
        <p14:creationId xmlns:p14="http://schemas.microsoft.com/office/powerpoint/2010/main" val="39959427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44a8c4b412_0_5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144a8c4b412_0_5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144a8c4b412_0_5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94</a:t>
            </a:fld>
            <a:endParaRPr/>
          </a:p>
        </p:txBody>
      </p:sp>
    </p:spTree>
    <p:extLst>
      <p:ext uri="{BB962C8B-B14F-4D97-AF65-F5344CB8AC3E}">
        <p14:creationId xmlns:p14="http://schemas.microsoft.com/office/powerpoint/2010/main" val="27606166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6ce3f379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46ce3f379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146ce3f379e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95</a:t>
            </a:fld>
            <a:endParaRPr/>
          </a:p>
        </p:txBody>
      </p:sp>
    </p:spTree>
    <p:extLst>
      <p:ext uri="{BB962C8B-B14F-4D97-AF65-F5344CB8AC3E}">
        <p14:creationId xmlns:p14="http://schemas.microsoft.com/office/powerpoint/2010/main" val="27955652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47189378f1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47189378f1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147189378f1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96</a:t>
            </a:fld>
            <a:endParaRPr/>
          </a:p>
        </p:txBody>
      </p:sp>
    </p:spTree>
    <p:extLst>
      <p:ext uri="{BB962C8B-B14F-4D97-AF65-F5344CB8AC3E}">
        <p14:creationId xmlns:p14="http://schemas.microsoft.com/office/powerpoint/2010/main" val="20837460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47189378f1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47189378f1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147189378f1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97</a:t>
            </a:fld>
            <a:endParaRPr/>
          </a:p>
        </p:txBody>
      </p:sp>
    </p:spTree>
    <p:extLst>
      <p:ext uri="{BB962C8B-B14F-4D97-AF65-F5344CB8AC3E}">
        <p14:creationId xmlns:p14="http://schemas.microsoft.com/office/powerpoint/2010/main" val="39569679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47189378f1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47189378f1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147189378f1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98</a:t>
            </a:fld>
            <a:endParaRPr/>
          </a:p>
        </p:txBody>
      </p:sp>
    </p:spTree>
    <p:extLst>
      <p:ext uri="{BB962C8B-B14F-4D97-AF65-F5344CB8AC3E}">
        <p14:creationId xmlns:p14="http://schemas.microsoft.com/office/powerpoint/2010/main" val="22475785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47189378f1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47189378f1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147189378f1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99</a:t>
            </a:fld>
            <a:endParaRPr/>
          </a:p>
        </p:txBody>
      </p:sp>
    </p:spTree>
    <p:extLst>
      <p:ext uri="{BB962C8B-B14F-4D97-AF65-F5344CB8AC3E}">
        <p14:creationId xmlns:p14="http://schemas.microsoft.com/office/powerpoint/2010/main" val="164543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8"/>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2" y="1878807"/>
            <a:ext cx="38682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7"/>
            <a:ext cx="38874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2"/>
          <p:cNvSpPr>
            <a:spLocks noGrp="1"/>
          </p:cNvSpPr>
          <p:nvPr>
            <p:ph type="pic" idx="2"/>
          </p:nvPr>
        </p:nvSpPr>
        <p:spPr>
          <a:xfrm>
            <a:off x="3887391" y="740570"/>
            <a:ext cx="4629300" cy="3655200"/>
          </a:xfrm>
          <a:prstGeom prst="rect">
            <a:avLst/>
          </a:prstGeom>
          <a:noFill/>
          <a:ln>
            <a:noFill/>
          </a:ln>
        </p:spPr>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CF0F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143000" y="841772"/>
            <a:ext cx="6858000" cy="1790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dirty="0"/>
          </a:p>
        </p:txBody>
      </p:sp>
      <p:sp>
        <p:nvSpPr>
          <p:cNvPr id="130" name="Google Shape;130;p25"/>
          <p:cNvSpPr txBox="1">
            <a:spLocks noGrp="1"/>
          </p:cNvSpPr>
          <p:nvPr>
            <p:ph type="subTitle" idx="1"/>
          </p:nvPr>
        </p:nvSpPr>
        <p:spPr>
          <a:xfrm>
            <a:off x="1143000" y="2701528"/>
            <a:ext cx="6858000" cy="12417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Shape 372"/>
        <p:cNvGrpSpPr/>
        <p:nvPr/>
      </p:nvGrpSpPr>
      <p:grpSpPr>
        <a:xfrm>
          <a:off x="0" y="0"/>
          <a:ext cx="0" cy="0"/>
          <a:chOff x="0" y="0"/>
          <a:chExt cx="0" cy="0"/>
        </a:xfrm>
      </p:grpSpPr>
      <p:pic>
        <p:nvPicPr>
          <p:cNvPr id="373" name="Google Shape;373;p37"/>
          <p:cNvPicPr preferRelativeResize="0"/>
          <p:nvPr/>
        </p:nvPicPr>
        <p:blipFill rotWithShape="1">
          <a:blip r:embed="rId3">
            <a:alphaModFix/>
          </a:blip>
          <a:srcRect/>
          <a:stretch/>
        </p:blipFill>
        <p:spPr>
          <a:xfrm>
            <a:off x="170245" y="137421"/>
            <a:ext cx="4427285" cy="4706748"/>
          </a:xfrm>
          <a:prstGeom prst="rect">
            <a:avLst/>
          </a:prstGeom>
          <a:noFill/>
          <a:ln>
            <a:noFill/>
          </a:ln>
        </p:spPr>
      </p:pic>
      <p:sp>
        <p:nvSpPr>
          <p:cNvPr id="375" name="Google Shape;375;p37"/>
          <p:cNvSpPr txBox="1"/>
          <p:nvPr/>
        </p:nvSpPr>
        <p:spPr>
          <a:xfrm>
            <a:off x="170249" y="4897190"/>
            <a:ext cx="37239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00">
                <a:solidFill>
                  <a:schemeClr val="lt1"/>
                </a:solidFill>
                <a:highlight>
                  <a:schemeClr val="accent1"/>
                </a:highlight>
                <a:latin typeface="Roboto"/>
                <a:ea typeface="Roboto"/>
                <a:cs typeface="Roboto"/>
                <a:sym typeface="Roboto"/>
              </a:rPr>
              <a:t>Copyright © 2001 Crossway Bibles – www.esvstudybible.org</a:t>
            </a:r>
            <a:endParaRPr sz="1000" dirty="0">
              <a:solidFill>
                <a:schemeClr val="lt1"/>
              </a:solidFill>
              <a:highlight>
                <a:schemeClr val="accent1"/>
              </a:highlight>
              <a:latin typeface="Roboto"/>
              <a:ea typeface="Roboto"/>
              <a:cs typeface="Roboto"/>
              <a:sym typeface="Roboto"/>
            </a:endParaRPr>
          </a:p>
        </p:txBody>
      </p:sp>
      <p:sp>
        <p:nvSpPr>
          <p:cNvPr id="376" name="Google Shape;376;p37"/>
          <p:cNvSpPr txBox="1"/>
          <p:nvPr/>
        </p:nvSpPr>
        <p:spPr>
          <a:xfrm>
            <a:off x="4597525" y="69575"/>
            <a:ext cx="4546500" cy="230828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 sz="2400" b="1" dirty="0">
                <a:solidFill>
                  <a:srgbClr val="262626"/>
                </a:solidFill>
                <a:latin typeface="Roboto"/>
                <a:ea typeface="Roboto"/>
                <a:cs typeface="Roboto"/>
                <a:sym typeface="Roboto"/>
              </a:rPr>
              <a:t>Context físico de </a:t>
            </a:r>
            <a:r>
              <a:rPr lang="en" sz="2400" b="1" dirty="0" smtClean="0">
                <a:solidFill>
                  <a:srgbClr val="262626"/>
                </a:solidFill>
                <a:latin typeface="Roboto"/>
                <a:ea typeface="Roboto"/>
                <a:cs typeface="Roboto"/>
                <a:sym typeface="Roboto"/>
              </a:rPr>
              <a:t>Rut</a:t>
            </a:r>
          </a:p>
          <a:p>
            <a:pPr marL="457200" marR="0" lvl="0" indent="457200" algn="l" rtl="0">
              <a:spcBef>
                <a:spcPts val="0"/>
              </a:spcBef>
              <a:spcAft>
                <a:spcPts val="0"/>
              </a:spcAft>
              <a:buNone/>
            </a:pPr>
            <a:endParaRPr sz="2400" b="1" dirty="0">
              <a:solidFill>
                <a:srgbClr val="262626"/>
              </a:solidFill>
              <a:latin typeface="Roboto"/>
              <a:ea typeface="Roboto"/>
              <a:cs typeface="Roboto"/>
              <a:sym typeface="Roboto"/>
            </a:endParaRPr>
          </a:p>
          <a:p>
            <a:pPr marL="457200" marR="0" lvl="0"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Regiones geográficas: Belén (en el mapa “Bethlehem” -&gt; Moab -&gt; Belén</a:t>
            </a:r>
            <a:endParaRPr sz="2400" dirty="0">
              <a:solidFill>
                <a:srgbClr val="262626"/>
              </a:solidFill>
              <a:latin typeface="Roboto"/>
              <a:ea typeface="Roboto"/>
              <a:cs typeface="Roboto"/>
              <a:sym typeface="Roboto"/>
            </a:endParaRPr>
          </a:p>
          <a:p>
            <a:pPr marL="0" marR="0" lvl="0" indent="0" algn="l" rtl="0">
              <a:spcBef>
                <a:spcPts val="0"/>
              </a:spcBef>
              <a:spcAft>
                <a:spcPts val="0"/>
              </a:spcAft>
              <a:buNone/>
            </a:pPr>
            <a:endParaRPr sz="2400" dirty="0">
              <a:solidFill>
                <a:srgbClr val="262626"/>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p53"/>
          <p:cNvSpPr txBox="1"/>
          <p:nvPr/>
        </p:nvSpPr>
        <p:spPr>
          <a:xfrm>
            <a:off x="172899" y="221550"/>
            <a:ext cx="8896759" cy="5880031"/>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200" b="1" dirty="0">
                <a:solidFill>
                  <a:schemeClr val="dk1"/>
                </a:solidFill>
              </a:rPr>
              <a:t>Bosquejo del texto:</a:t>
            </a:r>
            <a:endParaRPr sz="3200" b="1" dirty="0">
              <a:solidFill>
                <a:schemeClr val="dk1"/>
              </a:solidFill>
            </a:endParaRPr>
          </a:p>
          <a:p>
            <a:pPr marL="0" lvl="0" indent="0" algn="l" rtl="0">
              <a:lnSpc>
                <a:spcPct val="115000"/>
              </a:lnSpc>
              <a:spcBef>
                <a:spcPts val="0"/>
              </a:spcBef>
              <a:spcAft>
                <a:spcPts val="0"/>
              </a:spcAft>
              <a:buNone/>
            </a:pPr>
            <a:endParaRPr sz="1800" b="1" dirty="0">
              <a:solidFill>
                <a:schemeClr val="dk1"/>
              </a:solidFill>
            </a:endParaRPr>
          </a:p>
          <a:p>
            <a:pPr marL="0" marR="369735" lvl="0" indent="0" algn="l" rtl="0">
              <a:spcBef>
                <a:spcPts val="0"/>
              </a:spcBef>
              <a:spcAft>
                <a:spcPts val="0"/>
              </a:spcAft>
              <a:buNone/>
            </a:pPr>
            <a:r>
              <a:rPr lang="en" sz="1800" b="1" dirty="0">
                <a:solidFill>
                  <a:srgbClr val="262626"/>
                </a:solidFill>
              </a:rPr>
              <a:t>A. Rut y Noemí conversan (2:1-2)</a:t>
            </a:r>
            <a:endParaRPr sz="1800" b="1" dirty="0">
              <a:solidFill>
                <a:srgbClr val="262626"/>
              </a:solidFill>
            </a:endParaRPr>
          </a:p>
          <a:p>
            <a:pPr marL="0" marR="369735" lvl="0" indent="0" algn="l" rtl="0">
              <a:spcBef>
                <a:spcPts val="0"/>
              </a:spcBef>
              <a:spcAft>
                <a:spcPts val="0"/>
              </a:spcAft>
              <a:buNone/>
            </a:pPr>
            <a:r>
              <a:rPr lang="en" sz="1800" dirty="0">
                <a:solidFill>
                  <a:srgbClr val="262626"/>
                </a:solidFill>
              </a:rPr>
              <a:t>  A(2:1-2) Conversación entre Noemí y Rut</a:t>
            </a:r>
            <a:endParaRPr sz="1800" dirty="0">
              <a:solidFill>
                <a:srgbClr val="262626"/>
              </a:solidFill>
            </a:endParaRPr>
          </a:p>
          <a:p>
            <a:pPr marL="0" marR="13188" lvl="0" indent="0" algn="l" rtl="0">
              <a:spcBef>
                <a:spcPts val="0"/>
              </a:spcBef>
              <a:spcAft>
                <a:spcPts val="0"/>
              </a:spcAft>
              <a:buNone/>
            </a:pPr>
            <a:r>
              <a:rPr lang="en" sz="1800" b="1" dirty="0">
                <a:solidFill>
                  <a:srgbClr val="262626"/>
                </a:solidFill>
              </a:rPr>
              <a:t>B. Rut en el campo de Booz (2:3-18)</a:t>
            </a:r>
            <a:endParaRPr sz="1800" b="1" dirty="0">
              <a:solidFill>
                <a:srgbClr val="262626"/>
              </a:solidFill>
            </a:endParaRPr>
          </a:p>
          <a:p>
            <a:pPr marL="0" marR="369735" lvl="0" indent="0" algn="l" rtl="0">
              <a:spcBef>
                <a:spcPts val="0"/>
              </a:spcBef>
              <a:spcAft>
                <a:spcPts val="0"/>
              </a:spcAft>
              <a:buNone/>
            </a:pPr>
            <a:r>
              <a:rPr lang="en" sz="1800" dirty="0">
                <a:solidFill>
                  <a:srgbClr val="262626"/>
                </a:solidFill>
              </a:rPr>
              <a:t>     B(2:3) Rut espiga</a:t>
            </a:r>
            <a:endParaRPr sz="1800" dirty="0">
              <a:solidFill>
                <a:srgbClr val="262626"/>
              </a:solidFill>
            </a:endParaRPr>
          </a:p>
          <a:p>
            <a:pPr marL="0" marR="105507" lvl="0" indent="0" algn="l" rtl="0">
              <a:spcBef>
                <a:spcPts val="0"/>
              </a:spcBef>
              <a:spcAft>
                <a:spcPts val="0"/>
              </a:spcAft>
              <a:buNone/>
            </a:pPr>
            <a:r>
              <a:rPr lang="en" sz="1800" dirty="0">
                <a:solidFill>
                  <a:srgbClr val="262626"/>
                </a:solidFill>
              </a:rPr>
              <a:t>        C(2:4-7) Conversación de Booz y otros</a:t>
            </a:r>
            <a:endParaRPr sz="1800" dirty="0">
              <a:solidFill>
                <a:srgbClr val="262626"/>
              </a:solidFill>
            </a:endParaRPr>
          </a:p>
          <a:p>
            <a:pPr marL="0" marR="369735" lvl="0" indent="0" algn="l" rtl="0">
              <a:spcBef>
                <a:spcPts val="0"/>
              </a:spcBef>
              <a:spcAft>
                <a:spcPts val="0"/>
              </a:spcAft>
              <a:buNone/>
            </a:pPr>
            <a:r>
              <a:rPr lang="en" sz="1800" dirty="0">
                <a:solidFill>
                  <a:srgbClr val="262626"/>
                </a:solidFill>
              </a:rPr>
              <a:t>           D(2:8-9) El favor de Booz hacia Rut</a:t>
            </a:r>
            <a:endParaRPr sz="1800" dirty="0">
              <a:solidFill>
                <a:srgbClr val="262626"/>
              </a:solidFill>
            </a:endParaRPr>
          </a:p>
          <a:p>
            <a:pPr marL="0" marR="369735" lvl="0" indent="0" algn="l" rtl="0">
              <a:spcBef>
                <a:spcPts val="0"/>
              </a:spcBef>
              <a:spcAft>
                <a:spcPts val="0"/>
              </a:spcAft>
              <a:buNone/>
            </a:pPr>
            <a:r>
              <a:rPr lang="en" sz="1800" dirty="0">
                <a:solidFill>
                  <a:srgbClr val="262626"/>
                </a:solidFill>
              </a:rPr>
              <a:t>              E(2:10) Rut responde</a:t>
            </a:r>
            <a:endParaRPr sz="1800" dirty="0">
              <a:solidFill>
                <a:srgbClr val="262626"/>
              </a:solidFill>
            </a:endParaRPr>
          </a:p>
          <a:p>
            <a:pPr marL="0" marR="369735" lvl="0" indent="0" algn="l" rtl="0">
              <a:spcBef>
                <a:spcPts val="0"/>
              </a:spcBef>
              <a:spcAft>
                <a:spcPts val="0"/>
              </a:spcAft>
              <a:buNone/>
            </a:pPr>
            <a:r>
              <a:rPr lang="en" sz="1800" dirty="0">
                <a:solidFill>
                  <a:srgbClr val="262626"/>
                </a:solidFill>
              </a:rPr>
              <a:t>                     F(2:11-12) Booz bendice a Rut</a:t>
            </a:r>
            <a:endParaRPr sz="1800" dirty="0">
              <a:solidFill>
                <a:srgbClr val="262626"/>
              </a:solidFill>
            </a:endParaRPr>
          </a:p>
          <a:p>
            <a:pPr marL="0" marR="369735" lvl="0" indent="0" algn="l" rtl="0">
              <a:spcBef>
                <a:spcPts val="0"/>
              </a:spcBef>
              <a:spcAft>
                <a:spcPts val="0"/>
              </a:spcAft>
              <a:buNone/>
            </a:pPr>
            <a:r>
              <a:rPr lang="en" sz="1800" dirty="0">
                <a:solidFill>
                  <a:srgbClr val="262626"/>
                </a:solidFill>
              </a:rPr>
              <a:t>              E'(2:13) Rut responde</a:t>
            </a:r>
            <a:endParaRPr sz="1800" dirty="0">
              <a:solidFill>
                <a:srgbClr val="262626"/>
              </a:solidFill>
            </a:endParaRPr>
          </a:p>
          <a:p>
            <a:pPr marL="0" marR="369735" lvl="0" indent="0" algn="l" rtl="0">
              <a:spcBef>
                <a:spcPts val="0"/>
              </a:spcBef>
              <a:spcAft>
                <a:spcPts val="0"/>
              </a:spcAft>
              <a:buNone/>
            </a:pPr>
            <a:r>
              <a:rPr lang="en" sz="1800" dirty="0">
                <a:solidFill>
                  <a:srgbClr val="262626"/>
                </a:solidFill>
              </a:rPr>
              <a:t>           D'(2:14) El favor de Booz hacia Rut</a:t>
            </a:r>
            <a:endParaRPr sz="1800" dirty="0">
              <a:solidFill>
                <a:srgbClr val="262626"/>
              </a:solidFill>
            </a:endParaRPr>
          </a:p>
          <a:p>
            <a:pPr marL="0" marR="105507" lvl="0" indent="0" algn="l" rtl="0">
              <a:spcBef>
                <a:spcPts val="0"/>
              </a:spcBef>
              <a:spcAft>
                <a:spcPts val="0"/>
              </a:spcAft>
              <a:buNone/>
            </a:pPr>
            <a:r>
              <a:rPr lang="en" sz="1800" dirty="0">
                <a:solidFill>
                  <a:srgbClr val="262626"/>
                </a:solidFill>
              </a:rPr>
              <a:t>        C'(2:15-16) Conversación de Booz y otros</a:t>
            </a:r>
            <a:endParaRPr sz="1800" dirty="0">
              <a:solidFill>
                <a:srgbClr val="262626"/>
              </a:solidFill>
            </a:endParaRPr>
          </a:p>
          <a:p>
            <a:pPr marL="0" marR="369735" lvl="0" indent="0" algn="l" rtl="0">
              <a:spcBef>
                <a:spcPts val="0"/>
              </a:spcBef>
              <a:spcAft>
                <a:spcPts val="0"/>
              </a:spcAft>
              <a:buNone/>
            </a:pPr>
            <a:r>
              <a:rPr lang="en" sz="1800" dirty="0">
                <a:solidFill>
                  <a:srgbClr val="262626"/>
                </a:solidFill>
              </a:rPr>
              <a:t>     B'(2:17-18) Rut espiga</a:t>
            </a:r>
            <a:endParaRPr sz="1800" dirty="0">
              <a:solidFill>
                <a:srgbClr val="262626"/>
              </a:solidFill>
            </a:endParaRPr>
          </a:p>
          <a:p>
            <a:pPr marL="0" marR="369735" lvl="0" indent="0" algn="l" rtl="0">
              <a:spcBef>
                <a:spcPts val="0"/>
              </a:spcBef>
              <a:spcAft>
                <a:spcPts val="0"/>
              </a:spcAft>
              <a:buNone/>
            </a:pPr>
            <a:r>
              <a:rPr lang="en" sz="1800" b="1" dirty="0">
                <a:solidFill>
                  <a:srgbClr val="262626"/>
                </a:solidFill>
              </a:rPr>
              <a:t>C. Rut regresa a Noemí (2:19-23)</a:t>
            </a:r>
            <a:endParaRPr sz="1800" b="1" dirty="0">
              <a:solidFill>
                <a:srgbClr val="262626"/>
              </a:solidFill>
            </a:endParaRPr>
          </a:p>
          <a:p>
            <a:pPr marL="0" marR="105507" lvl="0" indent="0" algn="l" rtl="0">
              <a:spcBef>
                <a:spcPts val="0"/>
              </a:spcBef>
              <a:spcAft>
                <a:spcPts val="0"/>
              </a:spcAft>
              <a:buNone/>
            </a:pPr>
            <a:r>
              <a:rPr lang="en" sz="1800" b="1" dirty="0">
                <a:solidFill>
                  <a:srgbClr val="262626"/>
                </a:solidFill>
              </a:rPr>
              <a:t>  </a:t>
            </a:r>
            <a:r>
              <a:rPr lang="en" sz="1800" dirty="0">
                <a:solidFill>
                  <a:srgbClr val="262626"/>
                </a:solidFill>
              </a:rPr>
              <a:t>A'(2:19-23a) Conversación entre Noemí y Rut</a:t>
            </a:r>
            <a:endParaRPr sz="1800" dirty="0">
              <a:solidFill>
                <a:srgbClr val="262626"/>
              </a:solidFill>
            </a:endParaRPr>
          </a:p>
          <a:p>
            <a:pPr marL="0" marR="369735" lvl="0" indent="0" algn="l" rtl="0">
              <a:spcBef>
                <a:spcPts val="0"/>
              </a:spcBef>
              <a:spcAft>
                <a:spcPts val="0"/>
              </a:spcAft>
              <a:buClr>
                <a:schemeClr val="dk1"/>
              </a:buClr>
              <a:buSzPts val="1100"/>
              <a:buFont typeface="Arial"/>
              <a:buNone/>
            </a:pPr>
            <a:endParaRPr sz="1600" b="1" dirty="0">
              <a:solidFill>
                <a:srgbClr val="262626"/>
              </a:solidFill>
            </a:endParaRPr>
          </a:p>
          <a:p>
            <a:pPr marL="457200" lvl="0" indent="0" algn="l" rtl="0">
              <a:lnSpc>
                <a:spcPct val="115000"/>
              </a:lnSpc>
              <a:spcBef>
                <a:spcPts val="0"/>
              </a:spcBef>
              <a:spcAft>
                <a:spcPts val="0"/>
              </a:spcAft>
              <a:buClr>
                <a:schemeClr val="dk1"/>
              </a:buClr>
              <a:buSzPts val="1100"/>
              <a:buFont typeface="Arial"/>
              <a:buNone/>
            </a:pPr>
            <a:endParaRPr sz="1600" dirty="0">
              <a:solidFill>
                <a:schemeClr val="dk1"/>
              </a:solidFill>
            </a:endParaRPr>
          </a:p>
          <a:p>
            <a:pPr marL="457200" lvl="0" indent="0" algn="l" rtl="0">
              <a:lnSpc>
                <a:spcPct val="115000"/>
              </a:lnSpc>
              <a:spcBef>
                <a:spcPts val="0"/>
              </a:spcBef>
              <a:spcAft>
                <a:spcPts val="0"/>
              </a:spcAft>
              <a:buNone/>
            </a:pPr>
            <a:endParaRPr sz="1600" dirty="0">
              <a:solidFill>
                <a:schemeClr val="dk1"/>
              </a:solidFill>
            </a:endParaRPr>
          </a:p>
        </p:txBody>
      </p:sp>
    </p:spTree>
    <p:extLst>
      <p:ext uri="{BB962C8B-B14F-4D97-AF65-F5344CB8AC3E}">
        <p14:creationId xmlns:p14="http://schemas.microsoft.com/office/powerpoint/2010/main" val="34018928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5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66" name="Google Shape;366;p5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67" name="Google Shape;367;p58"/>
          <p:cNvSpPr txBox="1">
            <a:spLocks noGrp="1"/>
          </p:cNvSpPr>
          <p:nvPr>
            <p:ph type="subTitle" idx="1"/>
          </p:nvPr>
        </p:nvSpPr>
        <p:spPr>
          <a:xfrm>
            <a:off x="88499" y="167575"/>
            <a:ext cx="8981159"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Rut y Noemí</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2:1 Noemí tenía un pariente de su marido, un hombre de mucha riqueza, de la familia de Elimelec, el cual se llamaba Booz. 2 Y Rut la moabita dijo a Noemí: «Te ruego que me dejes ir al campo a recoger espigas en pos de aquel a cuyos ojos halle gracia». Ella le respondió: «Ve, hija mía».</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 espiga</a:t>
            </a:r>
            <a:endParaRPr sz="2000"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3 Partió, pues, y espigó en el campo en pos de los segadores; y fue a la parte del campo que pertenecía a Booz, que era de la familia de Elimelec. </a:t>
            </a:r>
            <a:endParaRPr sz="2000"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40562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5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66" name="Google Shape;366;p5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67" name="Google Shape;367;p58"/>
          <p:cNvSpPr txBox="1">
            <a:spLocks noGrp="1"/>
          </p:cNvSpPr>
          <p:nvPr>
            <p:ph type="subTitle" idx="1"/>
          </p:nvPr>
        </p:nvSpPr>
        <p:spPr>
          <a:xfrm>
            <a:off x="88499" y="167575"/>
            <a:ext cx="8981159"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Rut y Noemí</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2:1 Noemí tenía un pariente de su marido, un hombre de mucha riqueza, de la familia de Elimelec, el cual se llamaba Booz. 2 Y Rut la moabita dijo a Noemí: «Te ruego que me dejes ir al campo a recoger espigas en pos de aquel a cuyos ojos halle gracia». Ella le respondió: «Ve, hija mía».</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 espiga</a:t>
            </a:r>
            <a:endParaRPr sz="2000"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3 Partió, pues, y espigó en el campo en pos de los segadores; y fue a la parte del campo que pertenecía a Booz, que era de la familia de Elimelec. </a:t>
            </a:r>
            <a:endParaRPr sz="2000" dirty="0">
              <a:latin typeface="Roboto"/>
              <a:ea typeface="Roboto"/>
              <a:cs typeface="Roboto"/>
              <a:sym typeface="Roboto"/>
            </a:endParaRPr>
          </a:p>
          <a:p>
            <a:pPr marL="457200" lvl="0" indent="-311150" algn="l" rtl="0">
              <a:spcBef>
                <a:spcPts val="750"/>
              </a:spcBef>
              <a:spcAft>
                <a:spcPts val="0"/>
              </a:spcAft>
              <a:buSzPts val="1300"/>
              <a:buFont typeface="Roboto"/>
              <a:buAutoNum type="arabicPeriod"/>
            </a:pPr>
            <a:r>
              <a:rPr lang="en" dirty="0">
                <a:latin typeface="Roboto"/>
                <a:ea typeface="Roboto"/>
                <a:cs typeface="Roboto"/>
                <a:sym typeface="Roboto"/>
              </a:rPr>
              <a:t>¿Quién era Booz? ¿Qué sabemos de él?</a:t>
            </a:r>
            <a:endParaRPr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24044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5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66" name="Google Shape;366;p5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67" name="Google Shape;367;p58"/>
          <p:cNvSpPr txBox="1">
            <a:spLocks noGrp="1"/>
          </p:cNvSpPr>
          <p:nvPr>
            <p:ph type="subTitle" idx="1"/>
          </p:nvPr>
        </p:nvSpPr>
        <p:spPr>
          <a:xfrm>
            <a:off x="88499" y="167575"/>
            <a:ext cx="8981159"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Rut y Noemí</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2:1 Noemí tenía un pariente de su marido, un hombre de mucha riqueza, de la familia de Elimelec, el cual se llamaba Booz. 2 Y Rut la moabita dijo a Noemí: «Te ruego que me dejes ir al campo a recoger espigas en pos de aquel a cuyos ojos halle gracia». Ella le respondió: «Ve, hija mía».</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 espiga</a:t>
            </a:r>
            <a:endParaRPr sz="2000"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3 Partió, pues, y espigó en el campo en pos de los segadores; y fue a la parte del campo que pertenecía a Booz, que era de la familia de Elimelec. </a:t>
            </a:r>
            <a:endParaRPr sz="2000" dirty="0">
              <a:latin typeface="Roboto"/>
              <a:ea typeface="Roboto"/>
              <a:cs typeface="Roboto"/>
              <a:sym typeface="Roboto"/>
            </a:endParaRPr>
          </a:p>
          <a:p>
            <a:pPr marL="457200" lvl="0" indent="-311150" algn="l" rtl="0">
              <a:spcBef>
                <a:spcPts val="750"/>
              </a:spcBef>
              <a:spcAft>
                <a:spcPts val="0"/>
              </a:spcAft>
              <a:buSzPts val="1300"/>
              <a:buFont typeface="Roboto"/>
              <a:buAutoNum type="arabicPeriod"/>
            </a:pPr>
            <a:r>
              <a:rPr lang="en" dirty="0">
                <a:latin typeface="Roboto"/>
                <a:ea typeface="Roboto"/>
                <a:cs typeface="Roboto"/>
                <a:sym typeface="Roboto"/>
              </a:rPr>
              <a:t>¿Quién era Booz? ¿Qué sabemos de él?</a:t>
            </a:r>
            <a:endParaRPr dirty="0">
              <a:latin typeface="Roboto"/>
              <a:ea typeface="Roboto"/>
              <a:cs typeface="Roboto"/>
              <a:sym typeface="Roboto"/>
            </a:endParaRPr>
          </a:p>
          <a:p>
            <a:pPr marL="457200" lvl="0" indent="-311150" algn="l" rtl="0">
              <a:spcBef>
                <a:spcPts val="0"/>
              </a:spcBef>
              <a:spcAft>
                <a:spcPts val="0"/>
              </a:spcAft>
              <a:buSzPts val="1300"/>
              <a:buFont typeface="Roboto"/>
              <a:buAutoNum type="arabicPeriod"/>
            </a:pPr>
            <a:r>
              <a:rPr lang="en" dirty="0">
                <a:latin typeface="Roboto"/>
                <a:ea typeface="Roboto"/>
                <a:cs typeface="Roboto"/>
                <a:sym typeface="Roboto"/>
              </a:rPr>
              <a:t>¿Por qué vuelve el texto a presentar a Rut como Rut la moabita? ¿Cómo sería su aceptación social con esa etiqueta?</a:t>
            </a:r>
            <a:endParaRPr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6626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5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66" name="Google Shape;366;p5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67" name="Google Shape;367;p58"/>
          <p:cNvSpPr txBox="1">
            <a:spLocks noGrp="1"/>
          </p:cNvSpPr>
          <p:nvPr>
            <p:ph type="subTitle" idx="1"/>
          </p:nvPr>
        </p:nvSpPr>
        <p:spPr>
          <a:xfrm>
            <a:off x="88499" y="167575"/>
            <a:ext cx="8981159"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Rut y Noemí</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2:1 Noemí tenía un pariente de su marido, un hombre de mucha riqueza, de la familia de Elimelec, el cual se llamaba Booz. 2 Y Rut la moabita dijo a Noemí: «Te ruego que me dejes ir al campo a recoger espigas en pos de aquel a cuyos ojos halle gracia». Ella le respondió: «Ve, hija mía».</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 espiga</a:t>
            </a:r>
            <a:endParaRPr sz="2000"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3 Partió, pues, y espigó en el campo en pos de los segadores; y fue a la parte del campo que pertenecía a Booz, que era de la familia de Elimelec. </a:t>
            </a:r>
            <a:endParaRPr sz="2000" dirty="0">
              <a:latin typeface="Roboto"/>
              <a:ea typeface="Roboto"/>
              <a:cs typeface="Roboto"/>
              <a:sym typeface="Roboto"/>
            </a:endParaRPr>
          </a:p>
          <a:p>
            <a:pPr marL="457200" lvl="0" indent="-311150" algn="l" rtl="0">
              <a:spcBef>
                <a:spcPts val="750"/>
              </a:spcBef>
              <a:spcAft>
                <a:spcPts val="0"/>
              </a:spcAft>
              <a:buSzPts val="1300"/>
              <a:buFont typeface="Roboto"/>
              <a:buAutoNum type="arabicPeriod"/>
            </a:pPr>
            <a:r>
              <a:rPr lang="en" dirty="0">
                <a:latin typeface="Roboto"/>
                <a:ea typeface="Roboto"/>
                <a:cs typeface="Roboto"/>
                <a:sym typeface="Roboto"/>
              </a:rPr>
              <a:t>¿Quién era Booz? ¿Qué sabemos de él?</a:t>
            </a:r>
            <a:endParaRPr dirty="0">
              <a:latin typeface="Roboto"/>
              <a:ea typeface="Roboto"/>
              <a:cs typeface="Roboto"/>
              <a:sym typeface="Roboto"/>
            </a:endParaRPr>
          </a:p>
          <a:p>
            <a:pPr marL="457200" lvl="0" indent="-311150" algn="l" rtl="0">
              <a:spcBef>
                <a:spcPts val="0"/>
              </a:spcBef>
              <a:spcAft>
                <a:spcPts val="0"/>
              </a:spcAft>
              <a:buSzPts val="1300"/>
              <a:buFont typeface="Roboto"/>
              <a:buAutoNum type="arabicPeriod"/>
            </a:pPr>
            <a:r>
              <a:rPr lang="en" dirty="0">
                <a:latin typeface="Roboto"/>
                <a:ea typeface="Roboto"/>
                <a:cs typeface="Roboto"/>
                <a:sym typeface="Roboto"/>
              </a:rPr>
              <a:t>¿Por qué vuelve el texto a presentar a Rut como Rut la moabita? ¿Cómo sería su aceptación social con esa etiqueta?</a:t>
            </a:r>
            <a:endParaRPr dirty="0">
              <a:latin typeface="Roboto"/>
              <a:ea typeface="Roboto"/>
              <a:cs typeface="Roboto"/>
              <a:sym typeface="Roboto"/>
            </a:endParaRPr>
          </a:p>
          <a:p>
            <a:pPr marL="457200" lvl="0" indent="-311150" algn="l" rtl="0">
              <a:spcBef>
                <a:spcPts val="0"/>
              </a:spcBef>
              <a:spcAft>
                <a:spcPts val="0"/>
              </a:spcAft>
              <a:buSzPts val="1300"/>
              <a:buFont typeface="Roboto"/>
              <a:buAutoNum type="arabicPeriod"/>
            </a:pPr>
            <a:r>
              <a:rPr lang="en" dirty="0">
                <a:latin typeface="Roboto"/>
                <a:ea typeface="Roboto"/>
                <a:cs typeface="Roboto"/>
                <a:sym typeface="Roboto"/>
              </a:rPr>
              <a:t>¿Cuáles eran las leyes relativas a espigar que Rut parece conocer?</a:t>
            </a:r>
            <a:endParaRPr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75748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5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66" name="Google Shape;366;p5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67" name="Google Shape;367;p58"/>
          <p:cNvSpPr txBox="1">
            <a:spLocks noGrp="1"/>
          </p:cNvSpPr>
          <p:nvPr>
            <p:ph type="subTitle" idx="1"/>
          </p:nvPr>
        </p:nvSpPr>
        <p:spPr>
          <a:xfrm>
            <a:off x="88499" y="167575"/>
            <a:ext cx="8981159"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Rut y Noemí</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2:1 Noemí tenía un pariente de su marido, un hombre de mucha riqueza, de la familia de Elimelec, el cual se llamaba Booz. 2 Y Rut la moabita dijo a Noemí: «Te ruego que me dejes ir al campo a recoger espigas en pos de aquel a cuyos ojos halle gracia». Ella le respondió: «Ve, hija mía».</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 espiga</a:t>
            </a:r>
            <a:endParaRPr sz="2000"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3 Partió, pues, y espigó en el campo en pos de los segadores; y fue a la parte del campo que pertenecía a Booz, que era de la familia de Elimelec. </a:t>
            </a:r>
            <a:endParaRPr sz="2000" dirty="0">
              <a:latin typeface="Roboto"/>
              <a:ea typeface="Roboto"/>
              <a:cs typeface="Roboto"/>
              <a:sym typeface="Roboto"/>
            </a:endParaRPr>
          </a:p>
          <a:p>
            <a:pPr marL="457200" lvl="0" indent="-311150" algn="l" rtl="0">
              <a:spcBef>
                <a:spcPts val="750"/>
              </a:spcBef>
              <a:spcAft>
                <a:spcPts val="0"/>
              </a:spcAft>
              <a:buSzPts val="1300"/>
              <a:buFont typeface="Roboto"/>
              <a:buAutoNum type="arabicPeriod"/>
            </a:pPr>
            <a:r>
              <a:rPr lang="en" dirty="0">
                <a:latin typeface="Roboto"/>
                <a:ea typeface="Roboto"/>
                <a:cs typeface="Roboto"/>
                <a:sym typeface="Roboto"/>
              </a:rPr>
              <a:t>¿Quién era Booz? ¿Qué sabemos de él?</a:t>
            </a:r>
            <a:endParaRPr dirty="0">
              <a:latin typeface="Roboto"/>
              <a:ea typeface="Roboto"/>
              <a:cs typeface="Roboto"/>
              <a:sym typeface="Roboto"/>
            </a:endParaRPr>
          </a:p>
          <a:p>
            <a:pPr marL="457200" lvl="0" indent="-311150" algn="l" rtl="0">
              <a:spcBef>
                <a:spcPts val="0"/>
              </a:spcBef>
              <a:spcAft>
                <a:spcPts val="0"/>
              </a:spcAft>
              <a:buSzPts val="1300"/>
              <a:buFont typeface="Roboto"/>
              <a:buAutoNum type="arabicPeriod"/>
            </a:pPr>
            <a:r>
              <a:rPr lang="en" dirty="0">
                <a:latin typeface="Roboto"/>
                <a:ea typeface="Roboto"/>
                <a:cs typeface="Roboto"/>
                <a:sym typeface="Roboto"/>
              </a:rPr>
              <a:t>¿Por qué vuelve el texto a presentar a Rut como Rut la moabita? ¿Cómo sería su aceptación social con esa etiqueta?</a:t>
            </a:r>
            <a:endParaRPr dirty="0">
              <a:latin typeface="Roboto"/>
              <a:ea typeface="Roboto"/>
              <a:cs typeface="Roboto"/>
              <a:sym typeface="Roboto"/>
            </a:endParaRPr>
          </a:p>
          <a:p>
            <a:pPr marL="457200" lvl="0" indent="-311150" algn="l" rtl="0">
              <a:spcBef>
                <a:spcPts val="0"/>
              </a:spcBef>
              <a:spcAft>
                <a:spcPts val="0"/>
              </a:spcAft>
              <a:buSzPts val="1300"/>
              <a:buFont typeface="Roboto"/>
              <a:buAutoNum type="arabicPeriod"/>
            </a:pPr>
            <a:r>
              <a:rPr lang="en" dirty="0">
                <a:latin typeface="Roboto"/>
                <a:ea typeface="Roboto"/>
                <a:cs typeface="Roboto"/>
                <a:sym typeface="Roboto"/>
              </a:rPr>
              <a:t>¿Cuáles eran las leyes relativas a espigar que Rut parece conocer?</a:t>
            </a:r>
            <a:endParaRPr dirty="0">
              <a:latin typeface="Roboto"/>
              <a:ea typeface="Roboto"/>
              <a:cs typeface="Roboto"/>
              <a:sym typeface="Roboto"/>
            </a:endParaRPr>
          </a:p>
          <a:p>
            <a:pPr marL="457200" lvl="0" indent="-311150" algn="l" rtl="0">
              <a:spcBef>
                <a:spcPts val="0"/>
              </a:spcBef>
              <a:spcAft>
                <a:spcPts val="0"/>
              </a:spcAft>
              <a:buSzPts val="1300"/>
              <a:buFont typeface="Roboto"/>
              <a:buAutoNum type="arabicPeriod"/>
            </a:pPr>
            <a:r>
              <a:rPr lang="en" dirty="0">
                <a:latin typeface="Roboto"/>
                <a:ea typeface="Roboto"/>
                <a:cs typeface="Roboto"/>
                <a:sym typeface="Roboto"/>
              </a:rPr>
              <a:t>¿Qué importancia tenía que Rut pidiera permiso a Noemí para espigar?</a:t>
            </a:r>
            <a:endParaRPr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33807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6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94" name="Google Shape;394;p6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95" name="Google Shape;395;p61"/>
          <p:cNvSpPr txBox="1">
            <a:spLocks noGrp="1"/>
          </p:cNvSpPr>
          <p:nvPr>
            <p:ph type="subTitle" idx="1"/>
          </p:nvPr>
        </p:nvSpPr>
        <p:spPr>
          <a:xfrm>
            <a:off x="177000" y="147775"/>
            <a:ext cx="8790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Rut espiga en el campo de Booz </a:t>
            </a:r>
            <a:endParaRPr sz="28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Booz y otros</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4 En ese momento vino Booz de Belén, y dijo a los segadores: «El Señor sea con ustedes». «Que el Señor te bendiga», le respondieron ellos. 5 Entonces Booz dijo a su siervo que estaba a cargo de los segadores: «¿De quién es esta joven?». 6 Y el siervo a cargo de los segadores respondió: «Es la joven moabita que volvió con Noemí de la tierra de Moab. 7 Y ella me dijo: “Te ruego que me dejes espigar y recoger tras los segadores entre las gavillas”. Y vino y ha permanecido desde la mañana hasta ahora; solo se ha sentado en la casa por un momento</a:t>
            </a:r>
            <a:r>
              <a:rPr lang="en" sz="2000" dirty="0" smtClean="0">
                <a:latin typeface="Roboto"/>
                <a:ea typeface="Roboto"/>
                <a:cs typeface="Roboto"/>
                <a:sym typeface="Roboto"/>
              </a:rPr>
              <a:t>».</a:t>
            </a:r>
            <a:endParaRPr sz="2000" dirty="0">
              <a:latin typeface="Roboto"/>
              <a:ea typeface="Roboto"/>
              <a:cs typeface="Roboto"/>
              <a:sym typeface="Roboto"/>
            </a:endParaRPr>
          </a:p>
        </p:txBody>
      </p:sp>
      <p:sp>
        <p:nvSpPr>
          <p:cNvPr id="396" name="Google Shape;396;p61"/>
          <p:cNvSpPr txBox="1">
            <a:spLocks noGrp="1"/>
          </p:cNvSpPr>
          <p:nvPr>
            <p:ph type="subTitle" idx="1"/>
          </p:nvPr>
        </p:nvSpPr>
        <p:spPr>
          <a:xfrm>
            <a:off x="-439500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97" name="Google Shape;397;p61"/>
          <p:cNvSpPr txBox="1">
            <a:spLocks noGrp="1"/>
          </p:cNvSpPr>
          <p:nvPr>
            <p:ph type="subTitle" idx="1"/>
          </p:nvPr>
        </p:nvSpPr>
        <p:spPr>
          <a:xfrm>
            <a:off x="-4306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84141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6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94" name="Google Shape;394;p6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95" name="Google Shape;395;p61"/>
          <p:cNvSpPr txBox="1">
            <a:spLocks noGrp="1"/>
          </p:cNvSpPr>
          <p:nvPr>
            <p:ph type="subTitle" idx="1"/>
          </p:nvPr>
        </p:nvSpPr>
        <p:spPr>
          <a:xfrm>
            <a:off x="177000" y="147775"/>
            <a:ext cx="8790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Rut espiga en el campo de Booz </a:t>
            </a:r>
            <a:endParaRPr sz="28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Booz y otros</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4 En ese momento vino Booz de Belén, y dijo a los segadores: «El Señor sea con ustedes». «Que el Señor te bendiga», le respondieron ellos. 5 Entonces Booz dijo a su siervo que estaba a cargo de los segadores: «¿De quién es esta joven?». 6 Y el siervo a cargo de los segadores respondió: «Es la joven moabita que volvió con Noemí de la tierra de Moab. 7 Y ella me dijo: “Te ruego que me dejes espigar y recoger tras los segadores entre las gavillas”. Y vino y ha permanecido desde la mañana hasta ahora; solo se ha sentado en la casa por un momento».</a:t>
            </a:r>
            <a:endParaRPr sz="2000" dirty="0">
              <a:latin typeface="Roboto"/>
              <a:ea typeface="Roboto"/>
              <a:cs typeface="Roboto"/>
              <a:sym typeface="Roboto"/>
            </a:endParaRPr>
          </a:p>
          <a:p>
            <a:pPr marL="457200" lvl="0" indent="-330200" algn="l" rtl="0">
              <a:spcBef>
                <a:spcPts val="750"/>
              </a:spcBef>
              <a:spcAft>
                <a:spcPts val="0"/>
              </a:spcAft>
              <a:buSzPts val="1600"/>
              <a:buFont typeface="Roboto"/>
              <a:buAutoNum type="arabicPeriod"/>
            </a:pPr>
            <a:r>
              <a:rPr lang="en" sz="2000" dirty="0">
                <a:latin typeface="Roboto"/>
                <a:ea typeface="Roboto"/>
                <a:cs typeface="Roboto"/>
                <a:sym typeface="Roboto"/>
              </a:rPr>
              <a:t>¿Qué muestra el saludo de Booz en cuanto a su relación con sus trabajadores</a:t>
            </a:r>
            <a:r>
              <a:rPr lang="en" sz="2000" dirty="0" smtClean="0">
                <a:latin typeface="Roboto"/>
                <a:ea typeface="Roboto"/>
                <a:cs typeface="Roboto"/>
                <a:sym typeface="Roboto"/>
              </a:rPr>
              <a:t>?</a:t>
            </a:r>
            <a:endParaRPr sz="2000" dirty="0">
              <a:latin typeface="Roboto"/>
              <a:ea typeface="Roboto"/>
              <a:cs typeface="Roboto"/>
              <a:sym typeface="Roboto"/>
            </a:endParaRPr>
          </a:p>
        </p:txBody>
      </p:sp>
      <p:sp>
        <p:nvSpPr>
          <p:cNvPr id="396" name="Google Shape;396;p61"/>
          <p:cNvSpPr txBox="1">
            <a:spLocks noGrp="1"/>
          </p:cNvSpPr>
          <p:nvPr>
            <p:ph type="subTitle" idx="1"/>
          </p:nvPr>
        </p:nvSpPr>
        <p:spPr>
          <a:xfrm>
            <a:off x="-439500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97" name="Google Shape;397;p61"/>
          <p:cNvSpPr txBox="1">
            <a:spLocks noGrp="1"/>
          </p:cNvSpPr>
          <p:nvPr>
            <p:ph type="subTitle" idx="1"/>
          </p:nvPr>
        </p:nvSpPr>
        <p:spPr>
          <a:xfrm>
            <a:off x="-4306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52317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6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94" name="Google Shape;394;p6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95" name="Google Shape;395;p61"/>
          <p:cNvSpPr txBox="1">
            <a:spLocks noGrp="1"/>
          </p:cNvSpPr>
          <p:nvPr>
            <p:ph type="subTitle" idx="1"/>
          </p:nvPr>
        </p:nvSpPr>
        <p:spPr>
          <a:xfrm>
            <a:off x="177000" y="147775"/>
            <a:ext cx="8790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Rut espiga en el campo de Booz </a:t>
            </a:r>
            <a:endParaRPr sz="28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Booz y otros</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4 En ese momento vino Booz de Belén, y dijo a los segadores: «El Señor sea con ustedes». «Que el Señor te bendiga», le respondieron ellos. 5 Entonces Booz dijo a su siervo que estaba a cargo de los segadores: «¿De quién es esta joven?». 6 Y el siervo a cargo de los segadores respondió: «Es la joven moabita que volvió con Noemí de la tierra de Moab. 7 Y ella me dijo: “Te ruego que me dejes espigar y recoger tras los segadores entre las gavillas”. Y vino y ha permanecido desde la mañana hasta ahora; solo se ha sentado en la casa por un momento».</a:t>
            </a:r>
            <a:endParaRPr sz="2000" dirty="0">
              <a:latin typeface="Roboto"/>
              <a:ea typeface="Roboto"/>
              <a:cs typeface="Roboto"/>
              <a:sym typeface="Roboto"/>
            </a:endParaRPr>
          </a:p>
          <a:p>
            <a:pPr marL="457200" lvl="0" indent="-330200" algn="l" rtl="0">
              <a:spcBef>
                <a:spcPts val="750"/>
              </a:spcBef>
              <a:spcAft>
                <a:spcPts val="0"/>
              </a:spcAft>
              <a:buSzPts val="1600"/>
              <a:buFont typeface="Roboto"/>
              <a:buAutoNum type="arabicPeriod"/>
            </a:pPr>
            <a:r>
              <a:rPr lang="en" sz="2000" dirty="0">
                <a:latin typeface="Roboto"/>
                <a:ea typeface="Roboto"/>
                <a:cs typeface="Roboto"/>
                <a:sym typeface="Roboto"/>
              </a:rPr>
              <a:t>¿Qué muestra el saludo de Booz en cuanto a su relación con sus trabajadores?</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¿Cómo se destaca Rut en el informe del siervo?</a:t>
            </a:r>
            <a:endParaRPr sz="2000" dirty="0">
              <a:latin typeface="Roboto"/>
              <a:ea typeface="Roboto"/>
              <a:cs typeface="Roboto"/>
              <a:sym typeface="Roboto"/>
            </a:endParaRPr>
          </a:p>
        </p:txBody>
      </p:sp>
      <p:sp>
        <p:nvSpPr>
          <p:cNvPr id="396" name="Google Shape;396;p61"/>
          <p:cNvSpPr txBox="1">
            <a:spLocks noGrp="1"/>
          </p:cNvSpPr>
          <p:nvPr>
            <p:ph type="subTitle" idx="1"/>
          </p:nvPr>
        </p:nvSpPr>
        <p:spPr>
          <a:xfrm>
            <a:off x="-439500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97" name="Google Shape;397;p61"/>
          <p:cNvSpPr txBox="1">
            <a:spLocks noGrp="1"/>
          </p:cNvSpPr>
          <p:nvPr>
            <p:ph type="subTitle" idx="1"/>
          </p:nvPr>
        </p:nvSpPr>
        <p:spPr>
          <a:xfrm>
            <a:off x="-4306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90805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63"/>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14" name="Google Shape;414;p6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415" name="Google Shape;415;p63"/>
          <p:cNvSpPr txBox="1">
            <a:spLocks noGrp="1"/>
          </p:cNvSpPr>
          <p:nvPr>
            <p:ph type="subTitle" idx="1"/>
          </p:nvPr>
        </p:nvSpPr>
        <p:spPr>
          <a:xfrm>
            <a:off x="88500" y="147775"/>
            <a:ext cx="88785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Rut espiga en el campo de Booz  </a:t>
            </a:r>
            <a:endParaRPr sz="3600" b="1" dirty="0">
              <a:latin typeface="Roboto"/>
              <a:ea typeface="Roboto"/>
              <a:cs typeface="Roboto"/>
              <a:sym typeface="Roboto"/>
            </a:endParaRPr>
          </a:p>
          <a:p>
            <a:pPr marL="0" lvl="0" indent="0" algn="l" rtl="0">
              <a:spcBef>
                <a:spcPts val="750"/>
              </a:spcBef>
              <a:spcAft>
                <a:spcPts val="0"/>
              </a:spcAft>
              <a:buNone/>
            </a:pPr>
            <a:r>
              <a:rPr lang="en" sz="2800" b="1" dirty="0">
                <a:latin typeface="Roboto"/>
                <a:ea typeface="Roboto"/>
                <a:cs typeface="Roboto"/>
                <a:sym typeface="Roboto"/>
              </a:rPr>
              <a:t>Booz trata a Rut con bondad</a:t>
            </a:r>
            <a:endParaRPr sz="2800" b="1" dirty="0">
              <a:latin typeface="Roboto"/>
              <a:ea typeface="Roboto"/>
              <a:cs typeface="Roboto"/>
              <a:sym typeface="Roboto"/>
            </a:endParaRPr>
          </a:p>
          <a:p>
            <a:pPr marL="0" lvl="0" indent="0" algn="l" rtl="0">
              <a:spcBef>
                <a:spcPts val="750"/>
              </a:spcBef>
              <a:spcAft>
                <a:spcPts val="0"/>
              </a:spcAft>
              <a:buNone/>
            </a:pPr>
            <a:r>
              <a:rPr lang="en" sz="2800" dirty="0">
                <a:latin typeface="Roboto"/>
                <a:ea typeface="Roboto"/>
                <a:cs typeface="Roboto"/>
                <a:sym typeface="Roboto"/>
              </a:rPr>
              <a:t>8 Entonces Booz dijo a Rut: «Oye, hija mía. No vayas a espigar a otro campo; tampoco pases de aquí, sino quédate con mis criadas. 9 Fíjate en el campo donde ellas siegan y síguelas, pues he ordenado a los siervos que no te molesten. Cuando tengas sed, ve a las vasijas y bebe del agua que sacan los siervos</a:t>
            </a:r>
            <a:r>
              <a:rPr lang="en" sz="2800" dirty="0" smtClean="0">
                <a:latin typeface="Roboto"/>
                <a:ea typeface="Roboto"/>
                <a:cs typeface="Roboto"/>
                <a:sym typeface="Roboto"/>
              </a:rPr>
              <a:t>».</a:t>
            </a:r>
            <a:endParaRPr sz="2800" dirty="0">
              <a:latin typeface="Roboto"/>
              <a:ea typeface="Roboto"/>
              <a:cs typeface="Roboto"/>
              <a:sym typeface="Roboto"/>
            </a:endParaRPr>
          </a:p>
        </p:txBody>
      </p:sp>
      <p:sp>
        <p:nvSpPr>
          <p:cNvPr id="416" name="Google Shape;416;p63"/>
          <p:cNvSpPr txBox="1">
            <a:spLocks noGrp="1"/>
          </p:cNvSpPr>
          <p:nvPr>
            <p:ph type="subTitle" idx="1"/>
          </p:nvPr>
        </p:nvSpPr>
        <p:spPr>
          <a:xfrm>
            <a:off x="-448350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17" name="Google Shape;417;p63"/>
          <p:cNvSpPr txBox="1">
            <a:spLocks noGrp="1"/>
          </p:cNvSpPr>
          <p:nvPr>
            <p:ph type="subTitle" idx="1"/>
          </p:nvPr>
        </p:nvSpPr>
        <p:spPr>
          <a:xfrm>
            <a:off x="-43950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910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37"/>
          <p:cNvPicPr preferRelativeResize="0"/>
          <p:nvPr/>
        </p:nvPicPr>
        <p:blipFill rotWithShape="1">
          <a:blip r:embed="rId3">
            <a:alphaModFix/>
          </a:blip>
          <a:srcRect/>
          <a:stretch/>
        </p:blipFill>
        <p:spPr>
          <a:xfrm>
            <a:off x="170245" y="137421"/>
            <a:ext cx="4427285" cy="4706748"/>
          </a:xfrm>
          <a:prstGeom prst="rect">
            <a:avLst/>
          </a:prstGeom>
          <a:noFill/>
          <a:ln>
            <a:noFill/>
          </a:ln>
        </p:spPr>
      </p:pic>
      <p:sp>
        <p:nvSpPr>
          <p:cNvPr id="375" name="Google Shape;375;p37"/>
          <p:cNvSpPr txBox="1"/>
          <p:nvPr/>
        </p:nvSpPr>
        <p:spPr>
          <a:xfrm>
            <a:off x="170249" y="4897190"/>
            <a:ext cx="37239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00">
                <a:solidFill>
                  <a:schemeClr val="lt1"/>
                </a:solidFill>
                <a:highlight>
                  <a:schemeClr val="accent1"/>
                </a:highlight>
                <a:latin typeface="Roboto"/>
                <a:ea typeface="Roboto"/>
                <a:cs typeface="Roboto"/>
                <a:sym typeface="Roboto"/>
              </a:rPr>
              <a:t>Copyright © 2001 Crossway Bibles – www.esvstudybible.org</a:t>
            </a:r>
            <a:endParaRPr sz="1000" dirty="0">
              <a:solidFill>
                <a:schemeClr val="lt1"/>
              </a:solidFill>
              <a:highlight>
                <a:schemeClr val="accent1"/>
              </a:highlight>
              <a:latin typeface="Roboto"/>
              <a:ea typeface="Roboto"/>
              <a:cs typeface="Roboto"/>
              <a:sym typeface="Roboto"/>
            </a:endParaRPr>
          </a:p>
        </p:txBody>
      </p:sp>
      <p:sp>
        <p:nvSpPr>
          <p:cNvPr id="376" name="Google Shape;376;p37"/>
          <p:cNvSpPr txBox="1"/>
          <p:nvPr/>
        </p:nvSpPr>
        <p:spPr>
          <a:xfrm>
            <a:off x="4597525" y="69575"/>
            <a:ext cx="4546500" cy="304694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 sz="2400" b="1" dirty="0">
                <a:solidFill>
                  <a:srgbClr val="262626"/>
                </a:solidFill>
                <a:latin typeface="Roboto"/>
                <a:ea typeface="Roboto"/>
                <a:cs typeface="Roboto"/>
                <a:sym typeface="Roboto"/>
              </a:rPr>
              <a:t>Context físico de </a:t>
            </a:r>
            <a:r>
              <a:rPr lang="en" sz="2400" b="1" dirty="0" smtClean="0">
                <a:solidFill>
                  <a:srgbClr val="262626"/>
                </a:solidFill>
                <a:latin typeface="Roboto"/>
                <a:ea typeface="Roboto"/>
                <a:cs typeface="Roboto"/>
                <a:sym typeface="Roboto"/>
              </a:rPr>
              <a:t>Rut</a:t>
            </a:r>
          </a:p>
          <a:p>
            <a:pPr marL="457200" marR="0" lvl="0" indent="457200" algn="l" rtl="0">
              <a:spcBef>
                <a:spcPts val="0"/>
              </a:spcBef>
              <a:spcAft>
                <a:spcPts val="0"/>
              </a:spcAft>
              <a:buNone/>
            </a:pPr>
            <a:endParaRPr sz="2400" b="1" dirty="0">
              <a:solidFill>
                <a:srgbClr val="262626"/>
              </a:solidFill>
              <a:latin typeface="Roboto"/>
              <a:ea typeface="Roboto"/>
              <a:cs typeface="Roboto"/>
              <a:sym typeface="Roboto"/>
            </a:endParaRPr>
          </a:p>
          <a:p>
            <a:pPr marL="457200" marR="0" lvl="0"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Regiones geográficas: Belén (en el mapa “Bethlehem” -&gt; Moab -&gt; Belén</a:t>
            </a:r>
            <a:endParaRPr sz="2400" dirty="0">
              <a:solidFill>
                <a:srgbClr val="262626"/>
              </a:solidFill>
              <a:latin typeface="Roboto"/>
              <a:ea typeface="Roboto"/>
              <a:cs typeface="Roboto"/>
              <a:sym typeface="Roboto"/>
            </a:endParaRPr>
          </a:p>
          <a:p>
            <a:pPr marL="457200" marR="0" lvl="0"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Periodo: Gobierno por jueces (v. 1)</a:t>
            </a:r>
            <a:endParaRPr sz="2400" dirty="0">
              <a:solidFill>
                <a:srgbClr val="262626"/>
              </a:solidFill>
              <a:latin typeface="Roboto"/>
              <a:ea typeface="Roboto"/>
              <a:cs typeface="Roboto"/>
              <a:sym typeface="Roboto"/>
            </a:endParaRPr>
          </a:p>
          <a:p>
            <a:pPr marL="0" marR="0" lvl="0" indent="0" algn="l" rtl="0">
              <a:spcBef>
                <a:spcPts val="0"/>
              </a:spcBef>
              <a:spcAft>
                <a:spcPts val="0"/>
              </a:spcAft>
              <a:buNone/>
            </a:pPr>
            <a:endParaRPr sz="24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37342040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63"/>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14" name="Google Shape;414;p6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415" name="Google Shape;415;p63"/>
          <p:cNvSpPr txBox="1">
            <a:spLocks noGrp="1"/>
          </p:cNvSpPr>
          <p:nvPr>
            <p:ph type="subTitle" idx="1"/>
          </p:nvPr>
        </p:nvSpPr>
        <p:spPr>
          <a:xfrm>
            <a:off x="88500" y="147775"/>
            <a:ext cx="88785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Rut espiga en el campo de Booz  </a:t>
            </a:r>
            <a:endParaRPr sz="3600" b="1" dirty="0">
              <a:latin typeface="Roboto"/>
              <a:ea typeface="Roboto"/>
              <a:cs typeface="Roboto"/>
              <a:sym typeface="Roboto"/>
            </a:endParaRPr>
          </a:p>
          <a:p>
            <a:pPr marL="0" lvl="0" indent="0" algn="l" rtl="0">
              <a:spcBef>
                <a:spcPts val="750"/>
              </a:spcBef>
              <a:spcAft>
                <a:spcPts val="0"/>
              </a:spcAft>
              <a:buNone/>
            </a:pPr>
            <a:r>
              <a:rPr lang="en" sz="2800" b="1" dirty="0">
                <a:latin typeface="Roboto"/>
                <a:ea typeface="Roboto"/>
                <a:cs typeface="Roboto"/>
                <a:sym typeface="Roboto"/>
              </a:rPr>
              <a:t>Booz trata a Rut con bondad</a:t>
            </a:r>
            <a:endParaRPr sz="2800" b="1" dirty="0">
              <a:latin typeface="Roboto"/>
              <a:ea typeface="Roboto"/>
              <a:cs typeface="Roboto"/>
              <a:sym typeface="Roboto"/>
            </a:endParaRPr>
          </a:p>
          <a:p>
            <a:pPr marL="0" lvl="0" indent="0" algn="l" rtl="0">
              <a:spcBef>
                <a:spcPts val="750"/>
              </a:spcBef>
              <a:spcAft>
                <a:spcPts val="0"/>
              </a:spcAft>
              <a:buNone/>
            </a:pPr>
            <a:r>
              <a:rPr lang="en" sz="2800" dirty="0">
                <a:latin typeface="Roboto"/>
                <a:ea typeface="Roboto"/>
                <a:cs typeface="Roboto"/>
                <a:sym typeface="Roboto"/>
              </a:rPr>
              <a:t>8 Entonces Booz dijo a Rut: «Oye, hija mía. No vayas a espigar a otro campo; tampoco pases de aquí, sino quédate con mis criadas. 9 Fíjate en el campo donde ellas siegan y síguelas, pues he ordenado a los siervos que no te molesten. Cuando tengas sed, ve a las vasijas y bebe del agua que sacan los siervos».</a:t>
            </a:r>
            <a:endParaRPr sz="2800" dirty="0">
              <a:latin typeface="Roboto"/>
              <a:ea typeface="Roboto"/>
              <a:cs typeface="Roboto"/>
              <a:sym typeface="Roboto"/>
            </a:endParaRPr>
          </a:p>
          <a:p>
            <a:pPr marL="457200" lvl="0" indent="-336550" algn="l" rtl="0">
              <a:spcBef>
                <a:spcPts val="750"/>
              </a:spcBef>
              <a:spcAft>
                <a:spcPts val="0"/>
              </a:spcAft>
              <a:buSzPts val="1700"/>
              <a:buFont typeface="Roboto"/>
              <a:buAutoNum type="arabicPeriod"/>
            </a:pPr>
            <a:r>
              <a:rPr lang="en" sz="2800" dirty="0">
                <a:latin typeface="Roboto"/>
                <a:ea typeface="Roboto"/>
                <a:cs typeface="Roboto"/>
                <a:sym typeface="Roboto"/>
              </a:rPr>
              <a:t>¿Qué podemos aprender del ejemplo de bondad de Booz?  </a:t>
            </a:r>
            <a:endParaRPr sz="2800" dirty="0">
              <a:latin typeface="Roboto"/>
              <a:ea typeface="Roboto"/>
              <a:cs typeface="Roboto"/>
              <a:sym typeface="Roboto"/>
            </a:endParaRPr>
          </a:p>
        </p:txBody>
      </p:sp>
      <p:sp>
        <p:nvSpPr>
          <p:cNvPr id="416" name="Google Shape;416;p63"/>
          <p:cNvSpPr txBox="1">
            <a:spLocks noGrp="1"/>
          </p:cNvSpPr>
          <p:nvPr>
            <p:ph type="subTitle" idx="1"/>
          </p:nvPr>
        </p:nvSpPr>
        <p:spPr>
          <a:xfrm>
            <a:off x="-448350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17" name="Google Shape;417;p63"/>
          <p:cNvSpPr txBox="1">
            <a:spLocks noGrp="1"/>
          </p:cNvSpPr>
          <p:nvPr>
            <p:ph type="subTitle" idx="1"/>
          </p:nvPr>
        </p:nvSpPr>
        <p:spPr>
          <a:xfrm>
            <a:off x="-43950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57594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6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24" name="Google Shape;424;p64"/>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425" name="Google Shape;425;p64"/>
          <p:cNvSpPr txBox="1">
            <a:spLocks noGrp="1"/>
          </p:cNvSpPr>
          <p:nvPr>
            <p:ph type="subTitle" idx="1"/>
          </p:nvPr>
        </p:nvSpPr>
        <p:spPr>
          <a:xfrm>
            <a:off x="177000" y="167575"/>
            <a:ext cx="8743976"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4000" b="1" dirty="0">
                <a:latin typeface="Roboto"/>
                <a:ea typeface="Roboto"/>
                <a:cs typeface="Roboto"/>
                <a:sym typeface="Roboto"/>
              </a:rPr>
              <a:t>Rut espiga en el campo de Booz  </a:t>
            </a:r>
            <a:endParaRPr sz="4000" b="1" dirty="0">
              <a:latin typeface="Roboto"/>
              <a:ea typeface="Roboto"/>
              <a:cs typeface="Roboto"/>
              <a:sym typeface="Roboto"/>
            </a:endParaRPr>
          </a:p>
          <a:p>
            <a:pPr marL="0" lvl="0" indent="0" algn="l" rtl="0">
              <a:spcBef>
                <a:spcPts val="750"/>
              </a:spcBef>
              <a:spcAft>
                <a:spcPts val="0"/>
              </a:spcAft>
              <a:buNone/>
            </a:pPr>
            <a:r>
              <a:rPr lang="en" sz="2800" b="1" dirty="0">
                <a:latin typeface="Roboto"/>
                <a:ea typeface="Roboto"/>
                <a:cs typeface="Roboto"/>
                <a:sym typeface="Roboto"/>
              </a:rPr>
              <a:t>Rut responde al favor</a:t>
            </a:r>
            <a:endParaRPr sz="2800" b="1" dirty="0">
              <a:latin typeface="Roboto"/>
              <a:ea typeface="Roboto"/>
              <a:cs typeface="Roboto"/>
              <a:sym typeface="Roboto"/>
            </a:endParaRPr>
          </a:p>
          <a:p>
            <a:pPr marL="0" lvl="0" indent="0" algn="l" rtl="0">
              <a:spcBef>
                <a:spcPts val="750"/>
              </a:spcBef>
              <a:spcAft>
                <a:spcPts val="0"/>
              </a:spcAft>
              <a:buNone/>
            </a:pPr>
            <a:r>
              <a:rPr lang="en" sz="2800" dirty="0">
                <a:latin typeface="Roboto"/>
                <a:ea typeface="Roboto"/>
                <a:cs typeface="Roboto"/>
                <a:sym typeface="Roboto"/>
              </a:rPr>
              <a:t>10 Ella bajó su rostro, se postró en tierra y le dijo: «¿Por qué he hallado gracia ante sus ojos para que se fije en mí, siendo yo extranjera?».</a:t>
            </a:r>
            <a:endParaRPr sz="2800" dirty="0">
              <a:latin typeface="Roboto"/>
              <a:ea typeface="Roboto"/>
              <a:cs typeface="Roboto"/>
              <a:sym typeface="Roboto"/>
            </a:endParaRPr>
          </a:p>
          <a:p>
            <a:pPr marL="0" lvl="0" indent="0" algn="l" rtl="0">
              <a:spcBef>
                <a:spcPts val="750"/>
              </a:spcBef>
              <a:spcAft>
                <a:spcPts val="0"/>
              </a:spcAft>
              <a:buNone/>
            </a:pPr>
            <a:endParaRPr sz="28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652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Google Shape;441;p66"/>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42" name="Google Shape;442;p66"/>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443" name="Google Shape;443;p66"/>
          <p:cNvSpPr txBox="1">
            <a:spLocks noGrp="1"/>
          </p:cNvSpPr>
          <p:nvPr>
            <p:ph type="subTitle" idx="1"/>
          </p:nvPr>
        </p:nvSpPr>
        <p:spPr>
          <a:xfrm>
            <a:off x="88500" y="147775"/>
            <a:ext cx="8967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400" b="1" dirty="0">
                <a:latin typeface="Roboto"/>
                <a:ea typeface="Roboto"/>
                <a:cs typeface="Roboto"/>
                <a:sym typeface="Roboto"/>
              </a:rPr>
              <a:t>Booz trata a Rut con bondad</a:t>
            </a:r>
            <a:endParaRPr sz="2400" b="1" dirty="0">
              <a:latin typeface="Roboto"/>
              <a:ea typeface="Roboto"/>
              <a:cs typeface="Roboto"/>
              <a:sym typeface="Roboto"/>
            </a:endParaRPr>
          </a:p>
          <a:p>
            <a:pPr marL="0" lvl="0" indent="0" algn="l" rtl="0">
              <a:spcBef>
                <a:spcPts val="750"/>
              </a:spcBef>
              <a:spcAft>
                <a:spcPts val="0"/>
              </a:spcAft>
              <a:buNone/>
            </a:pPr>
            <a:r>
              <a:rPr lang="en" sz="2400" dirty="0">
                <a:latin typeface="Roboto"/>
                <a:ea typeface="Roboto"/>
                <a:cs typeface="Roboto"/>
                <a:sym typeface="Roboto"/>
              </a:rPr>
              <a:t>8 Entonces Booz dijo a Rut: «Oye, hija mía. No vayas a espigar a otro campo; tampoco pases de aquí, sino quédate con mis criadas. 9 Fíjate en el campo donde ellas siegan y síguelas, pues he ordenado a los siervos que no te molesten. Cuando tengas sed, ve a las vasijas y bebe del agua que sacan los siervos».</a:t>
            </a:r>
            <a:endParaRPr sz="2400" dirty="0">
              <a:latin typeface="Roboto"/>
              <a:ea typeface="Roboto"/>
              <a:cs typeface="Roboto"/>
              <a:sym typeface="Roboto"/>
            </a:endParaRPr>
          </a:p>
          <a:p>
            <a:pPr marL="457200" lvl="0" indent="-336550" algn="l" rtl="0">
              <a:spcBef>
                <a:spcPts val="750"/>
              </a:spcBef>
              <a:spcAft>
                <a:spcPts val="0"/>
              </a:spcAft>
              <a:buSzPts val="1700"/>
              <a:buFont typeface="Roboto"/>
              <a:buAutoNum type="arabicPeriod"/>
            </a:pPr>
            <a:r>
              <a:rPr lang="en" sz="2400" dirty="0">
                <a:latin typeface="Roboto"/>
                <a:ea typeface="Roboto"/>
                <a:cs typeface="Roboto"/>
                <a:sym typeface="Roboto"/>
              </a:rPr>
              <a:t>¿Qué podemos aprender del ejemplo de bondad de Booz?  </a:t>
            </a:r>
            <a:endParaRPr sz="2400" dirty="0">
              <a:latin typeface="Roboto"/>
              <a:ea typeface="Roboto"/>
              <a:cs typeface="Roboto"/>
              <a:sym typeface="Roboto"/>
            </a:endParaRPr>
          </a:p>
        </p:txBody>
      </p:sp>
      <p:sp>
        <p:nvSpPr>
          <p:cNvPr id="444" name="Google Shape;444;p66"/>
          <p:cNvSpPr txBox="1">
            <a:spLocks noGrp="1"/>
          </p:cNvSpPr>
          <p:nvPr>
            <p:ph type="subTitle" idx="1"/>
          </p:nvPr>
        </p:nvSpPr>
        <p:spPr>
          <a:xfrm>
            <a:off x="-448350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45" name="Google Shape;445;p66"/>
          <p:cNvSpPr txBox="1">
            <a:spLocks noGrp="1"/>
          </p:cNvSpPr>
          <p:nvPr>
            <p:ph type="subTitle" idx="1"/>
          </p:nvPr>
        </p:nvSpPr>
        <p:spPr>
          <a:xfrm>
            <a:off x="-43950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347708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Google Shape;441;p66"/>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42" name="Google Shape;442;p66"/>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443" name="Google Shape;443;p66"/>
          <p:cNvSpPr txBox="1">
            <a:spLocks noGrp="1"/>
          </p:cNvSpPr>
          <p:nvPr>
            <p:ph type="subTitle" idx="1"/>
          </p:nvPr>
        </p:nvSpPr>
        <p:spPr>
          <a:xfrm>
            <a:off x="88500" y="147775"/>
            <a:ext cx="8967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400" b="1" dirty="0">
                <a:latin typeface="Roboto"/>
                <a:ea typeface="Roboto"/>
                <a:cs typeface="Roboto"/>
                <a:sym typeface="Roboto"/>
              </a:rPr>
              <a:t>Booz trata a Rut con bondad</a:t>
            </a:r>
            <a:endParaRPr sz="2400" b="1" dirty="0">
              <a:latin typeface="Roboto"/>
              <a:ea typeface="Roboto"/>
              <a:cs typeface="Roboto"/>
              <a:sym typeface="Roboto"/>
            </a:endParaRPr>
          </a:p>
          <a:p>
            <a:pPr marL="0" lvl="0" indent="0" algn="l" rtl="0">
              <a:spcBef>
                <a:spcPts val="750"/>
              </a:spcBef>
              <a:spcAft>
                <a:spcPts val="0"/>
              </a:spcAft>
              <a:buNone/>
            </a:pPr>
            <a:r>
              <a:rPr lang="en" sz="2400" dirty="0">
                <a:latin typeface="Roboto"/>
                <a:ea typeface="Roboto"/>
                <a:cs typeface="Roboto"/>
                <a:sym typeface="Roboto"/>
              </a:rPr>
              <a:t>8 Entonces Booz dijo a Rut: «Oye, hija mía. No vayas a espigar a otro campo; tampoco pases de aquí, sino quédate con mis criadas. 9 Fíjate en el campo donde ellas siegan y síguelas, pues he ordenado a los siervos que no te molesten. Cuando tengas sed, ve a las vasijas y bebe del agua que sacan los siervos».</a:t>
            </a:r>
            <a:endParaRPr sz="2400" dirty="0">
              <a:latin typeface="Roboto"/>
              <a:ea typeface="Roboto"/>
              <a:cs typeface="Roboto"/>
              <a:sym typeface="Roboto"/>
            </a:endParaRPr>
          </a:p>
          <a:p>
            <a:pPr marL="457200" lvl="0" indent="-336550" algn="l" rtl="0">
              <a:spcBef>
                <a:spcPts val="750"/>
              </a:spcBef>
              <a:spcAft>
                <a:spcPts val="0"/>
              </a:spcAft>
              <a:buSzPts val="1700"/>
              <a:buFont typeface="Roboto"/>
              <a:buAutoNum type="arabicPeriod"/>
            </a:pPr>
            <a:r>
              <a:rPr lang="en" sz="2400" dirty="0">
                <a:latin typeface="Roboto"/>
                <a:ea typeface="Roboto"/>
                <a:cs typeface="Roboto"/>
                <a:sym typeface="Roboto"/>
              </a:rPr>
              <a:t>¿Qué podemos aprender del ejemplo de bondad de Booz?  </a:t>
            </a:r>
            <a:endParaRPr sz="2400" dirty="0">
              <a:latin typeface="Roboto"/>
              <a:ea typeface="Roboto"/>
              <a:cs typeface="Roboto"/>
              <a:sym typeface="Roboto"/>
            </a:endParaRPr>
          </a:p>
          <a:p>
            <a:pPr marL="457200" lvl="0" indent="-336550" algn="l" rtl="0">
              <a:spcBef>
                <a:spcPts val="0"/>
              </a:spcBef>
              <a:spcAft>
                <a:spcPts val="0"/>
              </a:spcAft>
              <a:buSzPts val="1700"/>
              <a:buFont typeface="Roboto"/>
              <a:buAutoNum type="arabicPeriod"/>
            </a:pPr>
            <a:r>
              <a:rPr lang="en" sz="2400" dirty="0">
                <a:latin typeface="Roboto"/>
                <a:ea typeface="Roboto"/>
                <a:cs typeface="Roboto"/>
                <a:sym typeface="Roboto"/>
              </a:rPr>
              <a:t>¿Qué peligros o riesgos corría una mujer moabita como Rut al recorrer los campos?</a:t>
            </a:r>
            <a:endParaRPr sz="2400" dirty="0">
              <a:latin typeface="Roboto"/>
              <a:ea typeface="Roboto"/>
              <a:cs typeface="Roboto"/>
              <a:sym typeface="Roboto"/>
            </a:endParaRPr>
          </a:p>
        </p:txBody>
      </p:sp>
      <p:sp>
        <p:nvSpPr>
          <p:cNvPr id="444" name="Google Shape;444;p66"/>
          <p:cNvSpPr txBox="1">
            <a:spLocks noGrp="1"/>
          </p:cNvSpPr>
          <p:nvPr>
            <p:ph type="subTitle" idx="1"/>
          </p:nvPr>
        </p:nvSpPr>
        <p:spPr>
          <a:xfrm>
            <a:off x="-448350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45" name="Google Shape;445;p66"/>
          <p:cNvSpPr txBox="1">
            <a:spLocks noGrp="1"/>
          </p:cNvSpPr>
          <p:nvPr>
            <p:ph type="subTitle" idx="1"/>
          </p:nvPr>
        </p:nvSpPr>
        <p:spPr>
          <a:xfrm>
            <a:off x="-43950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75565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Google Shape;475;p70"/>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76" name="Google Shape;476;p70"/>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477" name="Google Shape;477;p70"/>
          <p:cNvSpPr txBox="1">
            <a:spLocks noGrp="1"/>
          </p:cNvSpPr>
          <p:nvPr>
            <p:ph type="subTitle" idx="1"/>
          </p:nvPr>
        </p:nvSpPr>
        <p:spPr>
          <a:xfrm>
            <a:off x="176999" y="167575"/>
            <a:ext cx="882575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 responde al favor</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10 Ella bajó su rostro, se postró en tierra y le dijo: «¿Por qué he hallado gracia ante sus ojos para que se fije en mí, siendo yo extranjera?».</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Booz bendice a Rut</a:t>
            </a:r>
            <a:endParaRPr sz="2000"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11 Booz le respondió: «Todo lo que has hecho por tu suegra después de la muerte de tu esposo me ha sido informado en detalle, y cómo dejaste a tu padre, a tu madre y tu tierra natal, y viniste a un pueblo que antes no conocías. 12 Que el Señor recompense tu obra y que tu pago sea completo de parte del Señor, Dios de Israel, bajo cuyas alas has venido a refugiarte».</a:t>
            </a:r>
            <a:endParaRPr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339739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Google Shape;475;p70"/>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76" name="Google Shape;476;p70"/>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477" name="Google Shape;477;p70"/>
          <p:cNvSpPr txBox="1">
            <a:spLocks noGrp="1"/>
          </p:cNvSpPr>
          <p:nvPr>
            <p:ph type="subTitle" idx="1"/>
          </p:nvPr>
        </p:nvSpPr>
        <p:spPr>
          <a:xfrm>
            <a:off x="176999" y="167575"/>
            <a:ext cx="882575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 responde al favor</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10 Ella bajó su rostro, se postró en tierra y le dijo: «¿Por qué he hallado gracia ante sus ojos para que se fije en mí, siendo yo extranjera?».</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Booz bendice a Rut</a:t>
            </a:r>
            <a:endParaRPr sz="2000"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11 Booz le respondió: «Todo lo que has hecho por tu suegra después de la muerte de tu esposo me ha sido informado en detalle, y cómo dejaste a tu padre, a tu madre y tu tierra natal, y viniste a un pueblo que antes no conocías. 12 Que el Señor recompense tu obra y que tu pago sea completo de parte del Señor, Dios de Israel, bajo cuyas alas has venido a refugiarte».</a:t>
            </a:r>
            <a:endParaRPr dirty="0">
              <a:latin typeface="Roboto"/>
              <a:ea typeface="Roboto"/>
              <a:cs typeface="Roboto"/>
              <a:sym typeface="Roboto"/>
            </a:endParaRPr>
          </a:p>
          <a:p>
            <a:pPr marL="457200" lvl="0" indent="-311150" algn="l" rtl="0">
              <a:spcBef>
                <a:spcPts val="750"/>
              </a:spcBef>
              <a:spcAft>
                <a:spcPts val="0"/>
              </a:spcAft>
              <a:buSzPts val="1300"/>
              <a:buFont typeface="Roboto"/>
              <a:buAutoNum type="arabicPeriod"/>
            </a:pPr>
            <a:r>
              <a:rPr lang="en" dirty="0">
                <a:latin typeface="Roboto"/>
                <a:ea typeface="Roboto"/>
                <a:cs typeface="Roboto"/>
                <a:sym typeface="Roboto"/>
              </a:rPr>
              <a:t>¿Por qué le impacta tanto a Rut el favor de Booz?</a:t>
            </a:r>
            <a:endParaRPr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73143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Google Shape;475;p70"/>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76" name="Google Shape;476;p70"/>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477" name="Google Shape;477;p70"/>
          <p:cNvSpPr txBox="1">
            <a:spLocks noGrp="1"/>
          </p:cNvSpPr>
          <p:nvPr>
            <p:ph type="subTitle" idx="1"/>
          </p:nvPr>
        </p:nvSpPr>
        <p:spPr>
          <a:xfrm>
            <a:off x="176999" y="167575"/>
            <a:ext cx="882575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 responde al favor</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10 Ella bajó su rostro, se postró en tierra y le dijo: «¿Por qué he hallado gracia ante sus ojos para que se fije en mí, siendo yo extranjera?».</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Booz bendice a Rut</a:t>
            </a:r>
            <a:endParaRPr sz="2000"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11 Booz le respondió: «Todo lo que has hecho por tu suegra después de la muerte de tu esposo me ha sido informado en detalle, y cómo dejaste a tu padre, a tu madre y tu tierra natal, y viniste a un pueblo que antes no conocías. 12 Que el Señor recompense tu obra y que tu pago sea completo de parte del Señor, Dios de Israel, bajo cuyas alas has venido a refugiarte».</a:t>
            </a:r>
            <a:endParaRPr dirty="0">
              <a:latin typeface="Roboto"/>
              <a:ea typeface="Roboto"/>
              <a:cs typeface="Roboto"/>
              <a:sym typeface="Roboto"/>
            </a:endParaRPr>
          </a:p>
          <a:p>
            <a:pPr marL="457200" lvl="0" indent="-311150" algn="l" rtl="0">
              <a:spcBef>
                <a:spcPts val="750"/>
              </a:spcBef>
              <a:spcAft>
                <a:spcPts val="0"/>
              </a:spcAft>
              <a:buSzPts val="1300"/>
              <a:buFont typeface="Roboto"/>
              <a:buAutoNum type="arabicPeriod"/>
            </a:pPr>
            <a:r>
              <a:rPr lang="en" dirty="0">
                <a:latin typeface="Roboto"/>
                <a:ea typeface="Roboto"/>
                <a:cs typeface="Roboto"/>
                <a:sym typeface="Roboto"/>
              </a:rPr>
              <a:t>¿Por qué le impacta tanto a Rut el favor de Booz?</a:t>
            </a:r>
            <a:endParaRPr dirty="0">
              <a:latin typeface="Roboto"/>
              <a:ea typeface="Roboto"/>
              <a:cs typeface="Roboto"/>
              <a:sym typeface="Roboto"/>
            </a:endParaRPr>
          </a:p>
          <a:p>
            <a:pPr marL="457200" lvl="0" indent="-311150" algn="l" rtl="0">
              <a:spcBef>
                <a:spcPts val="0"/>
              </a:spcBef>
              <a:spcAft>
                <a:spcPts val="0"/>
              </a:spcAft>
              <a:buSzPts val="1300"/>
              <a:buFont typeface="Roboto"/>
              <a:buAutoNum type="arabicPeriod"/>
            </a:pPr>
            <a:r>
              <a:rPr lang="en" dirty="0">
                <a:latin typeface="Roboto"/>
                <a:ea typeface="Roboto"/>
                <a:cs typeface="Roboto"/>
                <a:sym typeface="Roboto"/>
              </a:rPr>
              <a:t>¿Qué indican los versículos 11-12 sobre el carácter de Booz? </a:t>
            </a:r>
            <a:endParaRPr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25521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Google Shape;475;p70"/>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76" name="Google Shape;476;p70"/>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477" name="Google Shape;477;p70"/>
          <p:cNvSpPr txBox="1">
            <a:spLocks noGrp="1"/>
          </p:cNvSpPr>
          <p:nvPr>
            <p:ph type="subTitle" idx="1"/>
          </p:nvPr>
        </p:nvSpPr>
        <p:spPr>
          <a:xfrm>
            <a:off x="176999" y="167575"/>
            <a:ext cx="882575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 responde al favor</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10 Ella bajó su rostro, se postró en tierra y le dijo: «¿Por qué he hallado gracia ante sus ojos para que se fije en mí, siendo yo extranjera?».</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Booz bendice a Rut</a:t>
            </a:r>
            <a:endParaRPr sz="2000"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11 Booz le respondió: «Todo lo que has hecho por tu suegra después de la muerte de tu esposo me ha sido informado en detalle, y cómo dejaste a tu padre, a tu madre y tu tierra natal, y viniste a un pueblo que antes no conocías. 12 Que el Señor recompense tu obra y que tu pago sea completo de parte del Señor, Dios de Israel, bajo cuyas alas has venido a refugiarte».</a:t>
            </a:r>
            <a:endParaRPr dirty="0">
              <a:latin typeface="Roboto"/>
              <a:ea typeface="Roboto"/>
              <a:cs typeface="Roboto"/>
              <a:sym typeface="Roboto"/>
            </a:endParaRPr>
          </a:p>
          <a:p>
            <a:pPr marL="457200" lvl="0" indent="-311150" algn="l" rtl="0">
              <a:spcBef>
                <a:spcPts val="750"/>
              </a:spcBef>
              <a:spcAft>
                <a:spcPts val="0"/>
              </a:spcAft>
              <a:buSzPts val="1300"/>
              <a:buFont typeface="Roboto"/>
              <a:buAutoNum type="arabicPeriod"/>
            </a:pPr>
            <a:r>
              <a:rPr lang="en" dirty="0">
                <a:latin typeface="Roboto"/>
                <a:ea typeface="Roboto"/>
                <a:cs typeface="Roboto"/>
                <a:sym typeface="Roboto"/>
              </a:rPr>
              <a:t>¿Por qué le impacta tanto a Rut el favor de Booz?</a:t>
            </a:r>
            <a:endParaRPr dirty="0">
              <a:latin typeface="Roboto"/>
              <a:ea typeface="Roboto"/>
              <a:cs typeface="Roboto"/>
              <a:sym typeface="Roboto"/>
            </a:endParaRPr>
          </a:p>
          <a:p>
            <a:pPr marL="457200" lvl="0" indent="-311150" algn="l" rtl="0">
              <a:spcBef>
                <a:spcPts val="0"/>
              </a:spcBef>
              <a:spcAft>
                <a:spcPts val="0"/>
              </a:spcAft>
              <a:buSzPts val="1300"/>
              <a:buFont typeface="Roboto"/>
              <a:buAutoNum type="arabicPeriod"/>
            </a:pPr>
            <a:r>
              <a:rPr lang="en" dirty="0">
                <a:latin typeface="Roboto"/>
                <a:ea typeface="Roboto"/>
                <a:cs typeface="Roboto"/>
                <a:sym typeface="Roboto"/>
              </a:rPr>
              <a:t>¿Qué indican los versículos 11-12 sobre el carácter de Booz? </a:t>
            </a:r>
            <a:endParaRPr dirty="0">
              <a:latin typeface="Roboto"/>
              <a:ea typeface="Roboto"/>
              <a:cs typeface="Roboto"/>
              <a:sym typeface="Roboto"/>
            </a:endParaRPr>
          </a:p>
          <a:p>
            <a:pPr marL="457200" lvl="0" indent="-311150" algn="l" rtl="0">
              <a:spcBef>
                <a:spcPts val="0"/>
              </a:spcBef>
              <a:spcAft>
                <a:spcPts val="0"/>
              </a:spcAft>
              <a:buSzPts val="1300"/>
              <a:buFont typeface="Roboto"/>
              <a:buAutoNum type="arabicPeriod"/>
            </a:pPr>
            <a:r>
              <a:rPr lang="en" dirty="0">
                <a:latin typeface="Roboto"/>
                <a:ea typeface="Roboto"/>
                <a:cs typeface="Roboto"/>
                <a:sym typeface="Roboto"/>
              </a:rPr>
              <a:t>¿Cómo podemos aumentar nuestro reconocimiento de los sacrificios que hacen los demás y animarlos/recompensarlos?</a:t>
            </a:r>
            <a:endParaRPr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98189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7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84" name="Google Shape;484;p7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485" name="Google Shape;485;p71"/>
          <p:cNvSpPr txBox="1">
            <a:spLocks noGrp="1"/>
          </p:cNvSpPr>
          <p:nvPr>
            <p:ph type="subTitle" idx="1"/>
          </p:nvPr>
        </p:nvSpPr>
        <p:spPr>
          <a:xfrm>
            <a:off x="177000" y="147775"/>
            <a:ext cx="8790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400" b="1" dirty="0">
                <a:latin typeface="Roboto"/>
                <a:ea typeface="Roboto"/>
                <a:cs typeface="Roboto"/>
                <a:sym typeface="Roboto"/>
              </a:rPr>
              <a:t>Ruth responde al favor</a:t>
            </a:r>
            <a:endParaRPr sz="2400" b="1" dirty="0">
              <a:latin typeface="Roboto"/>
              <a:ea typeface="Roboto"/>
              <a:cs typeface="Roboto"/>
              <a:sym typeface="Roboto"/>
            </a:endParaRPr>
          </a:p>
          <a:p>
            <a:pPr marL="0" lvl="0" indent="0" algn="l" rtl="0">
              <a:spcBef>
                <a:spcPts val="750"/>
              </a:spcBef>
              <a:spcAft>
                <a:spcPts val="0"/>
              </a:spcAft>
              <a:buNone/>
            </a:pPr>
            <a:r>
              <a:rPr lang="en" sz="2400" dirty="0">
                <a:latin typeface="Roboto"/>
                <a:ea typeface="Roboto"/>
                <a:cs typeface="Roboto"/>
                <a:sym typeface="Roboto"/>
              </a:rPr>
              <a:t>13 Entonces ella dijo: «Señor mío, he hallado gracia ante sus ojos, porque me ha consolado y en verdad ha hablado con bondad a su sierva, aunque yo no soy ni como una de sus criadas».</a:t>
            </a:r>
            <a:endParaRPr sz="2400" dirty="0">
              <a:latin typeface="Roboto"/>
              <a:ea typeface="Roboto"/>
              <a:cs typeface="Roboto"/>
              <a:sym typeface="Roboto"/>
            </a:endParaRPr>
          </a:p>
          <a:p>
            <a:pPr marL="0" lvl="0" indent="0" algn="l" rtl="0">
              <a:spcBef>
                <a:spcPts val="750"/>
              </a:spcBef>
              <a:spcAft>
                <a:spcPts val="0"/>
              </a:spcAft>
              <a:buNone/>
            </a:pPr>
            <a:r>
              <a:rPr lang="en" sz="2400" b="1" dirty="0">
                <a:latin typeface="Roboto"/>
                <a:ea typeface="Roboto"/>
                <a:cs typeface="Roboto"/>
                <a:sym typeface="Roboto"/>
              </a:rPr>
              <a:t>Booz trata a Rut con bondad</a:t>
            </a:r>
            <a:endParaRPr sz="2400" dirty="0">
              <a:latin typeface="Roboto"/>
              <a:ea typeface="Roboto"/>
              <a:cs typeface="Roboto"/>
              <a:sym typeface="Roboto"/>
            </a:endParaRPr>
          </a:p>
          <a:p>
            <a:pPr marL="0" lvl="0" indent="0" algn="l" rtl="0">
              <a:spcBef>
                <a:spcPts val="750"/>
              </a:spcBef>
              <a:spcAft>
                <a:spcPts val="0"/>
              </a:spcAft>
              <a:buNone/>
            </a:pPr>
            <a:r>
              <a:rPr lang="en" sz="2400" dirty="0">
                <a:latin typeface="Roboto"/>
                <a:ea typeface="Roboto"/>
                <a:cs typeface="Roboto"/>
                <a:sym typeface="Roboto"/>
              </a:rPr>
              <a:t>14 A la hora de comer, Booz le dijo a Rut: «Ven acá para que comas del pan y mojes tu pedazo de pan en el vinagre». Así pues ella se sentó junto a los segadores. Booz le sirvió grano tostado, y ella comió hasta saciarse y aún le sobró.</a:t>
            </a:r>
            <a:endParaRPr sz="24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486" name="Google Shape;486;p71"/>
          <p:cNvSpPr txBox="1">
            <a:spLocks noGrp="1"/>
          </p:cNvSpPr>
          <p:nvPr>
            <p:ph type="subTitle" idx="1"/>
          </p:nvPr>
        </p:nvSpPr>
        <p:spPr>
          <a:xfrm>
            <a:off x="-439500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87" name="Google Shape;487;p71"/>
          <p:cNvSpPr txBox="1">
            <a:spLocks noGrp="1"/>
          </p:cNvSpPr>
          <p:nvPr>
            <p:ph type="subTitle" idx="1"/>
          </p:nvPr>
        </p:nvSpPr>
        <p:spPr>
          <a:xfrm>
            <a:off x="-4306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35484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73"/>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02" name="Google Shape;502;p7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503" name="Google Shape;503;p73"/>
          <p:cNvSpPr txBox="1">
            <a:spLocks noGrp="1"/>
          </p:cNvSpPr>
          <p:nvPr>
            <p:ph type="subTitle" idx="1"/>
          </p:nvPr>
        </p:nvSpPr>
        <p:spPr>
          <a:xfrm>
            <a:off x="176999" y="142800"/>
            <a:ext cx="8729107"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Booz y otros</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15 Cuando ella se levantó para espigar, Booz ordenó a sus siervos y les dijo: «Déjenla espigar aun entre las gavillas y no la avergüencen. 16 También sacarán a propósito para ella un poco de grano de los manojos y lo dejarán para que ella lo recoja. No la reprendan».</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Ruth espiga</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17 Rut espigó en el campo hasta el anochecer, y desgranó lo que había espigado, y fue como 22 litros de cebada. 18 Ella lo tomó y fue a la ciudad, y su suegra vio lo que había recogido. Rut sacó también lo que le había sobrado después de haberse saciado y se lo dio a Noemí. </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840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37"/>
          <p:cNvPicPr preferRelativeResize="0"/>
          <p:nvPr/>
        </p:nvPicPr>
        <p:blipFill rotWithShape="1">
          <a:blip r:embed="rId3">
            <a:alphaModFix/>
          </a:blip>
          <a:srcRect/>
          <a:stretch/>
        </p:blipFill>
        <p:spPr>
          <a:xfrm>
            <a:off x="170245" y="137421"/>
            <a:ext cx="4427285" cy="4706748"/>
          </a:xfrm>
          <a:prstGeom prst="rect">
            <a:avLst/>
          </a:prstGeom>
          <a:noFill/>
          <a:ln>
            <a:noFill/>
          </a:ln>
        </p:spPr>
      </p:pic>
      <p:sp>
        <p:nvSpPr>
          <p:cNvPr id="375" name="Google Shape;375;p37"/>
          <p:cNvSpPr txBox="1"/>
          <p:nvPr/>
        </p:nvSpPr>
        <p:spPr>
          <a:xfrm>
            <a:off x="170249" y="4897190"/>
            <a:ext cx="37239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00">
                <a:solidFill>
                  <a:schemeClr val="lt1"/>
                </a:solidFill>
                <a:highlight>
                  <a:schemeClr val="accent1"/>
                </a:highlight>
                <a:latin typeface="Roboto"/>
                <a:ea typeface="Roboto"/>
                <a:cs typeface="Roboto"/>
                <a:sym typeface="Roboto"/>
              </a:rPr>
              <a:t>Copyright © 2001 Crossway Bibles – www.esvstudybible.org</a:t>
            </a:r>
            <a:endParaRPr sz="1000" dirty="0">
              <a:solidFill>
                <a:schemeClr val="lt1"/>
              </a:solidFill>
              <a:highlight>
                <a:schemeClr val="accent1"/>
              </a:highlight>
              <a:latin typeface="Roboto"/>
              <a:ea typeface="Roboto"/>
              <a:cs typeface="Roboto"/>
              <a:sym typeface="Roboto"/>
            </a:endParaRPr>
          </a:p>
        </p:txBody>
      </p:sp>
      <p:sp>
        <p:nvSpPr>
          <p:cNvPr id="376" name="Google Shape;376;p37"/>
          <p:cNvSpPr txBox="1"/>
          <p:nvPr/>
        </p:nvSpPr>
        <p:spPr>
          <a:xfrm>
            <a:off x="4597525" y="69575"/>
            <a:ext cx="4546500" cy="341627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 sz="2400" b="1" dirty="0">
                <a:solidFill>
                  <a:srgbClr val="262626"/>
                </a:solidFill>
                <a:latin typeface="Roboto"/>
                <a:ea typeface="Roboto"/>
                <a:cs typeface="Roboto"/>
                <a:sym typeface="Roboto"/>
              </a:rPr>
              <a:t>Context físico de </a:t>
            </a:r>
            <a:r>
              <a:rPr lang="en" sz="2400" b="1" dirty="0" smtClean="0">
                <a:solidFill>
                  <a:srgbClr val="262626"/>
                </a:solidFill>
                <a:latin typeface="Roboto"/>
                <a:ea typeface="Roboto"/>
                <a:cs typeface="Roboto"/>
                <a:sym typeface="Roboto"/>
              </a:rPr>
              <a:t>Rut</a:t>
            </a:r>
          </a:p>
          <a:p>
            <a:pPr marL="457200" marR="0" lvl="0" indent="457200" algn="l" rtl="0">
              <a:spcBef>
                <a:spcPts val="0"/>
              </a:spcBef>
              <a:spcAft>
                <a:spcPts val="0"/>
              </a:spcAft>
              <a:buNone/>
            </a:pPr>
            <a:endParaRPr sz="2400" b="1" dirty="0">
              <a:solidFill>
                <a:srgbClr val="262626"/>
              </a:solidFill>
              <a:latin typeface="Roboto"/>
              <a:ea typeface="Roboto"/>
              <a:cs typeface="Roboto"/>
              <a:sym typeface="Roboto"/>
            </a:endParaRPr>
          </a:p>
          <a:p>
            <a:pPr marL="457200" marR="0" lvl="0"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Regiones geográficas: Belén (en el mapa “Bethlehem” -&gt; Moab -&gt; Belén</a:t>
            </a:r>
            <a:endParaRPr sz="2400" dirty="0">
              <a:solidFill>
                <a:srgbClr val="262626"/>
              </a:solidFill>
              <a:latin typeface="Roboto"/>
              <a:ea typeface="Roboto"/>
              <a:cs typeface="Roboto"/>
              <a:sym typeface="Roboto"/>
            </a:endParaRPr>
          </a:p>
          <a:p>
            <a:pPr marL="457200" marR="0" lvl="0"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Periodo: Gobierno por jueces (v. 1)</a:t>
            </a:r>
            <a:endParaRPr sz="2400" dirty="0">
              <a:solidFill>
                <a:srgbClr val="262626"/>
              </a:solidFill>
              <a:latin typeface="Roboto"/>
              <a:ea typeface="Roboto"/>
              <a:cs typeface="Roboto"/>
              <a:sym typeface="Roboto"/>
            </a:endParaRPr>
          </a:p>
          <a:p>
            <a:pPr marL="457200" marR="0" lvl="0"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Condiciones: hambre (v. 1)</a:t>
            </a:r>
            <a:endParaRPr sz="2400" dirty="0">
              <a:solidFill>
                <a:srgbClr val="262626"/>
              </a:solidFill>
              <a:latin typeface="Roboto"/>
              <a:ea typeface="Roboto"/>
              <a:cs typeface="Roboto"/>
              <a:sym typeface="Roboto"/>
            </a:endParaRPr>
          </a:p>
          <a:p>
            <a:pPr marL="0" marR="0" lvl="0" indent="0" algn="l" rtl="0">
              <a:spcBef>
                <a:spcPts val="0"/>
              </a:spcBef>
              <a:spcAft>
                <a:spcPts val="0"/>
              </a:spcAft>
              <a:buNone/>
            </a:pPr>
            <a:endParaRPr sz="24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26676877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73"/>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02" name="Google Shape;502;p7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503" name="Google Shape;503;p73"/>
          <p:cNvSpPr txBox="1">
            <a:spLocks noGrp="1"/>
          </p:cNvSpPr>
          <p:nvPr>
            <p:ph type="subTitle" idx="1"/>
          </p:nvPr>
        </p:nvSpPr>
        <p:spPr>
          <a:xfrm>
            <a:off x="176999" y="142800"/>
            <a:ext cx="8729107"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Booz y otros</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15 Cuando ella se levantó para espigar, Booz ordenó a sus siervos y les dijo: «Déjenla espigar aun entre las gavillas y no la avergüencen. 16 También sacarán a propósito para ella un poco de grano de los manojos y lo dejarán para que ella lo recoja. No la reprendan».</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Ruth espiga</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17 Rut espigó en el campo hasta el anochecer, y desgranó lo que había espigado, y fue como 22 litros de cebada. 18 Ella lo tomó y fue a la ciudad, y su suegra vio lo que había recogido. Rut sacó también lo que le había sobrado después de haberse saciado y se lo dio a Noemí. </a:t>
            </a:r>
            <a:endParaRPr sz="2000" dirty="0">
              <a:latin typeface="Roboto"/>
              <a:ea typeface="Roboto"/>
              <a:cs typeface="Roboto"/>
              <a:sym typeface="Roboto"/>
            </a:endParaRPr>
          </a:p>
          <a:p>
            <a:pPr marL="457200" lvl="0" indent="-323850" algn="l" rtl="0">
              <a:spcBef>
                <a:spcPts val="750"/>
              </a:spcBef>
              <a:spcAft>
                <a:spcPts val="0"/>
              </a:spcAft>
              <a:buSzPts val="1500"/>
              <a:buFont typeface="Roboto"/>
              <a:buAutoNum type="arabicPeriod"/>
            </a:pPr>
            <a:r>
              <a:rPr lang="en" sz="2000" dirty="0">
                <a:latin typeface="Roboto"/>
                <a:ea typeface="Roboto"/>
                <a:cs typeface="Roboto"/>
                <a:sym typeface="Roboto"/>
              </a:rPr>
              <a:t>1 efa = 13 -23 kilos de cebada</a:t>
            </a:r>
            <a:endParaRPr sz="2000" dirty="0">
              <a:latin typeface="Roboto"/>
              <a:ea typeface="Roboto"/>
              <a:cs typeface="Roboto"/>
              <a:sym typeface="Roboto"/>
            </a:endParaRPr>
          </a:p>
          <a:p>
            <a:pPr marL="457200" lvl="0" indent="-323850" algn="l" rtl="0">
              <a:spcBef>
                <a:spcPts val="0"/>
              </a:spcBef>
              <a:spcAft>
                <a:spcPts val="0"/>
              </a:spcAft>
              <a:buSzPts val="1500"/>
              <a:buFont typeface="Roboto"/>
              <a:buAutoNum type="arabicPeriod"/>
            </a:pPr>
            <a:r>
              <a:rPr lang="en" sz="2000" dirty="0">
                <a:latin typeface="Roboto"/>
                <a:ea typeface="Roboto"/>
                <a:cs typeface="Roboto"/>
                <a:sym typeface="Roboto"/>
              </a:rPr>
              <a:t>¿Qué características de Rut y Booz se pueden observar aquí?</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78316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9" name="Google Shape;509;p7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10" name="Google Shape;510;p74"/>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511" name="Google Shape;511;p74"/>
          <p:cNvSpPr txBox="1">
            <a:spLocks noGrp="1"/>
          </p:cNvSpPr>
          <p:nvPr>
            <p:ph type="subTitle" idx="1"/>
          </p:nvPr>
        </p:nvSpPr>
        <p:spPr>
          <a:xfrm>
            <a:off x="88499" y="167575"/>
            <a:ext cx="878787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Noemí y Rut</a:t>
            </a:r>
            <a:endParaRPr sz="2000" b="1" dirty="0">
              <a:latin typeface="Roboto"/>
              <a:ea typeface="Roboto"/>
              <a:cs typeface="Roboto"/>
              <a:sym typeface="Roboto"/>
            </a:endParaRPr>
          </a:p>
          <a:p>
            <a:pPr marL="0" lvl="0" indent="0" algn="l" rtl="0">
              <a:spcBef>
                <a:spcPts val="750"/>
              </a:spcBef>
              <a:spcAft>
                <a:spcPts val="0"/>
              </a:spcAft>
              <a:buNone/>
            </a:pPr>
            <a:r>
              <a:rPr lang="en" sz="2000" dirty="0">
                <a:latin typeface="Roboto"/>
                <a:ea typeface="Roboto"/>
                <a:cs typeface="Roboto"/>
                <a:sym typeface="Roboto"/>
              </a:rPr>
              <a:t>19 Entonces su suegra le dijo: «¿Dónde espigaste y dónde trabajaste hoy? Bendito sea aquel que se fijó en ti». Y ella informó a su suegra con quién había trabajado, y dijo: «El hombre con quien trabajé hoy se llama Booz». 20 Noemí dijo a su nuera: «Sea él bendito del Señor, porque no ha rehusado su bondad ni a los vivos ni a los muertos». Le dijo también Noemí: «El hombre es nuestro pariente; es uno de nuestros parientes más cercanos». 21 Entonces Rut la moabita dijo: «Además, él me dijo: “Debes estar cerca de mis siervos hasta que hayan terminado toda mi cosecha”». 22 Noemí dijo a Rut su nuera: «Es bueno, hija mía, que salgas con sus criadas, no sea que en otro campo te maltraten». 23 Y Rut se quedó cerca de las criadas de Booz espigando hasta que se acabó la cosecha de cebada y de trigo. Y ella vivía con su suegra.</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20929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5"/>
          <p:cNvSpPr txBox="1">
            <a:spLocks noGrp="1"/>
          </p:cNvSpPr>
          <p:nvPr>
            <p:ph type="subTitle" idx="1"/>
          </p:nvPr>
        </p:nvSpPr>
        <p:spPr>
          <a:xfrm>
            <a:off x="4572000" y="1477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100" b="1">
                <a:latin typeface="Roboto"/>
                <a:ea typeface="Roboto"/>
                <a:cs typeface="Roboto"/>
                <a:sym typeface="Roboto"/>
              </a:rPr>
              <a:t>List of chance events</a:t>
            </a:r>
            <a:br>
              <a:rPr lang="en" sz="2100" b="1">
                <a:latin typeface="Roboto"/>
                <a:ea typeface="Roboto"/>
                <a:cs typeface="Roboto"/>
                <a:sym typeface="Roboto"/>
              </a:rPr>
            </a:br>
            <a:endParaRPr sz="1400">
              <a:latin typeface="Arial"/>
              <a:ea typeface="Arial"/>
              <a:cs typeface="Arial"/>
              <a:sym typeface="Arial"/>
            </a:endParaRPr>
          </a:p>
          <a:p>
            <a:pPr marL="0" lvl="0" indent="0" algn="l" rtl="0">
              <a:spcBef>
                <a:spcPts val="750"/>
              </a:spcBef>
              <a:spcAft>
                <a:spcPts val="0"/>
              </a:spcAft>
              <a:buNone/>
            </a:pPr>
            <a:endParaRPr sz="1500">
              <a:latin typeface="Roboto"/>
              <a:ea typeface="Roboto"/>
              <a:cs typeface="Roboto"/>
              <a:sym typeface="Roboto"/>
            </a:endParaRPr>
          </a:p>
          <a:p>
            <a:pPr marL="0" lvl="0" indent="0" algn="l" rtl="0">
              <a:spcBef>
                <a:spcPts val="750"/>
              </a:spcBef>
              <a:spcAft>
                <a:spcPts val="0"/>
              </a:spcAft>
              <a:buNone/>
            </a:pPr>
            <a:endParaRPr sz="1500">
              <a:latin typeface="Roboto"/>
              <a:ea typeface="Roboto"/>
              <a:cs typeface="Roboto"/>
              <a:sym typeface="Roboto"/>
            </a:endParaRPr>
          </a:p>
        </p:txBody>
      </p:sp>
      <p:sp>
        <p:nvSpPr>
          <p:cNvPr id="517" name="Google Shape;517;p75"/>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18" name="Google Shape;518;p75"/>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519" name="Google Shape;519;p75"/>
          <p:cNvSpPr txBox="1">
            <a:spLocks noGrp="1"/>
          </p:cNvSpPr>
          <p:nvPr>
            <p:ph type="subTitle" idx="1"/>
          </p:nvPr>
        </p:nvSpPr>
        <p:spPr>
          <a:xfrm>
            <a:off x="88500" y="142800"/>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100" b="1">
                <a:latin typeface="Roboto"/>
                <a:ea typeface="Roboto"/>
                <a:cs typeface="Roboto"/>
                <a:sym typeface="Roboto"/>
              </a:rPr>
              <a:t>Lista de cosas que suceden por casualidad</a:t>
            </a:r>
            <a:endParaRPr sz="1400">
              <a:latin typeface="Arial"/>
              <a:ea typeface="Arial"/>
              <a:cs typeface="Arial"/>
              <a:sym typeface="Arial"/>
            </a:endParaRPr>
          </a:p>
          <a:p>
            <a:pPr marL="0" lvl="0" indent="0" algn="l" rtl="0">
              <a:spcBef>
                <a:spcPts val="750"/>
              </a:spcBef>
              <a:spcAft>
                <a:spcPts val="0"/>
              </a:spcAft>
              <a:buNone/>
            </a:pPr>
            <a:endParaRPr sz="1500">
              <a:latin typeface="Roboto"/>
              <a:ea typeface="Roboto"/>
              <a:cs typeface="Roboto"/>
              <a:sym typeface="Roboto"/>
            </a:endParaRPr>
          </a:p>
          <a:p>
            <a:pPr marL="0" lvl="0" indent="0" algn="l" rtl="0">
              <a:spcBef>
                <a:spcPts val="750"/>
              </a:spcBef>
              <a:spcAft>
                <a:spcPts val="0"/>
              </a:spcAft>
              <a:buNone/>
            </a:pPr>
            <a:endParaRPr sz="1500">
              <a:latin typeface="Roboto"/>
              <a:ea typeface="Roboto"/>
              <a:cs typeface="Roboto"/>
              <a:sym typeface="Roboto"/>
            </a:endParaRPr>
          </a:p>
        </p:txBody>
      </p:sp>
    </p:spTree>
    <p:extLst>
      <p:ext uri="{BB962C8B-B14F-4D97-AF65-F5344CB8AC3E}">
        <p14:creationId xmlns:p14="http://schemas.microsoft.com/office/powerpoint/2010/main" val="16165690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6"/>
          <p:cNvSpPr txBox="1">
            <a:spLocks noGrp="1"/>
          </p:cNvSpPr>
          <p:nvPr>
            <p:ph type="subTitle" idx="1"/>
          </p:nvPr>
        </p:nvSpPr>
        <p:spPr>
          <a:xfrm>
            <a:off x="4572000" y="1477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100" b="1">
                <a:latin typeface="Roboto"/>
                <a:ea typeface="Roboto"/>
                <a:cs typeface="Roboto"/>
                <a:sym typeface="Roboto"/>
              </a:rPr>
              <a:t>List of chance events</a:t>
            </a:r>
            <a:br>
              <a:rPr lang="en" sz="2100" b="1">
                <a:latin typeface="Roboto"/>
                <a:ea typeface="Roboto"/>
                <a:cs typeface="Roboto"/>
                <a:sym typeface="Roboto"/>
              </a:rPr>
            </a:br>
            <a:endParaRPr sz="2100" b="1">
              <a:latin typeface="Roboto"/>
              <a:ea typeface="Roboto"/>
              <a:cs typeface="Roboto"/>
              <a:sym typeface="Roboto"/>
            </a:endParaRPr>
          </a:p>
          <a:p>
            <a:pPr marL="457200" lvl="0" indent="-330200" algn="l" rtl="0">
              <a:spcBef>
                <a:spcPts val="750"/>
              </a:spcBef>
              <a:spcAft>
                <a:spcPts val="0"/>
              </a:spcAft>
              <a:buSzPts val="1600"/>
              <a:buFont typeface="Roboto"/>
              <a:buAutoNum type="arabicPeriod"/>
            </a:pPr>
            <a:r>
              <a:rPr lang="en" sz="1600">
                <a:latin typeface="Roboto"/>
                <a:ea typeface="Roboto"/>
                <a:cs typeface="Roboto"/>
                <a:sym typeface="Roboto"/>
              </a:rPr>
              <a:t>Boaz is a prominent man</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Naomi gave permission to glean</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Ruth reaches Boaz’s field</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Reapers and Boaz’s servant take notice</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Boaz visits his field</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Reapers accurately report about Ruth</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Boaz is a law abiding Jew</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Ruth is capable of labor</a:t>
            </a:r>
            <a:br>
              <a:rPr lang="en" sz="1600">
                <a:latin typeface="Roboto"/>
                <a:ea typeface="Roboto"/>
                <a:cs typeface="Roboto"/>
                <a:sym typeface="Roboto"/>
              </a:rPr>
            </a:br>
            <a:endParaRPr sz="1600">
              <a:latin typeface="Roboto"/>
              <a:ea typeface="Roboto"/>
              <a:cs typeface="Roboto"/>
              <a:sym typeface="Roboto"/>
            </a:endParaRPr>
          </a:p>
          <a:p>
            <a:pPr marL="457200" lvl="0" indent="0" algn="just" rtl="0">
              <a:lnSpc>
                <a:spcPct val="115000"/>
              </a:lnSpc>
              <a:spcBef>
                <a:spcPts val="0"/>
              </a:spcBef>
              <a:spcAft>
                <a:spcPts val="0"/>
              </a:spcAft>
              <a:buNone/>
            </a:pPr>
            <a:endParaRPr sz="1400">
              <a:latin typeface="Arial"/>
              <a:ea typeface="Arial"/>
              <a:cs typeface="Arial"/>
              <a:sym typeface="Arial"/>
            </a:endParaRPr>
          </a:p>
          <a:p>
            <a:pPr marL="0" lvl="0" indent="0" algn="l" rtl="0">
              <a:spcBef>
                <a:spcPts val="750"/>
              </a:spcBef>
              <a:spcAft>
                <a:spcPts val="0"/>
              </a:spcAft>
              <a:buNone/>
            </a:pPr>
            <a:endParaRPr sz="1500">
              <a:latin typeface="Roboto"/>
              <a:ea typeface="Roboto"/>
              <a:cs typeface="Roboto"/>
              <a:sym typeface="Roboto"/>
            </a:endParaRPr>
          </a:p>
          <a:p>
            <a:pPr marL="0" lvl="0" indent="0" algn="l" rtl="0">
              <a:spcBef>
                <a:spcPts val="750"/>
              </a:spcBef>
              <a:spcAft>
                <a:spcPts val="0"/>
              </a:spcAft>
              <a:buNone/>
            </a:pPr>
            <a:endParaRPr sz="1500">
              <a:latin typeface="Roboto"/>
              <a:ea typeface="Roboto"/>
              <a:cs typeface="Roboto"/>
              <a:sym typeface="Roboto"/>
            </a:endParaRPr>
          </a:p>
        </p:txBody>
      </p:sp>
      <p:sp>
        <p:nvSpPr>
          <p:cNvPr id="525" name="Google Shape;525;p76"/>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26" name="Google Shape;526;p76"/>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527" name="Google Shape;527;p76"/>
          <p:cNvSpPr txBox="1">
            <a:spLocks noGrp="1"/>
          </p:cNvSpPr>
          <p:nvPr>
            <p:ph type="subTitle" idx="1"/>
          </p:nvPr>
        </p:nvSpPr>
        <p:spPr>
          <a:xfrm>
            <a:off x="88500" y="142800"/>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100" b="1">
                <a:latin typeface="Roboto"/>
                <a:ea typeface="Roboto"/>
                <a:cs typeface="Roboto"/>
                <a:sym typeface="Roboto"/>
              </a:rPr>
              <a:t>Lista de cosas que suceden por casualidad</a:t>
            </a:r>
            <a:endParaRPr sz="2100" b="1">
              <a:latin typeface="Roboto"/>
              <a:ea typeface="Roboto"/>
              <a:cs typeface="Roboto"/>
              <a:sym typeface="Roboto"/>
            </a:endParaRPr>
          </a:p>
          <a:p>
            <a:pPr marL="457200" lvl="0" indent="-330200" algn="l" rtl="0">
              <a:spcBef>
                <a:spcPts val="750"/>
              </a:spcBef>
              <a:spcAft>
                <a:spcPts val="0"/>
              </a:spcAft>
              <a:buSzPts val="1600"/>
              <a:buFont typeface="Roboto"/>
              <a:buAutoNum type="arabicPeriod"/>
            </a:pPr>
            <a:r>
              <a:rPr lang="en" sz="1600">
                <a:latin typeface="Roboto"/>
                <a:ea typeface="Roboto"/>
                <a:cs typeface="Roboto"/>
                <a:sym typeface="Roboto"/>
              </a:rPr>
              <a:t>Booz es un hombre prominente</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Noemí le da permiso para espigar</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Rut llega al campo de Booz</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Los segadores y el siervo de Booz se fijan</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Booz visita su campo</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Los segadores dan un informe correcto sobre Rut</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Booz es un judío respetuoso de la ley</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Rut es capaz de trabajar</a:t>
            </a:r>
            <a:endParaRPr sz="1600">
              <a:latin typeface="Roboto"/>
              <a:ea typeface="Roboto"/>
              <a:cs typeface="Roboto"/>
              <a:sym typeface="Roboto"/>
            </a:endParaRPr>
          </a:p>
          <a:p>
            <a:pPr marL="457200" lvl="0" indent="0" algn="just" rtl="0">
              <a:lnSpc>
                <a:spcPct val="115000"/>
              </a:lnSpc>
              <a:spcBef>
                <a:spcPts val="0"/>
              </a:spcBef>
              <a:spcAft>
                <a:spcPts val="0"/>
              </a:spcAft>
              <a:buNone/>
            </a:pPr>
            <a:endParaRPr sz="1400">
              <a:latin typeface="Arial"/>
              <a:ea typeface="Arial"/>
              <a:cs typeface="Arial"/>
              <a:sym typeface="Arial"/>
            </a:endParaRPr>
          </a:p>
          <a:p>
            <a:pPr marL="0" lvl="0" indent="0" algn="l" rtl="0">
              <a:spcBef>
                <a:spcPts val="750"/>
              </a:spcBef>
              <a:spcAft>
                <a:spcPts val="0"/>
              </a:spcAft>
              <a:buNone/>
            </a:pPr>
            <a:endParaRPr sz="1500">
              <a:latin typeface="Roboto"/>
              <a:ea typeface="Roboto"/>
              <a:cs typeface="Roboto"/>
              <a:sym typeface="Roboto"/>
            </a:endParaRPr>
          </a:p>
          <a:p>
            <a:pPr marL="0" lvl="0" indent="0" algn="l" rtl="0">
              <a:spcBef>
                <a:spcPts val="750"/>
              </a:spcBef>
              <a:spcAft>
                <a:spcPts val="0"/>
              </a:spcAft>
              <a:buNone/>
            </a:pPr>
            <a:endParaRPr sz="1500">
              <a:latin typeface="Roboto"/>
              <a:ea typeface="Roboto"/>
              <a:cs typeface="Roboto"/>
              <a:sym typeface="Roboto"/>
            </a:endParaRPr>
          </a:p>
        </p:txBody>
      </p:sp>
    </p:spTree>
    <p:extLst>
      <p:ext uri="{BB962C8B-B14F-4D97-AF65-F5344CB8AC3E}">
        <p14:creationId xmlns:p14="http://schemas.microsoft.com/office/powerpoint/2010/main" val="32696464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7"/>
          <p:cNvSpPr txBox="1">
            <a:spLocks noGrp="1"/>
          </p:cNvSpPr>
          <p:nvPr>
            <p:ph type="subTitle" idx="1"/>
          </p:nvPr>
        </p:nvSpPr>
        <p:spPr>
          <a:xfrm>
            <a:off x="4572000" y="1477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100" b="1">
                <a:latin typeface="Roboto"/>
                <a:ea typeface="Roboto"/>
                <a:cs typeface="Roboto"/>
                <a:sym typeface="Roboto"/>
              </a:rPr>
              <a:t>List of chance events</a:t>
            </a:r>
            <a:br>
              <a:rPr lang="en" sz="2100" b="1">
                <a:latin typeface="Roboto"/>
                <a:ea typeface="Roboto"/>
                <a:cs typeface="Roboto"/>
                <a:sym typeface="Roboto"/>
              </a:rPr>
            </a:br>
            <a:endParaRPr sz="2100" b="1">
              <a:latin typeface="Roboto"/>
              <a:ea typeface="Roboto"/>
              <a:cs typeface="Roboto"/>
              <a:sym typeface="Roboto"/>
            </a:endParaRPr>
          </a:p>
          <a:p>
            <a:pPr marL="457200" lvl="0" indent="-330200" algn="l" rtl="0">
              <a:spcBef>
                <a:spcPts val="750"/>
              </a:spcBef>
              <a:spcAft>
                <a:spcPts val="0"/>
              </a:spcAft>
              <a:buSzPts val="1600"/>
              <a:buFont typeface="Roboto"/>
              <a:buAutoNum type="arabicPeriod"/>
            </a:pPr>
            <a:r>
              <a:rPr lang="en" sz="1600">
                <a:latin typeface="Roboto"/>
                <a:ea typeface="Roboto"/>
                <a:cs typeface="Roboto"/>
                <a:sym typeface="Roboto"/>
              </a:rPr>
              <a:t>Boaz is a prominent man</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Naomi gave permission to glean</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Ruth reaches Boaz’s field</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Reapers and Boaz’s servant take notice</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Boaz visits his field</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Reapers accurately report about Ruth</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Boaz is a law abiding Jew</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Ruth is capable of labor</a:t>
            </a:r>
            <a:br>
              <a:rPr lang="en" sz="1600">
                <a:latin typeface="Roboto"/>
                <a:ea typeface="Roboto"/>
                <a:cs typeface="Roboto"/>
                <a:sym typeface="Roboto"/>
              </a:rPr>
            </a:br>
            <a:endParaRPr sz="1600">
              <a:latin typeface="Roboto"/>
              <a:ea typeface="Roboto"/>
              <a:cs typeface="Roboto"/>
              <a:sym typeface="Roboto"/>
            </a:endParaRPr>
          </a:p>
          <a:p>
            <a:pPr marL="457200" lvl="0" indent="0" algn="l" rtl="0">
              <a:spcBef>
                <a:spcPts val="750"/>
              </a:spcBef>
              <a:spcAft>
                <a:spcPts val="0"/>
              </a:spcAft>
              <a:buNone/>
            </a:pPr>
            <a:endParaRPr sz="1600">
              <a:latin typeface="Roboto"/>
              <a:ea typeface="Roboto"/>
              <a:cs typeface="Roboto"/>
              <a:sym typeface="Roboto"/>
            </a:endParaRPr>
          </a:p>
          <a:p>
            <a:pPr marL="457200" lvl="0" indent="-317500" algn="just" rtl="0">
              <a:lnSpc>
                <a:spcPct val="115000"/>
              </a:lnSpc>
              <a:spcBef>
                <a:spcPts val="0"/>
              </a:spcBef>
              <a:spcAft>
                <a:spcPts val="0"/>
              </a:spcAft>
              <a:buSzPts val="1400"/>
              <a:buAutoNum type="arabicPeriod"/>
            </a:pPr>
            <a:r>
              <a:rPr lang="en" sz="1400">
                <a:latin typeface="Arial"/>
                <a:ea typeface="Arial"/>
                <a:cs typeface="Arial"/>
                <a:sym typeface="Arial"/>
              </a:rPr>
              <a:t>What are some blessings in your life that are beyond what you could imagine, deserve or ask for? Did you still have to work for it?</a:t>
            </a:r>
            <a:endParaRPr sz="1400">
              <a:latin typeface="Arial"/>
              <a:ea typeface="Arial"/>
              <a:cs typeface="Arial"/>
              <a:sym typeface="Arial"/>
            </a:endParaRPr>
          </a:p>
          <a:p>
            <a:pPr marL="0" lvl="0" indent="0" algn="l" rtl="0">
              <a:spcBef>
                <a:spcPts val="750"/>
              </a:spcBef>
              <a:spcAft>
                <a:spcPts val="0"/>
              </a:spcAft>
              <a:buNone/>
            </a:pPr>
            <a:endParaRPr sz="1500">
              <a:latin typeface="Roboto"/>
              <a:ea typeface="Roboto"/>
              <a:cs typeface="Roboto"/>
              <a:sym typeface="Roboto"/>
            </a:endParaRPr>
          </a:p>
          <a:p>
            <a:pPr marL="0" lvl="0" indent="0" algn="l" rtl="0">
              <a:spcBef>
                <a:spcPts val="750"/>
              </a:spcBef>
              <a:spcAft>
                <a:spcPts val="0"/>
              </a:spcAft>
              <a:buNone/>
            </a:pPr>
            <a:endParaRPr sz="1500">
              <a:latin typeface="Roboto"/>
              <a:ea typeface="Roboto"/>
              <a:cs typeface="Roboto"/>
              <a:sym typeface="Roboto"/>
            </a:endParaRPr>
          </a:p>
        </p:txBody>
      </p:sp>
      <p:sp>
        <p:nvSpPr>
          <p:cNvPr id="533" name="Google Shape;533;p77"/>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34" name="Google Shape;534;p7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535" name="Google Shape;535;p77"/>
          <p:cNvSpPr txBox="1">
            <a:spLocks noGrp="1"/>
          </p:cNvSpPr>
          <p:nvPr>
            <p:ph type="subTitle" idx="1"/>
          </p:nvPr>
        </p:nvSpPr>
        <p:spPr>
          <a:xfrm>
            <a:off x="88500" y="142800"/>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100" b="1">
                <a:latin typeface="Roboto"/>
                <a:ea typeface="Roboto"/>
                <a:cs typeface="Roboto"/>
                <a:sym typeface="Roboto"/>
              </a:rPr>
              <a:t>Lista de cosas que suceden por casualidad</a:t>
            </a:r>
            <a:endParaRPr sz="2100" b="1">
              <a:latin typeface="Roboto"/>
              <a:ea typeface="Roboto"/>
              <a:cs typeface="Roboto"/>
              <a:sym typeface="Roboto"/>
            </a:endParaRPr>
          </a:p>
          <a:p>
            <a:pPr marL="457200" lvl="0" indent="-330200" algn="l" rtl="0">
              <a:spcBef>
                <a:spcPts val="750"/>
              </a:spcBef>
              <a:spcAft>
                <a:spcPts val="0"/>
              </a:spcAft>
              <a:buSzPts val="1600"/>
              <a:buFont typeface="Roboto"/>
              <a:buAutoNum type="arabicPeriod"/>
            </a:pPr>
            <a:r>
              <a:rPr lang="en" sz="1600">
                <a:latin typeface="Roboto"/>
                <a:ea typeface="Roboto"/>
                <a:cs typeface="Roboto"/>
                <a:sym typeface="Roboto"/>
              </a:rPr>
              <a:t>Booz es un hombre prominente</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Noemí le da permiso para espigar</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Rut llega al campo de Booz</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Los segadores y el siervo de Booz se fijan</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Booz visita su campo</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Los segadores dan un informe correcto sobre Rut</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Booz es un judío respetuoso de la ley</a:t>
            </a:r>
            <a:endParaRPr sz="160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1600">
                <a:latin typeface="Roboto"/>
                <a:ea typeface="Roboto"/>
                <a:cs typeface="Roboto"/>
                <a:sym typeface="Roboto"/>
              </a:rPr>
              <a:t>Rut es capaz de trabajar</a:t>
            </a:r>
            <a:endParaRPr sz="1600">
              <a:latin typeface="Roboto"/>
              <a:ea typeface="Roboto"/>
              <a:cs typeface="Roboto"/>
              <a:sym typeface="Roboto"/>
            </a:endParaRPr>
          </a:p>
          <a:p>
            <a:pPr marL="0" lvl="0" indent="0" algn="l" rtl="0">
              <a:spcBef>
                <a:spcPts val="750"/>
              </a:spcBef>
              <a:spcAft>
                <a:spcPts val="0"/>
              </a:spcAft>
              <a:buNone/>
            </a:pPr>
            <a:endParaRPr sz="1600">
              <a:latin typeface="Roboto"/>
              <a:ea typeface="Roboto"/>
              <a:cs typeface="Roboto"/>
              <a:sym typeface="Roboto"/>
            </a:endParaRPr>
          </a:p>
          <a:p>
            <a:pPr marL="457200" lvl="0" indent="-317500" algn="just" rtl="0">
              <a:lnSpc>
                <a:spcPct val="115000"/>
              </a:lnSpc>
              <a:spcBef>
                <a:spcPts val="0"/>
              </a:spcBef>
              <a:spcAft>
                <a:spcPts val="0"/>
              </a:spcAft>
              <a:buSzPts val="1400"/>
              <a:buAutoNum type="arabicPeriod"/>
            </a:pPr>
            <a:r>
              <a:rPr lang="en" sz="1400">
                <a:latin typeface="Arial"/>
                <a:ea typeface="Arial"/>
                <a:cs typeface="Arial"/>
                <a:sym typeface="Arial"/>
              </a:rPr>
              <a:t>¿Cuáles son algunas bendiciones en su vida que van más allá de lo que podría imaginar, merecer o pedir? ¿Igual tenía que trabajar por ello?</a:t>
            </a:r>
            <a:endParaRPr sz="1400">
              <a:latin typeface="Arial"/>
              <a:ea typeface="Arial"/>
              <a:cs typeface="Arial"/>
              <a:sym typeface="Arial"/>
            </a:endParaRPr>
          </a:p>
          <a:p>
            <a:pPr marL="0" lvl="0" indent="0" algn="l" rtl="0">
              <a:spcBef>
                <a:spcPts val="750"/>
              </a:spcBef>
              <a:spcAft>
                <a:spcPts val="0"/>
              </a:spcAft>
              <a:buNone/>
            </a:pPr>
            <a:endParaRPr sz="1500">
              <a:latin typeface="Roboto"/>
              <a:ea typeface="Roboto"/>
              <a:cs typeface="Roboto"/>
              <a:sym typeface="Roboto"/>
            </a:endParaRPr>
          </a:p>
          <a:p>
            <a:pPr marL="0" lvl="0" indent="0" algn="l" rtl="0">
              <a:spcBef>
                <a:spcPts val="750"/>
              </a:spcBef>
              <a:spcAft>
                <a:spcPts val="0"/>
              </a:spcAft>
              <a:buNone/>
            </a:pPr>
            <a:endParaRPr sz="1500">
              <a:latin typeface="Roboto"/>
              <a:ea typeface="Roboto"/>
              <a:cs typeface="Roboto"/>
              <a:sym typeface="Roboto"/>
            </a:endParaRPr>
          </a:p>
        </p:txBody>
      </p:sp>
    </p:spTree>
    <p:extLst>
      <p:ext uri="{BB962C8B-B14F-4D97-AF65-F5344CB8AC3E}">
        <p14:creationId xmlns:p14="http://schemas.microsoft.com/office/powerpoint/2010/main" val="40124846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7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42" name="Google Shape;542;p7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543" name="Google Shape;543;p78"/>
          <p:cNvSpPr txBox="1">
            <a:spLocks noGrp="1"/>
          </p:cNvSpPr>
          <p:nvPr>
            <p:ph type="subTitle" idx="1"/>
          </p:nvPr>
        </p:nvSpPr>
        <p:spPr>
          <a:xfrm>
            <a:off x="88500" y="142800"/>
            <a:ext cx="896629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Lista de cosas que suceden por casualidad</a:t>
            </a:r>
            <a:endParaRPr sz="2800" b="1"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841325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7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42" name="Google Shape;542;p7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543" name="Google Shape;543;p78"/>
          <p:cNvSpPr txBox="1">
            <a:spLocks noGrp="1"/>
          </p:cNvSpPr>
          <p:nvPr>
            <p:ph type="subTitle" idx="1"/>
          </p:nvPr>
        </p:nvSpPr>
        <p:spPr>
          <a:xfrm>
            <a:off x="88500" y="142800"/>
            <a:ext cx="896629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Lista de cosas que suceden por casualidad</a:t>
            </a:r>
            <a:endParaRPr sz="2800" b="1" dirty="0">
              <a:latin typeface="Roboto"/>
              <a:ea typeface="Roboto"/>
              <a:cs typeface="Roboto"/>
              <a:sym typeface="Roboto"/>
            </a:endParaRPr>
          </a:p>
          <a:p>
            <a:pPr marL="457200" lvl="0" indent="-330200" algn="l" rtl="0">
              <a:spcBef>
                <a:spcPts val="750"/>
              </a:spcBef>
              <a:spcAft>
                <a:spcPts val="0"/>
              </a:spcAft>
              <a:buSzPts val="1600"/>
              <a:buFont typeface="Roboto"/>
              <a:buAutoNum type="arabicPeriod"/>
            </a:pPr>
            <a:r>
              <a:rPr lang="en" sz="2000" dirty="0">
                <a:latin typeface="Roboto"/>
                <a:ea typeface="Roboto"/>
                <a:cs typeface="Roboto"/>
                <a:sym typeface="Roboto"/>
              </a:rPr>
              <a:t>Booz es un hombre prominente</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Noemí le da permiso para espigar</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Rut llega al campo de Booz</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Los segadores y el siervo de Booz se fijan</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Booz visita su campo</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Los segadores dan un informe correcto sobre Rut</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Booz es un judío respetuoso de la ley</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Rut es capaz de trabajar</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023211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7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42" name="Google Shape;542;p7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543" name="Google Shape;543;p78"/>
          <p:cNvSpPr txBox="1">
            <a:spLocks noGrp="1"/>
          </p:cNvSpPr>
          <p:nvPr>
            <p:ph type="subTitle" idx="1"/>
          </p:nvPr>
        </p:nvSpPr>
        <p:spPr>
          <a:xfrm>
            <a:off x="88500" y="142800"/>
            <a:ext cx="896629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Lista de cosas que suceden por casualidad</a:t>
            </a:r>
            <a:endParaRPr sz="2800" b="1" dirty="0">
              <a:latin typeface="Roboto"/>
              <a:ea typeface="Roboto"/>
              <a:cs typeface="Roboto"/>
              <a:sym typeface="Roboto"/>
            </a:endParaRPr>
          </a:p>
          <a:p>
            <a:pPr marL="457200" lvl="0" indent="-330200" algn="l" rtl="0">
              <a:spcBef>
                <a:spcPts val="750"/>
              </a:spcBef>
              <a:spcAft>
                <a:spcPts val="0"/>
              </a:spcAft>
              <a:buSzPts val="1600"/>
              <a:buFont typeface="Roboto"/>
              <a:buAutoNum type="arabicPeriod"/>
            </a:pPr>
            <a:r>
              <a:rPr lang="en" sz="2000" dirty="0">
                <a:latin typeface="Roboto"/>
                <a:ea typeface="Roboto"/>
                <a:cs typeface="Roboto"/>
                <a:sym typeface="Roboto"/>
              </a:rPr>
              <a:t>Booz es un hombre prominente</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Noemí le da permiso para espigar</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Rut llega al campo de Booz</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Los segadores y el siervo de Booz se fijan</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Booz visita su campo</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Los segadores dan un informe correcto sobre Rut</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Booz es un judío respetuoso de la ley</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Rut es capaz de trabajar</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457200" lvl="0" indent="-317500" algn="just" rtl="0">
              <a:lnSpc>
                <a:spcPct val="115000"/>
              </a:lnSpc>
              <a:spcBef>
                <a:spcPts val="0"/>
              </a:spcBef>
              <a:spcAft>
                <a:spcPts val="0"/>
              </a:spcAft>
              <a:buSzPts val="1400"/>
              <a:buAutoNum type="arabicPeriod"/>
            </a:pPr>
            <a:r>
              <a:rPr lang="en" dirty="0">
                <a:latin typeface="Arial"/>
                <a:ea typeface="Arial"/>
                <a:cs typeface="Arial"/>
                <a:sym typeface="Arial"/>
              </a:rPr>
              <a:t>¿Cuáles son algunas bendiciones en su vida que van más allá de lo que podría imaginar, merecer o pedir? ¿Igual tenía que trabajar por ello?</a:t>
            </a:r>
            <a:endParaRPr dirty="0">
              <a:latin typeface="Arial"/>
              <a:ea typeface="Arial"/>
              <a:cs typeface="Arial"/>
              <a:sym typeface="Arial"/>
            </a:endParaRPr>
          </a:p>
          <a:p>
            <a:pPr marL="0" lvl="0" indent="0" algn="l" rtl="0">
              <a:spcBef>
                <a:spcPts val="750"/>
              </a:spcBef>
              <a:spcAft>
                <a:spcPts val="0"/>
              </a:spcAft>
              <a:buNone/>
            </a:pPr>
            <a:endParaRPr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55956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7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42" name="Google Shape;542;p7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543" name="Google Shape;543;p78"/>
          <p:cNvSpPr txBox="1">
            <a:spLocks noGrp="1"/>
          </p:cNvSpPr>
          <p:nvPr>
            <p:ph type="subTitle" idx="1"/>
          </p:nvPr>
        </p:nvSpPr>
        <p:spPr>
          <a:xfrm>
            <a:off x="88500" y="142800"/>
            <a:ext cx="896629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Lista de cosas que suceden por casualidad</a:t>
            </a:r>
            <a:endParaRPr sz="2800" b="1" dirty="0">
              <a:latin typeface="Roboto"/>
              <a:ea typeface="Roboto"/>
              <a:cs typeface="Roboto"/>
              <a:sym typeface="Roboto"/>
            </a:endParaRPr>
          </a:p>
          <a:p>
            <a:pPr marL="457200" lvl="0" indent="-330200" algn="l" rtl="0">
              <a:spcBef>
                <a:spcPts val="750"/>
              </a:spcBef>
              <a:spcAft>
                <a:spcPts val="0"/>
              </a:spcAft>
              <a:buSzPts val="1600"/>
              <a:buFont typeface="Roboto"/>
              <a:buAutoNum type="arabicPeriod"/>
            </a:pPr>
            <a:r>
              <a:rPr lang="en" sz="2000" dirty="0">
                <a:latin typeface="Roboto"/>
                <a:ea typeface="Roboto"/>
                <a:cs typeface="Roboto"/>
                <a:sym typeface="Roboto"/>
              </a:rPr>
              <a:t>Booz es un hombre prominente</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Noemí le da permiso para espigar</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Rut llega al campo de Booz</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Los segadores y el siervo de Booz se fijan</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Booz visita su campo</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Los segadores dan un informe correcto sobre Rut</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Booz es un judío respetuoso de la ley</a:t>
            </a:r>
            <a:endParaRPr sz="2000" dirty="0">
              <a:latin typeface="Roboto"/>
              <a:ea typeface="Roboto"/>
              <a:cs typeface="Roboto"/>
              <a:sym typeface="Roboto"/>
            </a:endParaRPr>
          </a:p>
          <a:p>
            <a:pPr marL="457200" lvl="0" indent="-330200" algn="l" rtl="0">
              <a:spcBef>
                <a:spcPts val="0"/>
              </a:spcBef>
              <a:spcAft>
                <a:spcPts val="0"/>
              </a:spcAft>
              <a:buSzPts val="1600"/>
              <a:buFont typeface="Roboto"/>
              <a:buAutoNum type="arabicPeriod"/>
            </a:pPr>
            <a:r>
              <a:rPr lang="en" sz="2000" dirty="0">
                <a:latin typeface="Roboto"/>
                <a:ea typeface="Roboto"/>
                <a:cs typeface="Roboto"/>
                <a:sym typeface="Roboto"/>
              </a:rPr>
              <a:t>Rut es capaz de trabajar</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457200" lvl="0" indent="-317500" algn="just" rtl="0">
              <a:lnSpc>
                <a:spcPct val="115000"/>
              </a:lnSpc>
              <a:spcBef>
                <a:spcPts val="0"/>
              </a:spcBef>
              <a:spcAft>
                <a:spcPts val="0"/>
              </a:spcAft>
              <a:buSzPts val="1400"/>
              <a:buAutoNum type="arabicPeriod"/>
            </a:pPr>
            <a:r>
              <a:rPr lang="en" dirty="0">
                <a:latin typeface="Arial"/>
                <a:ea typeface="Arial"/>
                <a:cs typeface="Arial"/>
                <a:sym typeface="Arial"/>
              </a:rPr>
              <a:t>¿Cuáles son algunas bendiciones en su vida que van más allá de lo que podría imaginar, merecer o pedir? ¿Igual tenía que trabajar por ello?</a:t>
            </a:r>
            <a:endParaRPr dirty="0">
              <a:latin typeface="Arial"/>
              <a:ea typeface="Arial"/>
              <a:cs typeface="Arial"/>
              <a:sym typeface="Arial"/>
            </a:endParaRPr>
          </a:p>
          <a:p>
            <a:pPr marL="457200" lvl="0" indent="-317500" algn="just" rtl="0">
              <a:lnSpc>
                <a:spcPct val="115000"/>
              </a:lnSpc>
              <a:spcBef>
                <a:spcPts val="0"/>
              </a:spcBef>
              <a:spcAft>
                <a:spcPts val="0"/>
              </a:spcAft>
              <a:buSzPts val="1400"/>
              <a:buFont typeface="Arial"/>
              <a:buAutoNum type="arabicPeriod"/>
            </a:pPr>
            <a:r>
              <a:rPr lang="en" dirty="0">
                <a:latin typeface="Arial"/>
                <a:ea typeface="Arial"/>
                <a:cs typeface="Arial"/>
                <a:sym typeface="Arial"/>
              </a:rPr>
              <a:t>Usando el ejemplo de Rut, ¿cómo está haciendo usted a la hora de compartir esas bendiciones con los demás? ¿Qué cosas podríamos compartir con los demás?</a:t>
            </a:r>
            <a:endParaRPr dirty="0">
              <a:latin typeface="Arial"/>
              <a:ea typeface="Arial"/>
              <a:cs typeface="Arial"/>
              <a:sym typeface="Arial"/>
            </a:endParaRPr>
          </a:p>
          <a:p>
            <a:pPr marL="0" lvl="0" indent="0" algn="l" rtl="0">
              <a:spcBef>
                <a:spcPts val="750"/>
              </a:spcBef>
              <a:spcAft>
                <a:spcPts val="0"/>
              </a:spcAft>
              <a:buNone/>
            </a:pPr>
            <a:endParaRPr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6395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143000" y="841772"/>
            <a:ext cx="6858000" cy="1790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130" name="Google Shape;130;p25"/>
          <p:cNvSpPr txBox="1">
            <a:spLocks noGrp="1"/>
          </p:cNvSpPr>
          <p:nvPr>
            <p:ph type="subTitle" idx="1"/>
          </p:nvPr>
        </p:nvSpPr>
        <p:spPr>
          <a:xfrm>
            <a:off x="1143000" y="2701528"/>
            <a:ext cx="6858000" cy="12417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endParaRPr/>
          </a:p>
        </p:txBody>
      </p:sp>
    </p:spTree>
    <p:extLst>
      <p:ext uri="{BB962C8B-B14F-4D97-AF65-F5344CB8AC3E}">
        <p14:creationId xmlns:p14="http://schemas.microsoft.com/office/powerpoint/2010/main" val="3845983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37"/>
          <p:cNvPicPr preferRelativeResize="0"/>
          <p:nvPr/>
        </p:nvPicPr>
        <p:blipFill rotWithShape="1">
          <a:blip r:embed="rId3">
            <a:alphaModFix/>
          </a:blip>
          <a:srcRect/>
          <a:stretch/>
        </p:blipFill>
        <p:spPr>
          <a:xfrm>
            <a:off x="170245" y="137421"/>
            <a:ext cx="4427285" cy="4706748"/>
          </a:xfrm>
          <a:prstGeom prst="rect">
            <a:avLst/>
          </a:prstGeom>
          <a:noFill/>
          <a:ln>
            <a:noFill/>
          </a:ln>
        </p:spPr>
      </p:pic>
      <p:sp>
        <p:nvSpPr>
          <p:cNvPr id="375" name="Google Shape;375;p37"/>
          <p:cNvSpPr txBox="1"/>
          <p:nvPr/>
        </p:nvSpPr>
        <p:spPr>
          <a:xfrm>
            <a:off x="170249" y="4897190"/>
            <a:ext cx="37239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00">
                <a:solidFill>
                  <a:schemeClr val="lt1"/>
                </a:solidFill>
                <a:highlight>
                  <a:schemeClr val="accent1"/>
                </a:highlight>
                <a:latin typeface="Roboto"/>
                <a:ea typeface="Roboto"/>
                <a:cs typeface="Roboto"/>
                <a:sym typeface="Roboto"/>
              </a:rPr>
              <a:t>Copyright © 2001 Crossway Bibles – www.esvstudybible.org</a:t>
            </a:r>
            <a:endParaRPr sz="1000" dirty="0">
              <a:solidFill>
                <a:schemeClr val="lt1"/>
              </a:solidFill>
              <a:highlight>
                <a:schemeClr val="accent1"/>
              </a:highlight>
              <a:latin typeface="Roboto"/>
              <a:ea typeface="Roboto"/>
              <a:cs typeface="Roboto"/>
              <a:sym typeface="Roboto"/>
            </a:endParaRPr>
          </a:p>
        </p:txBody>
      </p:sp>
      <p:sp>
        <p:nvSpPr>
          <p:cNvPr id="376" name="Google Shape;376;p37"/>
          <p:cNvSpPr txBox="1"/>
          <p:nvPr/>
        </p:nvSpPr>
        <p:spPr>
          <a:xfrm>
            <a:off x="4597525" y="69575"/>
            <a:ext cx="4546500" cy="526293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 sz="2400" b="1" dirty="0">
                <a:solidFill>
                  <a:srgbClr val="262626"/>
                </a:solidFill>
                <a:latin typeface="Roboto"/>
                <a:ea typeface="Roboto"/>
                <a:cs typeface="Roboto"/>
                <a:sym typeface="Roboto"/>
              </a:rPr>
              <a:t>Context físico de </a:t>
            </a:r>
            <a:r>
              <a:rPr lang="en" sz="2400" b="1" dirty="0" smtClean="0">
                <a:solidFill>
                  <a:srgbClr val="262626"/>
                </a:solidFill>
                <a:latin typeface="Roboto"/>
                <a:ea typeface="Roboto"/>
                <a:cs typeface="Roboto"/>
                <a:sym typeface="Roboto"/>
              </a:rPr>
              <a:t>Rut</a:t>
            </a:r>
          </a:p>
          <a:p>
            <a:pPr marL="457200" marR="0" lvl="0" indent="457200" algn="l" rtl="0">
              <a:spcBef>
                <a:spcPts val="0"/>
              </a:spcBef>
              <a:spcAft>
                <a:spcPts val="0"/>
              </a:spcAft>
              <a:buNone/>
            </a:pPr>
            <a:endParaRPr sz="2400" b="1" dirty="0">
              <a:solidFill>
                <a:srgbClr val="262626"/>
              </a:solidFill>
              <a:latin typeface="Roboto"/>
              <a:ea typeface="Roboto"/>
              <a:cs typeface="Roboto"/>
              <a:sym typeface="Roboto"/>
            </a:endParaRPr>
          </a:p>
          <a:p>
            <a:pPr marL="457200" marR="0" lvl="0"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Regiones geográficas: Belén (en el mapa “Bethlehem” -&gt; Moab -&gt; Belén</a:t>
            </a:r>
            <a:endParaRPr sz="2400" dirty="0">
              <a:solidFill>
                <a:srgbClr val="262626"/>
              </a:solidFill>
              <a:latin typeface="Roboto"/>
              <a:ea typeface="Roboto"/>
              <a:cs typeface="Roboto"/>
              <a:sym typeface="Roboto"/>
            </a:endParaRPr>
          </a:p>
          <a:p>
            <a:pPr marL="457200" marR="0" lvl="0"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Periodo: Gobierno por jueces (v. 1)</a:t>
            </a:r>
            <a:endParaRPr sz="2400" dirty="0">
              <a:solidFill>
                <a:srgbClr val="262626"/>
              </a:solidFill>
              <a:latin typeface="Roboto"/>
              <a:ea typeface="Roboto"/>
              <a:cs typeface="Roboto"/>
              <a:sym typeface="Roboto"/>
            </a:endParaRPr>
          </a:p>
          <a:p>
            <a:pPr marL="457200" marR="0" lvl="0"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Condiciones: hambre (v. 1)</a:t>
            </a:r>
            <a:endParaRPr sz="2400" dirty="0">
              <a:solidFill>
                <a:srgbClr val="262626"/>
              </a:solidFill>
              <a:latin typeface="Roboto"/>
              <a:ea typeface="Roboto"/>
              <a:cs typeface="Roboto"/>
              <a:sym typeface="Roboto"/>
            </a:endParaRPr>
          </a:p>
          <a:p>
            <a:pPr marL="457200" marR="0" lvl="0"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Ley vigente: Ley de Moisés</a:t>
            </a:r>
            <a:endParaRPr sz="2400" dirty="0">
              <a:solidFill>
                <a:srgbClr val="262626"/>
              </a:solidFill>
              <a:latin typeface="Roboto"/>
              <a:ea typeface="Roboto"/>
              <a:cs typeface="Roboto"/>
              <a:sym typeface="Roboto"/>
            </a:endParaRPr>
          </a:p>
          <a:p>
            <a:pPr marL="914400" marR="0" lvl="1"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Provisiones para los pobres(Deut. 24)</a:t>
            </a:r>
            <a:endParaRPr sz="2400" dirty="0">
              <a:solidFill>
                <a:srgbClr val="262626"/>
              </a:solidFill>
              <a:latin typeface="Roboto"/>
              <a:ea typeface="Roboto"/>
              <a:cs typeface="Roboto"/>
              <a:sym typeface="Roboto"/>
            </a:endParaRPr>
          </a:p>
          <a:p>
            <a:pPr marL="914400" marR="0" lvl="1" indent="-342900" algn="l" rtl="0">
              <a:spcBef>
                <a:spcPts val="0"/>
              </a:spcBef>
              <a:spcAft>
                <a:spcPts val="0"/>
              </a:spcAft>
              <a:buClr>
                <a:srgbClr val="262626"/>
              </a:buClr>
              <a:buSzPts val="1800"/>
              <a:buFont typeface="Roboto"/>
              <a:buChar char="○"/>
            </a:pPr>
            <a:r>
              <a:rPr lang="en" sz="2400" dirty="0">
                <a:solidFill>
                  <a:srgbClr val="262626"/>
                </a:solidFill>
                <a:latin typeface="Roboto"/>
                <a:ea typeface="Roboto"/>
                <a:cs typeface="Roboto"/>
                <a:sym typeface="Roboto"/>
              </a:rPr>
              <a:t>Pariente-redentor (Deut. 25)</a:t>
            </a:r>
            <a:endParaRPr sz="2400" dirty="0">
              <a:solidFill>
                <a:srgbClr val="262626"/>
              </a:solidFill>
              <a:latin typeface="Roboto"/>
              <a:ea typeface="Roboto"/>
              <a:cs typeface="Roboto"/>
              <a:sym typeface="Roboto"/>
            </a:endParaRPr>
          </a:p>
          <a:p>
            <a:pPr marL="0" marR="0" lvl="0" indent="0" algn="l" rtl="0">
              <a:spcBef>
                <a:spcPts val="0"/>
              </a:spcBef>
              <a:spcAft>
                <a:spcPts val="0"/>
              </a:spcAft>
              <a:buNone/>
            </a:pPr>
            <a:endParaRPr sz="24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382873788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p:nvPr/>
        </p:nvSpPr>
        <p:spPr>
          <a:xfrm>
            <a:off x="1486767" y="1694402"/>
            <a:ext cx="16146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5400" b="0" i="0" u="none" strike="noStrike" cap="none" dirty="0" smtClean="0">
                <a:solidFill>
                  <a:srgbClr val="262626"/>
                </a:solidFill>
                <a:latin typeface="Roboto"/>
                <a:ea typeface="Roboto"/>
                <a:cs typeface="Roboto"/>
                <a:sym typeface="Roboto"/>
              </a:rPr>
              <a:t>Rut</a:t>
            </a:r>
            <a:endParaRPr sz="5400" b="0" i="0" u="none" strike="noStrike" cap="none" dirty="0">
              <a:solidFill>
                <a:srgbClr val="262626"/>
              </a:solidFill>
              <a:latin typeface="Roboto"/>
              <a:ea typeface="Roboto"/>
              <a:cs typeface="Roboto"/>
              <a:sym typeface="Roboto"/>
            </a:endParaRPr>
          </a:p>
        </p:txBody>
      </p:sp>
      <p:sp>
        <p:nvSpPr>
          <p:cNvPr id="137" name="Google Shape;137;p26"/>
          <p:cNvSpPr/>
          <p:nvPr/>
        </p:nvSpPr>
        <p:spPr>
          <a:xfrm>
            <a:off x="4572000" y="0"/>
            <a:ext cx="4572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26"/>
          <p:cNvSpPr txBox="1"/>
          <p:nvPr/>
        </p:nvSpPr>
        <p:spPr>
          <a:xfrm>
            <a:off x="4962756" y="1809141"/>
            <a:ext cx="3790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dirty="0" smtClean="0">
                <a:solidFill>
                  <a:srgbClr val="ECF0F1"/>
                </a:solidFill>
                <a:latin typeface="Roboto"/>
                <a:ea typeface="Roboto"/>
                <a:cs typeface="Roboto"/>
                <a:sym typeface="Roboto"/>
              </a:rPr>
              <a:t>4. </a:t>
            </a:r>
            <a:r>
              <a:rPr lang="en" sz="3200" dirty="0">
                <a:solidFill>
                  <a:srgbClr val="ECF0F1"/>
                </a:solidFill>
                <a:latin typeface="Roboto"/>
                <a:ea typeface="Roboto"/>
                <a:cs typeface="Roboto"/>
                <a:sym typeface="Roboto"/>
              </a:rPr>
              <a:t>Rut 3</a:t>
            </a:r>
            <a:endParaRPr sz="3200" dirty="0">
              <a:solidFill>
                <a:srgbClr val="ECF0F1"/>
              </a:solidFill>
              <a:latin typeface="Roboto"/>
              <a:ea typeface="Roboto"/>
              <a:cs typeface="Roboto"/>
              <a:sym typeface="Roboto"/>
            </a:endParaRPr>
          </a:p>
        </p:txBody>
      </p:sp>
    </p:spTree>
    <p:extLst>
      <p:ext uri="{BB962C8B-B14F-4D97-AF65-F5344CB8AC3E}">
        <p14:creationId xmlns:p14="http://schemas.microsoft.com/office/powerpoint/2010/main" val="35870181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30"/>
          <p:cNvSpPr txBox="1"/>
          <p:nvPr/>
        </p:nvSpPr>
        <p:spPr>
          <a:xfrm>
            <a:off x="172899" y="221550"/>
            <a:ext cx="8800115" cy="906362"/>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300" b="1" dirty="0">
                <a:solidFill>
                  <a:schemeClr val="dk1"/>
                </a:solidFill>
                <a:latin typeface="Roboto"/>
                <a:ea typeface="Roboto"/>
                <a:cs typeface="Roboto"/>
                <a:sym typeface="Roboto"/>
              </a:rPr>
              <a:t>Objetivos de la lección:</a:t>
            </a:r>
            <a:endParaRPr sz="2300" b="1"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1281664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30"/>
          <p:cNvSpPr txBox="1"/>
          <p:nvPr/>
        </p:nvSpPr>
        <p:spPr>
          <a:xfrm>
            <a:off x="172899" y="221550"/>
            <a:ext cx="8800115" cy="1720431"/>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300" b="1" dirty="0">
                <a:solidFill>
                  <a:schemeClr val="dk1"/>
                </a:solidFill>
                <a:latin typeface="Roboto"/>
                <a:ea typeface="Roboto"/>
                <a:cs typeface="Roboto"/>
                <a:sym typeface="Roboto"/>
              </a:rPr>
              <a:t>Objetivos de la lección:</a:t>
            </a:r>
            <a:endParaRPr sz="2300" b="1"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2300" dirty="0">
                <a:solidFill>
                  <a:schemeClr val="dk1"/>
                </a:solidFill>
                <a:latin typeface="Roboto"/>
                <a:ea typeface="Roboto"/>
                <a:cs typeface="Roboto"/>
                <a:sym typeface="Roboto"/>
              </a:rPr>
              <a:t>Hacer conexiones con los objetivos de nuestra clase usando el texto del cap. 3 </a:t>
            </a:r>
            <a:endParaRPr sz="23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7540108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30"/>
          <p:cNvSpPr txBox="1"/>
          <p:nvPr/>
        </p:nvSpPr>
        <p:spPr>
          <a:xfrm>
            <a:off x="172899" y="221550"/>
            <a:ext cx="8800115" cy="2534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300" b="1" dirty="0">
                <a:solidFill>
                  <a:schemeClr val="dk1"/>
                </a:solidFill>
                <a:latin typeface="Roboto"/>
                <a:ea typeface="Roboto"/>
                <a:cs typeface="Roboto"/>
                <a:sym typeface="Roboto"/>
              </a:rPr>
              <a:t>Objetivos de la lección:</a:t>
            </a:r>
            <a:endParaRPr sz="2300" b="1"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2300" dirty="0">
                <a:solidFill>
                  <a:schemeClr val="dk1"/>
                </a:solidFill>
                <a:latin typeface="Roboto"/>
                <a:ea typeface="Roboto"/>
                <a:cs typeface="Roboto"/>
                <a:sym typeface="Roboto"/>
              </a:rPr>
              <a:t>Hacer conexiones con los objetivos de nuestra clase usando el texto del cap. 3 </a:t>
            </a:r>
            <a:endParaRPr sz="2300"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2300" dirty="0">
                <a:solidFill>
                  <a:schemeClr val="dk1"/>
                </a:solidFill>
                <a:latin typeface="Roboto"/>
                <a:ea typeface="Roboto"/>
                <a:cs typeface="Roboto"/>
                <a:sym typeface="Roboto"/>
              </a:rPr>
              <a:t>Hacer una lista de algunas virtudes mostradas por Booz y Rut en este capítulo. </a:t>
            </a:r>
            <a:endParaRPr sz="23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5809878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30"/>
          <p:cNvSpPr txBox="1"/>
          <p:nvPr/>
        </p:nvSpPr>
        <p:spPr>
          <a:xfrm>
            <a:off x="172899" y="221550"/>
            <a:ext cx="8800115" cy="334856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300" b="1" dirty="0">
                <a:solidFill>
                  <a:schemeClr val="dk1"/>
                </a:solidFill>
                <a:latin typeface="Roboto"/>
                <a:ea typeface="Roboto"/>
                <a:cs typeface="Roboto"/>
                <a:sym typeface="Roboto"/>
              </a:rPr>
              <a:t>Objetivos de la lección:</a:t>
            </a:r>
            <a:endParaRPr sz="2300" b="1"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2300" dirty="0">
                <a:solidFill>
                  <a:schemeClr val="dk1"/>
                </a:solidFill>
                <a:latin typeface="Roboto"/>
                <a:ea typeface="Roboto"/>
                <a:cs typeface="Roboto"/>
                <a:sym typeface="Roboto"/>
              </a:rPr>
              <a:t>Hacer conexiones con los objetivos de nuestra clase usando el texto del cap. 3 </a:t>
            </a:r>
            <a:endParaRPr sz="2300"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2300" dirty="0">
                <a:solidFill>
                  <a:schemeClr val="dk1"/>
                </a:solidFill>
                <a:latin typeface="Roboto"/>
                <a:ea typeface="Roboto"/>
                <a:cs typeface="Roboto"/>
                <a:sym typeface="Roboto"/>
              </a:rPr>
              <a:t>Hacer una lista de algunas virtudes mostradas por Booz y Rut en este capítulo. </a:t>
            </a:r>
            <a:endParaRPr sz="2300"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2300" dirty="0">
                <a:solidFill>
                  <a:schemeClr val="dk1"/>
                </a:solidFill>
                <a:latin typeface="Roboto"/>
                <a:ea typeface="Roboto"/>
                <a:cs typeface="Roboto"/>
                <a:sym typeface="Roboto"/>
              </a:rPr>
              <a:t>Hacer una lista de algunas oraciones y bendiciones cumplidas en relación con los capítulos anteriores.  </a:t>
            </a:r>
            <a:endParaRPr sz="23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2522688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4"/>
          <p:cNvSpPr txBox="1"/>
          <p:nvPr/>
        </p:nvSpPr>
        <p:spPr>
          <a:xfrm>
            <a:off x="-1" y="0"/>
            <a:ext cx="8787161" cy="137034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0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2200" b="1" dirty="0">
                <a:solidFill>
                  <a:schemeClr val="dk1"/>
                </a:solidFill>
                <a:latin typeface="Roboto"/>
                <a:ea typeface="Roboto"/>
                <a:cs typeface="Roboto"/>
                <a:sym typeface="Roboto"/>
              </a:rPr>
              <a:t>Objetivos de la clase:</a:t>
            </a:r>
            <a:endParaRPr sz="2200" b="1" dirty="0">
              <a:solidFill>
                <a:schemeClr val="dk1"/>
              </a:solidFill>
              <a:latin typeface="Roboto"/>
              <a:ea typeface="Roboto"/>
              <a:cs typeface="Roboto"/>
              <a:sym typeface="Roboto"/>
            </a:endParaRPr>
          </a:p>
          <a:p>
            <a:pPr marL="88900" lvl="0" algn="l" rtl="0">
              <a:lnSpc>
                <a:spcPct val="115000"/>
              </a:lnSpc>
              <a:spcBef>
                <a:spcPts val="0"/>
              </a:spcBef>
              <a:spcAft>
                <a:spcPts val="0"/>
              </a:spcAft>
              <a:buClr>
                <a:schemeClr val="dk1"/>
              </a:buClr>
              <a:buSzPts val="2200"/>
            </a:pPr>
            <a:endParaRPr sz="2500" dirty="0">
              <a:latin typeface="Roboto"/>
              <a:ea typeface="Roboto"/>
              <a:cs typeface="Roboto"/>
              <a:sym typeface="Roboto"/>
            </a:endParaRPr>
          </a:p>
        </p:txBody>
      </p:sp>
    </p:spTree>
    <p:extLst>
      <p:ext uri="{BB962C8B-B14F-4D97-AF65-F5344CB8AC3E}">
        <p14:creationId xmlns:p14="http://schemas.microsoft.com/office/powerpoint/2010/main" val="41107725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4"/>
          <p:cNvSpPr txBox="1"/>
          <p:nvPr/>
        </p:nvSpPr>
        <p:spPr>
          <a:xfrm>
            <a:off x="-1" y="0"/>
            <a:ext cx="8787161" cy="170659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0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2200" b="1" dirty="0">
                <a:solidFill>
                  <a:schemeClr val="dk1"/>
                </a:solidFill>
                <a:latin typeface="Roboto"/>
                <a:ea typeface="Roboto"/>
                <a:cs typeface="Roboto"/>
                <a:sym typeface="Roboto"/>
              </a:rPr>
              <a:t>Objetivos de la clase:</a:t>
            </a:r>
            <a:endParaRPr sz="2200" b="1"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2200" b="1" dirty="0">
                <a:solidFill>
                  <a:schemeClr val="dk1"/>
                </a:solidFill>
                <a:latin typeface="Roboto"/>
                <a:ea typeface="Roboto"/>
                <a:cs typeface="Roboto"/>
                <a:sym typeface="Roboto"/>
              </a:rPr>
              <a:t>Crecer en las virtudes divinas</a:t>
            </a:r>
            <a:r>
              <a:rPr lang="en" sz="2200" dirty="0">
                <a:solidFill>
                  <a:schemeClr val="dk1"/>
                </a:solidFill>
                <a:latin typeface="Roboto"/>
                <a:ea typeface="Roboto"/>
                <a:cs typeface="Roboto"/>
                <a:sym typeface="Roboto"/>
              </a:rPr>
              <a:t>, especialmente en tiempos de dificultad o de tentación</a:t>
            </a:r>
            <a:r>
              <a:rPr lang="en" sz="2200" dirty="0" smtClean="0">
                <a:solidFill>
                  <a:schemeClr val="dk1"/>
                </a:solidFill>
                <a:latin typeface="Roboto"/>
                <a:ea typeface="Roboto"/>
                <a:cs typeface="Roboto"/>
                <a:sym typeface="Roboto"/>
              </a:rPr>
              <a:t>.</a:t>
            </a:r>
            <a:endParaRPr sz="22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5874618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4"/>
          <p:cNvSpPr txBox="1"/>
          <p:nvPr/>
        </p:nvSpPr>
        <p:spPr>
          <a:xfrm>
            <a:off x="-1" y="0"/>
            <a:ext cx="8787161" cy="253835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0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2200" b="1" dirty="0">
                <a:solidFill>
                  <a:schemeClr val="dk1"/>
                </a:solidFill>
                <a:latin typeface="Roboto"/>
                <a:ea typeface="Roboto"/>
                <a:cs typeface="Roboto"/>
                <a:sym typeface="Roboto"/>
              </a:rPr>
              <a:t>Objetivos de la clase:</a:t>
            </a:r>
            <a:endParaRPr sz="2200" b="1"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2200" b="1" dirty="0">
                <a:solidFill>
                  <a:schemeClr val="dk1"/>
                </a:solidFill>
                <a:latin typeface="Roboto"/>
                <a:ea typeface="Roboto"/>
                <a:cs typeface="Roboto"/>
                <a:sym typeface="Roboto"/>
              </a:rPr>
              <a:t>Crecer en las virtudes divinas</a:t>
            </a:r>
            <a:r>
              <a:rPr lang="en" sz="2200" dirty="0">
                <a:solidFill>
                  <a:schemeClr val="dk1"/>
                </a:solidFill>
                <a:latin typeface="Roboto"/>
                <a:ea typeface="Roboto"/>
                <a:cs typeface="Roboto"/>
                <a:sym typeface="Roboto"/>
              </a:rPr>
              <a:t>, especialmente en tiempos de dificultad o de tentación.</a:t>
            </a:r>
            <a:endParaRPr sz="2200"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2200" b="1" dirty="0">
                <a:solidFill>
                  <a:schemeClr val="dk1"/>
                </a:solidFill>
                <a:latin typeface="Roboto"/>
                <a:ea typeface="Roboto"/>
                <a:cs typeface="Roboto"/>
                <a:sym typeface="Roboto"/>
              </a:rPr>
              <a:t>Mostrar compasión y bondad</a:t>
            </a:r>
            <a:r>
              <a:rPr lang="en" sz="2200" dirty="0">
                <a:solidFill>
                  <a:schemeClr val="dk1"/>
                </a:solidFill>
                <a:latin typeface="Roboto"/>
                <a:ea typeface="Roboto"/>
                <a:cs typeface="Roboto"/>
                <a:sym typeface="Roboto"/>
              </a:rPr>
              <a:t> hacia los demás.</a:t>
            </a:r>
            <a:endParaRPr sz="2200" dirty="0">
              <a:solidFill>
                <a:schemeClr val="dk1"/>
              </a:solidFill>
              <a:latin typeface="Roboto"/>
              <a:ea typeface="Roboto"/>
              <a:cs typeface="Roboto"/>
              <a:sym typeface="Roboto"/>
            </a:endParaRPr>
          </a:p>
          <a:p>
            <a:pPr marL="88900" lvl="0" algn="l" rtl="0">
              <a:lnSpc>
                <a:spcPct val="115000"/>
              </a:lnSpc>
              <a:spcBef>
                <a:spcPts val="0"/>
              </a:spcBef>
              <a:spcAft>
                <a:spcPts val="0"/>
              </a:spcAft>
              <a:buClr>
                <a:schemeClr val="dk1"/>
              </a:buClr>
              <a:buSzPts val="2200"/>
            </a:pPr>
            <a:endParaRPr sz="2500" dirty="0">
              <a:latin typeface="Roboto"/>
              <a:ea typeface="Roboto"/>
              <a:cs typeface="Roboto"/>
              <a:sym typeface="Roboto"/>
            </a:endParaRPr>
          </a:p>
        </p:txBody>
      </p:sp>
    </p:spTree>
    <p:extLst>
      <p:ext uri="{BB962C8B-B14F-4D97-AF65-F5344CB8AC3E}">
        <p14:creationId xmlns:p14="http://schemas.microsoft.com/office/powerpoint/2010/main" val="5851086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4"/>
          <p:cNvSpPr txBox="1"/>
          <p:nvPr/>
        </p:nvSpPr>
        <p:spPr>
          <a:xfrm>
            <a:off x="-1" y="0"/>
            <a:ext cx="8787161" cy="248526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0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2200" b="1" dirty="0">
                <a:solidFill>
                  <a:schemeClr val="dk1"/>
                </a:solidFill>
                <a:latin typeface="Roboto"/>
                <a:ea typeface="Roboto"/>
                <a:cs typeface="Roboto"/>
                <a:sym typeface="Roboto"/>
              </a:rPr>
              <a:t>Objetivos de la clase:</a:t>
            </a:r>
            <a:endParaRPr sz="2200" b="1"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2200" b="1" dirty="0">
                <a:solidFill>
                  <a:schemeClr val="dk1"/>
                </a:solidFill>
                <a:latin typeface="Roboto"/>
                <a:ea typeface="Roboto"/>
                <a:cs typeface="Roboto"/>
                <a:sym typeface="Roboto"/>
              </a:rPr>
              <a:t>Crecer en las virtudes divinas</a:t>
            </a:r>
            <a:r>
              <a:rPr lang="en" sz="2200" dirty="0">
                <a:solidFill>
                  <a:schemeClr val="dk1"/>
                </a:solidFill>
                <a:latin typeface="Roboto"/>
                <a:ea typeface="Roboto"/>
                <a:cs typeface="Roboto"/>
                <a:sym typeface="Roboto"/>
              </a:rPr>
              <a:t>, especialmente en tiempos de dificultad o de tentación.</a:t>
            </a:r>
            <a:endParaRPr sz="2200"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2200" b="1" dirty="0">
                <a:solidFill>
                  <a:schemeClr val="dk1"/>
                </a:solidFill>
                <a:latin typeface="Roboto"/>
                <a:ea typeface="Roboto"/>
                <a:cs typeface="Roboto"/>
                <a:sym typeface="Roboto"/>
              </a:rPr>
              <a:t>Mostrar compasión y bondad</a:t>
            </a:r>
            <a:r>
              <a:rPr lang="en" sz="2200" dirty="0">
                <a:solidFill>
                  <a:schemeClr val="dk1"/>
                </a:solidFill>
                <a:latin typeface="Roboto"/>
                <a:ea typeface="Roboto"/>
                <a:cs typeface="Roboto"/>
                <a:sym typeface="Roboto"/>
              </a:rPr>
              <a:t> hacia los demás.</a:t>
            </a:r>
            <a:endParaRPr sz="2200"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2200" dirty="0">
                <a:solidFill>
                  <a:schemeClr val="dk1"/>
                </a:solidFill>
                <a:latin typeface="Roboto"/>
                <a:ea typeface="Roboto"/>
                <a:cs typeface="Roboto"/>
                <a:sym typeface="Roboto"/>
              </a:rPr>
              <a:t>Considerar la providencia de Dios para </a:t>
            </a:r>
            <a:r>
              <a:rPr lang="en" sz="2200" b="1" dirty="0">
                <a:solidFill>
                  <a:schemeClr val="dk1"/>
                </a:solidFill>
                <a:latin typeface="Roboto"/>
                <a:ea typeface="Roboto"/>
                <a:cs typeface="Roboto"/>
                <a:sym typeface="Roboto"/>
              </a:rPr>
              <a:t>vivir una vida activa y fiel</a:t>
            </a:r>
            <a:r>
              <a:rPr lang="en" sz="2200" dirty="0">
                <a:solidFill>
                  <a:schemeClr val="dk1"/>
                </a:solidFill>
                <a:latin typeface="Roboto"/>
                <a:ea typeface="Roboto"/>
                <a:cs typeface="Roboto"/>
                <a:sym typeface="Roboto"/>
              </a:rPr>
              <a:t>.</a:t>
            </a:r>
            <a:endParaRPr sz="2500" dirty="0">
              <a:latin typeface="Roboto"/>
              <a:ea typeface="Roboto"/>
              <a:cs typeface="Roboto"/>
              <a:sym typeface="Roboto"/>
            </a:endParaRPr>
          </a:p>
        </p:txBody>
      </p:sp>
    </p:spTree>
    <p:extLst>
      <p:ext uri="{BB962C8B-B14F-4D97-AF65-F5344CB8AC3E}">
        <p14:creationId xmlns:p14="http://schemas.microsoft.com/office/powerpoint/2010/main" val="28104091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35"/>
          <p:cNvSpPr txBox="1"/>
          <p:nvPr/>
        </p:nvSpPr>
        <p:spPr>
          <a:xfrm>
            <a:off x="172899" y="221550"/>
            <a:ext cx="8919061" cy="5109051"/>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4000" b="1" dirty="0">
                <a:solidFill>
                  <a:schemeClr val="dk1"/>
                </a:solidFill>
              </a:rPr>
              <a:t>Bosquejo </a:t>
            </a:r>
            <a:r>
              <a:rPr lang="en" sz="4000" b="1" dirty="0" smtClean="0">
                <a:solidFill>
                  <a:schemeClr val="dk1"/>
                </a:solidFill>
              </a:rPr>
              <a:t>de Rut 3:</a:t>
            </a:r>
            <a:endParaRPr sz="4000" b="1" dirty="0">
              <a:solidFill>
                <a:schemeClr val="dk1"/>
              </a:solidFill>
            </a:endParaRPr>
          </a:p>
          <a:p>
            <a:pPr marL="0" lvl="0" indent="0" algn="l" rtl="0">
              <a:lnSpc>
                <a:spcPct val="115000"/>
              </a:lnSpc>
              <a:spcBef>
                <a:spcPts val="0"/>
              </a:spcBef>
              <a:spcAft>
                <a:spcPts val="0"/>
              </a:spcAft>
              <a:buNone/>
            </a:pPr>
            <a:endParaRPr sz="4000" b="1" dirty="0">
              <a:solidFill>
                <a:schemeClr val="dk1"/>
              </a:solidFill>
            </a:endParaRPr>
          </a:p>
          <a:p>
            <a:pPr marL="0" marR="105507" lvl="0" indent="0" algn="l" rtl="0">
              <a:spcBef>
                <a:spcPts val="0"/>
              </a:spcBef>
              <a:spcAft>
                <a:spcPts val="0"/>
              </a:spcAft>
              <a:buNone/>
            </a:pPr>
            <a:r>
              <a:rPr lang="en" sz="2400" dirty="0">
                <a:solidFill>
                  <a:srgbClr val="262626"/>
                </a:solidFill>
              </a:rPr>
              <a:t>A(2:23b-3:6) Conversación entre </a:t>
            </a:r>
            <a:r>
              <a:rPr lang="en" sz="2400" b="1" dirty="0">
                <a:solidFill>
                  <a:srgbClr val="262626"/>
                </a:solidFill>
              </a:rPr>
              <a:t>Noemí y Rut</a:t>
            </a:r>
            <a:endParaRPr sz="2400" b="1" dirty="0">
              <a:solidFill>
                <a:srgbClr val="262626"/>
              </a:solidFill>
            </a:endParaRPr>
          </a:p>
          <a:p>
            <a:pPr marL="0" marR="105507" lvl="0" indent="0" algn="l" rtl="0">
              <a:spcBef>
                <a:spcPts val="0"/>
              </a:spcBef>
              <a:spcAft>
                <a:spcPts val="0"/>
              </a:spcAft>
              <a:buNone/>
            </a:pPr>
            <a:r>
              <a:rPr lang="en" sz="2400" dirty="0">
                <a:solidFill>
                  <a:srgbClr val="262626"/>
                </a:solidFill>
              </a:rPr>
              <a:t>  B(3:7-9a) Acciones de </a:t>
            </a:r>
            <a:r>
              <a:rPr lang="en" sz="2400" b="1" dirty="0">
                <a:solidFill>
                  <a:srgbClr val="262626"/>
                </a:solidFill>
              </a:rPr>
              <a:t>Booz</a:t>
            </a:r>
            <a:endParaRPr sz="2400" b="1" dirty="0">
              <a:solidFill>
                <a:srgbClr val="262626"/>
              </a:solidFill>
            </a:endParaRPr>
          </a:p>
          <a:p>
            <a:pPr marL="0" marR="105507" lvl="0" indent="0" algn="l" rtl="0">
              <a:spcBef>
                <a:spcPts val="0"/>
              </a:spcBef>
              <a:spcAft>
                <a:spcPts val="0"/>
              </a:spcAft>
              <a:buNone/>
            </a:pPr>
            <a:r>
              <a:rPr lang="en" sz="2400" dirty="0">
                <a:solidFill>
                  <a:srgbClr val="262626"/>
                </a:solidFill>
              </a:rPr>
              <a:t>    C(3:9b) Acciones de </a:t>
            </a:r>
            <a:r>
              <a:rPr lang="en" sz="2400" b="1" dirty="0">
                <a:solidFill>
                  <a:srgbClr val="262626"/>
                </a:solidFill>
              </a:rPr>
              <a:t>Rut</a:t>
            </a:r>
            <a:endParaRPr sz="2400" b="1" dirty="0">
              <a:solidFill>
                <a:srgbClr val="262626"/>
              </a:solidFill>
            </a:endParaRPr>
          </a:p>
          <a:p>
            <a:pPr marL="0" marR="105507" lvl="0" indent="0" algn="l" rtl="0">
              <a:spcBef>
                <a:spcPts val="0"/>
              </a:spcBef>
              <a:spcAft>
                <a:spcPts val="0"/>
              </a:spcAft>
              <a:buNone/>
            </a:pPr>
            <a:r>
              <a:rPr lang="en" sz="2400" dirty="0">
                <a:solidFill>
                  <a:srgbClr val="262626"/>
                </a:solidFill>
              </a:rPr>
              <a:t>      D(3:10-13) </a:t>
            </a:r>
            <a:r>
              <a:rPr lang="en" sz="2400" b="1" dirty="0">
                <a:solidFill>
                  <a:srgbClr val="262626"/>
                </a:solidFill>
              </a:rPr>
              <a:t>Booz bendice </a:t>
            </a:r>
            <a:r>
              <a:rPr lang="en" sz="2400" dirty="0">
                <a:solidFill>
                  <a:srgbClr val="262626"/>
                </a:solidFill>
              </a:rPr>
              <a:t>y hace juramento</a:t>
            </a:r>
            <a:endParaRPr sz="2400" dirty="0">
              <a:solidFill>
                <a:srgbClr val="262626"/>
              </a:solidFill>
            </a:endParaRPr>
          </a:p>
          <a:p>
            <a:pPr marL="0" marR="105507" lvl="0" indent="0" algn="l" rtl="0">
              <a:spcBef>
                <a:spcPts val="0"/>
              </a:spcBef>
              <a:spcAft>
                <a:spcPts val="0"/>
              </a:spcAft>
              <a:buNone/>
            </a:pPr>
            <a:r>
              <a:rPr lang="en" sz="2400" dirty="0">
                <a:solidFill>
                  <a:srgbClr val="262626"/>
                </a:solidFill>
              </a:rPr>
              <a:t>    C'(3:14) Acciones de </a:t>
            </a:r>
            <a:r>
              <a:rPr lang="en" sz="2400" b="1" dirty="0">
                <a:solidFill>
                  <a:srgbClr val="262626"/>
                </a:solidFill>
              </a:rPr>
              <a:t>Rut</a:t>
            </a:r>
            <a:endParaRPr sz="2400" b="1" dirty="0">
              <a:solidFill>
                <a:srgbClr val="262626"/>
              </a:solidFill>
            </a:endParaRPr>
          </a:p>
          <a:p>
            <a:pPr marL="0" marR="105507" lvl="0" indent="0" algn="l" rtl="0">
              <a:spcBef>
                <a:spcPts val="0"/>
              </a:spcBef>
              <a:spcAft>
                <a:spcPts val="0"/>
              </a:spcAft>
              <a:buNone/>
            </a:pPr>
            <a:r>
              <a:rPr lang="en" sz="2400" dirty="0">
                <a:solidFill>
                  <a:srgbClr val="262626"/>
                </a:solidFill>
              </a:rPr>
              <a:t>  B'(3:15) Acciones de</a:t>
            </a:r>
            <a:r>
              <a:rPr lang="en" sz="2400" b="1" dirty="0">
                <a:solidFill>
                  <a:srgbClr val="262626"/>
                </a:solidFill>
              </a:rPr>
              <a:t> Booz</a:t>
            </a:r>
            <a:endParaRPr sz="2400" b="1" dirty="0">
              <a:solidFill>
                <a:srgbClr val="262626"/>
              </a:solidFill>
            </a:endParaRPr>
          </a:p>
          <a:p>
            <a:pPr marL="0" marR="105507" lvl="0" indent="0" algn="l" rtl="0">
              <a:spcBef>
                <a:spcPts val="0"/>
              </a:spcBef>
              <a:spcAft>
                <a:spcPts val="0"/>
              </a:spcAft>
              <a:buNone/>
            </a:pPr>
            <a:r>
              <a:rPr lang="en" sz="2400" dirty="0">
                <a:solidFill>
                  <a:srgbClr val="262626"/>
                </a:solidFill>
              </a:rPr>
              <a:t>A'(3:16-18) Conversación entre </a:t>
            </a:r>
            <a:r>
              <a:rPr lang="en" sz="2400" b="1" dirty="0">
                <a:solidFill>
                  <a:srgbClr val="262626"/>
                </a:solidFill>
              </a:rPr>
              <a:t>Noemí y Rut </a:t>
            </a:r>
            <a:endParaRPr sz="2400" b="1" dirty="0">
              <a:solidFill>
                <a:srgbClr val="262626"/>
              </a:solidFill>
            </a:endParaRPr>
          </a:p>
          <a:p>
            <a:pPr marL="0" marR="369735" lvl="0" indent="0" algn="l" rtl="0">
              <a:spcBef>
                <a:spcPts val="0"/>
              </a:spcBef>
              <a:spcAft>
                <a:spcPts val="0"/>
              </a:spcAft>
              <a:buClr>
                <a:schemeClr val="dk1"/>
              </a:buClr>
              <a:buSzPts val="1100"/>
              <a:buFont typeface="Arial"/>
              <a:buNone/>
            </a:pPr>
            <a:endParaRPr sz="2000" b="1" dirty="0">
              <a:solidFill>
                <a:srgbClr val="262626"/>
              </a:solidFill>
            </a:endParaRPr>
          </a:p>
          <a:p>
            <a:pPr marL="45720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457200" lvl="0" indent="0" algn="l" rtl="0">
              <a:lnSpc>
                <a:spcPct val="115000"/>
              </a:lnSpc>
              <a:spcBef>
                <a:spcPts val="0"/>
              </a:spcBef>
              <a:spcAft>
                <a:spcPts val="0"/>
              </a:spcAft>
              <a:buNone/>
            </a:pPr>
            <a:endParaRPr sz="2000" dirty="0">
              <a:solidFill>
                <a:schemeClr val="dk1"/>
              </a:solidFill>
            </a:endParaRPr>
          </a:p>
        </p:txBody>
      </p:sp>
    </p:spTree>
    <p:extLst>
      <p:ext uri="{BB962C8B-B14F-4D97-AF65-F5344CB8AC3E}">
        <p14:creationId xmlns:p14="http://schemas.microsoft.com/office/powerpoint/2010/main" val="252142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Shape 408"/>
        <p:cNvGrpSpPr/>
        <p:nvPr/>
      </p:nvGrpSpPr>
      <p:grpSpPr>
        <a:xfrm>
          <a:off x="0" y="0"/>
          <a:ext cx="0" cy="0"/>
          <a:chOff x="0" y="0"/>
          <a:chExt cx="0" cy="0"/>
        </a:xfrm>
      </p:grpSpPr>
      <p:pic>
        <p:nvPicPr>
          <p:cNvPr id="409" name="Google Shape;409;p41"/>
          <p:cNvPicPr preferRelativeResize="0"/>
          <p:nvPr/>
        </p:nvPicPr>
        <p:blipFill rotWithShape="1">
          <a:blip r:embed="rId3">
            <a:alphaModFix/>
          </a:blip>
          <a:srcRect/>
          <a:stretch/>
        </p:blipFill>
        <p:spPr>
          <a:xfrm>
            <a:off x="170245" y="137421"/>
            <a:ext cx="4427285" cy="4706748"/>
          </a:xfrm>
          <a:prstGeom prst="rect">
            <a:avLst/>
          </a:prstGeom>
          <a:noFill/>
          <a:ln>
            <a:noFill/>
          </a:ln>
        </p:spPr>
      </p:pic>
      <p:sp>
        <p:nvSpPr>
          <p:cNvPr id="411" name="Google Shape;411;p41"/>
          <p:cNvSpPr txBox="1"/>
          <p:nvPr/>
        </p:nvSpPr>
        <p:spPr>
          <a:xfrm>
            <a:off x="170249" y="4897190"/>
            <a:ext cx="37239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00">
                <a:solidFill>
                  <a:schemeClr val="lt1"/>
                </a:solidFill>
                <a:highlight>
                  <a:schemeClr val="accent1"/>
                </a:highlight>
                <a:latin typeface="Roboto"/>
                <a:ea typeface="Roboto"/>
                <a:cs typeface="Roboto"/>
                <a:sym typeface="Roboto"/>
              </a:rPr>
              <a:t>Copyright © 2001 Crossway Bibles – www.esvstudybible.org</a:t>
            </a:r>
            <a:endParaRPr sz="1000" dirty="0">
              <a:solidFill>
                <a:schemeClr val="lt1"/>
              </a:solidFill>
              <a:highlight>
                <a:schemeClr val="accent1"/>
              </a:highlight>
              <a:latin typeface="Roboto"/>
              <a:ea typeface="Roboto"/>
              <a:cs typeface="Roboto"/>
              <a:sym typeface="Roboto"/>
            </a:endParaRPr>
          </a:p>
        </p:txBody>
      </p:sp>
      <p:sp>
        <p:nvSpPr>
          <p:cNvPr id="412" name="Google Shape;412;p41"/>
          <p:cNvSpPr txBox="1"/>
          <p:nvPr/>
        </p:nvSpPr>
        <p:spPr>
          <a:xfrm>
            <a:off x="4572000" y="0"/>
            <a:ext cx="4572000" cy="769401"/>
          </a:xfrm>
          <a:prstGeom prst="rect">
            <a:avLst/>
          </a:prstGeom>
          <a:no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en" sz="2200" b="1" dirty="0">
                <a:solidFill>
                  <a:srgbClr val="262626"/>
                </a:solidFill>
                <a:latin typeface="Roboto"/>
                <a:ea typeface="Roboto"/>
                <a:cs typeface="Roboto"/>
                <a:sym typeface="Roboto"/>
              </a:rPr>
              <a:t>Contexto espiritual de </a:t>
            </a:r>
            <a:r>
              <a:rPr lang="en" sz="2200" b="1" dirty="0" smtClean="0">
                <a:solidFill>
                  <a:srgbClr val="262626"/>
                </a:solidFill>
                <a:latin typeface="Roboto"/>
                <a:ea typeface="Roboto"/>
                <a:cs typeface="Roboto"/>
                <a:sym typeface="Roboto"/>
              </a:rPr>
              <a:t>Rut</a:t>
            </a:r>
          </a:p>
          <a:p>
            <a:pPr marL="457200" marR="0" lvl="0" indent="0" algn="ctr" rtl="0">
              <a:spcBef>
                <a:spcPts val="0"/>
              </a:spcBef>
              <a:spcAft>
                <a:spcPts val="0"/>
              </a:spcAft>
              <a:buNone/>
            </a:pPr>
            <a:endParaRPr sz="2200" b="1" dirty="0">
              <a:solidFill>
                <a:srgbClr val="262626"/>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36"/>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209" name="Google Shape;209;p36"/>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10" name="Google Shape;210;p36"/>
          <p:cNvSpPr txBox="1">
            <a:spLocks noGrp="1"/>
          </p:cNvSpPr>
          <p:nvPr>
            <p:ph type="subTitle" idx="1"/>
          </p:nvPr>
        </p:nvSpPr>
        <p:spPr>
          <a:xfrm>
            <a:off x="88500" y="167575"/>
            <a:ext cx="8773002"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espiga en el campo de Booz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Conversación entre Noemí y Rut</a:t>
            </a:r>
            <a:endParaRPr sz="2000" b="1" dirty="0">
              <a:latin typeface="Roboto"/>
              <a:ea typeface="Roboto"/>
              <a:cs typeface="Roboto"/>
              <a:sym typeface="Roboto"/>
            </a:endParaRPr>
          </a:p>
          <a:p>
            <a:pPr marL="0" lvl="0" indent="0" algn="l" rtl="0">
              <a:spcBef>
                <a:spcPts val="750"/>
              </a:spcBef>
              <a:spcAft>
                <a:spcPts val="0"/>
              </a:spcAft>
              <a:buNone/>
            </a:pPr>
            <a:r>
              <a:rPr lang="en" sz="2000" dirty="0">
                <a:solidFill>
                  <a:srgbClr val="888888"/>
                </a:solidFill>
                <a:latin typeface="Roboto"/>
                <a:ea typeface="Roboto"/>
                <a:cs typeface="Roboto"/>
                <a:sym typeface="Roboto"/>
              </a:rPr>
              <a:t>19 Entonces su suegra le dijo: «¿Dónde espigaste y dónde trabajaste hoy? Bendito sea aquel que se fijó en ti». Y ella informó a su suegra con quién había trabajado, y dijo: «El hombre con quien trabajé hoy se llama Booz». 20 Noemí dijo a su nuera: «Sea él bendito del Señor, porque no ha rehusado su bondad ni a los vivos ni a los muertos». Le dijo también Noemí: «El hombre es nuestro pariente; es uno de nuestros parientes más cercanos». 21 Entonces Rut la moabita dijo: «Además, él me dijo: “Debes estar cerca de mis siervos hasta que hayan terminado toda mi cosecha”». 22 Noemí dijo a Rut su nuera: «Es bueno, hija mía, que salgas con sus criadas, no sea que en otro campo te maltraten». </a:t>
            </a:r>
            <a:r>
              <a:rPr lang="en" sz="2000" dirty="0">
                <a:latin typeface="Roboto"/>
                <a:ea typeface="Roboto"/>
                <a:cs typeface="Roboto"/>
                <a:sym typeface="Roboto"/>
              </a:rPr>
              <a:t>23 Y Rut se quedó cerca de las criadas de Booz espigando hasta que se acabó la cosecha de cebada y de trigo. Y ella vivía con su suegra.</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143042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3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233" name="Google Shape;233;p39"/>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34" name="Google Shape;234;p39"/>
          <p:cNvSpPr txBox="1">
            <a:spLocks noGrp="1"/>
          </p:cNvSpPr>
          <p:nvPr>
            <p:ph type="subTitle" idx="1"/>
          </p:nvPr>
        </p:nvSpPr>
        <p:spPr>
          <a:xfrm>
            <a:off x="88500" y="167575"/>
            <a:ext cx="8832476"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Los planes de Noemí para Rut</a:t>
            </a:r>
            <a:endParaRPr sz="2000"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2800" b="1" dirty="0">
                <a:latin typeface="Roboto"/>
                <a:ea typeface="Roboto"/>
                <a:cs typeface="Roboto"/>
                <a:sym typeface="Roboto"/>
              </a:rPr>
              <a:t>3</a:t>
            </a:r>
            <a:r>
              <a:rPr lang="en" sz="2000" dirty="0">
                <a:latin typeface="Roboto"/>
                <a:ea typeface="Roboto"/>
                <a:cs typeface="Roboto"/>
                <a:sym typeface="Roboto"/>
              </a:rPr>
              <a:t> Después su suegra Noemí le dijo: «Hija mía, ¿no he de buscar seguridad para ti, para que te vaya bien? </a:t>
            </a:r>
            <a:r>
              <a:rPr lang="en" sz="2000" b="1" dirty="0">
                <a:latin typeface="Roboto"/>
                <a:ea typeface="Roboto"/>
                <a:cs typeface="Roboto"/>
                <a:sym typeface="Roboto"/>
              </a:rPr>
              <a:t>2</a:t>
            </a:r>
            <a:r>
              <a:rPr lang="en" sz="2000" dirty="0">
                <a:latin typeface="Roboto"/>
                <a:ea typeface="Roboto"/>
                <a:cs typeface="Roboto"/>
                <a:sym typeface="Roboto"/>
              </a:rPr>
              <a:t> Ahora pues, ¿no es Booz nuestro pariente, con cuyas criadas estabas? Mira, él va a aventar cebada en la era esta noche. </a:t>
            </a:r>
            <a:r>
              <a:rPr lang="en" sz="2000" b="1" dirty="0">
                <a:latin typeface="Roboto"/>
                <a:ea typeface="Roboto"/>
                <a:cs typeface="Roboto"/>
                <a:sym typeface="Roboto"/>
              </a:rPr>
              <a:t>3</a:t>
            </a:r>
            <a:r>
              <a:rPr lang="en" sz="2000" dirty="0">
                <a:latin typeface="Roboto"/>
                <a:ea typeface="Roboto"/>
                <a:cs typeface="Roboto"/>
                <a:sym typeface="Roboto"/>
              </a:rPr>
              <a:t> Lávate, pues, perfúmate y ponte tu mejor vestido y baja a la era; pero no te des a conocer al hombre hasta que haya acabado de comer y beber. </a:t>
            </a:r>
            <a:r>
              <a:rPr lang="en" sz="2000" b="1" dirty="0">
                <a:latin typeface="Roboto"/>
                <a:ea typeface="Roboto"/>
                <a:cs typeface="Roboto"/>
                <a:sym typeface="Roboto"/>
              </a:rPr>
              <a:t>4 </a:t>
            </a:r>
            <a:r>
              <a:rPr lang="en" sz="2000" dirty="0">
                <a:latin typeface="Roboto"/>
                <a:ea typeface="Roboto"/>
                <a:cs typeface="Roboto"/>
                <a:sym typeface="Roboto"/>
              </a:rPr>
              <a:t>Y sucederá que cuando él se acueste, notarás el lugar donde se acuesta; irás, descubrirás sus pies y te acostarás; entonces él te dirá lo que debes hacer». </a:t>
            </a:r>
            <a:r>
              <a:rPr lang="en" sz="2000" b="1" dirty="0">
                <a:latin typeface="Roboto"/>
                <a:ea typeface="Roboto"/>
                <a:cs typeface="Roboto"/>
                <a:sym typeface="Roboto"/>
              </a:rPr>
              <a:t>5</a:t>
            </a:r>
            <a:r>
              <a:rPr lang="en" sz="2000" dirty="0">
                <a:latin typeface="Roboto"/>
                <a:ea typeface="Roboto"/>
                <a:cs typeface="Roboto"/>
                <a:sym typeface="Roboto"/>
              </a:rPr>
              <a:t> Ella respondió: «Todo lo que me dices, haré».</a:t>
            </a:r>
            <a:endParaRPr sz="2000" dirty="0">
              <a:latin typeface="Roboto"/>
              <a:ea typeface="Roboto"/>
              <a:cs typeface="Roboto"/>
              <a:sym typeface="Roboto"/>
            </a:endParaRPr>
          </a:p>
          <a:p>
            <a:pPr marL="0" lvl="0" indent="0" algn="l" rtl="0">
              <a:spcBef>
                <a:spcPts val="120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323922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3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233" name="Google Shape;233;p39"/>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34" name="Google Shape;234;p39"/>
          <p:cNvSpPr txBox="1">
            <a:spLocks noGrp="1"/>
          </p:cNvSpPr>
          <p:nvPr>
            <p:ph type="subTitle" idx="1"/>
          </p:nvPr>
        </p:nvSpPr>
        <p:spPr>
          <a:xfrm>
            <a:off x="88500" y="167575"/>
            <a:ext cx="8832476"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Los planes de Noemí para Rut</a:t>
            </a:r>
            <a:endParaRPr sz="2000"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2800" b="1" dirty="0">
                <a:latin typeface="Roboto"/>
                <a:ea typeface="Roboto"/>
                <a:cs typeface="Roboto"/>
                <a:sym typeface="Roboto"/>
              </a:rPr>
              <a:t>3</a:t>
            </a:r>
            <a:r>
              <a:rPr lang="en" sz="2000" dirty="0">
                <a:latin typeface="Roboto"/>
                <a:ea typeface="Roboto"/>
                <a:cs typeface="Roboto"/>
                <a:sym typeface="Roboto"/>
              </a:rPr>
              <a:t> Después su suegra Noemí le dijo: «Hija mía, ¿no he de buscar seguridad para ti, para que te vaya bien? </a:t>
            </a:r>
            <a:r>
              <a:rPr lang="en" sz="2000" b="1" dirty="0">
                <a:latin typeface="Roboto"/>
                <a:ea typeface="Roboto"/>
                <a:cs typeface="Roboto"/>
                <a:sym typeface="Roboto"/>
              </a:rPr>
              <a:t>2</a:t>
            </a:r>
            <a:r>
              <a:rPr lang="en" sz="2000" dirty="0">
                <a:latin typeface="Roboto"/>
                <a:ea typeface="Roboto"/>
                <a:cs typeface="Roboto"/>
                <a:sym typeface="Roboto"/>
              </a:rPr>
              <a:t> Ahora pues, ¿no es Booz nuestro pariente, con cuyas criadas estabas? Mira, él va a aventar cebada en la era esta noche. </a:t>
            </a:r>
            <a:r>
              <a:rPr lang="en" sz="2000" b="1" dirty="0">
                <a:latin typeface="Roboto"/>
                <a:ea typeface="Roboto"/>
                <a:cs typeface="Roboto"/>
                <a:sym typeface="Roboto"/>
              </a:rPr>
              <a:t>3</a:t>
            </a:r>
            <a:r>
              <a:rPr lang="en" sz="2000" dirty="0">
                <a:latin typeface="Roboto"/>
                <a:ea typeface="Roboto"/>
                <a:cs typeface="Roboto"/>
                <a:sym typeface="Roboto"/>
              </a:rPr>
              <a:t> Lávate, pues, perfúmate y ponte tu mejor vestido y baja a la era; pero no te des a conocer al hombre hasta que haya acabado de comer y beber. </a:t>
            </a:r>
            <a:r>
              <a:rPr lang="en" sz="2000" b="1" dirty="0">
                <a:latin typeface="Roboto"/>
                <a:ea typeface="Roboto"/>
                <a:cs typeface="Roboto"/>
                <a:sym typeface="Roboto"/>
              </a:rPr>
              <a:t>4 </a:t>
            </a:r>
            <a:r>
              <a:rPr lang="en" sz="2000" dirty="0">
                <a:latin typeface="Roboto"/>
                <a:ea typeface="Roboto"/>
                <a:cs typeface="Roboto"/>
                <a:sym typeface="Roboto"/>
              </a:rPr>
              <a:t>Y sucederá que cuando él se acueste, notarás el lugar donde se acuesta; irás, descubrirás sus pies y te acostarás; entonces él te dirá lo que debes hacer». </a:t>
            </a:r>
            <a:r>
              <a:rPr lang="en" sz="2000" b="1" dirty="0">
                <a:latin typeface="Roboto"/>
                <a:ea typeface="Roboto"/>
                <a:cs typeface="Roboto"/>
                <a:sym typeface="Roboto"/>
              </a:rPr>
              <a:t>5</a:t>
            </a:r>
            <a:r>
              <a:rPr lang="en" sz="2000" dirty="0">
                <a:latin typeface="Roboto"/>
                <a:ea typeface="Roboto"/>
                <a:cs typeface="Roboto"/>
                <a:sym typeface="Roboto"/>
              </a:rPr>
              <a:t> Ella respondió: «Todo lo que me dices, haré».</a:t>
            </a:r>
            <a:endParaRPr sz="2000" dirty="0">
              <a:latin typeface="Roboto"/>
              <a:ea typeface="Roboto"/>
              <a:cs typeface="Roboto"/>
              <a:sym typeface="Roboto"/>
            </a:endParaRPr>
          </a:p>
          <a:p>
            <a:pPr marL="457200" lvl="0" indent="-317500" algn="l" rtl="0">
              <a:lnSpc>
                <a:spcPct val="115000"/>
              </a:lnSpc>
              <a:spcBef>
                <a:spcPts val="1200"/>
              </a:spcBef>
              <a:spcAft>
                <a:spcPts val="0"/>
              </a:spcAft>
              <a:buSzPts val="1400"/>
              <a:buFont typeface="Roboto"/>
              <a:buChar char="●"/>
            </a:pPr>
            <a:r>
              <a:rPr lang="en" sz="2000" dirty="0">
                <a:latin typeface="Roboto"/>
                <a:ea typeface="Roboto"/>
                <a:cs typeface="Roboto"/>
                <a:sym typeface="Roboto"/>
              </a:rPr>
              <a:t>¿Qué quería Noemí para Rut? ¿Qué dice esto sobre Noemí?</a:t>
            </a:r>
            <a:endParaRPr sz="2000" dirty="0">
              <a:latin typeface="Roboto"/>
              <a:ea typeface="Roboto"/>
              <a:cs typeface="Roboto"/>
              <a:sym typeface="Roboto"/>
            </a:endParaRPr>
          </a:p>
          <a:p>
            <a:pPr marL="0" lvl="0" indent="0" algn="l" rtl="0">
              <a:spcBef>
                <a:spcPts val="120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64023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3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233" name="Google Shape;233;p39"/>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34" name="Google Shape;234;p39"/>
          <p:cNvSpPr txBox="1">
            <a:spLocks noGrp="1"/>
          </p:cNvSpPr>
          <p:nvPr>
            <p:ph type="subTitle" idx="1"/>
          </p:nvPr>
        </p:nvSpPr>
        <p:spPr>
          <a:xfrm>
            <a:off x="88500" y="167575"/>
            <a:ext cx="8832476"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Los planes de Noemí para Rut</a:t>
            </a:r>
            <a:endParaRPr sz="2000"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2800" b="1" dirty="0">
                <a:latin typeface="Roboto"/>
                <a:ea typeface="Roboto"/>
                <a:cs typeface="Roboto"/>
                <a:sym typeface="Roboto"/>
              </a:rPr>
              <a:t>3</a:t>
            </a:r>
            <a:r>
              <a:rPr lang="en" sz="2000" dirty="0">
                <a:latin typeface="Roboto"/>
                <a:ea typeface="Roboto"/>
                <a:cs typeface="Roboto"/>
                <a:sym typeface="Roboto"/>
              </a:rPr>
              <a:t> Después su suegra Noemí le dijo: «Hija mía, ¿no he de buscar seguridad para ti, para que te vaya bien? </a:t>
            </a:r>
            <a:r>
              <a:rPr lang="en" sz="2000" b="1" dirty="0">
                <a:latin typeface="Roboto"/>
                <a:ea typeface="Roboto"/>
                <a:cs typeface="Roboto"/>
                <a:sym typeface="Roboto"/>
              </a:rPr>
              <a:t>2</a:t>
            </a:r>
            <a:r>
              <a:rPr lang="en" sz="2000" dirty="0">
                <a:latin typeface="Roboto"/>
                <a:ea typeface="Roboto"/>
                <a:cs typeface="Roboto"/>
                <a:sym typeface="Roboto"/>
              </a:rPr>
              <a:t> Ahora pues, ¿no es Booz nuestro pariente, con cuyas criadas estabas? Mira, él va a aventar cebada en la era esta noche. </a:t>
            </a:r>
            <a:r>
              <a:rPr lang="en" sz="2000" b="1" dirty="0">
                <a:latin typeface="Roboto"/>
                <a:ea typeface="Roboto"/>
                <a:cs typeface="Roboto"/>
                <a:sym typeface="Roboto"/>
              </a:rPr>
              <a:t>3</a:t>
            </a:r>
            <a:r>
              <a:rPr lang="en" sz="2000" dirty="0">
                <a:latin typeface="Roboto"/>
                <a:ea typeface="Roboto"/>
                <a:cs typeface="Roboto"/>
                <a:sym typeface="Roboto"/>
              </a:rPr>
              <a:t> Lávate, pues, perfúmate y ponte tu mejor vestido y baja a la era; pero no te des a conocer al hombre hasta que haya acabado de comer y beber. </a:t>
            </a:r>
            <a:r>
              <a:rPr lang="en" sz="2000" b="1" dirty="0">
                <a:latin typeface="Roboto"/>
                <a:ea typeface="Roboto"/>
                <a:cs typeface="Roboto"/>
                <a:sym typeface="Roboto"/>
              </a:rPr>
              <a:t>4 </a:t>
            </a:r>
            <a:r>
              <a:rPr lang="en" sz="2000" dirty="0">
                <a:latin typeface="Roboto"/>
                <a:ea typeface="Roboto"/>
                <a:cs typeface="Roboto"/>
                <a:sym typeface="Roboto"/>
              </a:rPr>
              <a:t>Y sucederá que cuando él se acueste, notarás el lugar donde se acuesta; irás, descubrirás sus pies y te acostarás; entonces él te dirá lo que debes hacer». </a:t>
            </a:r>
            <a:r>
              <a:rPr lang="en" sz="2000" b="1" dirty="0">
                <a:latin typeface="Roboto"/>
                <a:ea typeface="Roboto"/>
                <a:cs typeface="Roboto"/>
                <a:sym typeface="Roboto"/>
              </a:rPr>
              <a:t>5</a:t>
            </a:r>
            <a:r>
              <a:rPr lang="en" sz="2000" dirty="0">
                <a:latin typeface="Roboto"/>
                <a:ea typeface="Roboto"/>
                <a:cs typeface="Roboto"/>
                <a:sym typeface="Roboto"/>
              </a:rPr>
              <a:t> Ella respondió: «Todo lo que me dices, haré».</a:t>
            </a:r>
            <a:endParaRPr sz="2000" dirty="0">
              <a:latin typeface="Roboto"/>
              <a:ea typeface="Roboto"/>
              <a:cs typeface="Roboto"/>
              <a:sym typeface="Roboto"/>
            </a:endParaRPr>
          </a:p>
          <a:p>
            <a:pPr marL="457200" lvl="0" indent="-317500" algn="l" rtl="0">
              <a:lnSpc>
                <a:spcPct val="115000"/>
              </a:lnSpc>
              <a:spcBef>
                <a:spcPts val="1200"/>
              </a:spcBef>
              <a:spcAft>
                <a:spcPts val="0"/>
              </a:spcAft>
              <a:buSzPts val="1400"/>
              <a:buFont typeface="Roboto"/>
              <a:buChar char="●"/>
            </a:pPr>
            <a:r>
              <a:rPr lang="en" sz="2000" dirty="0">
                <a:latin typeface="Roboto"/>
                <a:ea typeface="Roboto"/>
                <a:cs typeface="Roboto"/>
                <a:sym typeface="Roboto"/>
              </a:rPr>
              <a:t>¿Qué quería Noemí para Rut? ¿Qué dice esto sobre Noemí?</a:t>
            </a:r>
            <a:endParaRPr sz="2000" dirty="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2000" dirty="0">
                <a:latin typeface="Roboto"/>
                <a:ea typeface="Roboto"/>
                <a:cs typeface="Roboto"/>
                <a:sym typeface="Roboto"/>
              </a:rPr>
              <a:t>¿Cuáles eran las instrucciones específicas que Noemí tenía para Rut? </a:t>
            </a:r>
            <a:endParaRPr sz="2000" dirty="0">
              <a:latin typeface="Roboto"/>
              <a:ea typeface="Roboto"/>
              <a:cs typeface="Roboto"/>
              <a:sym typeface="Roboto"/>
            </a:endParaRPr>
          </a:p>
          <a:p>
            <a:pPr marL="0" lvl="0" indent="0" algn="l" rtl="0">
              <a:spcBef>
                <a:spcPts val="120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263811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43"/>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268" name="Google Shape;268;p4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69" name="Google Shape;269;p4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000" b="1">
                <a:latin typeface="Roboto"/>
                <a:ea typeface="Roboto"/>
                <a:cs typeface="Roboto"/>
                <a:sym typeface="Roboto"/>
              </a:rPr>
              <a:t>.</a:t>
            </a:r>
            <a:endParaRPr sz="2000" b="1">
              <a:latin typeface="Roboto"/>
              <a:ea typeface="Roboto"/>
              <a:cs typeface="Roboto"/>
              <a:sym typeface="Roboto"/>
            </a:endParaRPr>
          </a:p>
          <a:p>
            <a:pPr marL="0" lvl="0" indent="0" algn="l" rtl="0">
              <a:spcBef>
                <a:spcPts val="750"/>
              </a:spcBef>
              <a:spcAft>
                <a:spcPts val="0"/>
              </a:spcAft>
              <a:buNone/>
            </a:pPr>
            <a:endParaRPr sz="1300">
              <a:latin typeface="Roboto"/>
              <a:ea typeface="Roboto"/>
              <a:cs typeface="Roboto"/>
              <a:sym typeface="Roboto"/>
            </a:endParaRPr>
          </a:p>
          <a:p>
            <a:pPr marL="0" lvl="0" indent="0" algn="l" rtl="0">
              <a:spcBef>
                <a:spcPts val="750"/>
              </a:spcBef>
              <a:spcAft>
                <a:spcPts val="0"/>
              </a:spcAft>
              <a:buNone/>
            </a:pPr>
            <a:endParaRPr sz="1300">
              <a:latin typeface="Roboto"/>
              <a:ea typeface="Roboto"/>
              <a:cs typeface="Roboto"/>
              <a:sym typeface="Roboto"/>
            </a:endParaRPr>
          </a:p>
        </p:txBody>
      </p:sp>
      <p:sp>
        <p:nvSpPr>
          <p:cNvPr id="270" name="Google Shape;270;p43"/>
          <p:cNvSpPr txBox="1">
            <a:spLocks noGrp="1"/>
          </p:cNvSpPr>
          <p:nvPr>
            <p:ph type="subTitle" idx="1"/>
          </p:nvPr>
        </p:nvSpPr>
        <p:spPr>
          <a:xfrm>
            <a:off x="88500" y="147775"/>
            <a:ext cx="8668924"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pide a Booz</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2000" b="1" dirty="0">
                <a:latin typeface="Roboto"/>
                <a:ea typeface="Roboto"/>
                <a:cs typeface="Roboto"/>
                <a:sym typeface="Roboto"/>
              </a:rPr>
              <a:t>6 </a:t>
            </a:r>
            <a:r>
              <a:rPr lang="en" sz="2000" dirty="0">
                <a:latin typeface="Roboto"/>
                <a:ea typeface="Roboto"/>
                <a:cs typeface="Roboto"/>
                <a:sym typeface="Roboto"/>
              </a:rPr>
              <a:t>Descendió, pues, Rut a la era e hizo todo lo que su suegra le había mandado. </a:t>
            </a:r>
            <a:r>
              <a:rPr lang="en" sz="2000" b="1" dirty="0">
                <a:latin typeface="Roboto"/>
                <a:ea typeface="Roboto"/>
                <a:cs typeface="Roboto"/>
                <a:sym typeface="Roboto"/>
              </a:rPr>
              <a:t>7</a:t>
            </a:r>
            <a:r>
              <a:rPr lang="en" sz="2000" dirty="0">
                <a:latin typeface="Roboto"/>
                <a:ea typeface="Roboto"/>
                <a:cs typeface="Roboto"/>
                <a:sym typeface="Roboto"/>
              </a:rPr>
              <a:t> Cuando Booz hubo comido y bebido, y su corazón estaba contento, fue a acostarse al pie del montón de grano; y ella vino calladamente, le destapó los pies y se acostó. </a:t>
            </a:r>
            <a:r>
              <a:rPr lang="en" sz="2000" b="1" dirty="0">
                <a:latin typeface="Roboto"/>
                <a:ea typeface="Roboto"/>
                <a:cs typeface="Roboto"/>
                <a:sym typeface="Roboto"/>
              </a:rPr>
              <a:t>8</a:t>
            </a:r>
            <a:r>
              <a:rPr lang="en" sz="2000" dirty="0">
                <a:latin typeface="Roboto"/>
                <a:ea typeface="Roboto"/>
                <a:cs typeface="Roboto"/>
                <a:sym typeface="Roboto"/>
              </a:rPr>
              <a:t> A medianoche Booz se sorprendió, y al voltearse notó que una mujer estaba acostada a sus pies. </a:t>
            </a:r>
            <a:r>
              <a:rPr lang="en" sz="2000" b="1" dirty="0">
                <a:latin typeface="Roboto"/>
                <a:ea typeface="Roboto"/>
                <a:cs typeface="Roboto"/>
                <a:sym typeface="Roboto"/>
              </a:rPr>
              <a:t>9</a:t>
            </a:r>
            <a:r>
              <a:rPr lang="en" sz="2000" dirty="0">
                <a:latin typeface="Roboto"/>
                <a:ea typeface="Roboto"/>
                <a:cs typeface="Roboto"/>
                <a:sym typeface="Roboto"/>
              </a:rPr>
              <a:t> Booz le preguntó: «¿Quién eres?». Y ella respondió: «Soy Rut, su sierva. Extienda, pues, su manto sobre su sierva, por cuanto es pariente cercano».</a:t>
            </a:r>
            <a:endParaRPr sz="2000" dirty="0">
              <a:latin typeface="Roboto"/>
              <a:ea typeface="Roboto"/>
              <a:cs typeface="Roboto"/>
              <a:sym typeface="Roboto"/>
            </a:endParaRPr>
          </a:p>
          <a:p>
            <a:pPr marL="0" lvl="0" indent="0" algn="l" rtl="0">
              <a:lnSpc>
                <a:spcPct val="115000"/>
              </a:lnSpc>
              <a:spcBef>
                <a:spcPts val="1200"/>
              </a:spcBef>
              <a:spcAft>
                <a:spcPts val="0"/>
              </a:spcAft>
              <a:buNone/>
            </a:pPr>
            <a:endParaRPr sz="2000" dirty="0">
              <a:latin typeface="Roboto"/>
              <a:ea typeface="Roboto"/>
              <a:cs typeface="Roboto"/>
              <a:sym typeface="Roboto"/>
            </a:endParaRPr>
          </a:p>
          <a:p>
            <a:pPr marL="0" lvl="0" indent="0" algn="l" rtl="0">
              <a:lnSpc>
                <a:spcPct val="115000"/>
              </a:lnSpc>
              <a:spcBef>
                <a:spcPts val="1200"/>
              </a:spcBef>
              <a:spcAft>
                <a:spcPts val="1200"/>
              </a:spcAft>
              <a:buClr>
                <a:schemeClr val="dk1"/>
              </a:buClr>
              <a:buSzPts val="1100"/>
              <a:buFont typeface="Arial"/>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06270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43"/>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268" name="Google Shape;268;p4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69" name="Google Shape;269;p4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000" b="1">
                <a:latin typeface="Roboto"/>
                <a:ea typeface="Roboto"/>
                <a:cs typeface="Roboto"/>
                <a:sym typeface="Roboto"/>
              </a:rPr>
              <a:t>.</a:t>
            </a:r>
            <a:endParaRPr sz="2000" b="1">
              <a:latin typeface="Roboto"/>
              <a:ea typeface="Roboto"/>
              <a:cs typeface="Roboto"/>
              <a:sym typeface="Roboto"/>
            </a:endParaRPr>
          </a:p>
          <a:p>
            <a:pPr marL="0" lvl="0" indent="0" algn="l" rtl="0">
              <a:spcBef>
                <a:spcPts val="750"/>
              </a:spcBef>
              <a:spcAft>
                <a:spcPts val="0"/>
              </a:spcAft>
              <a:buNone/>
            </a:pPr>
            <a:endParaRPr sz="1300">
              <a:latin typeface="Roboto"/>
              <a:ea typeface="Roboto"/>
              <a:cs typeface="Roboto"/>
              <a:sym typeface="Roboto"/>
            </a:endParaRPr>
          </a:p>
          <a:p>
            <a:pPr marL="0" lvl="0" indent="0" algn="l" rtl="0">
              <a:spcBef>
                <a:spcPts val="750"/>
              </a:spcBef>
              <a:spcAft>
                <a:spcPts val="0"/>
              </a:spcAft>
              <a:buNone/>
            </a:pPr>
            <a:endParaRPr sz="1300">
              <a:latin typeface="Roboto"/>
              <a:ea typeface="Roboto"/>
              <a:cs typeface="Roboto"/>
              <a:sym typeface="Roboto"/>
            </a:endParaRPr>
          </a:p>
        </p:txBody>
      </p:sp>
      <p:sp>
        <p:nvSpPr>
          <p:cNvPr id="270" name="Google Shape;270;p43"/>
          <p:cNvSpPr txBox="1">
            <a:spLocks noGrp="1"/>
          </p:cNvSpPr>
          <p:nvPr>
            <p:ph type="subTitle" idx="1"/>
          </p:nvPr>
        </p:nvSpPr>
        <p:spPr>
          <a:xfrm>
            <a:off x="88500" y="147775"/>
            <a:ext cx="8668924"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pide a Booz</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2000" b="1" dirty="0">
                <a:latin typeface="Roboto"/>
                <a:ea typeface="Roboto"/>
                <a:cs typeface="Roboto"/>
                <a:sym typeface="Roboto"/>
              </a:rPr>
              <a:t>6 </a:t>
            </a:r>
            <a:r>
              <a:rPr lang="en" sz="2000" dirty="0">
                <a:latin typeface="Roboto"/>
                <a:ea typeface="Roboto"/>
                <a:cs typeface="Roboto"/>
                <a:sym typeface="Roboto"/>
              </a:rPr>
              <a:t>Descendió, pues, Rut a la era e hizo todo lo que su suegra le había mandado. </a:t>
            </a:r>
            <a:r>
              <a:rPr lang="en" sz="2000" b="1" dirty="0">
                <a:latin typeface="Roboto"/>
                <a:ea typeface="Roboto"/>
                <a:cs typeface="Roboto"/>
                <a:sym typeface="Roboto"/>
              </a:rPr>
              <a:t>7</a:t>
            </a:r>
            <a:r>
              <a:rPr lang="en" sz="2000" dirty="0">
                <a:latin typeface="Roboto"/>
                <a:ea typeface="Roboto"/>
                <a:cs typeface="Roboto"/>
                <a:sym typeface="Roboto"/>
              </a:rPr>
              <a:t> Cuando Booz hubo comido y bebido, y su corazón estaba contento, fue a acostarse al pie del montón de grano; y ella vino calladamente, le destapó los pies y se acostó. </a:t>
            </a:r>
            <a:r>
              <a:rPr lang="en" sz="2000" b="1" dirty="0">
                <a:latin typeface="Roboto"/>
                <a:ea typeface="Roboto"/>
                <a:cs typeface="Roboto"/>
                <a:sym typeface="Roboto"/>
              </a:rPr>
              <a:t>8</a:t>
            </a:r>
            <a:r>
              <a:rPr lang="en" sz="2000" dirty="0">
                <a:latin typeface="Roboto"/>
                <a:ea typeface="Roboto"/>
                <a:cs typeface="Roboto"/>
                <a:sym typeface="Roboto"/>
              </a:rPr>
              <a:t> A medianoche Booz se sorprendió, y al voltearse notó que una mujer estaba acostada a sus pies. </a:t>
            </a:r>
            <a:r>
              <a:rPr lang="en" sz="2000" b="1" dirty="0">
                <a:latin typeface="Roboto"/>
                <a:ea typeface="Roboto"/>
                <a:cs typeface="Roboto"/>
                <a:sym typeface="Roboto"/>
              </a:rPr>
              <a:t>9</a:t>
            </a:r>
            <a:r>
              <a:rPr lang="en" sz="2000" dirty="0">
                <a:latin typeface="Roboto"/>
                <a:ea typeface="Roboto"/>
                <a:cs typeface="Roboto"/>
                <a:sym typeface="Roboto"/>
              </a:rPr>
              <a:t> Booz le preguntó: «¿Quién eres?». Y ella respondió: «Soy Rut, su sierva. Extienda, pues, su manto sobre su sierva, por cuanto es pariente cercano».</a:t>
            </a:r>
            <a:endParaRPr sz="2000" dirty="0">
              <a:latin typeface="Roboto"/>
              <a:ea typeface="Roboto"/>
              <a:cs typeface="Roboto"/>
              <a:sym typeface="Roboto"/>
            </a:endParaRPr>
          </a:p>
          <a:p>
            <a:pPr marL="457200" lvl="0" indent="-317500" algn="l" rtl="0">
              <a:lnSpc>
                <a:spcPct val="115000"/>
              </a:lnSpc>
              <a:spcBef>
                <a:spcPts val="1200"/>
              </a:spcBef>
              <a:spcAft>
                <a:spcPts val="0"/>
              </a:spcAft>
              <a:buSzPts val="1400"/>
              <a:buFont typeface="Roboto"/>
              <a:buChar char="●"/>
            </a:pPr>
            <a:r>
              <a:rPr lang="en" sz="2000" dirty="0">
                <a:latin typeface="Roboto"/>
                <a:ea typeface="Roboto"/>
                <a:cs typeface="Roboto"/>
                <a:sym typeface="Roboto"/>
              </a:rPr>
              <a:t>¿Fue diligente Rut al seguir todos los pasos de laa instrucciones de Noemí? ¿Habría sido una tarea fácil hacerlo todo?</a:t>
            </a:r>
            <a:endParaRPr sz="2000" dirty="0">
              <a:latin typeface="Roboto"/>
              <a:ea typeface="Roboto"/>
              <a:cs typeface="Roboto"/>
              <a:sym typeface="Roboto"/>
            </a:endParaRPr>
          </a:p>
          <a:p>
            <a:pPr marL="0" lvl="0" indent="0" algn="l" rtl="0">
              <a:lnSpc>
                <a:spcPct val="115000"/>
              </a:lnSpc>
              <a:spcBef>
                <a:spcPts val="1200"/>
              </a:spcBef>
              <a:spcAft>
                <a:spcPts val="0"/>
              </a:spcAft>
              <a:buNone/>
            </a:pPr>
            <a:endParaRPr sz="2000" dirty="0">
              <a:latin typeface="Roboto"/>
              <a:ea typeface="Roboto"/>
              <a:cs typeface="Roboto"/>
              <a:sym typeface="Roboto"/>
            </a:endParaRPr>
          </a:p>
          <a:p>
            <a:pPr marL="0" lvl="0" indent="0" algn="l" rtl="0">
              <a:lnSpc>
                <a:spcPct val="115000"/>
              </a:lnSpc>
              <a:spcBef>
                <a:spcPts val="1200"/>
              </a:spcBef>
              <a:spcAft>
                <a:spcPts val="1200"/>
              </a:spcAft>
              <a:buClr>
                <a:schemeClr val="dk1"/>
              </a:buClr>
              <a:buSzPts val="1100"/>
              <a:buFont typeface="Arial"/>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92791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43"/>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268" name="Google Shape;268;p4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69" name="Google Shape;269;p4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000" b="1">
                <a:latin typeface="Roboto"/>
                <a:ea typeface="Roboto"/>
                <a:cs typeface="Roboto"/>
                <a:sym typeface="Roboto"/>
              </a:rPr>
              <a:t>.</a:t>
            </a:r>
            <a:endParaRPr sz="2000" b="1">
              <a:latin typeface="Roboto"/>
              <a:ea typeface="Roboto"/>
              <a:cs typeface="Roboto"/>
              <a:sym typeface="Roboto"/>
            </a:endParaRPr>
          </a:p>
          <a:p>
            <a:pPr marL="0" lvl="0" indent="0" algn="l" rtl="0">
              <a:spcBef>
                <a:spcPts val="750"/>
              </a:spcBef>
              <a:spcAft>
                <a:spcPts val="0"/>
              </a:spcAft>
              <a:buNone/>
            </a:pPr>
            <a:endParaRPr sz="1300">
              <a:latin typeface="Roboto"/>
              <a:ea typeface="Roboto"/>
              <a:cs typeface="Roboto"/>
              <a:sym typeface="Roboto"/>
            </a:endParaRPr>
          </a:p>
          <a:p>
            <a:pPr marL="0" lvl="0" indent="0" algn="l" rtl="0">
              <a:spcBef>
                <a:spcPts val="750"/>
              </a:spcBef>
              <a:spcAft>
                <a:spcPts val="0"/>
              </a:spcAft>
              <a:buNone/>
            </a:pPr>
            <a:endParaRPr sz="1300">
              <a:latin typeface="Roboto"/>
              <a:ea typeface="Roboto"/>
              <a:cs typeface="Roboto"/>
              <a:sym typeface="Roboto"/>
            </a:endParaRPr>
          </a:p>
        </p:txBody>
      </p:sp>
      <p:sp>
        <p:nvSpPr>
          <p:cNvPr id="270" name="Google Shape;270;p43"/>
          <p:cNvSpPr txBox="1">
            <a:spLocks noGrp="1"/>
          </p:cNvSpPr>
          <p:nvPr>
            <p:ph type="subTitle" idx="1"/>
          </p:nvPr>
        </p:nvSpPr>
        <p:spPr>
          <a:xfrm>
            <a:off x="88500" y="147775"/>
            <a:ext cx="8668924"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pide a Booz</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2000" b="1" dirty="0">
                <a:latin typeface="Roboto"/>
                <a:ea typeface="Roboto"/>
                <a:cs typeface="Roboto"/>
                <a:sym typeface="Roboto"/>
              </a:rPr>
              <a:t>6 </a:t>
            </a:r>
            <a:r>
              <a:rPr lang="en" sz="2000" dirty="0">
                <a:latin typeface="Roboto"/>
                <a:ea typeface="Roboto"/>
                <a:cs typeface="Roboto"/>
                <a:sym typeface="Roboto"/>
              </a:rPr>
              <a:t>Descendió, pues, Rut a la era e hizo todo lo que su suegra le había mandado. </a:t>
            </a:r>
            <a:r>
              <a:rPr lang="en" sz="2000" b="1" dirty="0">
                <a:latin typeface="Roboto"/>
                <a:ea typeface="Roboto"/>
                <a:cs typeface="Roboto"/>
                <a:sym typeface="Roboto"/>
              </a:rPr>
              <a:t>7</a:t>
            </a:r>
            <a:r>
              <a:rPr lang="en" sz="2000" dirty="0">
                <a:latin typeface="Roboto"/>
                <a:ea typeface="Roboto"/>
                <a:cs typeface="Roboto"/>
                <a:sym typeface="Roboto"/>
              </a:rPr>
              <a:t> Cuando Booz hubo comido y bebido, y su corazón estaba contento, fue a acostarse al pie del montón de grano; y ella vino calladamente, le destapó los pies y se acostó. </a:t>
            </a:r>
            <a:r>
              <a:rPr lang="en" sz="2000" b="1" dirty="0">
                <a:latin typeface="Roboto"/>
                <a:ea typeface="Roboto"/>
                <a:cs typeface="Roboto"/>
                <a:sym typeface="Roboto"/>
              </a:rPr>
              <a:t>8</a:t>
            </a:r>
            <a:r>
              <a:rPr lang="en" sz="2000" dirty="0">
                <a:latin typeface="Roboto"/>
                <a:ea typeface="Roboto"/>
                <a:cs typeface="Roboto"/>
                <a:sym typeface="Roboto"/>
              </a:rPr>
              <a:t> A medianoche Booz se sorprendió, y al voltearse notó que una mujer estaba acostada a sus pies. </a:t>
            </a:r>
            <a:r>
              <a:rPr lang="en" sz="2000" b="1" dirty="0">
                <a:latin typeface="Roboto"/>
                <a:ea typeface="Roboto"/>
                <a:cs typeface="Roboto"/>
                <a:sym typeface="Roboto"/>
              </a:rPr>
              <a:t>9</a:t>
            </a:r>
            <a:r>
              <a:rPr lang="en" sz="2000" dirty="0">
                <a:latin typeface="Roboto"/>
                <a:ea typeface="Roboto"/>
                <a:cs typeface="Roboto"/>
                <a:sym typeface="Roboto"/>
              </a:rPr>
              <a:t> Booz le preguntó: «¿Quién eres?». Y ella respondió: «Soy Rut, su sierva. Extienda, pues, su manto sobre su sierva, por cuanto es pariente cercano».</a:t>
            </a:r>
            <a:endParaRPr sz="2000" dirty="0">
              <a:latin typeface="Roboto"/>
              <a:ea typeface="Roboto"/>
              <a:cs typeface="Roboto"/>
              <a:sym typeface="Roboto"/>
            </a:endParaRPr>
          </a:p>
          <a:p>
            <a:pPr marL="457200" lvl="0" indent="-317500" algn="l" rtl="0">
              <a:lnSpc>
                <a:spcPct val="115000"/>
              </a:lnSpc>
              <a:spcBef>
                <a:spcPts val="1200"/>
              </a:spcBef>
              <a:spcAft>
                <a:spcPts val="0"/>
              </a:spcAft>
              <a:buSzPts val="1400"/>
              <a:buFont typeface="Roboto"/>
              <a:buChar char="●"/>
            </a:pPr>
            <a:r>
              <a:rPr lang="en" sz="2000" dirty="0">
                <a:latin typeface="Roboto"/>
                <a:ea typeface="Roboto"/>
                <a:cs typeface="Roboto"/>
                <a:sym typeface="Roboto"/>
              </a:rPr>
              <a:t>¿Fue diligente Rut al seguir todos los pasos de laa instrucciones de Noemí? ¿Habría sido una tarea fácil hacerlo todo?</a:t>
            </a:r>
            <a:endParaRPr sz="2000" dirty="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2000" dirty="0">
                <a:latin typeface="Roboto"/>
                <a:ea typeface="Roboto"/>
                <a:cs typeface="Roboto"/>
                <a:sym typeface="Roboto"/>
              </a:rPr>
              <a:t>¿Cuál es el riesgo al que Noemí expone a Rut?</a:t>
            </a:r>
            <a:endParaRPr sz="2000" dirty="0">
              <a:latin typeface="Roboto"/>
              <a:ea typeface="Roboto"/>
              <a:cs typeface="Roboto"/>
              <a:sym typeface="Roboto"/>
            </a:endParaRPr>
          </a:p>
          <a:p>
            <a:pPr marL="139700" lvl="0" indent="0" algn="l" rtl="0">
              <a:lnSpc>
                <a:spcPct val="115000"/>
              </a:lnSpc>
              <a:spcBef>
                <a:spcPts val="0"/>
              </a:spcBef>
              <a:spcAft>
                <a:spcPts val="0"/>
              </a:spcAft>
              <a:buSzPts val="1400"/>
            </a:pPr>
            <a:endParaRPr sz="2000" dirty="0">
              <a:latin typeface="Roboto"/>
              <a:ea typeface="Roboto"/>
              <a:cs typeface="Roboto"/>
              <a:sym typeface="Roboto"/>
            </a:endParaRPr>
          </a:p>
          <a:p>
            <a:pPr marL="0" lvl="0" indent="0" algn="l" rtl="0">
              <a:lnSpc>
                <a:spcPct val="115000"/>
              </a:lnSpc>
              <a:spcBef>
                <a:spcPts val="1200"/>
              </a:spcBef>
              <a:spcAft>
                <a:spcPts val="1200"/>
              </a:spcAft>
              <a:buClr>
                <a:schemeClr val="dk1"/>
              </a:buClr>
              <a:buSzPts val="1100"/>
              <a:buFont typeface="Arial"/>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469638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43"/>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268" name="Google Shape;268;p4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69" name="Google Shape;269;p4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000" b="1">
                <a:latin typeface="Roboto"/>
                <a:ea typeface="Roboto"/>
                <a:cs typeface="Roboto"/>
                <a:sym typeface="Roboto"/>
              </a:rPr>
              <a:t>.</a:t>
            </a:r>
            <a:endParaRPr sz="2000" b="1">
              <a:latin typeface="Roboto"/>
              <a:ea typeface="Roboto"/>
              <a:cs typeface="Roboto"/>
              <a:sym typeface="Roboto"/>
            </a:endParaRPr>
          </a:p>
          <a:p>
            <a:pPr marL="0" lvl="0" indent="0" algn="l" rtl="0">
              <a:spcBef>
                <a:spcPts val="750"/>
              </a:spcBef>
              <a:spcAft>
                <a:spcPts val="0"/>
              </a:spcAft>
              <a:buNone/>
            </a:pPr>
            <a:endParaRPr sz="1300">
              <a:latin typeface="Roboto"/>
              <a:ea typeface="Roboto"/>
              <a:cs typeface="Roboto"/>
              <a:sym typeface="Roboto"/>
            </a:endParaRPr>
          </a:p>
          <a:p>
            <a:pPr marL="0" lvl="0" indent="0" algn="l" rtl="0">
              <a:spcBef>
                <a:spcPts val="750"/>
              </a:spcBef>
              <a:spcAft>
                <a:spcPts val="0"/>
              </a:spcAft>
              <a:buNone/>
            </a:pPr>
            <a:endParaRPr sz="1300">
              <a:latin typeface="Roboto"/>
              <a:ea typeface="Roboto"/>
              <a:cs typeface="Roboto"/>
              <a:sym typeface="Roboto"/>
            </a:endParaRPr>
          </a:p>
        </p:txBody>
      </p:sp>
      <p:sp>
        <p:nvSpPr>
          <p:cNvPr id="270" name="Google Shape;270;p43"/>
          <p:cNvSpPr txBox="1">
            <a:spLocks noGrp="1"/>
          </p:cNvSpPr>
          <p:nvPr>
            <p:ph type="subTitle" idx="1"/>
          </p:nvPr>
        </p:nvSpPr>
        <p:spPr>
          <a:xfrm>
            <a:off x="88500" y="147775"/>
            <a:ext cx="8668924"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Rut pide a Booz</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2000" b="1" dirty="0">
                <a:latin typeface="Roboto"/>
                <a:ea typeface="Roboto"/>
                <a:cs typeface="Roboto"/>
                <a:sym typeface="Roboto"/>
              </a:rPr>
              <a:t>6 </a:t>
            </a:r>
            <a:r>
              <a:rPr lang="en" sz="2000" dirty="0">
                <a:latin typeface="Roboto"/>
                <a:ea typeface="Roboto"/>
                <a:cs typeface="Roboto"/>
                <a:sym typeface="Roboto"/>
              </a:rPr>
              <a:t>Descendió, pues, Rut a la era e hizo todo lo que su suegra le había mandado. </a:t>
            </a:r>
            <a:r>
              <a:rPr lang="en" sz="2000" b="1" dirty="0">
                <a:latin typeface="Roboto"/>
                <a:ea typeface="Roboto"/>
                <a:cs typeface="Roboto"/>
                <a:sym typeface="Roboto"/>
              </a:rPr>
              <a:t>7</a:t>
            </a:r>
            <a:r>
              <a:rPr lang="en" sz="2000" dirty="0">
                <a:latin typeface="Roboto"/>
                <a:ea typeface="Roboto"/>
                <a:cs typeface="Roboto"/>
                <a:sym typeface="Roboto"/>
              </a:rPr>
              <a:t> Cuando Booz hubo comido y bebido, y su corazón estaba contento, fue a acostarse al pie del montón de grano; y ella vino calladamente, le destapó los pies y se acostó. </a:t>
            </a:r>
            <a:r>
              <a:rPr lang="en" sz="2000" b="1" dirty="0">
                <a:latin typeface="Roboto"/>
                <a:ea typeface="Roboto"/>
                <a:cs typeface="Roboto"/>
                <a:sym typeface="Roboto"/>
              </a:rPr>
              <a:t>8</a:t>
            </a:r>
            <a:r>
              <a:rPr lang="en" sz="2000" dirty="0">
                <a:latin typeface="Roboto"/>
                <a:ea typeface="Roboto"/>
                <a:cs typeface="Roboto"/>
                <a:sym typeface="Roboto"/>
              </a:rPr>
              <a:t> A medianoche Booz se sorprendió, y al voltearse notó que una mujer estaba acostada a sus pies. </a:t>
            </a:r>
            <a:r>
              <a:rPr lang="en" sz="2000" b="1" dirty="0">
                <a:latin typeface="Roboto"/>
                <a:ea typeface="Roboto"/>
                <a:cs typeface="Roboto"/>
                <a:sym typeface="Roboto"/>
              </a:rPr>
              <a:t>9</a:t>
            </a:r>
            <a:r>
              <a:rPr lang="en" sz="2000" dirty="0">
                <a:latin typeface="Roboto"/>
                <a:ea typeface="Roboto"/>
                <a:cs typeface="Roboto"/>
                <a:sym typeface="Roboto"/>
              </a:rPr>
              <a:t> Booz le preguntó: «¿Quién eres?». Y ella respondió: «Soy Rut, su sierva. Extienda, pues, su manto sobre su sierva, por cuanto es pariente cercano».</a:t>
            </a:r>
            <a:endParaRPr sz="2000" dirty="0">
              <a:latin typeface="Roboto"/>
              <a:ea typeface="Roboto"/>
              <a:cs typeface="Roboto"/>
              <a:sym typeface="Roboto"/>
            </a:endParaRPr>
          </a:p>
          <a:p>
            <a:pPr marL="457200" lvl="0" indent="-317500" algn="l" rtl="0">
              <a:lnSpc>
                <a:spcPct val="115000"/>
              </a:lnSpc>
              <a:spcBef>
                <a:spcPts val="1200"/>
              </a:spcBef>
              <a:spcAft>
                <a:spcPts val="0"/>
              </a:spcAft>
              <a:buSzPts val="1400"/>
              <a:buFont typeface="Roboto"/>
              <a:buChar char="●"/>
            </a:pPr>
            <a:r>
              <a:rPr lang="en" sz="2000" dirty="0">
                <a:latin typeface="Roboto"/>
                <a:ea typeface="Roboto"/>
                <a:cs typeface="Roboto"/>
                <a:sym typeface="Roboto"/>
              </a:rPr>
              <a:t>¿Fue diligente Rut al seguir todos los pasos de laa instrucciones de Noemí? ¿Habría sido una tarea fácil hacerlo todo?</a:t>
            </a:r>
            <a:endParaRPr sz="2000" dirty="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2000" dirty="0">
                <a:latin typeface="Roboto"/>
                <a:ea typeface="Roboto"/>
                <a:cs typeface="Roboto"/>
                <a:sym typeface="Roboto"/>
              </a:rPr>
              <a:t>¿Cuál es el riesgo al que Noemí expone a Rut?</a:t>
            </a:r>
            <a:endParaRPr sz="2000" dirty="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sz="2000" dirty="0">
                <a:latin typeface="Roboto"/>
                <a:ea typeface="Roboto"/>
                <a:cs typeface="Roboto"/>
                <a:sym typeface="Roboto"/>
              </a:rPr>
              <a:t>¿Cómo pide Rut a Booz que la redima?</a:t>
            </a:r>
            <a:endParaRPr sz="2000" dirty="0">
              <a:latin typeface="Roboto"/>
              <a:ea typeface="Roboto"/>
              <a:cs typeface="Roboto"/>
              <a:sym typeface="Roboto"/>
            </a:endParaRPr>
          </a:p>
          <a:p>
            <a:pPr marL="0" lvl="0" indent="0" algn="l" rtl="0">
              <a:lnSpc>
                <a:spcPct val="115000"/>
              </a:lnSpc>
              <a:spcBef>
                <a:spcPts val="1200"/>
              </a:spcBef>
              <a:spcAft>
                <a:spcPts val="0"/>
              </a:spcAft>
              <a:buNone/>
            </a:pPr>
            <a:endParaRPr sz="2000" dirty="0">
              <a:latin typeface="Roboto"/>
              <a:ea typeface="Roboto"/>
              <a:cs typeface="Roboto"/>
              <a:sym typeface="Roboto"/>
            </a:endParaRPr>
          </a:p>
          <a:p>
            <a:pPr marL="0" lvl="0" indent="0" algn="l" rtl="0">
              <a:lnSpc>
                <a:spcPct val="115000"/>
              </a:lnSpc>
              <a:spcBef>
                <a:spcPts val="1200"/>
              </a:spcBef>
              <a:spcAft>
                <a:spcPts val="1200"/>
              </a:spcAft>
              <a:buClr>
                <a:schemeClr val="dk1"/>
              </a:buClr>
              <a:buSzPts val="1100"/>
              <a:buFont typeface="Arial"/>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23382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4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98" name="Google Shape;298;p47"/>
          <p:cNvSpPr txBox="1">
            <a:spLocks noGrp="1"/>
          </p:cNvSpPr>
          <p:nvPr>
            <p:ph type="subTitle" idx="1"/>
          </p:nvPr>
        </p:nvSpPr>
        <p:spPr>
          <a:xfrm>
            <a:off x="88499" y="167575"/>
            <a:ext cx="889938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La respuesta de Booz a Rut</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b="1" dirty="0">
                <a:latin typeface="Roboto"/>
                <a:ea typeface="Roboto"/>
                <a:cs typeface="Roboto"/>
                <a:sym typeface="Roboto"/>
              </a:rPr>
              <a:t>10 </a:t>
            </a:r>
            <a:r>
              <a:rPr lang="en" dirty="0">
                <a:latin typeface="Roboto"/>
                <a:ea typeface="Roboto"/>
                <a:cs typeface="Roboto"/>
                <a:sym typeface="Roboto"/>
              </a:rPr>
              <a:t>Entonces él dijo: «Bendita seas del Señor, hija mía. Has hecho tu última bondad mejor que la primera, al no ir en pos de los jóvenes, ya sean pobres o ricos. </a:t>
            </a:r>
            <a:r>
              <a:rPr lang="en" b="1" dirty="0">
                <a:latin typeface="Roboto"/>
                <a:ea typeface="Roboto"/>
                <a:cs typeface="Roboto"/>
                <a:sym typeface="Roboto"/>
              </a:rPr>
              <a:t>11</a:t>
            </a:r>
            <a:r>
              <a:rPr lang="en" dirty="0">
                <a:latin typeface="Roboto"/>
                <a:ea typeface="Roboto"/>
                <a:cs typeface="Roboto"/>
                <a:sym typeface="Roboto"/>
              </a:rPr>
              <a:t> Ahora, hija mía, no temas. Haré por ti todo lo que me pidas, pues todo mi pueblo en la ciudad sabe que eres una mujer virtuosa. </a:t>
            </a:r>
            <a:r>
              <a:rPr lang="en" b="1" dirty="0">
                <a:latin typeface="Roboto"/>
                <a:ea typeface="Roboto"/>
                <a:cs typeface="Roboto"/>
                <a:sym typeface="Roboto"/>
              </a:rPr>
              <a:t>12 </a:t>
            </a:r>
            <a:r>
              <a:rPr lang="en" dirty="0">
                <a:latin typeface="Roboto"/>
                <a:ea typeface="Roboto"/>
                <a:cs typeface="Roboto"/>
                <a:sym typeface="Roboto"/>
              </a:rPr>
              <a:t>Ahora bien, es verdad que soy pariente cercano, pero hay un pariente más cercano que yo. </a:t>
            </a:r>
            <a:r>
              <a:rPr lang="en" b="1" dirty="0">
                <a:latin typeface="Roboto"/>
                <a:ea typeface="Roboto"/>
                <a:cs typeface="Roboto"/>
                <a:sym typeface="Roboto"/>
              </a:rPr>
              <a:t>13 </a:t>
            </a:r>
            <a:r>
              <a:rPr lang="en" dirty="0">
                <a:latin typeface="Roboto"/>
                <a:ea typeface="Roboto"/>
                <a:cs typeface="Roboto"/>
                <a:sym typeface="Roboto"/>
              </a:rPr>
              <a:t>Quédate esta noche, y cuando venga la mañana, si él quiere redimirte, bien, que te redima. Pero si no quiere redimirte, entonces, como que el Señor vive, yo te redimiré. Acuéstate hasta la mañana».</a:t>
            </a:r>
            <a:endParaRPr dirty="0">
              <a:latin typeface="Roboto"/>
              <a:ea typeface="Roboto"/>
              <a:cs typeface="Roboto"/>
              <a:sym typeface="Roboto"/>
            </a:endParaRPr>
          </a:p>
          <a:p>
            <a:pPr marL="0" lvl="0" indent="0" algn="l" rtl="0">
              <a:lnSpc>
                <a:spcPct val="115000"/>
              </a:lnSpc>
              <a:spcBef>
                <a:spcPts val="1200"/>
              </a:spcBef>
              <a:spcAft>
                <a:spcPts val="120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94587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4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98" name="Google Shape;298;p47"/>
          <p:cNvSpPr txBox="1">
            <a:spLocks noGrp="1"/>
          </p:cNvSpPr>
          <p:nvPr>
            <p:ph type="subTitle" idx="1"/>
          </p:nvPr>
        </p:nvSpPr>
        <p:spPr>
          <a:xfrm>
            <a:off x="88499" y="167575"/>
            <a:ext cx="889938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La respuesta de Booz a Rut</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b="1" dirty="0">
                <a:latin typeface="Roboto"/>
                <a:ea typeface="Roboto"/>
                <a:cs typeface="Roboto"/>
                <a:sym typeface="Roboto"/>
              </a:rPr>
              <a:t>10 </a:t>
            </a:r>
            <a:r>
              <a:rPr lang="en" dirty="0">
                <a:latin typeface="Roboto"/>
                <a:ea typeface="Roboto"/>
                <a:cs typeface="Roboto"/>
                <a:sym typeface="Roboto"/>
              </a:rPr>
              <a:t>Entonces él dijo: «Bendita seas del Señor, hija mía. Has hecho tu última bondad mejor que la primera, al no ir en pos de los jóvenes, ya sean pobres o ricos. </a:t>
            </a:r>
            <a:r>
              <a:rPr lang="en" b="1" dirty="0">
                <a:latin typeface="Roboto"/>
                <a:ea typeface="Roboto"/>
                <a:cs typeface="Roboto"/>
                <a:sym typeface="Roboto"/>
              </a:rPr>
              <a:t>11</a:t>
            </a:r>
            <a:r>
              <a:rPr lang="en" dirty="0">
                <a:latin typeface="Roboto"/>
                <a:ea typeface="Roboto"/>
                <a:cs typeface="Roboto"/>
                <a:sym typeface="Roboto"/>
              </a:rPr>
              <a:t> Ahora, hija mía, no temas. Haré por ti todo lo que me pidas, pues todo mi pueblo en la ciudad sabe que eres una mujer virtuosa. </a:t>
            </a:r>
            <a:r>
              <a:rPr lang="en" b="1" dirty="0">
                <a:latin typeface="Roboto"/>
                <a:ea typeface="Roboto"/>
                <a:cs typeface="Roboto"/>
                <a:sym typeface="Roboto"/>
              </a:rPr>
              <a:t>12 </a:t>
            </a:r>
            <a:r>
              <a:rPr lang="en" dirty="0">
                <a:latin typeface="Roboto"/>
                <a:ea typeface="Roboto"/>
                <a:cs typeface="Roboto"/>
                <a:sym typeface="Roboto"/>
              </a:rPr>
              <a:t>Ahora bien, es verdad que soy pariente cercano, pero hay un pariente más cercano que yo. </a:t>
            </a:r>
            <a:r>
              <a:rPr lang="en" b="1" dirty="0">
                <a:latin typeface="Roboto"/>
                <a:ea typeface="Roboto"/>
                <a:cs typeface="Roboto"/>
                <a:sym typeface="Roboto"/>
              </a:rPr>
              <a:t>13 </a:t>
            </a:r>
            <a:r>
              <a:rPr lang="en" dirty="0">
                <a:latin typeface="Roboto"/>
                <a:ea typeface="Roboto"/>
                <a:cs typeface="Roboto"/>
                <a:sym typeface="Roboto"/>
              </a:rPr>
              <a:t>Quédate esta noche, y cuando venga la mañana, si él quiere redimirte, bien, que te redima. Pero si no quiere redimirte, entonces, como que el Señor vive, yo te redimiré. Acuéstate hasta la mañana».</a:t>
            </a:r>
            <a:endParaRPr dirty="0">
              <a:latin typeface="Roboto"/>
              <a:ea typeface="Roboto"/>
              <a:cs typeface="Roboto"/>
              <a:sym typeface="Roboto"/>
            </a:endParaRPr>
          </a:p>
          <a:p>
            <a:pPr marL="457200" lvl="0" indent="-311150" algn="l" rtl="0">
              <a:lnSpc>
                <a:spcPct val="115000"/>
              </a:lnSpc>
              <a:spcBef>
                <a:spcPts val="1200"/>
              </a:spcBef>
              <a:spcAft>
                <a:spcPts val="0"/>
              </a:spcAft>
              <a:buSzPts val="1300"/>
              <a:buFont typeface="Roboto"/>
              <a:buChar char="●"/>
            </a:pPr>
            <a:r>
              <a:rPr lang="en" dirty="0">
                <a:latin typeface="Roboto"/>
                <a:ea typeface="Roboto"/>
                <a:cs typeface="Roboto"/>
                <a:sym typeface="Roboto"/>
              </a:rPr>
              <a:t>¿Cómo empieza Booz a responder a la petición de Rut? </a:t>
            </a:r>
            <a:endParaRPr dirty="0">
              <a:latin typeface="Roboto"/>
              <a:ea typeface="Roboto"/>
              <a:cs typeface="Roboto"/>
              <a:sym typeface="Roboto"/>
            </a:endParaRPr>
          </a:p>
          <a:p>
            <a:pPr marL="0" lvl="0" indent="0" algn="l" rtl="0">
              <a:lnSpc>
                <a:spcPct val="115000"/>
              </a:lnSpc>
              <a:spcBef>
                <a:spcPts val="1200"/>
              </a:spcBef>
              <a:spcAft>
                <a:spcPts val="120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449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1"/>
          <p:cNvPicPr preferRelativeResize="0"/>
          <p:nvPr/>
        </p:nvPicPr>
        <p:blipFill rotWithShape="1">
          <a:blip r:embed="rId3">
            <a:alphaModFix/>
          </a:blip>
          <a:srcRect/>
          <a:stretch/>
        </p:blipFill>
        <p:spPr>
          <a:xfrm>
            <a:off x="170245" y="137421"/>
            <a:ext cx="4427285" cy="4706748"/>
          </a:xfrm>
          <a:prstGeom prst="rect">
            <a:avLst/>
          </a:prstGeom>
          <a:noFill/>
          <a:ln>
            <a:noFill/>
          </a:ln>
        </p:spPr>
      </p:pic>
      <p:sp>
        <p:nvSpPr>
          <p:cNvPr id="411" name="Google Shape;411;p41"/>
          <p:cNvSpPr txBox="1"/>
          <p:nvPr/>
        </p:nvSpPr>
        <p:spPr>
          <a:xfrm>
            <a:off x="170249" y="4897190"/>
            <a:ext cx="37239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00">
                <a:solidFill>
                  <a:schemeClr val="lt1"/>
                </a:solidFill>
                <a:highlight>
                  <a:schemeClr val="accent1"/>
                </a:highlight>
                <a:latin typeface="Roboto"/>
                <a:ea typeface="Roboto"/>
                <a:cs typeface="Roboto"/>
                <a:sym typeface="Roboto"/>
              </a:rPr>
              <a:t>Copyright © 2001 Crossway Bibles – www.esvstudybible.org</a:t>
            </a:r>
            <a:endParaRPr sz="1000" dirty="0">
              <a:solidFill>
                <a:schemeClr val="lt1"/>
              </a:solidFill>
              <a:highlight>
                <a:schemeClr val="accent1"/>
              </a:highlight>
              <a:latin typeface="Roboto"/>
              <a:ea typeface="Roboto"/>
              <a:cs typeface="Roboto"/>
              <a:sym typeface="Roboto"/>
            </a:endParaRPr>
          </a:p>
        </p:txBody>
      </p:sp>
      <p:sp>
        <p:nvSpPr>
          <p:cNvPr id="412" name="Google Shape;412;p41"/>
          <p:cNvSpPr txBox="1"/>
          <p:nvPr/>
        </p:nvSpPr>
        <p:spPr>
          <a:xfrm>
            <a:off x="4572000" y="0"/>
            <a:ext cx="4572000" cy="2123618"/>
          </a:xfrm>
          <a:prstGeom prst="rect">
            <a:avLst/>
          </a:prstGeom>
          <a:no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en" sz="2200" b="1" dirty="0">
                <a:solidFill>
                  <a:srgbClr val="262626"/>
                </a:solidFill>
                <a:latin typeface="Roboto"/>
                <a:ea typeface="Roboto"/>
                <a:cs typeface="Roboto"/>
                <a:sym typeface="Roboto"/>
              </a:rPr>
              <a:t>Contexto espiritual de </a:t>
            </a:r>
            <a:r>
              <a:rPr lang="en" sz="2200" b="1" dirty="0" smtClean="0">
                <a:solidFill>
                  <a:srgbClr val="262626"/>
                </a:solidFill>
                <a:latin typeface="Roboto"/>
                <a:ea typeface="Roboto"/>
                <a:cs typeface="Roboto"/>
                <a:sym typeface="Roboto"/>
              </a:rPr>
              <a:t>Rut</a:t>
            </a:r>
          </a:p>
          <a:p>
            <a:pPr marL="457200" marR="0" lvl="0" indent="0" algn="ctr" rtl="0">
              <a:spcBef>
                <a:spcPts val="0"/>
              </a:spcBef>
              <a:spcAft>
                <a:spcPts val="0"/>
              </a:spcAft>
              <a:buNone/>
            </a:pPr>
            <a:endParaRPr sz="2200" b="1" dirty="0">
              <a:solidFill>
                <a:srgbClr val="262626"/>
              </a:solidFill>
              <a:latin typeface="Roboto"/>
              <a:ea typeface="Roboto"/>
              <a:cs typeface="Roboto"/>
              <a:sym typeface="Roboto"/>
            </a:endParaRPr>
          </a:p>
          <a:p>
            <a:pPr marL="457200" lvl="0" indent="-336550" algn="just" rtl="0">
              <a:lnSpc>
                <a:spcPct val="100000"/>
              </a:lnSpc>
              <a:spcBef>
                <a:spcPts val="0"/>
              </a:spcBef>
              <a:spcAft>
                <a:spcPts val="0"/>
              </a:spcAft>
              <a:buClr>
                <a:schemeClr val="dk1"/>
              </a:buClr>
              <a:buSzPts val="1700"/>
              <a:buFont typeface="Roboto"/>
              <a:buChar char="●"/>
            </a:pPr>
            <a:r>
              <a:rPr lang="en" sz="2200" dirty="0">
                <a:solidFill>
                  <a:schemeClr val="dk1"/>
                </a:solidFill>
                <a:latin typeface="Roboto"/>
                <a:ea typeface="Roboto"/>
                <a:cs typeface="Roboto"/>
                <a:sym typeface="Roboto"/>
              </a:rPr>
              <a:t>Ambiente moral: “Cada uno hacía lo que le parecía bien ante sus propios ojos” (Jueces 21:25</a:t>
            </a:r>
            <a:r>
              <a:rPr lang="en" sz="2200" dirty="0" smtClean="0">
                <a:solidFill>
                  <a:schemeClr val="dk1"/>
                </a:solidFill>
                <a:latin typeface="Roboto"/>
                <a:ea typeface="Roboto"/>
                <a:cs typeface="Roboto"/>
                <a:sym typeface="Roboto"/>
              </a:rPr>
              <a:t>).</a:t>
            </a:r>
            <a:endParaRPr sz="22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153385905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4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98" name="Google Shape;298;p47"/>
          <p:cNvSpPr txBox="1">
            <a:spLocks noGrp="1"/>
          </p:cNvSpPr>
          <p:nvPr>
            <p:ph type="subTitle" idx="1"/>
          </p:nvPr>
        </p:nvSpPr>
        <p:spPr>
          <a:xfrm>
            <a:off x="88499" y="167575"/>
            <a:ext cx="889938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La respuesta de Booz a Rut</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b="1" dirty="0">
                <a:latin typeface="Roboto"/>
                <a:ea typeface="Roboto"/>
                <a:cs typeface="Roboto"/>
                <a:sym typeface="Roboto"/>
              </a:rPr>
              <a:t>10 </a:t>
            </a:r>
            <a:r>
              <a:rPr lang="en" dirty="0">
                <a:latin typeface="Roboto"/>
                <a:ea typeface="Roboto"/>
                <a:cs typeface="Roboto"/>
                <a:sym typeface="Roboto"/>
              </a:rPr>
              <a:t>Entonces él dijo: «Bendita seas del Señor, hija mía. Has hecho tu última bondad mejor que la primera, al no ir en pos de los jóvenes, ya sean pobres o ricos. </a:t>
            </a:r>
            <a:r>
              <a:rPr lang="en" b="1" dirty="0">
                <a:latin typeface="Roboto"/>
                <a:ea typeface="Roboto"/>
                <a:cs typeface="Roboto"/>
                <a:sym typeface="Roboto"/>
              </a:rPr>
              <a:t>11</a:t>
            </a:r>
            <a:r>
              <a:rPr lang="en" dirty="0">
                <a:latin typeface="Roboto"/>
                <a:ea typeface="Roboto"/>
                <a:cs typeface="Roboto"/>
                <a:sym typeface="Roboto"/>
              </a:rPr>
              <a:t> Ahora, hija mía, no temas. Haré por ti todo lo que me pidas, pues todo mi pueblo en la ciudad sabe que eres una mujer virtuosa. </a:t>
            </a:r>
            <a:r>
              <a:rPr lang="en" b="1" dirty="0">
                <a:latin typeface="Roboto"/>
                <a:ea typeface="Roboto"/>
                <a:cs typeface="Roboto"/>
                <a:sym typeface="Roboto"/>
              </a:rPr>
              <a:t>12 </a:t>
            </a:r>
            <a:r>
              <a:rPr lang="en" dirty="0">
                <a:latin typeface="Roboto"/>
                <a:ea typeface="Roboto"/>
                <a:cs typeface="Roboto"/>
                <a:sym typeface="Roboto"/>
              </a:rPr>
              <a:t>Ahora bien, es verdad que soy pariente cercano, pero hay un pariente más cercano que yo. </a:t>
            </a:r>
            <a:r>
              <a:rPr lang="en" b="1" dirty="0">
                <a:latin typeface="Roboto"/>
                <a:ea typeface="Roboto"/>
                <a:cs typeface="Roboto"/>
                <a:sym typeface="Roboto"/>
              </a:rPr>
              <a:t>13 </a:t>
            </a:r>
            <a:r>
              <a:rPr lang="en" dirty="0">
                <a:latin typeface="Roboto"/>
                <a:ea typeface="Roboto"/>
                <a:cs typeface="Roboto"/>
                <a:sym typeface="Roboto"/>
              </a:rPr>
              <a:t>Quédate esta noche, y cuando venga la mañana, si él quiere redimirte, bien, que te redima. Pero si no quiere redimirte, entonces, como que el Señor vive, yo te redimiré. Acuéstate hasta la mañana».</a:t>
            </a:r>
            <a:endParaRPr dirty="0">
              <a:latin typeface="Roboto"/>
              <a:ea typeface="Roboto"/>
              <a:cs typeface="Roboto"/>
              <a:sym typeface="Roboto"/>
            </a:endParaRPr>
          </a:p>
          <a:p>
            <a:pPr marL="457200" lvl="0" indent="-311150" algn="l" rtl="0">
              <a:lnSpc>
                <a:spcPct val="115000"/>
              </a:lnSpc>
              <a:spcBef>
                <a:spcPts val="1200"/>
              </a:spcBef>
              <a:spcAft>
                <a:spcPts val="0"/>
              </a:spcAft>
              <a:buSzPts val="1300"/>
              <a:buFont typeface="Roboto"/>
              <a:buChar char="●"/>
            </a:pPr>
            <a:r>
              <a:rPr lang="en" dirty="0">
                <a:latin typeface="Roboto"/>
                <a:ea typeface="Roboto"/>
                <a:cs typeface="Roboto"/>
                <a:sym typeface="Roboto"/>
              </a:rPr>
              <a:t>¿Cómo empieza Booz a responder a la petición de Rut? </a:t>
            </a:r>
            <a:endParaRPr dirty="0">
              <a:latin typeface="Roboto"/>
              <a:ea typeface="Roboto"/>
              <a:cs typeface="Roboto"/>
              <a:sym typeface="Roboto"/>
            </a:endParaRPr>
          </a:p>
          <a:p>
            <a:pPr marL="457200" lvl="0" indent="-311150" algn="l" rtl="0">
              <a:lnSpc>
                <a:spcPct val="115000"/>
              </a:lnSpc>
              <a:spcBef>
                <a:spcPts val="0"/>
              </a:spcBef>
              <a:spcAft>
                <a:spcPts val="0"/>
              </a:spcAft>
              <a:buSzPts val="1300"/>
              <a:buFont typeface="Roboto"/>
              <a:buChar char="●"/>
            </a:pPr>
            <a:r>
              <a:rPr lang="en" dirty="0">
                <a:latin typeface="Roboto"/>
                <a:ea typeface="Roboto"/>
                <a:cs typeface="Roboto"/>
                <a:sym typeface="Roboto"/>
              </a:rPr>
              <a:t>¿Qué observaciones hace sobre su petición? ¿Qué podría haber hecho Rut en lugar de esto, según Booz?</a:t>
            </a:r>
            <a:endParaRPr dirty="0">
              <a:latin typeface="Roboto"/>
              <a:ea typeface="Roboto"/>
              <a:cs typeface="Roboto"/>
              <a:sym typeface="Roboto"/>
            </a:endParaRPr>
          </a:p>
          <a:p>
            <a:pPr marL="0" lvl="0" indent="0" algn="l" rtl="0">
              <a:lnSpc>
                <a:spcPct val="115000"/>
              </a:lnSpc>
              <a:spcBef>
                <a:spcPts val="1200"/>
              </a:spcBef>
              <a:spcAft>
                <a:spcPts val="120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099549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4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298" name="Google Shape;298;p47"/>
          <p:cNvSpPr txBox="1">
            <a:spLocks noGrp="1"/>
          </p:cNvSpPr>
          <p:nvPr>
            <p:ph type="subTitle" idx="1"/>
          </p:nvPr>
        </p:nvSpPr>
        <p:spPr>
          <a:xfrm>
            <a:off x="88499" y="167575"/>
            <a:ext cx="889938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La respuesta de Booz a Rut</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b="1" dirty="0">
                <a:latin typeface="Roboto"/>
                <a:ea typeface="Roboto"/>
                <a:cs typeface="Roboto"/>
                <a:sym typeface="Roboto"/>
              </a:rPr>
              <a:t>10 </a:t>
            </a:r>
            <a:r>
              <a:rPr lang="en" dirty="0">
                <a:latin typeface="Roboto"/>
                <a:ea typeface="Roboto"/>
                <a:cs typeface="Roboto"/>
                <a:sym typeface="Roboto"/>
              </a:rPr>
              <a:t>Entonces él dijo: «Bendita seas del Señor, hija mía. Has hecho tu última bondad mejor que la primera, al no ir en pos de los jóvenes, ya sean pobres o ricos. </a:t>
            </a:r>
            <a:r>
              <a:rPr lang="en" b="1" dirty="0">
                <a:latin typeface="Roboto"/>
                <a:ea typeface="Roboto"/>
                <a:cs typeface="Roboto"/>
                <a:sym typeface="Roboto"/>
              </a:rPr>
              <a:t>11</a:t>
            </a:r>
            <a:r>
              <a:rPr lang="en" dirty="0">
                <a:latin typeface="Roboto"/>
                <a:ea typeface="Roboto"/>
                <a:cs typeface="Roboto"/>
                <a:sym typeface="Roboto"/>
              </a:rPr>
              <a:t> Ahora, hija mía, no temas. Haré por ti todo lo que me pidas, pues todo mi pueblo en la ciudad sabe que eres una mujer virtuosa. </a:t>
            </a:r>
            <a:r>
              <a:rPr lang="en" b="1" dirty="0">
                <a:latin typeface="Roboto"/>
                <a:ea typeface="Roboto"/>
                <a:cs typeface="Roboto"/>
                <a:sym typeface="Roboto"/>
              </a:rPr>
              <a:t>12 </a:t>
            </a:r>
            <a:r>
              <a:rPr lang="en" dirty="0">
                <a:latin typeface="Roboto"/>
                <a:ea typeface="Roboto"/>
                <a:cs typeface="Roboto"/>
                <a:sym typeface="Roboto"/>
              </a:rPr>
              <a:t>Ahora bien, es verdad que soy pariente cercano, pero hay un pariente más cercano que yo. </a:t>
            </a:r>
            <a:r>
              <a:rPr lang="en" b="1" dirty="0">
                <a:latin typeface="Roboto"/>
                <a:ea typeface="Roboto"/>
                <a:cs typeface="Roboto"/>
                <a:sym typeface="Roboto"/>
              </a:rPr>
              <a:t>13 </a:t>
            </a:r>
            <a:r>
              <a:rPr lang="en" dirty="0">
                <a:latin typeface="Roboto"/>
                <a:ea typeface="Roboto"/>
                <a:cs typeface="Roboto"/>
                <a:sym typeface="Roboto"/>
              </a:rPr>
              <a:t>Quédate esta noche, y cuando venga la mañana, si él quiere redimirte, bien, que te redima. Pero si no quiere redimirte, entonces, como que el Señor vive, yo te redimiré. Acuéstate hasta la mañana».</a:t>
            </a:r>
            <a:endParaRPr dirty="0">
              <a:latin typeface="Roboto"/>
              <a:ea typeface="Roboto"/>
              <a:cs typeface="Roboto"/>
              <a:sym typeface="Roboto"/>
            </a:endParaRPr>
          </a:p>
          <a:p>
            <a:pPr marL="457200" lvl="0" indent="-311150" algn="l" rtl="0">
              <a:lnSpc>
                <a:spcPct val="115000"/>
              </a:lnSpc>
              <a:spcBef>
                <a:spcPts val="1200"/>
              </a:spcBef>
              <a:spcAft>
                <a:spcPts val="0"/>
              </a:spcAft>
              <a:buSzPts val="1300"/>
              <a:buFont typeface="Roboto"/>
              <a:buChar char="●"/>
            </a:pPr>
            <a:r>
              <a:rPr lang="en" dirty="0">
                <a:latin typeface="Roboto"/>
                <a:ea typeface="Roboto"/>
                <a:cs typeface="Roboto"/>
                <a:sym typeface="Roboto"/>
              </a:rPr>
              <a:t>¿Cómo empieza Booz a responder a la petición de Rut? </a:t>
            </a:r>
            <a:endParaRPr dirty="0">
              <a:latin typeface="Roboto"/>
              <a:ea typeface="Roboto"/>
              <a:cs typeface="Roboto"/>
              <a:sym typeface="Roboto"/>
            </a:endParaRPr>
          </a:p>
          <a:p>
            <a:pPr marL="457200" lvl="0" indent="-311150" algn="l" rtl="0">
              <a:lnSpc>
                <a:spcPct val="115000"/>
              </a:lnSpc>
              <a:spcBef>
                <a:spcPts val="0"/>
              </a:spcBef>
              <a:spcAft>
                <a:spcPts val="0"/>
              </a:spcAft>
              <a:buSzPts val="1300"/>
              <a:buFont typeface="Roboto"/>
              <a:buChar char="●"/>
            </a:pPr>
            <a:r>
              <a:rPr lang="en" dirty="0">
                <a:latin typeface="Roboto"/>
                <a:ea typeface="Roboto"/>
                <a:cs typeface="Roboto"/>
                <a:sym typeface="Roboto"/>
              </a:rPr>
              <a:t>¿Qué observaciones hace sobre su petición? ¿Qué podría haber hecho Rut en lugar de esto, según Booz?</a:t>
            </a:r>
            <a:endParaRPr dirty="0">
              <a:latin typeface="Roboto"/>
              <a:ea typeface="Roboto"/>
              <a:cs typeface="Roboto"/>
              <a:sym typeface="Roboto"/>
            </a:endParaRPr>
          </a:p>
          <a:p>
            <a:pPr marL="457200" lvl="0" indent="-311150" algn="l" rtl="0">
              <a:lnSpc>
                <a:spcPct val="115000"/>
              </a:lnSpc>
              <a:spcBef>
                <a:spcPts val="0"/>
              </a:spcBef>
              <a:spcAft>
                <a:spcPts val="0"/>
              </a:spcAft>
              <a:buSzPts val="1300"/>
              <a:buFont typeface="Roboto"/>
              <a:buChar char="●"/>
            </a:pPr>
            <a:r>
              <a:rPr lang="en" dirty="0">
                <a:latin typeface="Roboto"/>
                <a:ea typeface="Roboto"/>
                <a:cs typeface="Roboto"/>
                <a:sym typeface="Roboto"/>
              </a:rPr>
              <a:t>¿Qué podemos aprender de estos versículos sobre la práctica de la ley de Booz? ¿Cómo podemos aplicar esto a nuestras vidas?</a:t>
            </a:r>
            <a:endParaRPr dirty="0">
              <a:latin typeface="Roboto"/>
              <a:ea typeface="Roboto"/>
              <a:cs typeface="Roboto"/>
              <a:sym typeface="Roboto"/>
            </a:endParaRPr>
          </a:p>
          <a:p>
            <a:pPr marL="0" lvl="0" indent="0" algn="l" rtl="0">
              <a:lnSpc>
                <a:spcPct val="115000"/>
              </a:lnSpc>
              <a:spcBef>
                <a:spcPts val="1200"/>
              </a:spcBef>
              <a:spcAft>
                <a:spcPts val="120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45609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5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29" name="Google Shape;329;p5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30" name="Google Shape;330;p51"/>
          <p:cNvSpPr txBox="1">
            <a:spLocks noGrp="1"/>
          </p:cNvSpPr>
          <p:nvPr>
            <p:ph type="subTitle" idx="1"/>
          </p:nvPr>
        </p:nvSpPr>
        <p:spPr>
          <a:xfrm>
            <a:off x="88499" y="167575"/>
            <a:ext cx="882504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Rut vuelve a Noemí</a:t>
            </a:r>
            <a:endParaRPr sz="2800" b="1"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14 </a:t>
            </a:r>
            <a:r>
              <a:rPr lang="en" sz="1600" dirty="0">
                <a:latin typeface="Roboto"/>
                <a:ea typeface="Roboto"/>
                <a:cs typeface="Roboto"/>
                <a:sym typeface="Roboto"/>
              </a:rPr>
              <a:t>Ella se acostó a sus pies hasta la mañana, y se levantó antes que una persona pudiera reconocer a otra; y él dijo: «Que no se sepa que ha venido mujer a la era». </a:t>
            </a:r>
            <a:endParaRPr sz="1600"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15</a:t>
            </a:r>
            <a:r>
              <a:rPr lang="en" sz="1600" dirty="0">
                <a:latin typeface="Roboto"/>
                <a:ea typeface="Roboto"/>
                <a:cs typeface="Roboto"/>
                <a:sym typeface="Roboto"/>
              </a:rPr>
              <a:t> Luego Booz le dijo: «Dame el manto que tienes puesto y sujétalo». Y ella lo sujetó, y él midió seis porciones de cebada y se las puso encima. Entonces ella entró en la ciudad. </a:t>
            </a:r>
            <a:endParaRPr sz="1600"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16</a:t>
            </a:r>
            <a:r>
              <a:rPr lang="en" sz="1600" dirty="0">
                <a:latin typeface="Roboto"/>
                <a:ea typeface="Roboto"/>
                <a:cs typeface="Roboto"/>
                <a:sym typeface="Roboto"/>
              </a:rPr>
              <a:t> Cuando llegó a donde estaba su suegra, esta le preguntó: «¿Cómo te fue, hija mía?». Y Rut le contó todo lo que Booz había hecho por ella. </a:t>
            </a:r>
            <a:r>
              <a:rPr lang="en" sz="1600" b="1" dirty="0">
                <a:latin typeface="Roboto"/>
                <a:ea typeface="Roboto"/>
                <a:cs typeface="Roboto"/>
                <a:sym typeface="Roboto"/>
              </a:rPr>
              <a:t>17</a:t>
            </a:r>
            <a:r>
              <a:rPr lang="en" sz="1600" dirty="0">
                <a:latin typeface="Roboto"/>
                <a:ea typeface="Roboto"/>
                <a:cs typeface="Roboto"/>
                <a:sym typeface="Roboto"/>
              </a:rPr>
              <a:t> Y añadió: «Me dio estas seis porciones de cebada, pues dijo: “No vayas a tu suegra con las manos vacías”». </a:t>
            </a:r>
            <a:r>
              <a:rPr lang="en" sz="1600" b="1" dirty="0">
                <a:latin typeface="Roboto"/>
                <a:ea typeface="Roboto"/>
                <a:cs typeface="Roboto"/>
                <a:sym typeface="Roboto"/>
              </a:rPr>
              <a:t>18</a:t>
            </a:r>
            <a:r>
              <a:rPr lang="en" sz="1600" dirty="0">
                <a:latin typeface="Roboto"/>
                <a:ea typeface="Roboto"/>
                <a:cs typeface="Roboto"/>
                <a:sym typeface="Roboto"/>
              </a:rPr>
              <a:t> Entonces Noemí dijo: «Espera, hija mía, hasta que sepas cómo se resolverá el asunto; porque este hombre no descansará hasta que lo haya arreglado hoy mismo».</a:t>
            </a:r>
            <a:endParaRPr sz="1600" dirty="0">
              <a:latin typeface="Roboto"/>
              <a:ea typeface="Roboto"/>
              <a:cs typeface="Roboto"/>
              <a:sym typeface="Roboto"/>
            </a:endParaRPr>
          </a:p>
          <a:p>
            <a:pPr marL="0" lvl="0" indent="0" algn="l" rtl="0">
              <a:lnSpc>
                <a:spcPct val="115000"/>
              </a:lnSpc>
              <a:spcBef>
                <a:spcPts val="1200"/>
              </a:spcBef>
              <a:spcAft>
                <a:spcPts val="1200"/>
              </a:spcAft>
              <a:buNone/>
            </a:pPr>
            <a:endParaRPr sz="1600" b="1"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64654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5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29" name="Google Shape;329;p5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30" name="Google Shape;330;p51"/>
          <p:cNvSpPr txBox="1">
            <a:spLocks noGrp="1"/>
          </p:cNvSpPr>
          <p:nvPr>
            <p:ph type="subTitle" idx="1"/>
          </p:nvPr>
        </p:nvSpPr>
        <p:spPr>
          <a:xfrm>
            <a:off x="88499" y="167575"/>
            <a:ext cx="882504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Rut vuelve a Noemí</a:t>
            </a:r>
            <a:endParaRPr sz="2800" b="1"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14 </a:t>
            </a:r>
            <a:r>
              <a:rPr lang="en" sz="1600" dirty="0">
                <a:latin typeface="Roboto"/>
                <a:ea typeface="Roboto"/>
                <a:cs typeface="Roboto"/>
                <a:sym typeface="Roboto"/>
              </a:rPr>
              <a:t>Ella se acostó a sus pies hasta la mañana, y se levantó antes que una persona pudiera reconocer a otra; y él dijo: «Que no se sepa que ha venido mujer a la era». </a:t>
            </a:r>
            <a:endParaRPr sz="1600"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15</a:t>
            </a:r>
            <a:r>
              <a:rPr lang="en" sz="1600" dirty="0">
                <a:latin typeface="Roboto"/>
                <a:ea typeface="Roboto"/>
                <a:cs typeface="Roboto"/>
                <a:sym typeface="Roboto"/>
              </a:rPr>
              <a:t> Luego Booz le dijo: «Dame el manto que tienes puesto y sujétalo». Y ella lo sujetó, y él midió seis porciones de cebada y se las puso encima. Entonces ella entró en la ciudad. </a:t>
            </a:r>
            <a:endParaRPr sz="1600"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16</a:t>
            </a:r>
            <a:r>
              <a:rPr lang="en" sz="1600" dirty="0">
                <a:latin typeface="Roboto"/>
                <a:ea typeface="Roboto"/>
                <a:cs typeface="Roboto"/>
                <a:sym typeface="Roboto"/>
              </a:rPr>
              <a:t> Cuando llegó a donde estaba su suegra, esta le preguntó: «¿Cómo te fue, hija mía?». Y Rut le contó todo lo que Booz había hecho por ella. </a:t>
            </a:r>
            <a:r>
              <a:rPr lang="en" sz="1600" b="1" dirty="0">
                <a:latin typeface="Roboto"/>
                <a:ea typeface="Roboto"/>
                <a:cs typeface="Roboto"/>
                <a:sym typeface="Roboto"/>
              </a:rPr>
              <a:t>17</a:t>
            </a:r>
            <a:r>
              <a:rPr lang="en" sz="1600" dirty="0">
                <a:latin typeface="Roboto"/>
                <a:ea typeface="Roboto"/>
                <a:cs typeface="Roboto"/>
                <a:sym typeface="Roboto"/>
              </a:rPr>
              <a:t> Y añadió: «Me dio estas seis porciones de cebada, pues dijo: “No vayas a tu suegra con las manos vacías”». </a:t>
            </a:r>
            <a:r>
              <a:rPr lang="en" sz="1600" b="1" dirty="0">
                <a:latin typeface="Roboto"/>
                <a:ea typeface="Roboto"/>
                <a:cs typeface="Roboto"/>
                <a:sym typeface="Roboto"/>
              </a:rPr>
              <a:t>18</a:t>
            </a:r>
            <a:r>
              <a:rPr lang="en" sz="1600" dirty="0">
                <a:latin typeface="Roboto"/>
                <a:ea typeface="Roboto"/>
                <a:cs typeface="Roboto"/>
                <a:sym typeface="Roboto"/>
              </a:rPr>
              <a:t> Entonces Noemí dijo: «Espera, hija mía, hasta que sepas cómo se resolverá el asunto; porque este hombre no descansará hasta que lo haya arreglado hoy mismo».</a:t>
            </a:r>
            <a:endParaRPr sz="1600" dirty="0">
              <a:latin typeface="Roboto"/>
              <a:ea typeface="Roboto"/>
              <a:cs typeface="Roboto"/>
              <a:sym typeface="Roboto"/>
            </a:endParaRPr>
          </a:p>
          <a:p>
            <a:pPr marL="457200" lvl="0" indent="-304800" algn="l" rtl="0">
              <a:lnSpc>
                <a:spcPct val="115000"/>
              </a:lnSpc>
              <a:spcBef>
                <a:spcPts val="1200"/>
              </a:spcBef>
              <a:spcAft>
                <a:spcPts val="0"/>
              </a:spcAft>
              <a:buSzPts val="1200"/>
              <a:buFont typeface="Roboto"/>
              <a:buChar char="●"/>
            </a:pPr>
            <a:r>
              <a:rPr lang="en" sz="1600" dirty="0">
                <a:latin typeface="Roboto"/>
                <a:ea typeface="Roboto"/>
                <a:cs typeface="Roboto"/>
                <a:sym typeface="Roboto"/>
              </a:rPr>
              <a:t>¿Qué arreglos hace Booz para la seguridad y la reputación de Rut? ¿Qué asociaciones se pueden hacer en cuanto a la era?</a:t>
            </a:r>
            <a:endParaRPr sz="1600" dirty="0">
              <a:latin typeface="Roboto"/>
              <a:ea typeface="Roboto"/>
              <a:cs typeface="Roboto"/>
              <a:sym typeface="Roboto"/>
            </a:endParaRPr>
          </a:p>
          <a:p>
            <a:pPr marL="0" lvl="0" indent="0" algn="l" rtl="0">
              <a:lnSpc>
                <a:spcPct val="115000"/>
              </a:lnSpc>
              <a:spcBef>
                <a:spcPts val="1200"/>
              </a:spcBef>
              <a:spcAft>
                <a:spcPts val="1200"/>
              </a:spcAft>
              <a:buNone/>
            </a:pPr>
            <a:endParaRPr sz="1600" b="1"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082450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5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29" name="Google Shape;329;p5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30" name="Google Shape;330;p51"/>
          <p:cNvSpPr txBox="1">
            <a:spLocks noGrp="1"/>
          </p:cNvSpPr>
          <p:nvPr>
            <p:ph type="subTitle" idx="1"/>
          </p:nvPr>
        </p:nvSpPr>
        <p:spPr>
          <a:xfrm>
            <a:off x="88499" y="167575"/>
            <a:ext cx="882504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Rut vuelve a Noemí</a:t>
            </a:r>
            <a:endParaRPr sz="2800" b="1"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14 </a:t>
            </a:r>
            <a:r>
              <a:rPr lang="en" sz="1600" dirty="0">
                <a:latin typeface="Roboto"/>
                <a:ea typeface="Roboto"/>
                <a:cs typeface="Roboto"/>
                <a:sym typeface="Roboto"/>
              </a:rPr>
              <a:t>Ella se acostó a sus pies hasta la mañana, y se levantó antes que una persona pudiera reconocer a otra; y él dijo: «Que no se sepa que ha venido mujer a la era». </a:t>
            </a:r>
            <a:endParaRPr sz="1600"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15</a:t>
            </a:r>
            <a:r>
              <a:rPr lang="en" sz="1600" dirty="0">
                <a:latin typeface="Roboto"/>
                <a:ea typeface="Roboto"/>
                <a:cs typeface="Roboto"/>
                <a:sym typeface="Roboto"/>
              </a:rPr>
              <a:t> Luego Booz le dijo: «Dame el manto que tienes puesto y sujétalo». Y ella lo sujetó, y él midió seis porciones de cebada y se las puso encima. Entonces ella entró en la ciudad. </a:t>
            </a:r>
            <a:endParaRPr sz="1600"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16</a:t>
            </a:r>
            <a:r>
              <a:rPr lang="en" sz="1600" dirty="0">
                <a:latin typeface="Roboto"/>
                <a:ea typeface="Roboto"/>
                <a:cs typeface="Roboto"/>
                <a:sym typeface="Roboto"/>
              </a:rPr>
              <a:t> Cuando llegó a donde estaba su suegra, esta le preguntó: «¿Cómo te fue, hija mía?». Y Rut le contó todo lo que Booz había hecho por ella. </a:t>
            </a:r>
            <a:r>
              <a:rPr lang="en" sz="1600" b="1" dirty="0">
                <a:latin typeface="Roboto"/>
                <a:ea typeface="Roboto"/>
                <a:cs typeface="Roboto"/>
                <a:sym typeface="Roboto"/>
              </a:rPr>
              <a:t>17</a:t>
            </a:r>
            <a:r>
              <a:rPr lang="en" sz="1600" dirty="0">
                <a:latin typeface="Roboto"/>
                <a:ea typeface="Roboto"/>
                <a:cs typeface="Roboto"/>
                <a:sym typeface="Roboto"/>
              </a:rPr>
              <a:t> Y añadió: «Me dio estas seis porciones de cebada, pues dijo: “No vayas a tu suegra con las manos vacías”». </a:t>
            </a:r>
            <a:r>
              <a:rPr lang="en" sz="1600" b="1" dirty="0">
                <a:latin typeface="Roboto"/>
                <a:ea typeface="Roboto"/>
                <a:cs typeface="Roboto"/>
                <a:sym typeface="Roboto"/>
              </a:rPr>
              <a:t>18</a:t>
            </a:r>
            <a:r>
              <a:rPr lang="en" sz="1600" dirty="0">
                <a:latin typeface="Roboto"/>
                <a:ea typeface="Roboto"/>
                <a:cs typeface="Roboto"/>
                <a:sym typeface="Roboto"/>
              </a:rPr>
              <a:t> Entonces Noemí dijo: «Espera, hija mía, hasta que sepas cómo se resolverá el asunto; porque este hombre no descansará hasta que lo haya arreglado hoy mismo».</a:t>
            </a:r>
            <a:endParaRPr sz="1600" dirty="0">
              <a:latin typeface="Roboto"/>
              <a:ea typeface="Roboto"/>
              <a:cs typeface="Roboto"/>
              <a:sym typeface="Roboto"/>
            </a:endParaRPr>
          </a:p>
          <a:p>
            <a:pPr marL="457200" lvl="0" indent="-304800" algn="l" rtl="0">
              <a:lnSpc>
                <a:spcPct val="115000"/>
              </a:lnSpc>
              <a:spcBef>
                <a:spcPts val="1200"/>
              </a:spcBef>
              <a:spcAft>
                <a:spcPts val="0"/>
              </a:spcAft>
              <a:buSzPts val="1200"/>
              <a:buFont typeface="Roboto"/>
              <a:buChar char="●"/>
            </a:pPr>
            <a:r>
              <a:rPr lang="en" sz="1600" dirty="0">
                <a:latin typeface="Roboto"/>
                <a:ea typeface="Roboto"/>
                <a:cs typeface="Roboto"/>
                <a:sym typeface="Roboto"/>
              </a:rPr>
              <a:t>¿Qué arreglos hace Booz para la seguridad y la reputación de Rut? ¿Qué asociaciones se pueden hacer en cuanto a la era?</a:t>
            </a:r>
            <a:endParaRPr sz="1600" dirty="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600" dirty="0">
                <a:latin typeface="Roboto"/>
                <a:ea typeface="Roboto"/>
                <a:cs typeface="Roboto"/>
                <a:sym typeface="Roboto"/>
              </a:rPr>
              <a:t>¿Cómo recibe Noemí a Rut? ¿Cuál es su predicción?</a:t>
            </a:r>
            <a:endParaRPr sz="1600" dirty="0">
              <a:latin typeface="Roboto"/>
              <a:ea typeface="Roboto"/>
              <a:cs typeface="Roboto"/>
              <a:sym typeface="Roboto"/>
            </a:endParaRPr>
          </a:p>
          <a:p>
            <a:pPr marL="0" lvl="0" indent="0" algn="l" rtl="0">
              <a:lnSpc>
                <a:spcPct val="115000"/>
              </a:lnSpc>
              <a:spcBef>
                <a:spcPts val="1200"/>
              </a:spcBef>
              <a:spcAft>
                <a:spcPts val="1200"/>
              </a:spcAft>
              <a:buNone/>
            </a:pPr>
            <a:endParaRPr sz="1600" b="1"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24469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5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29" name="Google Shape;329;p5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30" name="Google Shape;330;p51"/>
          <p:cNvSpPr txBox="1">
            <a:spLocks noGrp="1"/>
          </p:cNvSpPr>
          <p:nvPr>
            <p:ph type="subTitle" idx="1"/>
          </p:nvPr>
        </p:nvSpPr>
        <p:spPr>
          <a:xfrm>
            <a:off x="88499" y="167575"/>
            <a:ext cx="882504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Rut vuelve a Noemí</a:t>
            </a:r>
            <a:endParaRPr sz="2800" b="1"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14 </a:t>
            </a:r>
            <a:r>
              <a:rPr lang="en" sz="1600" dirty="0">
                <a:latin typeface="Roboto"/>
                <a:ea typeface="Roboto"/>
                <a:cs typeface="Roboto"/>
                <a:sym typeface="Roboto"/>
              </a:rPr>
              <a:t>Ella se acostó a sus pies hasta la mañana, y se levantó antes que una persona pudiera reconocer a otra; y él dijo: «Que no se sepa que ha venido mujer a la era». </a:t>
            </a:r>
            <a:endParaRPr sz="1600"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15</a:t>
            </a:r>
            <a:r>
              <a:rPr lang="en" sz="1600" dirty="0">
                <a:latin typeface="Roboto"/>
                <a:ea typeface="Roboto"/>
                <a:cs typeface="Roboto"/>
                <a:sym typeface="Roboto"/>
              </a:rPr>
              <a:t> Luego Booz le dijo: «Dame el manto que tienes puesto y sujétalo». Y ella lo sujetó, y él midió seis porciones de cebada y se las puso encima. Entonces ella entró en la ciudad. </a:t>
            </a:r>
            <a:endParaRPr sz="1600" dirty="0">
              <a:latin typeface="Roboto"/>
              <a:ea typeface="Roboto"/>
              <a:cs typeface="Roboto"/>
              <a:sym typeface="Roboto"/>
            </a:endParaRPr>
          </a:p>
          <a:p>
            <a:pPr marL="0" lvl="0" indent="0" algn="l" rtl="0">
              <a:lnSpc>
                <a:spcPct val="115000"/>
              </a:lnSpc>
              <a:spcBef>
                <a:spcPts val="1200"/>
              </a:spcBef>
              <a:spcAft>
                <a:spcPts val="0"/>
              </a:spcAft>
              <a:buNone/>
            </a:pPr>
            <a:r>
              <a:rPr lang="en" sz="1600" b="1" dirty="0">
                <a:latin typeface="Roboto"/>
                <a:ea typeface="Roboto"/>
                <a:cs typeface="Roboto"/>
                <a:sym typeface="Roboto"/>
              </a:rPr>
              <a:t>16</a:t>
            </a:r>
            <a:r>
              <a:rPr lang="en" sz="1600" dirty="0">
                <a:latin typeface="Roboto"/>
                <a:ea typeface="Roboto"/>
                <a:cs typeface="Roboto"/>
                <a:sym typeface="Roboto"/>
              </a:rPr>
              <a:t> Cuando llegó a donde estaba su suegra, esta le preguntó: «¿Cómo te fue, hija mía?». Y Rut le contó todo lo que Booz había hecho por ella. </a:t>
            </a:r>
            <a:r>
              <a:rPr lang="en" sz="1600" b="1" dirty="0">
                <a:latin typeface="Roboto"/>
                <a:ea typeface="Roboto"/>
                <a:cs typeface="Roboto"/>
                <a:sym typeface="Roboto"/>
              </a:rPr>
              <a:t>17</a:t>
            </a:r>
            <a:r>
              <a:rPr lang="en" sz="1600" dirty="0">
                <a:latin typeface="Roboto"/>
                <a:ea typeface="Roboto"/>
                <a:cs typeface="Roboto"/>
                <a:sym typeface="Roboto"/>
              </a:rPr>
              <a:t> Y añadió: «Me dio estas seis porciones de cebada, pues dijo: “No vayas a tu suegra con las manos vacías”». </a:t>
            </a:r>
            <a:r>
              <a:rPr lang="en" sz="1600" b="1" dirty="0">
                <a:latin typeface="Roboto"/>
                <a:ea typeface="Roboto"/>
                <a:cs typeface="Roboto"/>
                <a:sym typeface="Roboto"/>
              </a:rPr>
              <a:t>18</a:t>
            </a:r>
            <a:r>
              <a:rPr lang="en" sz="1600" dirty="0">
                <a:latin typeface="Roboto"/>
                <a:ea typeface="Roboto"/>
                <a:cs typeface="Roboto"/>
                <a:sym typeface="Roboto"/>
              </a:rPr>
              <a:t> Entonces Noemí dijo: «Espera, hija mía, hasta que sepas cómo se resolverá el asunto; porque este hombre no descansará hasta que lo haya arreglado hoy mismo».</a:t>
            </a:r>
            <a:endParaRPr sz="1600" dirty="0">
              <a:latin typeface="Roboto"/>
              <a:ea typeface="Roboto"/>
              <a:cs typeface="Roboto"/>
              <a:sym typeface="Roboto"/>
            </a:endParaRPr>
          </a:p>
          <a:p>
            <a:pPr marL="457200" lvl="0" indent="-304800" algn="l" rtl="0">
              <a:lnSpc>
                <a:spcPct val="115000"/>
              </a:lnSpc>
              <a:spcBef>
                <a:spcPts val="1200"/>
              </a:spcBef>
              <a:spcAft>
                <a:spcPts val="0"/>
              </a:spcAft>
              <a:buSzPts val="1200"/>
              <a:buFont typeface="Roboto"/>
              <a:buChar char="●"/>
            </a:pPr>
            <a:r>
              <a:rPr lang="en" sz="1600" dirty="0">
                <a:latin typeface="Roboto"/>
                <a:ea typeface="Roboto"/>
                <a:cs typeface="Roboto"/>
                <a:sym typeface="Roboto"/>
              </a:rPr>
              <a:t>¿Qué arreglos hace Booz para la seguridad y la reputación de Rut? ¿Qué asociaciones se pueden hacer en cuanto a la era?</a:t>
            </a:r>
            <a:endParaRPr sz="1600" dirty="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600" dirty="0">
                <a:latin typeface="Roboto"/>
                <a:ea typeface="Roboto"/>
                <a:cs typeface="Roboto"/>
                <a:sym typeface="Roboto"/>
              </a:rPr>
              <a:t>¿Cómo recibe Noemí a Rut? ¿Cuál es su predicción?</a:t>
            </a:r>
            <a:endParaRPr sz="1600" dirty="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600" dirty="0">
                <a:latin typeface="Roboto"/>
                <a:ea typeface="Roboto"/>
                <a:cs typeface="Roboto"/>
                <a:sym typeface="Roboto"/>
              </a:rPr>
              <a:t>¿En qué ha cambiado Noemí su perspectiva con respecto a los capítulos anteriores?</a:t>
            </a:r>
            <a:endParaRPr sz="1600" dirty="0">
              <a:latin typeface="Roboto"/>
              <a:ea typeface="Roboto"/>
              <a:cs typeface="Roboto"/>
              <a:sym typeface="Roboto"/>
            </a:endParaRPr>
          </a:p>
          <a:p>
            <a:pPr marL="0" lvl="0" indent="0" algn="l" rtl="0">
              <a:lnSpc>
                <a:spcPct val="115000"/>
              </a:lnSpc>
              <a:spcBef>
                <a:spcPts val="1200"/>
              </a:spcBef>
              <a:spcAft>
                <a:spcPts val="1200"/>
              </a:spcAft>
              <a:buNone/>
            </a:pPr>
            <a:endParaRPr sz="1600" b="1"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82795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5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53" name="Google Shape;353;p54"/>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54" name="Google Shape;354;p54"/>
          <p:cNvSpPr txBox="1">
            <a:spLocks noGrp="1"/>
          </p:cNvSpPr>
          <p:nvPr>
            <p:ph type="subTitle" idx="1"/>
          </p:nvPr>
        </p:nvSpPr>
        <p:spPr>
          <a:xfrm>
            <a:off x="88499" y="142800"/>
            <a:ext cx="882504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Lista de cosas que suceden por casualidad</a:t>
            </a:r>
            <a:endParaRPr sz="3200" b="1" dirty="0">
              <a:latin typeface="Roboto"/>
              <a:ea typeface="Roboto"/>
              <a:cs typeface="Roboto"/>
              <a:sym typeface="Roboto"/>
            </a:endParaRPr>
          </a:p>
          <a:p>
            <a:pPr marL="457200" lvl="0" indent="0" algn="just" rtl="0">
              <a:lnSpc>
                <a:spcPct val="115000"/>
              </a:lnSpc>
              <a:spcBef>
                <a:spcPts val="0"/>
              </a:spcBef>
              <a:spcAft>
                <a:spcPts val="0"/>
              </a:spcAft>
              <a:buNone/>
            </a:pPr>
            <a:endParaRPr sz="2400" dirty="0">
              <a:latin typeface="Arial"/>
              <a:ea typeface="Arial"/>
              <a:cs typeface="Arial"/>
              <a:sym typeface="Arial"/>
            </a:endParaRPr>
          </a:p>
          <a:p>
            <a:pPr marL="0" lvl="0" indent="0" algn="l" rtl="0">
              <a:spcBef>
                <a:spcPts val="750"/>
              </a:spcBef>
              <a:spcAft>
                <a:spcPts val="0"/>
              </a:spcAft>
              <a:buNone/>
            </a:pPr>
            <a:endParaRPr sz="2400" dirty="0">
              <a:latin typeface="Roboto"/>
              <a:ea typeface="Roboto"/>
              <a:cs typeface="Roboto"/>
              <a:sym typeface="Roboto"/>
            </a:endParaRPr>
          </a:p>
          <a:p>
            <a:pPr marL="0" lvl="0" indent="0" algn="l" rtl="0">
              <a:spcBef>
                <a:spcPts val="750"/>
              </a:spcBef>
              <a:spcAft>
                <a:spcPts val="0"/>
              </a:spcAft>
              <a:buNone/>
            </a:pP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11378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5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53" name="Google Shape;353;p54"/>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54" name="Google Shape;354;p54"/>
          <p:cNvSpPr txBox="1">
            <a:spLocks noGrp="1"/>
          </p:cNvSpPr>
          <p:nvPr>
            <p:ph type="subTitle" idx="1"/>
          </p:nvPr>
        </p:nvSpPr>
        <p:spPr>
          <a:xfrm>
            <a:off x="88499" y="142800"/>
            <a:ext cx="882504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Lista de cosas que suceden por casualidad</a:t>
            </a:r>
            <a:endParaRPr sz="3200" b="1" dirty="0">
              <a:latin typeface="Roboto"/>
              <a:ea typeface="Roboto"/>
              <a:cs typeface="Roboto"/>
              <a:sym typeface="Roboto"/>
            </a:endParaRPr>
          </a:p>
          <a:p>
            <a:pPr marL="457200" lvl="0" indent="-355600" algn="l" rtl="0">
              <a:spcBef>
                <a:spcPts val="750"/>
              </a:spcBef>
              <a:spcAft>
                <a:spcPts val="0"/>
              </a:spcAft>
              <a:buSzPts val="2000"/>
              <a:buFont typeface="Roboto"/>
              <a:buAutoNum type="arabicPeriod"/>
            </a:pPr>
            <a:r>
              <a:rPr lang="en" sz="2800" dirty="0">
                <a:latin typeface="Roboto"/>
                <a:ea typeface="Roboto"/>
                <a:cs typeface="Roboto"/>
                <a:sym typeface="Roboto"/>
              </a:rPr>
              <a:t>Noemí urde un plan para el bienestar de Rut</a:t>
            </a:r>
            <a:endParaRPr sz="2800" dirty="0">
              <a:latin typeface="Roboto"/>
              <a:ea typeface="Roboto"/>
              <a:cs typeface="Roboto"/>
              <a:sym typeface="Roboto"/>
            </a:endParaRPr>
          </a:p>
          <a:p>
            <a:pPr marL="457200" lvl="0" indent="-355600" algn="l" rtl="0">
              <a:spcBef>
                <a:spcPts val="0"/>
              </a:spcBef>
              <a:spcAft>
                <a:spcPts val="0"/>
              </a:spcAft>
              <a:buSzPts val="2000"/>
              <a:buFont typeface="Roboto"/>
              <a:buAutoNum type="arabicPeriod"/>
            </a:pPr>
            <a:r>
              <a:rPr lang="en" sz="2800" dirty="0">
                <a:latin typeface="Roboto"/>
                <a:ea typeface="Roboto"/>
                <a:cs typeface="Roboto"/>
                <a:sym typeface="Roboto"/>
              </a:rPr>
              <a:t>Rut está dispuesta a seguir todo el plan</a:t>
            </a:r>
            <a:endParaRPr sz="2800" dirty="0">
              <a:latin typeface="Roboto"/>
              <a:ea typeface="Roboto"/>
              <a:cs typeface="Roboto"/>
              <a:sym typeface="Roboto"/>
            </a:endParaRPr>
          </a:p>
          <a:p>
            <a:pPr marL="457200" lvl="0" indent="-355600" algn="l" rtl="0">
              <a:spcBef>
                <a:spcPts val="0"/>
              </a:spcBef>
              <a:spcAft>
                <a:spcPts val="0"/>
              </a:spcAft>
              <a:buSzPts val="2000"/>
              <a:buFont typeface="Roboto"/>
              <a:buAutoNum type="arabicPeriod"/>
            </a:pPr>
            <a:r>
              <a:rPr lang="en" sz="2800" dirty="0">
                <a:latin typeface="Roboto"/>
                <a:ea typeface="Roboto"/>
                <a:cs typeface="Roboto"/>
                <a:sym typeface="Roboto"/>
              </a:rPr>
              <a:t>Rut pasa desapercibida para llegar a Booz</a:t>
            </a:r>
            <a:endParaRPr sz="2800" dirty="0">
              <a:latin typeface="Roboto"/>
              <a:ea typeface="Roboto"/>
              <a:cs typeface="Roboto"/>
              <a:sym typeface="Roboto"/>
            </a:endParaRPr>
          </a:p>
          <a:p>
            <a:pPr marL="457200" lvl="0" indent="-355600" algn="l" rtl="0">
              <a:spcBef>
                <a:spcPts val="0"/>
              </a:spcBef>
              <a:spcAft>
                <a:spcPts val="0"/>
              </a:spcAft>
              <a:buSzPts val="2000"/>
              <a:buFont typeface="Roboto"/>
              <a:buAutoNum type="arabicPeriod"/>
            </a:pPr>
            <a:r>
              <a:rPr lang="en" sz="2800" dirty="0">
                <a:latin typeface="Roboto"/>
                <a:ea typeface="Roboto"/>
                <a:cs typeface="Roboto"/>
                <a:sym typeface="Roboto"/>
              </a:rPr>
              <a:t>Booz está presente en la era</a:t>
            </a:r>
            <a:endParaRPr sz="2800" dirty="0">
              <a:latin typeface="Roboto"/>
              <a:ea typeface="Roboto"/>
              <a:cs typeface="Roboto"/>
              <a:sym typeface="Roboto"/>
            </a:endParaRPr>
          </a:p>
          <a:p>
            <a:pPr marL="457200" lvl="0" indent="0" algn="just" rtl="0">
              <a:lnSpc>
                <a:spcPct val="115000"/>
              </a:lnSpc>
              <a:spcBef>
                <a:spcPts val="0"/>
              </a:spcBef>
              <a:spcAft>
                <a:spcPts val="0"/>
              </a:spcAft>
              <a:buNone/>
            </a:pPr>
            <a:endParaRPr sz="2400" dirty="0">
              <a:latin typeface="Arial"/>
              <a:ea typeface="Arial"/>
              <a:cs typeface="Arial"/>
              <a:sym typeface="Arial"/>
            </a:endParaRPr>
          </a:p>
          <a:p>
            <a:pPr marL="0" lvl="0" indent="0" algn="l" rtl="0">
              <a:spcBef>
                <a:spcPts val="750"/>
              </a:spcBef>
              <a:spcAft>
                <a:spcPts val="0"/>
              </a:spcAft>
              <a:buNone/>
            </a:pPr>
            <a:endParaRPr sz="2400" dirty="0">
              <a:latin typeface="Roboto"/>
              <a:ea typeface="Roboto"/>
              <a:cs typeface="Roboto"/>
              <a:sym typeface="Roboto"/>
            </a:endParaRPr>
          </a:p>
          <a:p>
            <a:pPr marL="0" lvl="0" indent="0" algn="l" rtl="0">
              <a:spcBef>
                <a:spcPts val="750"/>
              </a:spcBef>
              <a:spcAft>
                <a:spcPts val="0"/>
              </a:spcAft>
              <a:buNone/>
            </a:pP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30111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5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53" name="Google Shape;353;p54"/>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54" name="Google Shape;354;p54"/>
          <p:cNvSpPr txBox="1">
            <a:spLocks noGrp="1"/>
          </p:cNvSpPr>
          <p:nvPr>
            <p:ph type="subTitle" idx="1"/>
          </p:nvPr>
        </p:nvSpPr>
        <p:spPr>
          <a:xfrm>
            <a:off x="88499" y="142800"/>
            <a:ext cx="882504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Lista de cosas que suceden por casualidad</a:t>
            </a:r>
            <a:endParaRPr sz="3200" b="1" dirty="0">
              <a:latin typeface="Roboto"/>
              <a:ea typeface="Roboto"/>
              <a:cs typeface="Roboto"/>
              <a:sym typeface="Roboto"/>
            </a:endParaRPr>
          </a:p>
          <a:p>
            <a:pPr marL="457200" lvl="0" indent="-355600" algn="l" rtl="0">
              <a:spcBef>
                <a:spcPts val="750"/>
              </a:spcBef>
              <a:spcAft>
                <a:spcPts val="0"/>
              </a:spcAft>
              <a:buSzPts val="2000"/>
              <a:buFont typeface="Roboto"/>
              <a:buAutoNum type="arabicPeriod"/>
            </a:pPr>
            <a:r>
              <a:rPr lang="en" sz="2800" dirty="0">
                <a:latin typeface="Roboto"/>
                <a:ea typeface="Roboto"/>
                <a:cs typeface="Roboto"/>
                <a:sym typeface="Roboto"/>
              </a:rPr>
              <a:t>Noemí urde un plan para el bienestar de Rut</a:t>
            </a:r>
            <a:endParaRPr sz="2800" dirty="0">
              <a:latin typeface="Roboto"/>
              <a:ea typeface="Roboto"/>
              <a:cs typeface="Roboto"/>
              <a:sym typeface="Roboto"/>
            </a:endParaRPr>
          </a:p>
          <a:p>
            <a:pPr marL="457200" lvl="0" indent="-355600" algn="l" rtl="0">
              <a:spcBef>
                <a:spcPts val="0"/>
              </a:spcBef>
              <a:spcAft>
                <a:spcPts val="0"/>
              </a:spcAft>
              <a:buSzPts val="2000"/>
              <a:buFont typeface="Roboto"/>
              <a:buAutoNum type="arabicPeriod"/>
            </a:pPr>
            <a:r>
              <a:rPr lang="en" sz="2800" dirty="0">
                <a:latin typeface="Roboto"/>
                <a:ea typeface="Roboto"/>
                <a:cs typeface="Roboto"/>
                <a:sym typeface="Roboto"/>
              </a:rPr>
              <a:t>Rut está dispuesta a seguir todo el plan</a:t>
            </a:r>
            <a:endParaRPr sz="2800" dirty="0">
              <a:latin typeface="Roboto"/>
              <a:ea typeface="Roboto"/>
              <a:cs typeface="Roboto"/>
              <a:sym typeface="Roboto"/>
            </a:endParaRPr>
          </a:p>
          <a:p>
            <a:pPr marL="457200" lvl="0" indent="-355600" algn="l" rtl="0">
              <a:spcBef>
                <a:spcPts val="0"/>
              </a:spcBef>
              <a:spcAft>
                <a:spcPts val="0"/>
              </a:spcAft>
              <a:buSzPts val="2000"/>
              <a:buFont typeface="Roboto"/>
              <a:buAutoNum type="arabicPeriod"/>
            </a:pPr>
            <a:r>
              <a:rPr lang="en" sz="2800" dirty="0">
                <a:latin typeface="Roboto"/>
                <a:ea typeface="Roboto"/>
                <a:cs typeface="Roboto"/>
                <a:sym typeface="Roboto"/>
              </a:rPr>
              <a:t>Rut pasa desapercibida para llegar a Booz</a:t>
            </a:r>
            <a:endParaRPr sz="2800" dirty="0">
              <a:latin typeface="Roboto"/>
              <a:ea typeface="Roboto"/>
              <a:cs typeface="Roboto"/>
              <a:sym typeface="Roboto"/>
            </a:endParaRPr>
          </a:p>
          <a:p>
            <a:pPr marL="457200" lvl="0" indent="-355600" algn="l" rtl="0">
              <a:spcBef>
                <a:spcPts val="0"/>
              </a:spcBef>
              <a:spcAft>
                <a:spcPts val="0"/>
              </a:spcAft>
              <a:buSzPts val="2000"/>
              <a:buFont typeface="Roboto"/>
              <a:buAutoNum type="arabicPeriod"/>
            </a:pPr>
            <a:r>
              <a:rPr lang="en" sz="2800" dirty="0">
                <a:latin typeface="Roboto"/>
                <a:ea typeface="Roboto"/>
                <a:cs typeface="Roboto"/>
                <a:sym typeface="Roboto"/>
              </a:rPr>
              <a:t>Booz está presente en la era</a:t>
            </a:r>
            <a:endParaRPr sz="2800" dirty="0">
              <a:latin typeface="Roboto"/>
              <a:ea typeface="Roboto"/>
              <a:cs typeface="Roboto"/>
              <a:sym typeface="Roboto"/>
            </a:endParaRPr>
          </a:p>
          <a:p>
            <a:pPr marL="457200" lvl="0" indent="-355600" algn="l" rtl="0">
              <a:spcBef>
                <a:spcPts val="0"/>
              </a:spcBef>
              <a:spcAft>
                <a:spcPts val="0"/>
              </a:spcAft>
              <a:buSzPts val="2000"/>
              <a:buFont typeface="Roboto"/>
              <a:buAutoNum type="arabicPeriod"/>
            </a:pPr>
            <a:r>
              <a:rPr lang="en" sz="2800" dirty="0">
                <a:latin typeface="Roboto"/>
                <a:ea typeface="Roboto"/>
                <a:cs typeface="Roboto"/>
                <a:sym typeface="Roboto"/>
              </a:rPr>
              <a:t>Booz recibe a Rut de forma honorable</a:t>
            </a:r>
            <a:endParaRPr sz="2800" dirty="0">
              <a:latin typeface="Roboto"/>
              <a:ea typeface="Roboto"/>
              <a:cs typeface="Roboto"/>
              <a:sym typeface="Roboto"/>
            </a:endParaRPr>
          </a:p>
          <a:p>
            <a:pPr marL="457200" lvl="0" indent="-355600" algn="l" rtl="0">
              <a:spcBef>
                <a:spcPts val="0"/>
              </a:spcBef>
              <a:spcAft>
                <a:spcPts val="0"/>
              </a:spcAft>
              <a:buSzPts val="2000"/>
              <a:buFont typeface="Roboto"/>
              <a:buAutoNum type="arabicPeriod"/>
            </a:pPr>
            <a:r>
              <a:rPr lang="en" sz="2800" dirty="0">
                <a:latin typeface="Roboto"/>
                <a:ea typeface="Roboto"/>
                <a:cs typeface="Roboto"/>
                <a:sym typeface="Roboto"/>
              </a:rPr>
              <a:t>Booz procura protección para Rut y la permite pasar la noche</a:t>
            </a:r>
            <a:endParaRPr sz="2800" dirty="0">
              <a:latin typeface="Roboto"/>
              <a:ea typeface="Roboto"/>
              <a:cs typeface="Roboto"/>
              <a:sym typeface="Roboto"/>
            </a:endParaRPr>
          </a:p>
          <a:p>
            <a:pPr marL="457200" lvl="0" indent="-355600" algn="l" rtl="0">
              <a:spcBef>
                <a:spcPts val="0"/>
              </a:spcBef>
              <a:spcAft>
                <a:spcPts val="0"/>
              </a:spcAft>
              <a:buSzPts val="2000"/>
              <a:buFont typeface="Roboto"/>
              <a:buAutoNum type="arabicPeriod"/>
            </a:pPr>
            <a:r>
              <a:rPr lang="en" sz="2800" dirty="0">
                <a:latin typeface="Roboto"/>
                <a:ea typeface="Roboto"/>
                <a:cs typeface="Roboto"/>
                <a:sym typeface="Roboto"/>
              </a:rPr>
              <a:t>La reputación de Rut queda sin tacha en su camino de vuelta a Noemí</a:t>
            </a:r>
            <a:endParaRPr sz="2800" dirty="0">
              <a:latin typeface="Roboto"/>
              <a:ea typeface="Roboto"/>
              <a:cs typeface="Roboto"/>
              <a:sym typeface="Roboto"/>
            </a:endParaRPr>
          </a:p>
          <a:p>
            <a:pPr marL="457200" lvl="0" indent="0" algn="just" rtl="0">
              <a:lnSpc>
                <a:spcPct val="115000"/>
              </a:lnSpc>
              <a:spcBef>
                <a:spcPts val="0"/>
              </a:spcBef>
              <a:spcAft>
                <a:spcPts val="0"/>
              </a:spcAft>
              <a:buNone/>
            </a:pPr>
            <a:endParaRPr sz="2400" dirty="0">
              <a:latin typeface="Arial"/>
              <a:ea typeface="Arial"/>
              <a:cs typeface="Arial"/>
              <a:sym typeface="Arial"/>
            </a:endParaRPr>
          </a:p>
          <a:p>
            <a:pPr marL="0" lvl="0" indent="0" algn="l" rtl="0">
              <a:spcBef>
                <a:spcPts val="750"/>
              </a:spcBef>
              <a:spcAft>
                <a:spcPts val="0"/>
              </a:spcAft>
              <a:buNone/>
            </a:pPr>
            <a:endParaRPr sz="2400" dirty="0">
              <a:latin typeface="Roboto"/>
              <a:ea typeface="Roboto"/>
              <a:cs typeface="Roboto"/>
              <a:sym typeface="Roboto"/>
            </a:endParaRPr>
          </a:p>
          <a:p>
            <a:pPr marL="0" lvl="0" indent="0" algn="l" rtl="0">
              <a:spcBef>
                <a:spcPts val="750"/>
              </a:spcBef>
              <a:spcAft>
                <a:spcPts val="0"/>
              </a:spcAft>
              <a:buNone/>
            </a:pP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46480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p:nvPr/>
        </p:nvSpPr>
        <p:spPr>
          <a:xfrm>
            <a:off x="1486767" y="1694402"/>
            <a:ext cx="16146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5400" b="0" i="0" u="none" strike="noStrike" cap="none">
                <a:solidFill>
                  <a:srgbClr val="262626"/>
                </a:solidFill>
                <a:latin typeface="Roboto"/>
                <a:ea typeface="Roboto"/>
                <a:cs typeface="Roboto"/>
                <a:sym typeface="Roboto"/>
              </a:rPr>
              <a:t>Rut</a:t>
            </a:r>
            <a:endParaRPr sz="5400" b="0" i="0" u="none" strike="noStrike" cap="none">
              <a:solidFill>
                <a:srgbClr val="262626"/>
              </a:solidFill>
              <a:latin typeface="Roboto"/>
              <a:ea typeface="Roboto"/>
              <a:cs typeface="Roboto"/>
              <a:sym typeface="Roboto"/>
            </a:endParaRPr>
          </a:p>
          <a:p>
            <a:pPr marL="0" marR="0" lvl="0" indent="0" algn="ctr" rtl="0">
              <a:spcBef>
                <a:spcPts val="0"/>
              </a:spcBef>
              <a:spcAft>
                <a:spcPts val="0"/>
              </a:spcAft>
              <a:buNone/>
            </a:pPr>
            <a:r>
              <a:rPr lang="en" sz="5400">
                <a:solidFill>
                  <a:srgbClr val="262626"/>
                </a:solidFill>
                <a:latin typeface="Roboto"/>
                <a:ea typeface="Roboto"/>
                <a:cs typeface="Roboto"/>
                <a:sym typeface="Roboto"/>
              </a:rPr>
              <a:t>Ruth</a:t>
            </a:r>
            <a:endParaRPr sz="5400">
              <a:solidFill>
                <a:srgbClr val="262626"/>
              </a:solidFill>
              <a:latin typeface="Roboto"/>
              <a:ea typeface="Roboto"/>
              <a:cs typeface="Roboto"/>
              <a:sym typeface="Roboto"/>
            </a:endParaRPr>
          </a:p>
        </p:txBody>
      </p:sp>
      <p:sp>
        <p:nvSpPr>
          <p:cNvPr id="131" name="Google Shape;131;p25"/>
          <p:cNvSpPr/>
          <p:nvPr/>
        </p:nvSpPr>
        <p:spPr>
          <a:xfrm>
            <a:off x="4572000" y="0"/>
            <a:ext cx="4572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25"/>
          <p:cNvSpPr txBox="1"/>
          <p:nvPr/>
        </p:nvSpPr>
        <p:spPr>
          <a:xfrm>
            <a:off x="4962756" y="2819866"/>
            <a:ext cx="3790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a:solidFill>
                  <a:srgbClr val="ECF0F1"/>
                </a:solidFill>
                <a:latin typeface="Roboto"/>
                <a:ea typeface="Roboto"/>
                <a:cs typeface="Roboto"/>
                <a:sym typeface="Roboto"/>
              </a:rPr>
              <a:t>5. Ruth 4 </a:t>
            </a:r>
            <a:endParaRPr sz="3200">
              <a:solidFill>
                <a:srgbClr val="ECF0F1"/>
              </a:solidFill>
              <a:latin typeface="Roboto"/>
              <a:ea typeface="Roboto"/>
              <a:cs typeface="Roboto"/>
              <a:sym typeface="Roboto"/>
            </a:endParaRPr>
          </a:p>
        </p:txBody>
      </p:sp>
      <p:sp>
        <p:nvSpPr>
          <p:cNvPr id="133" name="Google Shape;133;p25"/>
          <p:cNvSpPr txBox="1"/>
          <p:nvPr/>
        </p:nvSpPr>
        <p:spPr>
          <a:xfrm>
            <a:off x="4962756" y="1809141"/>
            <a:ext cx="3790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a:solidFill>
                  <a:srgbClr val="ECF0F1"/>
                </a:solidFill>
                <a:latin typeface="Roboto"/>
                <a:ea typeface="Roboto"/>
                <a:cs typeface="Roboto"/>
                <a:sym typeface="Roboto"/>
              </a:rPr>
              <a:t>5. Rut 4</a:t>
            </a:r>
            <a:endParaRPr sz="3200">
              <a:solidFill>
                <a:srgbClr val="ECF0F1"/>
              </a:solidFill>
              <a:latin typeface="Roboto"/>
              <a:ea typeface="Roboto"/>
              <a:cs typeface="Roboto"/>
              <a:sym typeface="Roboto"/>
            </a:endParaRPr>
          </a:p>
        </p:txBody>
      </p:sp>
    </p:spTree>
    <p:extLst>
      <p:ext uri="{BB962C8B-B14F-4D97-AF65-F5344CB8AC3E}">
        <p14:creationId xmlns:p14="http://schemas.microsoft.com/office/powerpoint/2010/main" val="371022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1"/>
          <p:cNvPicPr preferRelativeResize="0"/>
          <p:nvPr/>
        </p:nvPicPr>
        <p:blipFill rotWithShape="1">
          <a:blip r:embed="rId3">
            <a:alphaModFix/>
          </a:blip>
          <a:srcRect/>
          <a:stretch/>
        </p:blipFill>
        <p:spPr>
          <a:xfrm>
            <a:off x="170245" y="137421"/>
            <a:ext cx="4427285" cy="4706748"/>
          </a:xfrm>
          <a:prstGeom prst="rect">
            <a:avLst/>
          </a:prstGeom>
          <a:noFill/>
          <a:ln>
            <a:noFill/>
          </a:ln>
        </p:spPr>
      </p:pic>
      <p:sp>
        <p:nvSpPr>
          <p:cNvPr id="411" name="Google Shape;411;p41"/>
          <p:cNvSpPr txBox="1"/>
          <p:nvPr/>
        </p:nvSpPr>
        <p:spPr>
          <a:xfrm>
            <a:off x="170249" y="4897190"/>
            <a:ext cx="37239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00">
                <a:solidFill>
                  <a:schemeClr val="lt1"/>
                </a:solidFill>
                <a:highlight>
                  <a:schemeClr val="accent1"/>
                </a:highlight>
                <a:latin typeface="Roboto"/>
                <a:ea typeface="Roboto"/>
                <a:cs typeface="Roboto"/>
                <a:sym typeface="Roboto"/>
              </a:rPr>
              <a:t>Copyright © 2001 Crossway Bibles – www.esvstudybible.org</a:t>
            </a:r>
            <a:endParaRPr sz="1000" dirty="0">
              <a:solidFill>
                <a:schemeClr val="lt1"/>
              </a:solidFill>
              <a:highlight>
                <a:schemeClr val="accent1"/>
              </a:highlight>
              <a:latin typeface="Roboto"/>
              <a:ea typeface="Roboto"/>
              <a:cs typeface="Roboto"/>
              <a:sym typeface="Roboto"/>
            </a:endParaRPr>
          </a:p>
        </p:txBody>
      </p:sp>
      <p:sp>
        <p:nvSpPr>
          <p:cNvPr id="412" name="Google Shape;412;p41"/>
          <p:cNvSpPr txBox="1"/>
          <p:nvPr/>
        </p:nvSpPr>
        <p:spPr>
          <a:xfrm>
            <a:off x="4572000" y="0"/>
            <a:ext cx="4572000" cy="3139281"/>
          </a:xfrm>
          <a:prstGeom prst="rect">
            <a:avLst/>
          </a:prstGeom>
          <a:no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en" sz="2200" b="1" dirty="0">
                <a:solidFill>
                  <a:srgbClr val="262626"/>
                </a:solidFill>
                <a:latin typeface="Roboto"/>
                <a:ea typeface="Roboto"/>
                <a:cs typeface="Roboto"/>
                <a:sym typeface="Roboto"/>
              </a:rPr>
              <a:t>Contexto espiritual de </a:t>
            </a:r>
            <a:r>
              <a:rPr lang="en" sz="2200" b="1" dirty="0" smtClean="0">
                <a:solidFill>
                  <a:srgbClr val="262626"/>
                </a:solidFill>
                <a:latin typeface="Roboto"/>
                <a:ea typeface="Roboto"/>
                <a:cs typeface="Roboto"/>
                <a:sym typeface="Roboto"/>
              </a:rPr>
              <a:t>Rut</a:t>
            </a:r>
          </a:p>
          <a:p>
            <a:pPr marL="457200" marR="0" lvl="0" indent="0" algn="ctr" rtl="0">
              <a:spcBef>
                <a:spcPts val="0"/>
              </a:spcBef>
              <a:spcAft>
                <a:spcPts val="0"/>
              </a:spcAft>
              <a:buNone/>
            </a:pPr>
            <a:endParaRPr sz="2200" b="1" dirty="0">
              <a:solidFill>
                <a:srgbClr val="262626"/>
              </a:solidFill>
              <a:latin typeface="Roboto"/>
              <a:ea typeface="Roboto"/>
              <a:cs typeface="Roboto"/>
              <a:sym typeface="Roboto"/>
            </a:endParaRPr>
          </a:p>
          <a:p>
            <a:pPr marL="457200" lvl="0" indent="-336550" algn="just" rtl="0">
              <a:lnSpc>
                <a:spcPct val="100000"/>
              </a:lnSpc>
              <a:spcBef>
                <a:spcPts val="0"/>
              </a:spcBef>
              <a:spcAft>
                <a:spcPts val="0"/>
              </a:spcAft>
              <a:buClr>
                <a:schemeClr val="dk1"/>
              </a:buClr>
              <a:buSzPts val="1700"/>
              <a:buFont typeface="Roboto"/>
              <a:buChar char="●"/>
            </a:pPr>
            <a:r>
              <a:rPr lang="en" sz="2200" dirty="0">
                <a:solidFill>
                  <a:schemeClr val="dk1"/>
                </a:solidFill>
                <a:latin typeface="Roboto"/>
                <a:ea typeface="Roboto"/>
                <a:cs typeface="Roboto"/>
                <a:sym typeface="Roboto"/>
              </a:rPr>
              <a:t>Ambiente moral: “Cada uno hacía lo que le parecía bien ante sus propios ojos” (Jueces 21:25).</a:t>
            </a:r>
            <a:endParaRPr sz="2200" dirty="0">
              <a:solidFill>
                <a:srgbClr val="262626"/>
              </a:solidFill>
              <a:latin typeface="Roboto"/>
              <a:ea typeface="Roboto"/>
              <a:cs typeface="Roboto"/>
              <a:sym typeface="Roboto"/>
            </a:endParaRPr>
          </a:p>
          <a:p>
            <a:pPr marL="457200" marR="0" lvl="0" indent="-336550" algn="l" rtl="0">
              <a:spcBef>
                <a:spcPts val="0"/>
              </a:spcBef>
              <a:spcAft>
                <a:spcPts val="0"/>
              </a:spcAft>
              <a:buClr>
                <a:srgbClr val="262626"/>
              </a:buClr>
              <a:buSzPts val="1700"/>
              <a:buFont typeface="Roboto"/>
              <a:buChar char="●"/>
            </a:pPr>
            <a:r>
              <a:rPr lang="en" sz="2200" dirty="0">
                <a:solidFill>
                  <a:srgbClr val="262626"/>
                </a:solidFill>
                <a:latin typeface="Roboto"/>
                <a:ea typeface="Roboto"/>
                <a:cs typeface="Roboto"/>
                <a:sym typeface="Roboto"/>
              </a:rPr>
              <a:t>Es probable que el hambre haya sido un juicio de Dios (Deut. 11:17</a:t>
            </a:r>
            <a:r>
              <a:rPr lang="en" sz="2200" dirty="0" smtClean="0">
                <a:solidFill>
                  <a:srgbClr val="262626"/>
                </a:solidFill>
                <a:latin typeface="Roboto"/>
                <a:ea typeface="Roboto"/>
                <a:cs typeface="Roboto"/>
                <a:sym typeface="Roboto"/>
              </a:rPr>
              <a:t>)</a:t>
            </a:r>
            <a:endParaRPr sz="22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109412373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52"/>
          <p:cNvSpPr txBox="1"/>
          <p:nvPr/>
        </p:nvSpPr>
        <p:spPr>
          <a:xfrm>
            <a:off x="0" y="0"/>
            <a:ext cx="9047356" cy="471510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3200" b="1" dirty="0">
                <a:solidFill>
                  <a:schemeClr val="dk1"/>
                </a:solidFill>
                <a:latin typeface="Roboto"/>
                <a:ea typeface="Roboto"/>
                <a:cs typeface="Roboto"/>
                <a:sym typeface="Roboto"/>
              </a:rPr>
              <a:t>Crecer en las virtudes divinas</a:t>
            </a:r>
            <a:r>
              <a:rPr lang="en" sz="3200" dirty="0">
                <a:solidFill>
                  <a:schemeClr val="dk1"/>
                </a:solidFill>
                <a:latin typeface="Roboto"/>
                <a:ea typeface="Roboto"/>
                <a:cs typeface="Roboto"/>
                <a:sym typeface="Roboto"/>
              </a:rPr>
              <a:t>, especialmente en tiempos de dificultad o de tentación.</a:t>
            </a:r>
            <a:endParaRPr sz="3200"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3200" b="1" dirty="0">
                <a:solidFill>
                  <a:schemeClr val="dk1"/>
                </a:solidFill>
                <a:latin typeface="Roboto"/>
                <a:ea typeface="Roboto"/>
                <a:cs typeface="Roboto"/>
                <a:sym typeface="Roboto"/>
              </a:rPr>
              <a:t>Mostrar compasión y bondad</a:t>
            </a:r>
            <a:r>
              <a:rPr lang="en" sz="3200" dirty="0">
                <a:solidFill>
                  <a:schemeClr val="dk1"/>
                </a:solidFill>
                <a:latin typeface="Roboto"/>
                <a:ea typeface="Roboto"/>
                <a:cs typeface="Roboto"/>
                <a:sym typeface="Roboto"/>
              </a:rPr>
              <a:t> hacia los demás.</a:t>
            </a:r>
            <a:endParaRPr sz="3200"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3200" dirty="0">
                <a:solidFill>
                  <a:schemeClr val="dk1"/>
                </a:solidFill>
                <a:latin typeface="Roboto"/>
                <a:ea typeface="Roboto"/>
                <a:cs typeface="Roboto"/>
                <a:sym typeface="Roboto"/>
              </a:rPr>
              <a:t>Considerar la providencia de Dios para </a:t>
            </a:r>
            <a:r>
              <a:rPr lang="en" sz="3200" b="1" dirty="0">
                <a:solidFill>
                  <a:schemeClr val="dk1"/>
                </a:solidFill>
                <a:latin typeface="Roboto"/>
                <a:ea typeface="Roboto"/>
                <a:cs typeface="Roboto"/>
                <a:sym typeface="Roboto"/>
              </a:rPr>
              <a:t>vivir una vida activa y fiel</a:t>
            </a:r>
            <a:r>
              <a:rPr lang="en" sz="3200" dirty="0">
                <a:solidFill>
                  <a:schemeClr val="dk1"/>
                </a:solidFill>
                <a:latin typeface="Roboto"/>
                <a:ea typeface="Roboto"/>
                <a:cs typeface="Roboto"/>
                <a:sym typeface="Roboto"/>
              </a:rPr>
              <a:t>.</a:t>
            </a:r>
            <a:endParaRPr sz="3600" dirty="0">
              <a:latin typeface="Roboto"/>
              <a:ea typeface="Roboto"/>
              <a:cs typeface="Roboto"/>
              <a:sym typeface="Roboto"/>
            </a:endParaRPr>
          </a:p>
        </p:txBody>
      </p:sp>
    </p:spTree>
    <p:extLst>
      <p:ext uri="{BB962C8B-B14F-4D97-AF65-F5344CB8AC3E}">
        <p14:creationId xmlns:p14="http://schemas.microsoft.com/office/powerpoint/2010/main" val="37734393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7"/>
          <p:cNvSpPr txBox="1"/>
          <p:nvPr/>
        </p:nvSpPr>
        <p:spPr>
          <a:xfrm>
            <a:off x="172900" y="221550"/>
            <a:ext cx="8889324" cy="577230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200" b="1" dirty="0">
                <a:solidFill>
                  <a:schemeClr val="dk1"/>
                </a:solidFill>
              </a:rPr>
              <a:t>Bosquejo de Rut 4:</a:t>
            </a:r>
            <a:endParaRPr sz="3200" b="1" dirty="0">
              <a:solidFill>
                <a:schemeClr val="dk1"/>
              </a:solidFill>
            </a:endParaRPr>
          </a:p>
          <a:p>
            <a:pPr marL="0" lvl="0" indent="0" algn="l" rtl="0">
              <a:lnSpc>
                <a:spcPct val="115000"/>
              </a:lnSpc>
              <a:spcBef>
                <a:spcPts val="0"/>
              </a:spcBef>
              <a:spcAft>
                <a:spcPts val="0"/>
              </a:spcAft>
              <a:buNone/>
            </a:pPr>
            <a:endParaRPr sz="3200" b="1" dirty="0">
              <a:solidFill>
                <a:schemeClr val="dk1"/>
              </a:solidFill>
            </a:endParaRPr>
          </a:p>
          <a:p>
            <a:pPr marL="0" marR="105507" lvl="0" indent="0" algn="l" rtl="0">
              <a:spcBef>
                <a:spcPts val="0"/>
              </a:spcBef>
              <a:spcAft>
                <a:spcPts val="0"/>
              </a:spcAft>
              <a:buClr>
                <a:schemeClr val="dk1"/>
              </a:buClr>
              <a:buSzPts val="1100"/>
              <a:buFont typeface="Arial"/>
              <a:buNone/>
            </a:pPr>
            <a:r>
              <a:rPr lang="en" sz="1800" b="1" dirty="0">
                <a:solidFill>
                  <a:srgbClr val="262626"/>
                </a:solidFill>
              </a:rPr>
              <a:t>1-12</a:t>
            </a:r>
            <a:r>
              <a:rPr lang="en" sz="1800" dirty="0">
                <a:solidFill>
                  <a:srgbClr val="262626"/>
                </a:solidFill>
              </a:rPr>
              <a:t> Acontecimientos en la puerta</a:t>
            </a:r>
            <a:endParaRPr sz="1800" dirty="0">
              <a:solidFill>
                <a:srgbClr val="262626"/>
              </a:solidFill>
            </a:endParaRPr>
          </a:p>
          <a:p>
            <a:pPr marL="0" marR="105507" lvl="0" indent="0" algn="l" rtl="0">
              <a:spcBef>
                <a:spcPts val="0"/>
              </a:spcBef>
              <a:spcAft>
                <a:spcPts val="0"/>
              </a:spcAft>
              <a:buClr>
                <a:schemeClr val="dk1"/>
              </a:buClr>
              <a:buSzPts val="1100"/>
              <a:buFont typeface="Arial"/>
              <a:buNone/>
            </a:pPr>
            <a:r>
              <a:rPr lang="en" sz="1800" dirty="0">
                <a:solidFill>
                  <a:srgbClr val="262626"/>
                </a:solidFill>
              </a:rPr>
              <a:t>A(4:1-2) 4:2 Booz aparta a diez ancianos de la ciudad </a:t>
            </a:r>
            <a:endParaRPr sz="1800" dirty="0">
              <a:solidFill>
                <a:srgbClr val="262626"/>
              </a:solidFill>
            </a:endParaRPr>
          </a:p>
          <a:p>
            <a:pPr marL="0" marR="105507" lvl="0" indent="0" algn="l" rtl="0">
              <a:spcBef>
                <a:spcPts val="0"/>
              </a:spcBef>
              <a:spcAft>
                <a:spcPts val="0"/>
              </a:spcAft>
              <a:buClr>
                <a:schemeClr val="dk1"/>
              </a:buClr>
              <a:buSzPts val="1100"/>
              <a:buFont typeface="Arial"/>
              <a:buNone/>
            </a:pPr>
            <a:r>
              <a:rPr lang="en" sz="1800" dirty="0">
                <a:solidFill>
                  <a:srgbClr val="262626"/>
                </a:solidFill>
              </a:rPr>
              <a:t>    B(4:3-4a) Palabras de Booz</a:t>
            </a:r>
            <a:endParaRPr sz="1800" dirty="0">
              <a:solidFill>
                <a:srgbClr val="262626"/>
              </a:solidFill>
            </a:endParaRPr>
          </a:p>
          <a:p>
            <a:pPr marL="0" marR="105507" lvl="0" indent="0" algn="l" rtl="0">
              <a:spcBef>
                <a:spcPts val="0"/>
              </a:spcBef>
              <a:spcAft>
                <a:spcPts val="0"/>
              </a:spcAft>
              <a:buClr>
                <a:schemeClr val="dk1"/>
              </a:buClr>
              <a:buSzPts val="1100"/>
              <a:buFont typeface="Arial"/>
              <a:buNone/>
            </a:pPr>
            <a:r>
              <a:rPr lang="en" sz="1800" dirty="0">
                <a:solidFill>
                  <a:srgbClr val="262626"/>
                </a:solidFill>
              </a:rPr>
              <a:t>      C(4:4b)    Palabras del pariente cercano</a:t>
            </a:r>
            <a:endParaRPr sz="1800" dirty="0">
              <a:solidFill>
                <a:srgbClr val="262626"/>
              </a:solidFill>
            </a:endParaRPr>
          </a:p>
          <a:p>
            <a:pPr marL="0" marR="105507" lvl="0" indent="0" algn="l" rtl="0">
              <a:spcBef>
                <a:spcPts val="0"/>
              </a:spcBef>
              <a:spcAft>
                <a:spcPts val="0"/>
              </a:spcAft>
              <a:buClr>
                <a:schemeClr val="dk1"/>
              </a:buClr>
              <a:buSzPts val="1100"/>
              <a:buFont typeface="Arial"/>
              <a:buNone/>
            </a:pPr>
            <a:r>
              <a:rPr lang="en" sz="1800" dirty="0">
                <a:solidFill>
                  <a:srgbClr val="262626"/>
                </a:solidFill>
              </a:rPr>
              <a:t>        D(4:5)      4:5 Booz continúa: </a:t>
            </a:r>
            <a:r>
              <a:rPr lang="en" sz="1100" dirty="0">
                <a:solidFill>
                  <a:srgbClr val="262626"/>
                </a:solidFill>
              </a:rPr>
              <a:t>«El día que compres el campo de manos de Noemí, también debes adquirir a Rut </a:t>
            </a:r>
            <a:r>
              <a:rPr lang="en" sz="1100" dirty="0" smtClean="0">
                <a:solidFill>
                  <a:srgbClr val="262626"/>
                </a:solidFill>
              </a:rPr>
              <a:t>		la </a:t>
            </a:r>
            <a:r>
              <a:rPr lang="en" sz="1100" dirty="0">
                <a:solidFill>
                  <a:srgbClr val="262626"/>
                </a:solidFill>
              </a:rPr>
              <a:t>moabita, viuda del difunto, a fin de conservar el nombre del difunto en su heredad». (4:5)</a:t>
            </a:r>
            <a:endParaRPr sz="1100" dirty="0">
              <a:solidFill>
                <a:srgbClr val="262626"/>
              </a:solidFill>
            </a:endParaRPr>
          </a:p>
          <a:p>
            <a:pPr marL="0" marR="105507" lvl="0" indent="0" algn="l" rtl="0">
              <a:spcBef>
                <a:spcPts val="0"/>
              </a:spcBef>
              <a:spcAft>
                <a:spcPts val="0"/>
              </a:spcAft>
              <a:buClr>
                <a:schemeClr val="dk1"/>
              </a:buClr>
              <a:buSzPts val="1100"/>
              <a:buFont typeface="Arial"/>
              <a:buNone/>
            </a:pPr>
            <a:r>
              <a:rPr lang="en" sz="1800" dirty="0">
                <a:solidFill>
                  <a:srgbClr val="262626"/>
                </a:solidFill>
              </a:rPr>
              <a:t>      C'(4:6-8)   Palabras del pariente cercano</a:t>
            </a:r>
            <a:endParaRPr sz="1800" dirty="0">
              <a:solidFill>
                <a:srgbClr val="262626"/>
              </a:solidFill>
            </a:endParaRPr>
          </a:p>
          <a:p>
            <a:pPr marL="0" marR="105507" lvl="0" indent="0" algn="l" rtl="0">
              <a:spcBef>
                <a:spcPts val="0"/>
              </a:spcBef>
              <a:spcAft>
                <a:spcPts val="0"/>
              </a:spcAft>
              <a:buClr>
                <a:schemeClr val="dk1"/>
              </a:buClr>
              <a:buSzPts val="1100"/>
              <a:buFont typeface="Arial"/>
              <a:buNone/>
            </a:pPr>
            <a:r>
              <a:rPr lang="en" sz="1800" dirty="0">
                <a:solidFill>
                  <a:srgbClr val="262626"/>
                </a:solidFill>
              </a:rPr>
              <a:t>    B'(4:9-10) Palabras de Booz    </a:t>
            </a:r>
            <a:endParaRPr sz="1800" dirty="0">
              <a:solidFill>
                <a:srgbClr val="262626"/>
              </a:solidFill>
            </a:endParaRPr>
          </a:p>
          <a:p>
            <a:pPr marL="0" marR="105507" lvl="0" indent="0" algn="l" rtl="0">
              <a:spcBef>
                <a:spcPts val="0"/>
              </a:spcBef>
              <a:spcAft>
                <a:spcPts val="0"/>
              </a:spcAft>
              <a:buClr>
                <a:schemeClr val="dk1"/>
              </a:buClr>
              <a:buSzPts val="1100"/>
              <a:buFont typeface="Arial"/>
              <a:buNone/>
            </a:pPr>
            <a:r>
              <a:rPr lang="en" sz="1800" dirty="0">
                <a:solidFill>
                  <a:srgbClr val="262626"/>
                </a:solidFill>
              </a:rPr>
              <a:t>A'(4:11-12) 4:11 Y todo el pueblo que estaba en el atrio, y los ancianos, dijeron (4:11) </a:t>
            </a:r>
            <a:endParaRPr sz="1800" dirty="0">
              <a:solidFill>
                <a:srgbClr val="262626"/>
              </a:solidFill>
            </a:endParaRPr>
          </a:p>
          <a:p>
            <a:pPr marL="0" marR="105507" lvl="0" indent="0" algn="l" rtl="0">
              <a:spcBef>
                <a:spcPts val="0"/>
              </a:spcBef>
              <a:spcAft>
                <a:spcPts val="0"/>
              </a:spcAft>
              <a:buClr>
                <a:schemeClr val="dk1"/>
              </a:buClr>
              <a:buSzPts val="1100"/>
              <a:buFont typeface="Arial"/>
              <a:buNone/>
            </a:pPr>
            <a:endParaRPr sz="1800" dirty="0">
              <a:solidFill>
                <a:srgbClr val="262626"/>
              </a:solidFill>
            </a:endParaRPr>
          </a:p>
          <a:p>
            <a:pPr marL="0" marR="105507" lvl="0" indent="0" algn="l" rtl="0">
              <a:spcBef>
                <a:spcPts val="0"/>
              </a:spcBef>
              <a:spcAft>
                <a:spcPts val="0"/>
              </a:spcAft>
              <a:buClr>
                <a:schemeClr val="dk1"/>
              </a:buClr>
              <a:buSzPts val="1100"/>
              <a:buFont typeface="Arial"/>
              <a:buNone/>
            </a:pPr>
            <a:r>
              <a:rPr lang="en" sz="1800" b="1" dirty="0">
                <a:solidFill>
                  <a:srgbClr val="262626"/>
                </a:solidFill>
              </a:rPr>
              <a:t>13-17</a:t>
            </a:r>
            <a:r>
              <a:rPr lang="en" sz="1800" dirty="0">
                <a:solidFill>
                  <a:srgbClr val="262626"/>
                </a:solidFill>
              </a:rPr>
              <a:t> Matrimonio de Booz y Rut</a:t>
            </a:r>
            <a:endParaRPr sz="1800" dirty="0">
              <a:solidFill>
                <a:srgbClr val="262626"/>
              </a:solidFill>
            </a:endParaRPr>
          </a:p>
          <a:p>
            <a:pPr marL="0" marR="105507" lvl="0" indent="0" algn="l" rtl="0">
              <a:spcBef>
                <a:spcPts val="0"/>
              </a:spcBef>
              <a:spcAft>
                <a:spcPts val="0"/>
              </a:spcAft>
              <a:buClr>
                <a:schemeClr val="dk1"/>
              </a:buClr>
              <a:buSzPts val="1100"/>
              <a:buFont typeface="Arial"/>
              <a:buNone/>
            </a:pPr>
            <a:r>
              <a:rPr lang="en" sz="1800" b="1" dirty="0">
                <a:solidFill>
                  <a:srgbClr val="262626"/>
                </a:solidFill>
              </a:rPr>
              <a:t>18-22</a:t>
            </a:r>
            <a:r>
              <a:rPr lang="en" sz="1800" dirty="0">
                <a:solidFill>
                  <a:srgbClr val="262626"/>
                </a:solidFill>
              </a:rPr>
              <a:t> Genealogía de Fares</a:t>
            </a:r>
            <a:endParaRPr sz="1800" dirty="0">
              <a:solidFill>
                <a:srgbClr val="262626"/>
              </a:solidFill>
            </a:endParaRPr>
          </a:p>
          <a:p>
            <a:pPr marL="0" marR="105507" lvl="0" indent="0" algn="l" rtl="0">
              <a:spcBef>
                <a:spcPts val="0"/>
              </a:spcBef>
              <a:spcAft>
                <a:spcPts val="0"/>
              </a:spcAft>
              <a:buNone/>
            </a:pPr>
            <a:endParaRPr sz="1800" dirty="0">
              <a:solidFill>
                <a:srgbClr val="262626"/>
              </a:solidFill>
            </a:endParaRPr>
          </a:p>
          <a:p>
            <a:pPr marL="0" marR="369735" lvl="0" indent="0" algn="l" rtl="0">
              <a:spcBef>
                <a:spcPts val="0"/>
              </a:spcBef>
              <a:spcAft>
                <a:spcPts val="0"/>
              </a:spcAft>
              <a:buClr>
                <a:schemeClr val="dk1"/>
              </a:buClr>
              <a:buSzPts val="1100"/>
              <a:buFont typeface="Arial"/>
              <a:buNone/>
            </a:pPr>
            <a:endParaRPr sz="1600" b="1" dirty="0">
              <a:solidFill>
                <a:srgbClr val="262626"/>
              </a:solidFill>
            </a:endParaRPr>
          </a:p>
          <a:p>
            <a:pPr marL="457200" lvl="0" indent="0" algn="l" rtl="0">
              <a:lnSpc>
                <a:spcPct val="115000"/>
              </a:lnSpc>
              <a:spcBef>
                <a:spcPts val="0"/>
              </a:spcBef>
              <a:spcAft>
                <a:spcPts val="0"/>
              </a:spcAft>
              <a:buClr>
                <a:schemeClr val="dk1"/>
              </a:buClr>
              <a:buSzPts val="1100"/>
              <a:buFont typeface="Arial"/>
              <a:buNone/>
            </a:pPr>
            <a:endParaRPr sz="1600" dirty="0">
              <a:solidFill>
                <a:schemeClr val="dk1"/>
              </a:solidFill>
            </a:endParaRPr>
          </a:p>
          <a:p>
            <a:pPr marL="457200" lvl="0" indent="0" algn="l" rtl="0">
              <a:lnSpc>
                <a:spcPct val="115000"/>
              </a:lnSpc>
              <a:spcBef>
                <a:spcPts val="0"/>
              </a:spcBef>
              <a:spcAft>
                <a:spcPts val="0"/>
              </a:spcAft>
              <a:buNone/>
            </a:pPr>
            <a:endParaRPr sz="1600" dirty="0">
              <a:solidFill>
                <a:schemeClr val="dk1"/>
              </a:solidFill>
            </a:endParaRPr>
          </a:p>
        </p:txBody>
      </p:sp>
    </p:spTree>
    <p:extLst>
      <p:ext uri="{BB962C8B-B14F-4D97-AF65-F5344CB8AC3E}">
        <p14:creationId xmlns:p14="http://schemas.microsoft.com/office/powerpoint/2010/main" val="30183899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154" name="Google Shape;154;p2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155" name="Google Shape;155;p28"/>
          <p:cNvSpPr txBox="1">
            <a:spLocks noGrp="1"/>
          </p:cNvSpPr>
          <p:nvPr>
            <p:ph type="subTitle" idx="1"/>
          </p:nvPr>
        </p:nvSpPr>
        <p:spPr>
          <a:xfrm>
            <a:off x="88499" y="167575"/>
            <a:ext cx="8795305"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3600" b="1" dirty="0">
                <a:latin typeface="Roboto"/>
                <a:ea typeface="Roboto"/>
                <a:cs typeface="Roboto"/>
                <a:sym typeface="Roboto"/>
              </a:rPr>
              <a:t>4</a:t>
            </a:r>
            <a:r>
              <a:rPr lang="en" b="1" dirty="0">
                <a:latin typeface="Roboto"/>
                <a:ea typeface="Roboto"/>
                <a:cs typeface="Roboto"/>
                <a:sym typeface="Roboto"/>
              </a:rPr>
              <a:t> </a:t>
            </a:r>
            <a:r>
              <a:rPr lang="en" dirty="0">
                <a:latin typeface="Roboto"/>
                <a:ea typeface="Roboto"/>
                <a:cs typeface="Roboto"/>
                <a:sym typeface="Roboto"/>
              </a:rPr>
              <a:t>Booz subió a la puerta y allí se sentó, y cuando el pariente más cercano de quien Booz había hablado iba pasando, le dijo: «Oye, amigo, ven acá y siéntate». Y él vino y se sentó. </a:t>
            </a:r>
            <a:r>
              <a:rPr lang="en" b="1" dirty="0">
                <a:latin typeface="Roboto"/>
                <a:ea typeface="Roboto"/>
                <a:cs typeface="Roboto"/>
                <a:sym typeface="Roboto"/>
              </a:rPr>
              <a:t>2</a:t>
            </a:r>
            <a:r>
              <a:rPr lang="en" dirty="0">
                <a:latin typeface="Roboto"/>
                <a:ea typeface="Roboto"/>
                <a:cs typeface="Roboto"/>
                <a:sym typeface="Roboto"/>
              </a:rPr>
              <a:t> Y Booz tomó diez hombres de los ancianos de la ciudad, y les dijo: «Siéntense aquí». Y ellos se sentaron. </a:t>
            </a:r>
            <a:r>
              <a:rPr lang="en" b="1" dirty="0">
                <a:latin typeface="Roboto"/>
                <a:ea typeface="Roboto"/>
                <a:cs typeface="Roboto"/>
                <a:sym typeface="Roboto"/>
              </a:rPr>
              <a:t>3</a:t>
            </a:r>
            <a:r>
              <a:rPr lang="en" dirty="0">
                <a:latin typeface="Roboto"/>
                <a:ea typeface="Roboto"/>
                <a:cs typeface="Roboto"/>
                <a:sym typeface="Roboto"/>
              </a:rPr>
              <a:t> Entonces dijo al pariente más cercano: «Noemí, que volvió de la tierra de Moab, tiene que vender la parte de la tierra que pertenecía a nuestro hermano Elimelec. </a:t>
            </a:r>
            <a:r>
              <a:rPr lang="en" b="1" dirty="0">
                <a:latin typeface="Roboto"/>
                <a:ea typeface="Roboto"/>
                <a:cs typeface="Roboto"/>
                <a:sym typeface="Roboto"/>
              </a:rPr>
              <a:t>4</a:t>
            </a:r>
            <a:r>
              <a:rPr lang="en" dirty="0">
                <a:latin typeface="Roboto"/>
                <a:ea typeface="Roboto"/>
                <a:cs typeface="Roboto"/>
                <a:sym typeface="Roboto"/>
              </a:rPr>
              <a:t> Y pensé informarte, diciéndote: “Cómprala en presencia de los que están aquí sentados, y en presencia de los ancianos de mi pueblo. Si la vas a redimir, redímela; y si no, dímelo para que yo lo sepa; porque no hay otro aparte de ti que la redima, y yo después de ti”». Él dijo: «La redimiré». </a:t>
            </a:r>
            <a:endParaRPr dirty="0">
              <a:latin typeface="Roboto"/>
              <a:ea typeface="Roboto"/>
              <a:cs typeface="Roboto"/>
              <a:sym typeface="Roboto"/>
            </a:endParaRPr>
          </a:p>
          <a:p>
            <a:pPr marL="0" lvl="0" indent="0" algn="l" rtl="0">
              <a:lnSpc>
                <a:spcPct val="115000"/>
              </a:lnSpc>
              <a:spcBef>
                <a:spcPts val="1200"/>
              </a:spcBef>
              <a:spcAft>
                <a:spcPts val="1200"/>
              </a:spcAft>
              <a:buNone/>
            </a:pPr>
            <a:endParaRPr dirty="0">
              <a:highlight>
                <a:srgbClr val="FFFFFF"/>
              </a:highlight>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755108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154" name="Google Shape;154;p2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155" name="Google Shape;155;p28"/>
          <p:cNvSpPr txBox="1">
            <a:spLocks noGrp="1"/>
          </p:cNvSpPr>
          <p:nvPr>
            <p:ph type="subTitle" idx="1"/>
          </p:nvPr>
        </p:nvSpPr>
        <p:spPr>
          <a:xfrm>
            <a:off x="88499" y="167575"/>
            <a:ext cx="8795305"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3600" b="1" dirty="0">
                <a:latin typeface="Roboto"/>
                <a:ea typeface="Roboto"/>
                <a:cs typeface="Roboto"/>
                <a:sym typeface="Roboto"/>
              </a:rPr>
              <a:t>4</a:t>
            </a:r>
            <a:r>
              <a:rPr lang="en" b="1" dirty="0">
                <a:latin typeface="Roboto"/>
                <a:ea typeface="Roboto"/>
                <a:cs typeface="Roboto"/>
                <a:sym typeface="Roboto"/>
              </a:rPr>
              <a:t> </a:t>
            </a:r>
            <a:r>
              <a:rPr lang="en" dirty="0">
                <a:latin typeface="Roboto"/>
                <a:ea typeface="Roboto"/>
                <a:cs typeface="Roboto"/>
                <a:sym typeface="Roboto"/>
              </a:rPr>
              <a:t>Booz subió a la puerta y allí se sentó, y cuando el pariente más cercano de quien Booz había hablado iba pasando, le dijo: «Oye, amigo, ven acá y siéntate». Y él vino y se sentó. </a:t>
            </a:r>
            <a:r>
              <a:rPr lang="en" b="1" dirty="0">
                <a:latin typeface="Roboto"/>
                <a:ea typeface="Roboto"/>
                <a:cs typeface="Roboto"/>
                <a:sym typeface="Roboto"/>
              </a:rPr>
              <a:t>2</a:t>
            </a:r>
            <a:r>
              <a:rPr lang="en" dirty="0">
                <a:latin typeface="Roboto"/>
                <a:ea typeface="Roboto"/>
                <a:cs typeface="Roboto"/>
                <a:sym typeface="Roboto"/>
              </a:rPr>
              <a:t> Y Booz tomó diez hombres de los ancianos de la ciudad, y les dijo: «Siéntense aquí». Y ellos se sentaron. </a:t>
            </a:r>
            <a:r>
              <a:rPr lang="en" b="1" dirty="0">
                <a:latin typeface="Roboto"/>
                <a:ea typeface="Roboto"/>
                <a:cs typeface="Roboto"/>
                <a:sym typeface="Roboto"/>
              </a:rPr>
              <a:t>3</a:t>
            </a:r>
            <a:r>
              <a:rPr lang="en" dirty="0">
                <a:latin typeface="Roboto"/>
                <a:ea typeface="Roboto"/>
                <a:cs typeface="Roboto"/>
                <a:sym typeface="Roboto"/>
              </a:rPr>
              <a:t> Entonces dijo al pariente más cercano: «Noemí, que volvió de la tierra de Moab, tiene que vender la parte de la tierra que pertenecía a nuestro hermano Elimelec. </a:t>
            </a:r>
            <a:r>
              <a:rPr lang="en" b="1" dirty="0">
                <a:latin typeface="Roboto"/>
                <a:ea typeface="Roboto"/>
                <a:cs typeface="Roboto"/>
                <a:sym typeface="Roboto"/>
              </a:rPr>
              <a:t>4</a:t>
            </a:r>
            <a:r>
              <a:rPr lang="en" dirty="0">
                <a:latin typeface="Roboto"/>
                <a:ea typeface="Roboto"/>
                <a:cs typeface="Roboto"/>
                <a:sym typeface="Roboto"/>
              </a:rPr>
              <a:t> Y pensé informarte, diciéndote: “Cómprala en presencia de los que están aquí sentados, y en presencia de los ancianos de mi pueblo. Si la vas a redimir, redímela; y si no, dímelo para que yo lo sepa; porque no hay otro aparte de ti que la redima, y yo después de ti”». Él dijo: «La redimiré». </a:t>
            </a:r>
            <a:endParaRPr dirty="0">
              <a:latin typeface="Roboto"/>
              <a:ea typeface="Roboto"/>
              <a:cs typeface="Roboto"/>
              <a:sym typeface="Roboto"/>
            </a:endParaRPr>
          </a:p>
          <a:p>
            <a:pPr marL="457200" lvl="0" indent="-311150" algn="l" rtl="0">
              <a:lnSpc>
                <a:spcPct val="115000"/>
              </a:lnSpc>
              <a:spcBef>
                <a:spcPts val="1200"/>
              </a:spcBef>
              <a:spcAft>
                <a:spcPts val="0"/>
              </a:spcAft>
              <a:buSzPts val="1300"/>
              <a:buFont typeface="Roboto"/>
              <a:buChar char="●"/>
            </a:pPr>
            <a:r>
              <a:rPr lang="en" dirty="0">
                <a:latin typeface="Roboto"/>
                <a:ea typeface="Roboto"/>
                <a:cs typeface="Roboto"/>
                <a:sym typeface="Roboto"/>
              </a:rPr>
              <a:t>¿Qué ley israelita estaba en proceso aquí? Leáse Lev. 25:25-26</a:t>
            </a:r>
            <a:endParaRPr dirty="0">
              <a:latin typeface="Roboto"/>
              <a:ea typeface="Roboto"/>
              <a:cs typeface="Roboto"/>
              <a:sym typeface="Roboto"/>
            </a:endParaRPr>
          </a:p>
          <a:p>
            <a:pPr marL="0" lvl="0" indent="0" algn="l" rtl="0">
              <a:lnSpc>
                <a:spcPct val="115000"/>
              </a:lnSpc>
              <a:spcBef>
                <a:spcPts val="1200"/>
              </a:spcBef>
              <a:spcAft>
                <a:spcPts val="1200"/>
              </a:spcAft>
              <a:buNone/>
            </a:pPr>
            <a:endParaRPr dirty="0">
              <a:highlight>
                <a:srgbClr val="FFFFFF"/>
              </a:highlight>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247970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154" name="Google Shape;154;p2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155" name="Google Shape;155;p28"/>
          <p:cNvSpPr txBox="1">
            <a:spLocks noGrp="1"/>
          </p:cNvSpPr>
          <p:nvPr>
            <p:ph type="subTitle" idx="1"/>
          </p:nvPr>
        </p:nvSpPr>
        <p:spPr>
          <a:xfrm>
            <a:off x="88499" y="167575"/>
            <a:ext cx="8795305"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3600" b="1" dirty="0">
                <a:latin typeface="Roboto"/>
                <a:ea typeface="Roboto"/>
                <a:cs typeface="Roboto"/>
                <a:sym typeface="Roboto"/>
              </a:rPr>
              <a:t>4</a:t>
            </a:r>
            <a:r>
              <a:rPr lang="en" b="1" dirty="0">
                <a:latin typeface="Roboto"/>
                <a:ea typeface="Roboto"/>
                <a:cs typeface="Roboto"/>
                <a:sym typeface="Roboto"/>
              </a:rPr>
              <a:t> </a:t>
            </a:r>
            <a:r>
              <a:rPr lang="en" dirty="0">
                <a:latin typeface="Roboto"/>
                <a:ea typeface="Roboto"/>
                <a:cs typeface="Roboto"/>
                <a:sym typeface="Roboto"/>
              </a:rPr>
              <a:t>Booz subió a la puerta y allí se sentó, y cuando el pariente más cercano de quien Booz había hablado iba pasando, le dijo: «Oye, amigo, ven acá y siéntate». Y él vino y se sentó. </a:t>
            </a:r>
            <a:r>
              <a:rPr lang="en" b="1" dirty="0">
                <a:latin typeface="Roboto"/>
                <a:ea typeface="Roboto"/>
                <a:cs typeface="Roboto"/>
                <a:sym typeface="Roboto"/>
              </a:rPr>
              <a:t>2</a:t>
            </a:r>
            <a:r>
              <a:rPr lang="en" dirty="0">
                <a:latin typeface="Roboto"/>
                <a:ea typeface="Roboto"/>
                <a:cs typeface="Roboto"/>
                <a:sym typeface="Roboto"/>
              </a:rPr>
              <a:t> Y Booz tomó diez hombres de los ancianos de la ciudad, y les dijo: «Siéntense aquí». Y ellos se sentaron. </a:t>
            </a:r>
            <a:r>
              <a:rPr lang="en" b="1" dirty="0">
                <a:latin typeface="Roboto"/>
                <a:ea typeface="Roboto"/>
                <a:cs typeface="Roboto"/>
                <a:sym typeface="Roboto"/>
              </a:rPr>
              <a:t>3</a:t>
            </a:r>
            <a:r>
              <a:rPr lang="en" dirty="0">
                <a:latin typeface="Roboto"/>
                <a:ea typeface="Roboto"/>
                <a:cs typeface="Roboto"/>
                <a:sym typeface="Roboto"/>
              </a:rPr>
              <a:t> Entonces dijo al pariente más cercano: «Noemí, que volvió de la tierra de Moab, tiene que vender la parte de la tierra que pertenecía a nuestro hermano Elimelec. </a:t>
            </a:r>
            <a:r>
              <a:rPr lang="en" b="1" dirty="0">
                <a:latin typeface="Roboto"/>
                <a:ea typeface="Roboto"/>
                <a:cs typeface="Roboto"/>
                <a:sym typeface="Roboto"/>
              </a:rPr>
              <a:t>4</a:t>
            </a:r>
            <a:r>
              <a:rPr lang="en" dirty="0">
                <a:latin typeface="Roboto"/>
                <a:ea typeface="Roboto"/>
                <a:cs typeface="Roboto"/>
                <a:sym typeface="Roboto"/>
              </a:rPr>
              <a:t> Y pensé informarte, diciéndote: “Cómprala en presencia de los que están aquí sentados, y en presencia de los ancianos de mi pueblo. Si la vas a redimir, redímela; y si no, dímelo para que yo lo sepa; porque no hay otro aparte de ti que la redima, y yo después de ti”». Él dijo: «La redimiré». </a:t>
            </a:r>
            <a:endParaRPr dirty="0">
              <a:latin typeface="Roboto"/>
              <a:ea typeface="Roboto"/>
              <a:cs typeface="Roboto"/>
              <a:sym typeface="Roboto"/>
            </a:endParaRPr>
          </a:p>
          <a:p>
            <a:pPr marL="457200" lvl="0" indent="-311150" algn="l" rtl="0">
              <a:lnSpc>
                <a:spcPct val="115000"/>
              </a:lnSpc>
              <a:spcBef>
                <a:spcPts val="1200"/>
              </a:spcBef>
              <a:spcAft>
                <a:spcPts val="0"/>
              </a:spcAft>
              <a:buSzPts val="1300"/>
              <a:buFont typeface="Roboto"/>
              <a:buChar char="●"/>
            </a:pPr>
            <a:r>
              <a:rPr lang="en" dirty="0">
                <a:latin typeface="Roboto"/>
                <a:ea typeface="Roboto"/>
                <a:cs typeface="Roboto"/>
                <a:sym typeface="Roboto"/>
              </a:rPr>
              <a:t>¿Qué ley israelita estaba en proceso aquí? Leáse Lev. 25:25-26</a:t>
            </a:r>
            <a:endParaRPr dirty="0">
              <a:latin typeface="Roboto"/>
              <a:ea typeface="Roboto"/>
              <a:cs typeface="Roboto"/>
              <a:sym typeface="Roboto"/>
            </a:endParaRPr>
          </a:p>
          <a:p>
            <a:pPr marL="457200" lvl="0" indent="-311150" algn="l" rtl="0">
              <a:lnSpc>
                <a:spcPct val="115000"/>
              </a:lnSpc>
              <a:spcBef>
                <a:spcPts val="0"/>
              </a:spcBef>
              <a:spcAft>
                <a:spcPts val="0"/>
              </a:spcAft>
              <a:buSzPts val="1300"/>
              <a:buFont typeface="Roboto"/>
              <a:buChar char="●"/>
            </a:pPr>
            <a:r>
              <a:rPr lang="en" dirty="0">
                <a:latin typeface="Roboto"/>
                <a:ea typeface="Roboto"/>
                <a:cs typeface="Roboto"/>
                <a:sym typeface="Roboto"/>
              </a:rPr>
              <a:t>¿Qué nos dice este pasaje sobre Booz?</a:t>
            </a:r>
            <a:endParaRPr dirty="0">
              <a:latin typeface="Roboto"/>
              <a:ea typeface="Roboto"/>
              <a:cs typeface="Roboto"/>
              <a:sym typeface="Roboto"/>
            </a:endParaRPr>
          </a:p>
          <a:p>
            <a:pPr marL="0" lvl="0" indent="0" algn="l" rtl="0">
              <a:lnSpc>
                <a:spcPct val="115000"/>
              </a:lnSpc>
              <a:spcBef>
                <a:spcPts val="1200"/>
              </a:spcBef>
              <a:spcAft>
                <a:spcPts val="1200"/>
              </a:spcAft>
              <a:buNone/>
            </a:pPr>
            <a:endParaRPr dirty="0">
              <a:highlight>
                <a:srgbClr val="FFFFFF"/>
              </a:highlight>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10960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162" name="Google Shape;162;p29"/>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163" name="Google Shape;163;p29"/>
          <p:cNvSpPr txBox="1">
            <a:spLocks noGrp="1"/>
          </p:cNvSpPr>
          <p:nvPr>
            <p:ph type="subTitle" idx="1"/>
          </p:nvPr>
        </p:nvSpPr>
        <p:spPr>
          <a:xfrm>
            <a:off x="88499" y="142800"/>
            <a:ext cx="8884515"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2000" b="1" dirty="0">
                <a:latin typeface="Roboto"/>
                <a:ea typeface="Roboto"/>
                <a:cs typeface="Roboto"/>
                <a:sym typeface="Roboto"/>
              </a:rPr>
              <a:t>5 </a:t>
            </a:r>
            <a:r>
              <a:rPr lang="en" sz="2000" dirty="0">
                <a:latin typeface="Roboto"/>
                <a:ea typeface="Roboto"/>
                <a:cs typeface="Roboto"/>
                <a:sym typeface="Roboto"/>
              </a:rPr>
              <a:t>Entonces Booz dijo: «El día que compres el campo de manos de Noemí, también debes adquirir a Rut la moabita, viuda del difunto, a fin de conservar el nombre del difunto en su heredad». </a:t>
            </a:r>
            <a:r>
              <a:rPr lang="en" sz="2000" b="1" dirty="0">
                <a:latin typeface="Roboto"/>
                <a:ea typeface="Roboto"/>
                <a:cs typeface="Roboto"/>
                <a:sym typeface="Roboto"/>
              </a:rPr>
              <a:t>6</a:t>
            </a:r>
            <a:r>
              <a:rPr lang="en" sz="2000" dirty="0">
                <a:latin typeface="Roboto"/>
                <a:ea typeface="Roboto"/>
                <a:cs typeface="Roboto"/>
                <a:sym typeface="Roboto"/>
              </a:rPr>
              <a:t> Y el pariente más cercano respondió: «No puedo redimirla para mí mismo, no sea que perjudique mi heredad. Redímela para ti; usa tú mi derecho de redención, pues yo no puedo redimirla».</a:t>
            </a:r>
            <a:endParaRPr sz="2000" dirty="0">
              <a:latin typeface="Roboto"/>
              <a:ea typeface="Roboto"/>
              <a:cs typeface="Roboto"/>
              <a:sym typeface="Roboto"/>
            </a:endParaRPr>
          </a:p>
          <a:p>
            <a:pPr marL="0" lvl="0" indent="0" algn="l" rtl="0">
              <a:spcBef>
                <a:spcPts val="1200"/>
              </a:spcBef>
              <a:spcAft>
                <a:spcPts val="0"/>
              </a:spcAft>
              <a:buNone/>
            </a:pP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075054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162" name="Google Shape;162;p29"/>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163" name="Google Shape;163;p29"/>
          <p:cNvSpPr txBox="1">
            <a:spLocks noGrp="1"/>
          </p:cNvSpPr>
          <p:nvPr>
            <p:ph type="subTitle" idx="1"/>
          </p:nvPr>
        </p:nvSpPr>
        <p:spPr>
          <a:xfrm>
            <a:off x="88499" y="142800"/>
            <a:ext cx="8884515"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2000" b="1" dirty="0">
                <a:latin typeface="Roboto"/>
                <a:ea typeface="Roboto"/>
                <a:cs typeface="Roboto"/>
                <a:sym typeface="Roboto"/>
              </a:rPr>
              <a:t>5 </a:t>
            </a:r>
            <a:r>
              <a:rPr lang="en" sz="2000" dirty="0">
                <a:latin typeface="Roboto"/>
                <a:ea typeface="Roboto"/>
                <a:cs typeface="Roboto"/>
                <a:sym typeface="Roboto"/>
              </a:rPr>
              <a:t>Entonces Booz dijo: «El día que compres el campo de manos de Noemí, también debes adquirir a Rut la moabita, viuda del difunto, a fin de conservar el nombre del difunto en su heredad». </a:t>
            </a:r>
            <a:r>
              <a:rPr lang="en" sz="2000" b="1" dirty="0">
                <a:latin typeface="Roboto"/>
                <a:ea typeface="Roboto"/>
                <a:cs typeface="Roboto"/>
                <a:sym typeface="Roboto"/>
              </a:rPr>
              <a:t>6</a:t>
            </a:r>
            <a:r>
              <a:rPr lang="en" sz="2000" dirty="0">
                <a:latin typeface="Roboto"/>
                <a:ea typeface="Roboto"/>
                <a:cs typeface="Roboto"/>
                <a:sym typeface="Roboto"/>
              </a:rPr>
              <a:t> Y el pariente más cercano respondió: «No puedo redimirla para mí mismo, no sea que perjudique mi heredad. Redímela para ti; usa tú mi derecho de redención, pues yo no puedo redimirla».</a:t>
            </a:r>
            <a:endParaRPr sz="2000" dirty="0">
              <a:latin typeface="Roboto"/>
              <a:ea typeface="Roboto"/>
              <a:cs typeface="Roboto"/>
              <a:sym typeface="Roboto"/>
            </a:endParaRPr>
          </a:p>
          <a:p>
            <a:pPr marL="457200" lvl="0" indent="-336550" algn="l" rtl="0">
              <a:lnSpc>
                <a:spcPct val="115000"/>
              </a:lnSpc>
              <a:spcBef>
                <a:spcPts val="1200"/>
              </a:spcBef>
              <a:spcAft>
                <a:spcPts val="0"/>
              </a:spcAft>
              <a:buSzPts val="1700"/>
              <a:buFont typeface="Roboto"/>
              <a:buChar char="●"/>
            </a:pPr>
            <a:r>
              <a:rPr lang="en" sz="2000" dirty="0">
                <a:latin typeface="Roboto"/>
                <a:ea typeface="Roboto"/>
                <a:cs typeface="Roboto"/>
                <a:sym typeface="Roboto"/>
              </a:rPr>
              <a:t>¿Qué diferencia había entre el enfoque de Booz hacia la redención y el enfoque del pariente más cercano?</a:t>
            </a:r>
            <a:endParaRPr sz="2000" dirty="0">
              <a:latin typeface="Roboto"/>
              <a:ea typeface="Roboto"/>
              <a:cs typeface="Roboto"/>
              <a:sym typeface="Roboto"/>
            </a:endParaRPr>
          </a:p>
          <a:p>
            <a:pPr marL="0" lvl="0" indent="0" algn="l" rtl="0">
              <a:spcBef>
                <a:spcPts val="1200"/>
              </a:spcBef>
              <a:spcAft>
                <a:spcPts val="0"/>
              </a:spcAft>
              <a:buNone/>
            </a:pP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61367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30"/>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135" b="1">
              <a:latin typeface="Roboto"/>
              <a:ea typeface="Roboto"/>
              <a:cs typeface="Roboto"/>
              <a:sym typeface="Roboto"/>
            </a:endParaRPr>
          </a:p>
          <a:p>
            <a:pPr marL="0" lvl="0" indent="0" algn="l" rtl="0">
              <a:lnSpc>
                <a:spcPct val="100000"/>
              </a:lnSpc>
              <a:spcBef>
                <a:spcPts val="750"/>
              </a:spcBef>
              <a:spcAft>
                <a:spcPts val="0"/>
              </a:spcAft>
              <a:buSzPts val="1018"/>
              <a:buNone/>
            </a:pPr>
            <a:endParaRPr sz="2135" b="1">
              <a:latin typeface="Roboto"/>
              <a:ea typeface="Roboto"/>
              <a:cs typeface="Roboto"/>
              <a:sym typeface="Roboto"/>
            </a:endParaRPr>
          </a:p>
          <a:p>
            <a:pPr marL="0" lvl="0" indent="0" algn="l" rtl="0">
              <a:lnSpc>
                <a:spcPct val="100000"/>
              </a:lnSpc>
              <a:spcBef>
                <a:spcPts val="750"/>
              </a:spcBef>
              <a:spcAft>
                <a:spcPts val="0"/>
              </a:spcAft>
              <a:buSzPts val="1018"/>
              <a:buNone/>
            </a:pPr>
            <a:endParaRPr sz="1700">
              <a:latin typeface="Roboto"/>
              <a:ea typeface="Roboto"/>
              <a:cs typeface="Roboto"/>
              <a:sym typeface="Roboto"/>
            </a:endParaRPr>
          </a:p>
        </p:txBody>
      </p:sp>
      <p:sp>
        <p:nvSpPr>
          <p:cNvPr id="170" name="Google Shape;170;p30"/>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600" b="1">
              <a:latin typeface="Roboto"/>
              <a:ea typeface="Roboto"/>
              <a:cs typeface="Roboto"/>
              <a:sym typeface="Roboto"/>
            </a:endParaRPr>
          </a:p>
          <a:p>
            <a:pPr marL="0" lvl="0" indent="0" algn="l" rtl="0">
              <a:spcBef>
                <a:spcPts val="750"/>
              </a:spcBef>
              <a:spcAft>
                <a:spcPts val="0"/>
              </a:spcAft>
              <a:buNone/>
            </a:pPr>
            <a:endParaRPr sz="1650">
              <a:latin typeface="Roboto"/>
              <a:ea typeface="Roboto"/>
              <a:cs typeface="Roboto"/>
              <a:sym typeface="Roboto"/>
            </a:endParaRPr>
          </a:p>
        </p:txBody>
      </p:sp>
      <p:sp>
        <p:nvSpPr>
          <p:cNvPr id="171" name="Google Shape;171;p30"/>
          <p:cNvSpPr txBox="1">
            <a:spLocks noGrp="1"/>
          </p:cNvSpPr>
          <p:nvPr>
            <p:ph type="subTitle" idx="1"/>
          </p:nvPr>
        </p:nvSpPr>
        <p:spPr>
          <a:xfrm>
            <a:off x="88499" y="142800"/>
            <a:ext cx="8817607"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Acontecimientos en la puerta</a:t>
            </a:r>
            <a:endParaRPr sz="36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El pariente más cercano concede su derecho</a:t>
            </a:r>
            <a:endParaRPr sz="20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2000" dirty="0">
                <a:latin typeface="Roboto"/>
                <a:ea typeface="Roboto"/>
                <a:cs typeface="Roboto"/>
                <a:sym typeface="Roboto"/>
              </a:rPr>
              <a:t>7 Y la costumbre en tiempos pasados en Israel tocante a la redención y el intercambio de tierras para confirmar cualquier asunto era esta: uno se quitaba la sandalia y se la daba al otro; y esta era la manera de confirmar tratos en Israel. 8 El pariente más cercano dijo a Booz: «Cómprala para ti». Y se quitó la sandalia.</a:t>
            </a:r>
            <a:endParaRPr sz="2000" dirty="0">
              <a:latin typeface="Roboto"/>
              <a:ea typeface="Roboto"/>
              <a:cs typeface="Roboto"/>
              <a:sym typeface="Roboto"/>
            </a:endParaRPr>
          </a:p>
          <a:p>
            <a:pPr marL="0" lvl="0" indent="0" algn="l" rtl="0">
              <a:spcBef>
                <a:spcPts val="1200"/>
              </a:spcBef>
              <a:spcAft>
                <a:spcPts val="0"/>
              </a:spcAft>
              <a:buNone/>
            </a:pPr>
            <a:endParaRPr sz="28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352871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30"/>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135" b="1">
              <a:latin typeface="Roboto"/>
              <a:ea typeface="Roboto"/>
              <a:cs typeface="Roboto"/>
              <a:sym typeface="Roboto"/>
            </a:endParaRPr>
          </a:p>
          <a:p>
            <a:pPr marL="0" lvl="0" indent="0" algn="l" rtl="0">
              <a:lnSpc>
                <a:spcPct val="100000"/>
              </a:lnSpc>
              <a:spcBef>
                <a:spcPts val="750"/>
              </a:spcBef>
              <a:spcAft>
                <a:spcPts val="0"/>
              </a:spcAft>
              <a:buSzPts val="1018"/>
              <a:buNone/>
            </a:pPr>
            <a:endParaRPr sz="2135" b="1">
              <a:latin typeface="Roboto"/>
              <a:ea typeface="Roboto"/>
              <a:cs typeface="Roboto"/>
              <a:sym typeface="Roboto"/>
            </a:endParaRPr>
          </a:p>
          <a:p>
            <a:pPr marL="0" lvl="0" indent="0" algn="l" rtl="0">
              <a:lnSpc>
                <a:spcPct val="100000"/>
              </a:lnSpc>
              <a:spcBef>
                <a:spcPts val="750"/>
              </a:spcBef>
              <a:spcAft>
                <a:spcPts val="0"/>
              </a:spcAft>
              <a:buSzPts val="1018"/>
              <a:buNone/>
            </a:pPr>
            <a:endParaRPr sz="1700">
              <a:latin typeface="Roboto"/>
              <a:ea typeface="Roboto"/>
              <a:cs typeface="Roboto"/>
              <a:sym typeface="Roboto"/>
            </a:endParaRPr>
          </a:p>
        </p:txBody>
      </p:sp>
      <p:sp>
        <p:nvSpPr>
          <p:cNvPr id="170" name="Google Shape;170;p30"/>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600" b="1">
              <a:latin typeface="Roboto"/>
              <a:ea typeface="Roboto"/>
              <a:cs typeface="Roboto"/>
              <a:sym typeface="Roboto"/>
            </a:endParaRPr>
          </a:p>
          <a:p>
            <a:pPr marL="0" lvl="0" indent="0" algn="l" rtl="0">
              <a:spcBef>
                <a:spcPts val="750"/>
              </a:spcBef>
              <a:spcAft>
                <a:spcPts val="0"/>
              </a:spcAft>
              <a:buNone/>
            </a:pPr>
            <a:endParaRPr sz="1650">
              <a:latin typeface="Roboto"/>
              <a:ea typeface="Roboto"/>
              <a:cs typeface="Roboto"/>
              <a:sym typeface="Roboto"/>
            </a:endParaRPr>
          </a:p>
        </p:txBody>
      </p:sp>
      <p:sp>
        <p:nvSpPr>
          <p:cNvPr id="171" name="Google Shape;171;p30"/>
          <p:cNvSpPr txBox="1">
            <a:spLocks noGrp="1"/>
          </p:cNvSpPr>
          <p:nvPr>
            <p:ph type="subTitle" idx="1"/>
          </p:nvPr>
        </p:nvSpPr>
        <p:spPr>
          <a:xfrm>
            <a:off x="88499" y="142800"/>
            <a:ext cx="8817607"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Acontecimientos en la puerta</a:t>
            </a:r>
            <a:endParaRPr sz="36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El pariente más cercano concede su derecho</a:t>
            </a:r>
            <a:endParaRPr sz="20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2000" dirty="0">
                <a:latin typeface="Roboto"/>
                <a:ea typeface="Roboto"/>
                <a:cs typeface="Roboto"/>
                <a:sym typeface="Roboto"/>
              </a:rPr>
              <a:t>7 Y la costumbre en tiempos pasados en Israel tocante a la redención y el intercambio de tierras para confirmar cualquier asunto era esta: uno se quitaba la sandalia y se la daba al otro; y esta era la manera de confirmar tratos en Israel. 8 El pariente más cercano dijo a Booz: «Cómprala para ti». Y se quitó la sandalia.</a:t>
            </a:r>
            <a:endParaRPr sz="2000" dirty="0">
              <a:latin typeface="Roboto"/>
              <a:ea typeface="Roboto"/>
              <a:cs typeface="Roboto"/>
              <a:sym typeface="Roboto"/>
            </a:endParaRPr>
          </a:p>
          <a:p>
            <a:pPr marL="457200" lvl="0" indent="-323850" algn="l" rtl="0">
              <a:lnSpc>
                <a:spcPct val="115000"/>
              </a:lnSpc>
              <a:spcBef>
                <a:spcPts val="1200"/>
              </a:spcBef>
              <a:spcAft>
                <a:spcPts val="0"/>
              </a:spcAft>
              <a:buSzPts val="1500"/>
              <a:buFont typeface="Roboto"/>
              <a:buChar char="●"/>
            </a:pPr>
            <a:r>
              <a:rPr lang="en" sz="2000" dirty="0">
                <a:latin typeface="Roboto"/>
                <a:ea typeface="Roboto"/>
                <a:cs typeface="Roboto"/>
                <a:sym typeface="Roboto"/>
              </a:rPr>
              <a:t>What was the law concerning refusing to redeem? How had it changed over time in its application?</a:t>
            </a:r>
            <a:endParaRPr sz="2000" dirty="0">
              <a:latin typeface="Roboto"/>
              <a:ea typeface="Roboto"/>
              <a:cs typeface="Roboto"/>
              <a:sym typeface="Roboto"/>
            </a:endParaRPr>
          </a:p>
          <a:p>
            <a:pPr marL="0" lvl="0" indent="0" algn="l" rtl="0">
              <a:spcBef>
                <a:spcPts val="1200"/>
              </a:spcBef>
              <a:spcAft>
                <a:spcPts val="0"/>
              </a:spcAft>
              <a:buNone/>
            </a:pPr>
            <a:endParaRPr sz="28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449353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30"/>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135" b="1">
              <a:latin typeface="Roboto"/>
              <a:ea typeface="Roboto"/>
              <a:cs typeface="Roboto"/>
              <a:sym typeface="Roboto"/>
            </a:endParaRPr>
          </a:p>
          <a:p>
            <a:pPr marL="0" lvl="0" indent="0" algn="l" rtl="0">
              <a:lnSpc>
                <a:spcPct val="100000"/>
              </a:lnSpc>
              <a:spcBef>
                <a:spcPts val="750"/>
              </a:spcBef>
              <a:spcAft>
                <a:spcPts val="0"/>
              </a:spcAft>
              <a:buSzPts val="1018"/>
              <a:buNone/>
            </a:pPr>
            <a:endParaRPr sz="2135" b="1">
              <a:latin typeface="Roboto"/>
              <a:ea typeface="Roboto"/>
              <a:cs typeface="Roboto"/>
              <a:sym typeface="Roboto"/>
            </a:endParaRPr>
          </a:p>
          <a:p>
            <a:pPr marL="0" lvl="0" indent="0" algn="l" rtl="0">
              <a:lnSpc>
                <a:spcPct val="100000"/>
              </a:lnSpc>
              <a:spcBef>
                <a:spcPts val="750"/>
              </a:spcBef>
              <a:spcAft>
                <a:spcPts val="0"/>
              </a:spcAft>
              <a:buSzPts val="1018"/>
              <a:buNone/>
            </a:pPr>
            <a:endParaRPr sz="1700">
              <a:latin typeface="Roboto"/>
              <a:ea typeface="Roboto"/>
              <a:cs typeface="Roboto"/>
              <a:sym typeface="Roboto"/>
            </a:endParaRPr>
          </a:p>
        </p:txBody>
      </p:sp>
      <p:sp>
        <p:nvSpPr>
          <p:cNvPr id="170" name="Google Shape;170;p30"/>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600" b="1">
              <a:latin typeface="Roboto"/>
              <a:ea typeface="Roboto"/>
              <a:cs typeface="Roboto"/>
              <a:sym typeface="Roboto"/>
            </a:endParaRPr>
          </a:p>
          <a:p>
            <a:pPr marL="0" lvl="0" indent="0" algn="l" rtl="0">
              <a:spcBef>
                <a:spcPts val="750"/>
              </a:spcBef>
              <a:spcAft>
                <a:spcPts val="0"/>
              </a:spcAft>
              <a:buNone/>
            </a:pPr>
            <a:endParaRPr sz="1650">
              <a:latin typeface="Roboto"/>
              <a:ea typeface="Roboto"/>
              <a:cs typeface="Roboto"/>
              <a:sym typeface="Roboto"/>
            </a:endParaRPr>
          </a:p>
        </p:txBody>
      </p:sp>
      <p:sp>
        <p:nvSpPr>
          <p:cNvPr id="171" name="Google Shape;171;p30"/>
          <p:cNvSpPr txBox="1">
            <a:spLocks noGrp="1"/>
          </p:cNvSpPr>
          <p:nvPr>
            <p:ph type="subTitle" idx="1"/>
          </p:nvPr>
        </p:nvSpPr>
        <p:spPr>
          <a:xfrm>
            <a:off x="88499" y="142800"/>
            <a:ext cx="8817607"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Acontecimientos en la puerta</a:t>
            </a:r>
            <a:endParaRPr sz="36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El pariente más cercano concede su derecho</a:t>
            </a:r>
            <a:endParaRPr sz="20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2000" dirty="0">
                <a:latin typeface="Roboto"/>
                <a:ea typeface="Roboto"/>
                <a:cs typeface="Roboto"/>
                <a:sym typeface="Roboto"/>
              </a:rPr>
              <a:t>7 Y la costumbre en tiempos pasados en Israel tocante a la redención y el intercambio de tierras para confirmar cualquier asunto era esta: uno se quitaba la sandalia y se la daba al otro; y esta era la manera de confirmar tratos en Israel. 8 El pariente más cercano dijo a Booz: «Cómprala para ti». Y se quitó la sandalia.</a:t>
            </a:r>
            <a:endParaRPr sz="2000" dirty="0">
              <a:latin typeface="Roboto"/>
              <a:ea typeface="Roboto"/>
              <a:cs typeface="Roboto"/>
              <a:sym typeface="Roboto"/>
            </a:endParaRPr>
          </a:p>
          <a:p>
            <a:pPr marL="457200" lvl="0" indent="-323850" algn="l" rtl="0">
              <a:lnSpc>
                <a:spcPct val="115000"/>
              </a:lnSpc>
              <a:spcBef>
                <a:spcPts val="1200"/>
              </a:spcBef>
              <a:spcAft>
                <a:spcPts val="0"/>
              </a:spcAft>
              <a:buSzPts val="1500"/>
              <a:buFont typeface="Roboto"/>
              <a:buChar char="●"/>
            </a:pPr>
            <a:r>
              <a:rPr lang="en" sz="2000" dirty="0">
                <a:latin typeface="Roboto"/>
                <a:ea typeface="Roboto"/>
                <a:cs typeface="Roboto"/>
                <a:sym typeface="Roboto"/>
              </a:rPr>
              <a:t>What was the law concerning refusing to redeem? How had it changed over time in its application?</a:t>
            </a:r>
            <a:endParaRPr sz="2000" dirty="0">
              <a:latin typeface="Roboto"/>
              <a:ea typeface="Roboto"/>
              <a:cs typeface="Roboto"/>
              <a:sym typeface="Roboto"/>
            </a:endParaRPr>
          </a:p>
          <a:p>
            <a:pPr marL="457200" lvl="0"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What did the giving of sandal signify? Why does the author revise this for the reader?</a:t>
            </a:r>
            <a:endParaRPr sz="2800" dirty="0">
              <a:latin typeface="Roboto"/>
              <a:ea typeface="Roboto"/>
              <a:cs typeface="Roboto"/>
              <a:sym typeface="Roboto"/>
            </a:endParaRPr>
          </a:p>
          <a:p>
            <a:pPr marL="0" lvl="0" indent="0" algn="l" rtl="0">
              <a:spcBef>
                <a:spcPts val="1200"/>
              </a:spcBef>
              <a:spcAft>
                <a:spcPts val="0"/>
              </a:spcAft>
              <a:buNone/>
            </a:pPr>
            <a:endParaRPr sz="28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9678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1"/>
          <p:cNvPicPr preferRelativeResize="0"/>
          <p:nvPr/>
        </p:nvPicPr>
        <p:blipFill rotWithShape="1">
          <a:blip r:embed="rId3">
            <a:alphaModFix/>
          </a:blip>
          <a:srcRect/>
          <a:stretch/>
        </p:blipFill>
        <p:spPr>
          <a:xfrm>
            <a:off x="170245" y="137421"/>
            <a:ext cx="4427285" cy="4706748"/>
          </a:xfrm>
          <a:prstGeom prst="rect">
            <a:avLst/>
          </a:prstGeom>
          <a:noFill/>
          <a:ln>
            <a:noFill/>
          </a:ln>
        </p:spPr>
      </p:pic>
      <p:sp>
        <p:nvSpPr>
          <p:cNvPr id="411" name="Google Shape;411;p41"/>
          <p:cNvSpPr txBox="1"/>
          <p:nvPr/>
        </p:nvSpPr>
        <p:spPr>
          <a:xfrm>
            <a:off x="170249" y="4897190"/>
            <a:ext cx="37239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00">
                <a:solidFill>
                  <a:schemeClr val="lt1"/>
                </a:solidFill>
                <a:highlight>
                  <a:schemeClr val="accent1"/>
                </a:highlight>
                <a:latin typeface="Roboto"/>
                <a:ea typeface="Roboto"/>
                <a:cs typeface="Roboto"/>
                <a:sym typeface="Roboto"/>
              </a:rPr>
              <a:t>Copyright © 2001 Crossway Bibles – www.esvstudybible.org</a:t>
            </a:r>
            <a:endParaRPr sz="1000" dirty="0">
              <a:solidFill>
                <a:schemeClr val="lt1"/>
              </a:solidFill>
              <a:highlight>
                <a:schemeClr val="accent1"/>
              </a:highlight>
              <a:latin typeface="Roboto"/>
              <a:ea typeface="Roboto"/>
              <a:cs typeface="Roboto"/>
              <a:sym typeface="Roboto"/>
            </a:endParaRPr>
          </a:p>
        </p:txBody>
      </p:sp>
      <p:sp>
        <p:nvSpPr>
          <p:cNvPr id="412" name="Google Shape;412;p41"/>
          <p:cNvSpPr txBox="1"/>
          <p:nvPr/>
        </p:nvSpPr>
        <p:spPr>
          <a:xfrm>
            <a:off x="4572000" y="0"/>
            <a:ext cx="4572000" cy="5170606"/>
          </a:xfrm>
          <a:prstGeom prst="rect">
            <a:avLst/>
          </a:prstGeom>
          <a:no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en" sz="2200" b="1" dirty="0">
                <a:solidFill>
                  <a:srgbClr val="262626"/>
                </a:solidFill>
                <a:latin typeface="Roboto"/>
                <a:ea typeface="Roboto"/>
                <a:cs typeface="Roboto"/>
                <a:sym typeface="Roboto"/>
              </a:rPr>
              <a:t>Contexto espiritual de </a:t>
            </a:r>
            <a:r>
              <a:rPr lang="en" sz="2200" b="1" dirty="0" smtClean="0">
                <a:solidFill>
                  <a:srgbClr val="262626"/>
                </a:solidFill>
                <a:latin typeface="Roboto"/>
                <a:ea typeface="Roboto"/>
                <a:cs typeface="Roboto"/>
                <a:sym typeface="Roboto"/>
              </a:rPr>
              <a:t>Rut</a:t>
            </a:r>
          </a:p>
          <a:p>
            <a:pPr marL="457200" marR="0" lvl="0" indent="0" algn="ctr" rtl="0">
              <a:spcBef>
                <a:spcPts val="0"/>
              </a:spcBef>
              <a:spcAft>
                <a:spcPts val="0"/>
              </a:spcAft>
              <a:buNone/>
            </a:pPr>
            <a:endParaRPr sz="2200" b="1" dirty="0">
              <a:solidFill>
                <a:srgbClr val="262626"/>
              </a:solidFill>
              <a:latin typeface="Roboto"/>
              <a:ea typeface="Roboto"/>
              <a:cs typeface="Roboto"/>
              <a:sym typeface="Roboto"/>
            </a:endParaRPr>
          </a:p>
          <a:p>
            <a:pPr marL="457200" lvl="0" indent="-336550" algn="just" rtl="0">
              <a:lnSpc>
                <a:spcPct val="100000"/>
              </a:lnSpc>
              <a:spcBef>
                <a:spcPts val="0"/>
              </a:spcBef>
              <a:spcAft>
                <a:spcPts val="0"/>
              </a:spcAft>
              <a:buClr>
                <a:schemeClr val="dk1"/>
              </a:buClr>
              <a:buSzPts val="1700"/>
              <a:buFont typeface="Roboto"/>
              <a:buChar char="●"/>
            </a:pPr>
            <a:r>
              <a:rPr lang="en" sz="2200" dirty="0">
                <a:solidFill>
                  <a:schemeClr val="dk1"/>
                </a:solidFill>
                <a:latin typeface="Roboto"/>
                <a:ea typeface="Roboto"/>
                <a:cs typeface="Roboto"/>
                <a:sym typeface="Roboto"/>
              </a:rPr>
              <a:t>Ambiente moral: “Cada uno hacía lo que le parecía bien ante sus propios ojos” (Jueces 21:25).</a:t>
            </a:r>
            <a:endParaRPr sz="2200" dirty="0">
              <a:solidFill>
                <a:srgbClr val="262626"/>
              </a:solidFill>
              <a:latin typeface="Roboto"/>
              <a:ea typeface="Roboto"/>
              <a:cs typeface="Roboto"/>
              <a:sym typeface="Roboto"/>
            </a:endParaRPr>
          </a:p>
          <a:p>
            <a:pPr marL="457200" marR="0" lvl="0" indent="-336550" algn="l" rtl="0">
              <a:spcBef>
                <a:spcPts val="0"/>
              </a:spcBef>
              <a:spcAft>
                <a:spcPts val="0"/>
              </a:spcAft>
              <a:buClr>
                <a:srgbClr val="262626"/>
              </a:buClr>
              <a:buSzPts val="1700"/>
              <a:buFont typeface="Roboto"/>
              <a:buChar char="●"/>
            </a:pPr>
            <a:r>
              <a:rPr lang="en" sz="2200" dirty="0">
                <a:solidFill>
                  <a:srgbClr val="262626"/>
                </a:solidFill>
                <a:latin typeface="Roboto"/>
                <a:ea typeface="Roboto"/>
                <a:cs typeface="Roboto"/>
                <a:sym typeface="Roboto"/>
              </a:rPr>
              <a:t>Es probable que el hambre haya sido un juicio de Dios (Deut. 11:17)</a:t>
            </a:r>
            <a:endParaRPr sz="2200" dirty="0">
              <a:solidFill>
                <a:srgbClr val="262626"/>
              </a:solidFill>
              <a:latin typeface="Roboto"/>
              <a:ea typeface="Roboto"/>
              <a:cs typeface="Roboto"/>
              <a:sym typeface="Roboto"/>
            </a:endParaRPr>
          </a:p>
          <a:p>
            <a:pPr marL="457200" marR="0" lvl="0" indent="-336550" algn="l" rtl="0">
              <a:spcBef>
                <a:spcPts val="0"/>
              </a:spcBef>
              <a:spcAft>
                <a:spcPts val="0"/>
              </a:spcAft>
              <a:buClr>
                <a:srgbClr val="262626"/>
              </a:buClr>
              <a:buSzPts val="1700"/>
              <a:buFont typeface="Roboto"/>
              <a:buChar char="●"/>
            </a:pPr>
            <a:r>
              <a:rPr lang="en" sz="2200" dirty="0">
                <a:solidFill>
                  <a:srgbClr val="262626"/>
                </a:solidFill>
                <a:latin typeface="Roboto"/>
                <a:ea typeface="Roboto"/>
                <a:cs typeface="Roboto"/>
                <a:sym typeface="Roboto"/>
              </a:rPr>
              <a:t>Una lista de pecados registrados en el tiempo de los jueces: idolatría, votos impulsivos, violación, asesinato, matrimonio mixto, inmoralidad, etc.</a:t>
            </a:r>
            <a:endParaRPr sz="22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415070332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3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178" name="Google Shape;178;p3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179" name="Google Shape;179;p31"/>
          <p:cNvSpPr txBox="1">
            <a:spLocks noGrp="1"/>
          </p:cNvSpPr>
          <p:nvPr>
            <p:ph type="subTitle" idx="1"/>
          </p:nvPr>
        </p:nvSpPr>
        <p:spPr>
          <a:xfrm>
            <a:off x="88499" y="142800"/>
            <a:ext cx="8817607"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dirty="0">
                <a:latin typeface="Roboto"/>
                <a:ea typeface="Roboto"/>
                <a:cs typeface="Roboto"/>
                <a:sym typeface="Roboto"/>
              </a:rPr>
              <a:t>9 Entonces Booz dijo a los ancianos y a todo el pueblo: «Ustedes son testigos hoy que he comprado de la mano de Noemí todo lo que pertenecía a Elimelec y todo lo que pertenecía a Quelión y a Mahlón. 10 Además, he adquirido a Rut la moabita, la viuda de Mahlón, para que sea mi mujer a fin de preservar el nombre del difunto en su heredad, para que el nombre del difunto no sea cortado de entre sus hermanos, ni del atrio de su lugar de nacimiento; ustedes son testigos hoy</a:t>
            </a:r>
            <a:r>
              <a:rPr lang="en" dirty="0" smtClean="0">
                <a:latin typeface="Roboto"/>
                <a:ea typeface="Roboto"/>
                <a:cs typeface="Roboto"/>
                <a:sym typeface="Roboto"/>
              </a:rPr>
              <a:t>».</a:t>
            </a:r>
            <a:endParaRPr b="1"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028778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3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178" name="Google Shape;178;p3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179" name="Google Shape;179;p31"/>
          <p:cNvSpPr txBox="1">
            <a:spLocks noGrp="1"/>
          </p:cNvSpPr>
          <p:nvPr>
            <p:ph type="subTitle" idx="1"/>
          </p:nvPr>
        </p:nvSpPr>
        <p:spPr>
          <a:xfrm>
            <a:off x="88499" y="142800"/>
            <a:ext cx="8817607"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dirty="0">
                <a:latin typeface="Roboto"/>
                <a:ea typeface="Roboto"/>
                <a:cs typeface="Roboto"/>
                <a:sym typeface="Roboto"/>
              </a:rPr>
              <a:t>9 Entonces Booz dijo a los ancianos y a todo el pueblo: «Ustedes son testigos hoy que he comprado de la mano de Noemí todo lo que pertenecía a Elimelec y todo lo que pertenecía a Quelión y a Mahlón. 10 Además, he adquirido a Rut la moabita, la viuda de Mahlón, para que sea mi mujer a fin de preservar el nombre del difunto en su heredad, para que el nombre del difunto no sea cortado de entre sus hermanos, ni del atrio de su lugar de nacimiento; ustedes son testigos hoy».</a:t>
            </a:r>
            <a:endParaRPr b="1" dirty="0">
              <a:latin typeface="Roboto"/>
              <a:ea typeface="Roboto"/>
              <a:cs typeface="Roboto"/>
              <a:sym typeface="Roboto"/>
            </a:endParaRPr>
          </a:p>
          <a:p>
            <a:pPr marL="457200" lvl="0" indent="-317500" algn="l" rtl="0">
              <a:lnSpc>
                <a:spcPct val="115000"/>
              </a:lnSpc>
              <a:spcBef>
                <a:spcPts val="1200"/>
              </a:spcBef>
              <a:spcAft>
                <a:spcPts val="0"/>
              </a:spcAft>
              <a:buSzPts val="1400"/>
              <a:buFont typeface="Roboto"/>
              <a:buChar char="●"/>
            </a:pPr>
            <a:r>
              <a:rPr lang="en" dirty="0">
                <a:latin typeface="Roboto"/>
                <a:ea typeface="Roboto"/>
                <a:cs typeface="Roboto"/>
                <a:sym typeface="Roboto"/>
              </a:rPr>
              <a:t>De este texto, ¿qué entendemos de la intención de Booz al casarse con Rut</a:t>
            </a:r>
            <a:r>
              <a:rPr lang="en" dirty="0" smtClean="0">
                <a:latin typeface="Roboto"/>
                <a:ea typeface="Roboto"/>
                <a:cs typeface="Roboto"/>
                <a:sym typeface="Roboto"/>
              </a:rPr>
              <a:t>?</a:t>
            </a: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18132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3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178" name="Google Shape;178;p31"/>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179" name="Google Shape;179;p31"/>
          <p:cNvSpPr txBox="1">
            <a:spLocks noGrp="1"/>
          </p:cNvSpPr>
          <p:nvPr>
            <p:ph type="subTitle" idx="1"/>
          </p:nvPr>
        </p:nvSpPr>
        <p:spPr>
          <a:xfrm>
            <a:off x="88499" y="142800"/>
            <a:ext cx="8817607"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dirty="0">
                <a:latin typeface="Roboto"/>
                <a:ea typeface="Roboto"/>
                <a:cs typeface="Roboto"/>
                <a:sym typeface="Roboto"/>
              </a:rPr>
              <a:t>9 Entonces Booz dijo a los ancianos y a todo el pueblo: «Ustedes son testigos hoy que he comprado de la mano de Noemí todo lo que pertenecía a Elimelec y todo lo que pertenecía a Quelión y a Mahlón. 10 Además, he adquirido a Rut la moabita, la viuda de Mahlón, para que sea mi mujer a fin de preservar el nombre del difunto en su heredad, para que el nombre del difunto no sea cortado de entre sus hermanos, ni del atrio de su lugar de nacimiento; ustedes son testigos hoy».</a:t>
            </a:r>
            <a:endParaRPr b="1" dirty="0">
              <a:latin typeface="Roboto"/>
              <a:ea typeface="Roboto"/>
              <a:cs typeface="Roboto"/>
              <a:sym typeface="Roboto"/>
            </a:endParaRPr>
          </a:p>
          <a:p>
            <a:pPr marL="457200" lvl="0" indent="-317500" algn="l" rtl="0">
              <a:lnSpc>
                <a:spcPct val="115000"/>
              </a:lnSpc>
              <a:spcBef>
                <a:spcPts val="1200"/>
              </a:spcBef>
              <a:spcAft>
                <a:spcPts val="0"/>
              </a:spcAft>
              <a:buSzPts val="1400"/>
              <a:buFont typeface="Roboto"/>
              <a:buChar char="●"/>
            </a:pPr>
            <a:r>
              <a:rPr lang="en" dirty="0">
                <a:latin typeface="Roboto"/>
                <a:ea typeface="Roboto"/>
                <a:cs typeface="Roboto"/>
                <a:sym typeface="Roboto"/>
              </a:rPr>
              <a:t>De este texto, ¿qué entendemos de la intención de Booz al casarse con Rut?</a:t>
            </a:r>
            <a:endParaRPr dirty="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dirty="0">
                <a:latin typeface="Roboto"/>
                <a:ea typeface="Roboto"/>
                <a:cs typeface="Roboto"/>
                <a:sym typeface="Roboto"/>
              </a:rPr>
              <a:t>Un contraste anterior en el libro fue la decisión tomada por Orfa versus la de Rut. ¿De qué manera hace resaltar la decisión tomada por el pariente más cercano la intención de Booz al redimir a Rut?</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701572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32"/>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235" b="1">
              <a:latin typeface="Roboto"/>
              <a:ea typeface="Roboto"/>
              <a:cs typeface="Roboto"/>
              <a:sym typeface="Roboto"/>
            </a:endParaRPr>
          </a:p>
          <a:p>
            <a:pPr marL="0" lvl="0" indent="0" algn="l" rtl="0">
              <a:lnSpc>
                <a:spcPct val="100000"/>
              </a:lnSpc>
              <a:spcBef>
                <a:spcPts val="750"/>
              </a:spcBef>
              <a:spcAft>
                <a:spcPts val="0"/>
              </a:spcAft>
              <a:buSzPts val="1018"/>
              <a:buNone/>
            </a:pPr>
            <a:endParaRPr sz="2235" b="1">
              <a:latin typeface="Roboto"/>
              <a:ea typeface="Roboto"/>
              <a:cs typeface="Roboto"/>
              <a:sym typeface="Roboto"/>
            </a:endParaRPr>
          </a:p>
          <a:p>
            <a:pPr marL="0" lvl="0" indent="0" algn="l" rtl="0">
              <a:lnSpc>
                <a:spcPct val="100000"/>
              </a:lnSpc>
              <a:spcBef>
                <a:spcPts val="750"/>
              </a:spcBef>
              <a:spcAft>
                <a:spcPts val="0"/>
              </a:spcAft>
              <a:buSzPts val="1018"/>
              <a:buNone/>
            </a:pPr>
            <a:endParaRPr>
              <a:latin typeface="Roboto"/>
              <a:ea typeface="Roboto"/>
              <a:cs typeface="Roboto"/>
              <a:sym typeface="Roboto"/>
            </a:endParaRPr>
          </a:p>
        </p:txBody>
      </p:sp>
      <p:sp>
        <p:nvSpPr>
          <p:cNvPr id="186" name="Google Shape;186;p32"/>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700" b="1">
              <a:latin typeface="Roboto"/>
              <a:ea typeface="Roboto"/>
              <a:cs typeface="Roboto"/>
              <a:sym typeface="Roboto"/>
            </a:endParaRPr>
          </a:p>
          <a:p>
            <a:pPr marL="0" lvl="0" indent="0" algn="l" rtl="0">
              <a:spcBef>
                <a:spcPts val="750"/>
              </a:spcBef>
              <a:spcAft>
                <a:spcPts val="0"/>
              </a:spcAft>
              <a:buNone/>
            </a:pPr>
            <a:endParaRPr sz="1750">
              <a:latin typeface="Roboto"/>
              <a:ea typeface="Roboto"/>
              <a:cs typeface="Roboto"/>
              <a:sym typeface="Roboto"/>
            </a:endParaRPr>
          </a:p>
        </p:txBody>
      </p:sp>
      <p:sp>
        <p:nvSpPr>
          <p:cNvPr id="187" name="Google Shape;187;p32"/>
          <p:cNvSpPr txBox="1">
            <a:spLocks noGrp="1"/>
          </p:cNvSpPr>
          <p:nvPr>
            <p:ph type="subTitle" idx="1"/>
          </p:nvPr>
        </p:nvSpPr>
        <p:spPr>
          <a:xfrm>
            <a:off x="88500" y="142800"/>
            <a:ext cx="8943988"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2000" dirty="0">
                <a:latin typeface="Roboto"/>
                <a:ea typeface="Roboto"/>
                <a:cs typeface="Roboto"/>
                <a:sym typeface="Roboto"/>
              </a:rPr>
              <a:t>11 Y todo el pueblo que estaba en el atrio, y los ancianos, dijeron: «Somos testigos. Haga el Señor a la mujer que entra en tu casa como a Raquel y a Lea, las cuales edificaron la casa de Israel; y que tú adquieras riquezas en Efrata y seas célebre en Belén. 12 Además, sea tu casa como la casa de Fares, el que Tamar dio a luz a Judá, por medio de la descendencia que el Señor te dará de esta joven».</a:t>
            </a:r>
            <a:br>
              <a:rPr lang="en" sz="2000" dirty="0">
                <a:latin typeface="Roboto"/>
                <a:ea typeface="Roboto"/>
                <a:cs typeface="Roboto"/>
                <a:sym typeface="Roboto"/>
              </a:rPr>
            </a:br>
            <a:endParaRPr sz="2000" dirty="0">
              <a:latin typeface="Roboto"/>
              <a:ea typeface="Roboto"/>
              <a:cs typeface="Roboto"/>
              <a:sym typeface="Roboto"/>
            </a:endParaRPr>
          </a:p>
          <a:p>
            <a:pPr marL="0" lvl="0" indent="0" algn="l" rtl="0">
              <a:spcBef>
                <a:spcPts val="1200"/>
              </a:spcBef>
              <a:spcAft>
                <a:spcPts val="0"/>
              </a:spcAft>
              <a:buNone/>
            </a:pPr>
            <a:endParaRPr sz="28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07260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32"/>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235" b="1">
              <a:latin typeface="Roboto"/>
              <a:ea typeface="Roboto"/>
              <a:cs typeface="Roboto"/>
              <a:sym typeface="Roboto"/>
            </a:endParaRPr>
          </a:p>
          <a:p>
            <a:pPr marL="0" lvl="0" indent="0" algn="l" rtl="0">
              <a:lnSpc>
                <a:spcPct val="100000"/>
              </a:lnSpc>
              <a:spcBef>
                <a:spcPts val="750"/>
              </a:spcBef>
              <a:spcAft>
                <a:spcPts val="0"/>
              </a:spcAft>
              <a:buSzPts val="1018"/>
              <a:buNone/>
            </a:pPr>
            <a:endParaRPr sz="2235" b="1">
              <a:latin typeface="Roboto"/>
              <a:ea typeface="Roboto"/>
              <a:cs typeface="Roboto"/>
              <a:sym typeface="Roboto"/>
            </a:endParaRPr>
          </a:p>
          <a:p>
            <a:pPr marL="0" lvl="0" indent="0" algn="l" rtl="0">
              <a:lnSpc>
                <a:spcPct val="100000"/>
              </a:lnSpc>
              <a:spcBef>
                <a:spcPts val="750"/>
              </a:spcBef>
              <a:spcAft>
                <a:spcPts val="0"/>
              </a:spcAft>
              <a:buSzPts val="1018"/>
              <a:buNone/>
            </a:pPr>
            <a:endParaRPr>
              <a:latin typeface="Roboto"/>
              <a:ea typeface="Roboto"/>
              <a:cs typeface="Roboto"/>
              <a:sym typeface="Roboto"/>
            </a:endParaRPr>
          </a:p>
        </p:txBody>
      </p:sp>
      <p:sp>
        <p:nvSpPr>
          <p:cNvPr id="186" name="Google Shape;186;p32"/>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700" b="1">
              <a:latin typeface="Roboto"/>
              <a:ea typeface="Roboto"/>
              <a:cs typeface="Roboto"/>
              <a:sym typeface="Roboto"/>
            </a:endParaRPr>
          </a:p>
          <a:p>
            <a:pPr marL="0" lvl="0" indent="0" algn="l" rtl="0">
              <a:spcBef>
                <a:spcPts val="750"/>
              </a:spcBef>
              <a:spcAft>
                <a:spcPts val="0"/>
              </a:spcAft>
              <a:buNone/>
            </a:pPr>
            <a:endParaRPr sz="1750">
              <a:latin typeface="Roboto"/>
              <a:ea typeface="Roboto"/>
              <a:cs typeface="Roboto"/>
              <a:sym typeface="Roboto"/>
            </a:endParaRPr>
          </a:p>
        </p:txBody>
      </p:sp>
      <p:sp>
        <p:nvSpPr>
          <p:cNvPr id="187" name="Google Shape;187;p32"/>
          <p:cNvSpPr txBox="1">
            <a:spLocks noGrp="1"/>
          </p:cNvSpPr>
          <p:nvPr>
            <p:ph type="subTitle" idx="1"/>
          </p:nvPr>
        </p:nvSpPr>
        <p:spPr>
          <a:xfrm>
            <a:off x="88500" y="142800"/>
            <a:ext cx="8943988"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2000" dirty="0">
                <a:latin typeface="Roboto"/>
                <a:ea typeface="Roboto"/>
                <a:cs typeface="Roboto"/>
                <a:sym typeface="Roboto"/>
              </a:rPr>
              <a:t>11 Y todo el pueblo que estaba en el atrio, y los ancianos, dijeron: «Somos testigos. Haga el Señor a la mujer que entra en tu casa como a Raquel y a Lea, las cuales edificaron la casa de Israel; y que tú adquieras riquezas en Efrata y seas célebre en Belén. 12 Además, sea tu casa como la casa de Fares, el que Tamar dio a luz a Judá, por medio de la descendencia que el Señor te dará de esta joven».</a:t>
            </a:r>
            <a:br>
              <a:rPr lang="en" sz="2000" dirty="0">
                <a:latin typeface="Roboto"/>
                <a:ea typeface="Roboto"/>
                <a:cs typeface="Roboto"/>
                <a:sym typeface="Roboto"/>
              </a:rPr>
            </a:br>
            <a:endParaRPr sz="2000" dirty="0">
              <a:latin typeface="Roboto"/>
              <a:ea typeface="Roboto"/>
              <a:cs typeface="Roboto"/>
              <a:sym typeface="Roboto"/>
            </a:endParaRPr>
          </a:p>
          <a:p>
            <a:pPr marL="457200" lvl="0" indent="-330200" algn="l" rtl="0">
              <a:lnSpc>
                <a:spcPct val="115000"/>
              </a:lnSpc>
              <a:spcBef>
                <a:spcPts val="1200"/>
              </a:spcBef>
              <a:spcAft>
                <a:spcPts val="0"/>
              </a:spcAft>
              <a:buSzPts val="1600"/>
              <a:buFont typeface="Roboto"/>
              <a:buChar char="●"/>
            </a:pPr>
            <a:r>
              <a:rPr lang="en" sz="2000" dirty="0">
                <a:latin typeface="Roboto"/>
                <a:ea typeface="Roboto"/>
                <a:cs typeface="Roboto"/>
                <a:sym typeface="Roboto"/>
              </a:rPr>
              <a:t>¿Cómo bendijeron la gente en las puertas y las mujeres a Rut/Naomi en este capítulo? ¿Qué significaban estas bendiciones específicas?</a:t>
            </a:r>
            <a:endParaRPr sz="2400" dirty="0">
              <a:latin typeface="Roboto"/>
              <a:ea typeface="Roboto"/>
              <a:cs typeface="Roboto"/>
              <a:sym typeface="Roboto"/>
            </a:endParaRPr>
          </a:p>
          <a:p>
            <a:pPr marL="0" lvl="0" indent="0" algn="l" rtl="0">
              <a:spcBef>
                <a:spcPts val="1200"/>
              </a:spcBef>
              <a:spcAft>
                <a:spcPts val="0"/>
              </a:spcAft>
              <a:buNone/>
            </a:pPr>
            <a:endParaRPr sz="28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857341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33"/>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194" name="Google Shape;194;p3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195" name="Google Shape;195;p33"/>
          <p:cNvSpPr txBox="1">
            <a:spLocks noGrp="1"/>
          </p:cNvSpPr>
          <p:nvPr>
            <p:ph type="subTitle" idx="1"/>
          </p:nvPr>
        </p:nvSpPr>
        <p:spPr>
          <a:xfrm>
            <a:off x="88500" y="142800"/>
            <a:ext cx="892912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dirty="0">
                <a:latin typeface="Roboto"/>
                <a:ea typeface="Roboto"/>
                <a:cs typeface="Roboto"/>
                <a:sym typeface="Roboto"/>
              </a:rPr>
              <a:t>13 Booz tomó a Rut y ella fue su mujer, y se llegó a ella. Y el Señor hizo que concibiera, y ella dio a luz un hijo. 14 Entonces las mujeres dijeron a Noemí: «Bendito sea el Señor que no te ha dejado hoy sin redentor; que su nombre sea célebre en Israel. 15 Que el niño también sea para ti restaurador de tu vida y sustentador de tu vejez; porque tu nuera, que te ama y que es de más valor para ti que siete hijos, lo ha dado a luz». 16 Entonces Noemí tomó al niño, lo puso en su regazo y se encargó de criarlo. 17 Las mujeres vecinas le dieron un nombre y dijeron: «Le ha nacido un hijo a Noemí». Y lo llamaron Obed. Él es el padre de Isaí, padre de David.</a:t>
            </a:r>
            <a:br>
              <a:rPr lang="en" dirty="0">
                <a:latin typeface="Roboto"/>
                <a:ea typeface="Roboto"/>
                <a:cs typeface="Roboto"/>
                <a:sym typeface="Roboto"/>
              </a:rPr>
            </a:br>
            <a:endParaRPr dirty="0">
              <a:latin typeface="Roboto"/>
              <a:ea typeface="Roboto"/>
              <a:cs typeface="Roboto"/>
              <a:sym typeface="Roboto"/>
            </a:endParaRPr>
          </a:p>
          <a:p>
            <a:pPr marL="0" lvl="0" indent="0" algn="l" rtl="0">
              <a:spcBef>
                <a:spcPts val="1200"/>
              </a:spcBef>
              <a:spcAft>
                <a:spcPts val="0"/>
              </a:spcAft>
              <a:buNone/>
            </a:pP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468685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33"/>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194" name="Google Shape;194;p33"/>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195" name="Google Shape;195;p33"/>
          <p:cNvSpPr txBox="1">
            <a:spLocks noGrp="1"/>
          </p:cNvSpPr>
          <p:nvPr>
            <p:ph type="subTitle" idx="1"/>
          </p:nvPr>
        </p:nvSpPr>
        <p:spPr>
          <a:xfrm>
            <a:off x="88500" y="142800"/>
            <a:ext cx="892912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dirty="0">
                <a:latin typeface="Roboto"/>
                <a:ea typeface="Roboto"/>
                <a:cs typeface="Roboto"/>
                <a:sym typeface="Roboto"/>
              </a:rPr>
              <a:t>13 Booz tomó a Rut y ella fue su mujer, y se llegó a ella. Y el Señor hizo que concibiera, y ella dio a luz un hijo. 14 Entonces las mujeres dijeron a Noemí: «Bendito sea el Señor que no te ha dejado hoy sin redentor; que su nombre sea célebre en Israel. 15 Que el niño también sea para ti restaurador de tu vida y sustentador de tu vejez; porque tu nuera, que te ama y que es de más valor para ti que siete hijos, lo ha dado a luz». 16 Entonces Noemí tomó al niño, lo puso en su regazo y se encargó de criarlo. 17 Las mujeres vecinas le dieron un nombre y dijeron: «Le ha nacido un hijo a Noemí». Y lo llamaron Obed. Él es el padre de Isaí, padre de David.</a:t>
            </a:r>
            <a:br>
              <a:rPr lang="en" dirty="0">
                <a:latin typeface="Roboto"/>
                <a:ea typeface="Roboto"/>
                <a:cs typeface="Roboto"/>
                <a:sym typeface="Roboto"/>
              </a:rPr>
            </a:br>
            <a:endParaRPr dirty="0">
              <a:latin typeface="Roboto"/>
              <a:ea typeface="Roboto"/>
              <a:cs typeface="Roboto"/>
              <a:sym typeface="Roboto"/>
            </a:endParaRPr>
          </a:p>
          <a:p>
            <a:pPr marL="457200" lvl="0" indent="-317500" algn="l" rtl="0">
              <a:lnSpc>
                <a:spcPct val="115000"/>
              </a:lnSpc>
              <a:spcBef>
                <a:spcPts val="1200"/>
              </a:spcBef>
              <a:spcAft>
                <a:spcPts val="0"/>
              </a:spcAft>
              <a:buSzPts val="1400"/>
              <a:buFont typeface="Roboto"/>
              <a:buChar char="●"/>
            </a:pPr>
            <a:r>
              <a:rPr lang="en" dirty="0">
                <a:latin typeface="Roboto"/>
                <a:ea typeface="Roboto"/>
                <a:cs typeface="Roboto"/>
                <a:sym typeface="Roboto"/>
              </a:rPr>
              <a:t>¿Cómo se relacionan estos acontecimientos con las bendiciones de Dios sobre la gente común para llevar a cabo sus propósitos?</a:t>
            </a:r>
            <a:endParaRPr sz="2400" dirty="0">
              <a:latin typeface="Roboto"/>
              <a:ea typeface="Roboto"/>
              <a:cs typeface="Roboto"/>
              <a:sym typeface="Roboto"/>
            </a:endParaRPr>
          </a:p>
          <a:p>
            <a:pPr marL="0" lvl="0" indent="0" algn="l" rtl="0">
              <a:spcBef>
                <a:spcPts val="1200"/>
              </a:spcBef>
              <a:spcAft>
                <a:spcPts val="0"/>
              </a:spcAft>
              <a:buNone/>
            </a:pP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830340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535" b="1">
              <a:latin typeface="Roboto"/>
              <a:ea typeface="Roboto"/>
              <a:cs typeface="Roboto"/>
              <a:sym typeface="Roboto"/>
            </a:endParaRPr>
          </a:p>
          <a:p>
            <a:pPr marL="0" lvl="0" indent="0" algn="l" rtl="0">
              <a:lnSpc>
                <a:spcPct val="100000"/>
              </a:lnSpc>
              <a:spcBef>
                <a:spcPts val="750"/>
              </a:spcBef>
              <a:spcAft>
                <a:spcPts val="0"/>
              </a:spcAft>
              <a:buSzPts val="1018"/>
              <a:buNone/>
            </a:pPr>
            <a:endParaRPr sz="2535" b="1">
              <a:latin typeface="Roboto"/>
              <a:ea typeface="Roboto"/>
              <a:cs typeface="Roboto"/>
              <a:sym typeface="Roboto"/>
            </a:endParaRPr>
          </a:p>
          <a:p>
            <a:pPr marL="0" lvl="0" indent="0" algn="l" rtl="0">
              <a:lnSpc>
                <a:spcPct val="100000"/>
              </a:lnSpc>
              <a:spcBef>
                <a:spcPts val="750"/>
              </a:spcBef>
              <a:spcAft>
                <a:spcPts val="0"/>
              </a:spcAft>
              <a:buSzPts val="1018"/>
              <a:buNone/>
            </a:pPr>
            <a:endParaRPr sz="2100">
              <a:latin typeface="Roboto"/>
              <a:ea typeface="Roboto"/>
              <a:cs typeface="Roboto"/>
              <a:sym typeface="Roboto"/>
            </a:endParaRPr>
          </a:p>
        </p:txBody>
      </p:sp>
      <p:sp>
        <p:nvSpPr>
          <p:cNvPr id="202" name="Google Shape;202;p34"/>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2000" b="1">
              <a:latin typeface="Roboto"/>
              <a:ea typeface="Roboto"/>
              <a:cs typeface="Roboto"/>
              <a:sym typeface="Roboto"/>
            </a:endParaRPr>
          </a:p>
          <a:p>
            <a:pPr marL="0" lvl="0" indent="0" algn="l" rtl="0">
              <a:spcBef>
                <a:spcPts val="750"/>
              </a:spcBef>
              <a:spcAft>
                <a:spcPts val="0"/>
              </a:spcAft>
              <a:buNone/>
            </a:pPr>
            <a:endParaRPr sz="2050">
              <a:latin typeface="Roboto"/>
              <a:ea typeface="Roboto"/>
              <a:cs typeface="Roboto"/>
              <a:sym typeface="Roboto"/>
            </a:endParaRPr>
          </a:p>
        </p:txBody>
      </p:sp>
      <p:sp>
        <p:nvSpPr>
          <p:cNvPr id="203" name="Google Shape;203;p34"/>
          <p:cNvSpPr txBox="1">
            <a:spLocks noGrp="1"/>
          </p:cNvSpPr>
          <p:nvPr>
            <p:ph type="subTitle" idx="1"/>
          </p:nvPr>
        </p:nvSpPr>
        <p:spPr>
          <a:xfrm>
            <a:off x="88500" y="142800"/>
            <a:ext cx="8869646"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Acontecimientos en la puerta</a:t>
            </a:r>
            <a:endParaRPr sz="3200" b="1" dirty="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2000" dirty="0">
                <a:latin typeface="Roboto"/>
                <a:ea typeface="Roboto"/>
                <a:cs typeface="Roboto"/>
                <a:sym typeface="Roboto"/>
              </a:rPr>
              <a:t>18 Estas son las generaciones de Fares: Fares fue el padre de Hezrón, 19 Hezrón el padre de Ram, Ram el padre de Aminadab, 20 Aminadab el padre de Naasón, Naasón el padre de Salmón, 21 Salmón el padre de Booz, Booz el padre de Obed, 22 Obed el padre de Isaí e Isaí fue el padre de David.</a:t>
            </a:r>
            <a:endParaRPr sz="2400" dirty="0">
              <a:latin typeface="Roboto"/>
              <a:ea typeface="Roboto"/>
              <a:cs typeface="Roboto"/>
              <a:sym typeface="Roboto"/>
            </a:endParaRPr>
          </a:p>
          <a:p>
            <a:pPr marL="0" lvl="0" indent="0" algn="l" rtl="0">
              <a:spcBef>
                <a:spcPts val="1200"/>
              </a:spcBef>
              <a:spcAft>
                <a:spcPts val="0"/>
              </a:spcAft>
              <a:buNone/>
            </a:pP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87508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p:nvPr/>
        </p:nvSpPr>
        <p:spPr>
          <a:xfrm>
            <a:off x="7556650" y="443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7556650" y="48702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7556650" y="9296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7556650" y="139915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7556650" y="184180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7556650" y="23112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7556650" y="278075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755665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580100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4421625"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2445675"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105825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4129075" y="23699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2612675" y="24044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txBox="1"/>
          <p:nvPr/>
        </p:nvSpPr>
        <p:spPr>
          <a:xfrm>
            <a:off x="7699150" y="11550"/>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Judá/Judah</a:t>
            </a:r>
            <a:endParaRPr sz="1000">
              <a:latin typeface="Calibri"/>
              <a:ea typeface="Calibri"/>
              <a:cs typeface="Calibri"/>
              <a:sym typeface="Calibri"/>
            </a:endParaRPr>
          </a:p>
        </p:txBody>
      </p:sp>
      <p:sp>
        <p:nvSpPr>
          <p:cNvPr id="223" name="Google Shape;223;p35"/>
          <p:cNvSpPr txBox="1"/>
          <p:nvPr/>
        </p:nvSpPr>
        <p:spPr>
          <a:xfrm>
            <a:off x="7699150" y="470613"/>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Fares/Perez</a:t>
            </a:r>
            <a:endParaRPr sz="1000">
              <a:latin typeface="Calibri"/>
              <a:ea typeface="Calibri"/>
              <a:cs typeface="Calibri"/>
              <a:sym typeface="Calibri"/>
            </a:endParaRPr>
          </a:p>
        </p:txBody>
      </p:sp>
      <p:sp>
        <p:nvSpPr>
          <p:cNvPr id="224" name="Google Shape;224;p35"/>
          <p:cNvSpPr/>
          <p:nvPr/>
        </p:nvSpPr>
        <p:spPr>
          <a:xfrm>
            <a:off x="6630625" y="3643159"/>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6630625" y="4091715"/>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6630625" y="4540315"/>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txBox="1"/>
          <p:nvPr/>
        </p:nvSpPr>
        <p:spPr>
          <a:xfrm>
            <a:off x="7602375" y="896850"/>
            <a:ext cx="98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Hezrón/Hezron</a:t>
            </a:r>
            <a:endParaRPr sz="1000">
              <a:latin typeface="Calibri"/>
              <a:ea typeface="Calibri"/>
              <a:cs typeface="Calibri"/>
              <a:sym typeface="Calibri"/>
            </a:endParaRPr>
          </a:p>
        </p:txBody>
      </p:sp>
      <p:sp>
        <p:nvSpPr>
          <p:cNvPr id="228" name="Google Shape;228;p35"/>
          <p:cNvSpPr txBox="1"/>
          <p:nvPr/>
        </p:nvSpPr>
        <p:spPr>
          <a:xfrm>
            <a:off x="7737900" y="1352913"/>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Ram/Ram</a:t>
            </a:r>
            <a:endParaRPr sz="1000">
              <a:latin typeface="Calibri"/>
              <a:ea typeface="Calibri"/>
              <a:cs typeface="Calibri"/>
              <a:sym typeface="Calibri"/>
            </a:endParaRPr>
          </a:p>
        </p:txBody>
      </p:sp>
      <p:sp>
        <p:nvSpPr>
          <p:cNvPr id="229" name="Google Shape;229;p35"/>
          <p:cNvSpPr txBox="1"/>
          <p:nvPr/>
        </p:nvSpPr>
        <p:spPr>
          <a:xfrm>
            <a:off x="7497575" y="1809000"/>
            <a:ext cx="1201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Calibri"/>
                <a:ea typeface="Calibri"/>
                <a:cs typeface="Calibri"/>
                <a:sym typeface="Calibri"/>
              </a:rPr>
              <a:t>Aminadab/Amminadab</a:t>
            </a:r>
            <a:endParaRPr sz="800">
              <a:latin typeface="Calibri"/>
              <a:ea typeface="Calibri"/>
              <a:cs typeface="Calibri"/>
              <a:sym typeface="Calibri"/>
            </a:endParaRPr>
          </a:p>
        </p:txBody>
      </p:sp>
      <p:sp>
        <p:nvSpPr>
          <p:cNvPr id="230" name="Google Shape;230;p35"/>
          <p:cNvSpPr txBox="1"/>
          <p:nvPr/>
        </p:nvSpPr>
        <p:spPr>
          <a:xfrm>
            <a:off x="7556650" y="2278450"/>
            <a:ext cx="114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Naasón/Nahshon</a:t>
            </a:r>
            <a:endParaRPr sz="1000">
              <a:latin typeface="Calibri"/>
              <a:ea typeface="Calibri"/>
              <a:cs typeface="Calibri"/>
              <a:sym typeface="Calibri"/>
            </a:endParaRPr>
          </a:p>
        </p:txBody>
      </p:sp>
      <p:sp>
        <p:nvSpPr>
          <p:cNvPr id="231" name="Google Shape;231;p35"/>
          <p:cNvSpPr txBox="1"/>
          <p:nvPr/>
        </p:nvSpPr>
        <p:spPr>
          <a:xfrm>
            <a:off x="7602325" y="2780750"/>
            <a:ext cx="98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Salmón/Salmon</a:t>
            </a:r>
            <a:endParaRPr sz="1000">
              <a:latin typeface="Calibri"/>
              <a:ea typeface="Calibri"/>
              <a:cs typeface="Calibri"/>
              <a:sym typeface="Calibri"/>
            </a:endParaRPr>
          </a:p>
        </p:txBody>
      </p:sp>
      <p:sp>
        <p:nvSpPr>
          <p:cNvPr id="232" name="Google Shape;232;p35"/>
          <p:cNvSpPr txBox="1"/>
          <p:nvPr/>
        </p:nvSpPr>
        <p:spPr>
          <a:xfrm>
            <a:off x="7722275" y="3209875"/>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Booz/Boaz</a:t>
            </a:r>
            <a:endParaRPr sz="1000">
              <a:latin typeface="Calibri"/>
              <a:ea typeface="Calibri"/>
              <a:cs typeface="Calibri"/>
              <a:sym typeface="Calibri"/>
            </a:endParaRPr>
          </a:p>
        </p:txBody>
      </p:sp>
      <p:sp>
        <p:nvSpPr>
          <p:cNvPr id="233" name="Google Shape;233;p35"/>
          <p:cNvSpPr txBox="1"/>
          <p:nvPr/>
        </p:nvSpPr>
        <p:spPr>
          <a:xfrm>
            <a:off x="2557850" y="2402400"/>
            <a:ext cx="114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Elimelec/Elimelech</a:t>
            </a:r>
            <a:endParaRPr sz="1000">
              <a:latin typeface="Calibri"/>
              <a:ea typeface="Calibri"/>
              <a:cs typeface="Calibri"/>
              <a:sym typeface="Calibri"/>
            </a:endParaRPr>
          </a:p>
        </p:txBody>
      </p:sp>
      <p:sp>
        <p:nvSpPr>
          <p:cNvPr id="234" name="Google Shape;234;p35"/>
          <p:cNvSpPr txBox="1"/>
          <p:nvPr/>
        </p:nvSpPr>
        <p:spPr>
          <a:xfrm>
            <a:off x="4168000" y="2337150"/>
            <a:ext cx="91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Noemí/Naomi</a:t>
            </a:r>
            <a:endParaRPr sz="1000">
              <a:latin typeface="Calibri"/>
              <a:ea typeface="Calibri"/>
              <a:cs typeface="Calibri"/>
              <a:sym typeface="Calibri"/>
            </a:endParaRPr>
          </a:p>
        </p:txBody>
      </p:sp>
      <p:sp>
        <p:nvSpPr>
          <p:cNvPr id="235" name="Google Shape;235;p35"/>
          <p:cNvSpPr txBox="1"/>
          <p:nvPr/>
        </p:nvSpPr>
        <p:spPr>
          <a:xfrm>
            <a:off x="4425875" y="3193950"/>
            <a:ext cx="1113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Mahlón/Mahlon</a:t>
            </a:r>
            <a:endParaRPr sz="1000">
              <a:latin typeface="Calibri"/>
              <a:ea typeface="Calibri"/>
              <a:cs typeface="Calibri"/>
              <a:sym typeface="Calibri"/>
            </a:endParaRPr>
          </a:p>
        </p:txBody>
      </p:sp>
      <p:sp>
        <p:nvSpPr>
          <p:cNvPr id="236" name="Google Shape;236;p35"/>
          <p:cNvSpPr txBox="1"/>
          <p:nvPr/>
        </p:nvSpPr>
        <p:spPr>
          <a:xfrm>
            <a:off x="5971325" y="3193938"/>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Rut/Ruth</a:t>
            </a:r>
            <a:endParaRPr sz="1000">
              <a:latin typeface="Calibri"/>
              <a:ea typeface="Calibri"/>
              <a:cs typeface="Calibri"/>
              <a:sym typeface="Calibri"/>
            </a:endParaRPr>
          </a:p>
        </p:txBody>
      </p:sp>
      <p:sp>
        <p:nvSpPr>
          <p:cNvPr id="237" name="Google Shape;237;p35"/>
          <p:cNvSpPr txBox="1"/>
          <p:nvPr/>
        </p:nvSpPr>
        <p:spPr>
          <a:xfrm>
            <a:off x="2521500" y="3210000"/>
            <a:ext cx="103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Quelión/Chilion</a:t>
            </a:r>
            <a:endParaRPr sz="1000">
              <a:latin typeface="Calibri"/>
              <a:ea typeface="Calibri"/>
              <a:cs typeface="Calibri"/>
              <a:sym typeface="Calibri"/>
            </a:endParaRPr>
          </a:p>
        </p:txBody>
      </p:sp>
      <p:sp>
        <p:nvSpPr>
          <p:cNvPr id="238" name="Google Shape;238;p35"/>
          <p:cNvSpPr txBox="1"/>
          <p:nvPr/>
        </p:nvSpPr>
        <p:spPr>
          <a:xfrm>
            <a:off x="1179525" y="3209988"/>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Orfa/Orpah</a:t>
            </a:r>
            <a:endParaRPr sz="1000">
              <a:latin typeface="Calibri"/>
              <a:ea typeface="Calibri"/>
              <a:cs typeface="Calibri"/>
              <a:sym typeface="Calibri"/>
            </a:endParaRPr>
          </a:p>
        </p:txBody>
      </p:sp>
      <p:sp>
        <p:nvSpPr>
          <p:cNvPr id="239" name="Google Shape;239;p35"/>
          <p:cNvSpPr/>
          <p:nvPr/>
        </p:nvSpPr>
        <p:spPr>
          <a:xfrm>
            <a:off x="2128988" y="3299088"/>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488338" y="3266250"/>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txBox="1"/>
          <p:nvPr/>
        </p:nvSpPr>
        <p:spPr>
          <a:xfrm>
            <a:off x="6761397" y="3624925"/>
            <a:ext cx="85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Obed/Obed</a:t>
            </a:r>
            <a:endParaRPr sz="1000">
              <a:latin typeface="Calibri"/>
              <a:ea typeface="Calibri"/>
              <a:cs typeface="Calibri"/>
              <a:sym typeface="Calibri"/>
            </a:endParaRPr>
          </a:p>
        </p:txBody>
      </p:sp>
      <p:sp>
        <p:nvSpPr>
          <p:cNvPr id="242" name="Google Shape;242;p35"/>
          <p:cNvSpPr txBox="1"/>
          <p:nvPr/>
        </p:nvSpPr>
        <p:spPr>
          <a:xfrm>
            <a:off x="6761397" y="4087356"/>
            <a:ext cx="85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Isaí/Jesse</a:t>
            </a:r>
            <a:endParaRPr sz="1000">
              <a:latin typeface="Calibri"/>
              <a:ea typeface="Calibri"/>
              <a:cs typeface="Calibri"/>
              <a:sym typeface="Calibri"/>
            </a:endParaRPr>
          </a:p>
        </p:txBody>
      </p:sp>
      <p:sp>
        <p:nvSpPr>
          <p:cNvPr id="243" name="Google Shape;243;p35"/>
          <p:cNvSpPr txBox="1"/>
          <p:nvPr/>
        </p:nvSpPr>
        <p:spPr>
          <a:xfrm>
            <a:off x="6761397" y="4540287"/>
            <a:ext cx="917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David/David</a:t>
            </a:r>
            <a:endParaRPr sz="1000">
              <a:latin typeface="Calibri"/>
              <a:ea typeface="Calibri"/>
              <a:cs typeface="Calibri"/>
              <a:sym typeface="Calibri"/>
            </a:endParaRPr>
          </a:p>
        </p:txBody>
      </p:sp>
      <p:sp>
        <p:nvSpPr>
          <p:cNvPr id="244" name="Google Shape;244;p35"/>
          <p:cNvSpPr/>
          <p:nvPr/>
        </p:nvSpPr>
        <p:spPr>
          <a:xfrm rot="-3738229" flipH="1">
            <a:off x="7977436" y="4170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rot="-3738229" flipH="1">
            <a:off x="7977436" y="841735"/>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rot="-3738229" flipH="1">
            <a:off x="7977436" y="1293160"/>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rot="-3738229" flipH="1">
            <a:off x="7977436" y="17425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rot="-3738229" flipH="1">
            <a:off x="7977436" y="22196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rot="-3738229" flipH="1">
            <a:off x="7977436" y="2674760"/>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rot="-3738229" flipH="1">
            <a:off x="7977436" y="3129885"/>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rot="-3757063" flipH="1">
            <a:off x="7142673" y="4011769"/>
            <a:ext cx="89175" cy="35347"/>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rot="-3757063" flipH="1">
            <a:off x="7142673" y="4466283"/>
            <a:ext cx="89175" cy="35347"/>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 name="Google Shape;253;p35"/>
          <p:cNvCxnSpPr/>
          <p:nvPr/>
        </p:nvCxnSpPr>
        <p:spPr>
          <a:xfrm>
            <a:off x="3435900" y="3414275"/>
            <a:ext cx="1023900" cy="8100"/>
          </a:xfrm>
          <a:prstGeom prst="straightConnector1">
            <a:avLst/>
          </a:prstGeom>
          <a:noFill/>
          <a:ln w="9525" cap="flat" cmpd="sng">
            <a:solidFill>
              <a:schemeClr val="dk2"/>
            </a:solidFill>
            <a:prstDash val="solid"/>
            <a:round/>
            <a:headEnd type="none" w="med" len="med"/>
            <a:tailEnd type="none" w="med" len="med"/>
          </a:ln>
        </p:spPr>
      </p:cxnSp>
      <p:cxnSp>
        <p:nvCxnSpPr>
          <p:cNvPr id="254" name="Google Shape;254;p35"/>
          <p:cNvCxnSpPr>
            <a:endCxn id="234" idx="1"/>
          </p:cNvCxnSpPr>
          <p:nvPr/>
        </p:nvCxnSpPr>
        <p:spPr>
          <a:xfrm rot="10800000" flipH="1">
            <a:off x="3645100" y="2506500"/>
            <a:ext cx="522900" cy="79800"/>
          </a:xfrm>
          <a:prstGeom prst="straightConnector1">
            <a:avLst/>
          </a:prstGeom>
          <a:noFill/>
          <a:ln w="9525" cap="flat" cmpd="sng">
            <a:solidFill>
              <a:schemeClr val="dk2"/>
            </a:solidFill>
            <a:prstDash val="solid"/>
            <a:round/>
            <a:headEnd type="none" w="med" len="med"/>
            <a:tailEnd type="none" w="med" len="med"/>
          </a:ln>
        </p:spPr>
      </p:cxnSp>
      <p:sp>
        <p:nvSpPr>
          <p:cNvPr id="255" name="Google Shape;255;p35"/>
          <p:cNvSpPr/>
          <p:nvPr/>
        </p:nvSpPr>
        <p:spPr>
          <a:xfrm>
            <a:off x="3747900" y="2475238"/>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 name="Google Shape;256;p35"/>
          <p:cNvCxnSpPr/>
          <p:nvPr/>
        </p:nvCxnSpPr>
        <p:spPr>
          <a:xfrm flipH="1">
            <a:off x="3877650" y="2675850"/>
            <a:ext cx="5400" cy="74250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35"/>
          <p:cNvCxnSpPr/>
          <p:nvPr/>
        </p:nvCxnSpPr>
        <p:spPr>
          <a:xfrm rot="10800000" flipH="1">
            <a:off x="6824063" y="3369900"/>
            <a:ext cx="786300" cy="13500"/>
          </a:xfrm>
          <a:prstGeom prst="straightConnector1">
            <a:avLst/>
          </a:prstGeom>
          <a:noFill/>
          <a:ln w="9525" cap="flat" cmpd="sng">
            <a:solidFill>
              <a:schemeClr val="dk2"/>
            </a:solidFill>
            <a:prstDash val="solid"/>
            <a:round/>
            <a:headEnd type="none" w="med" len="med"/>
            <a:tailEnd type="none" w="med" len="med"/>
          </a:ln>
        </p:spPr>
      </p:cxnSp>
      <p:sp>
        <p:nvSpPr>
          <p:cNvPr id="258" name="Google Shape;258;p35"/>
          <p:cNvSpPr/>
          <p:nvPr/>
        </p:nvSpPr>
        <p:spPr>
          <a:xfrm>
            <a:off x="7055850" y="3307313"/>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9" name="Google Shape;259;p35"/>
          <p:cNvCxnSpPr/>
          <p:nvPr/>
        </p:nvCxnSpPr>
        <p:spPr>
          <a:xfrm>
            <a:off x="7193400" y="3518400"/>
            <a:ext cx="3300" cy="174000"/>
          </a:xfrm>
          <a:prstGeom prst="straightConnector1">
            <a:avLst/>
          </a:prstGeom>
          <a:noFill/>
          <a:ln w="9525" cap="flat" cmpd="sng">
            <a:solidFill>
              <a:schemeClr val="dk2"/>
            </a:solidFill>
            <a:prstDash val="solid"/>
            <a:round/>
            <a:headEnd type="none" w="med" len="med"/>
            <a:tailEnd type="none" w="med" len="med"/>
          </a:ln>
        </p:spPr>
      </p:cxnSp>
      <p:pic>
        <p:nvPicPr>
          <p:cNvPr id="260" name="Google Shape;260;p35"/>
          <p:cNvPicPr preferRelativeResize="0"/>
          <p:nvPr/>
        </p:nvPicPr>
        <p:blipFill>
          <a:blip r:embed="rId3">
            <a:alphaModFix/>
          </a:blip>
          <a:stretch>
            <a:fillRect/>
          </a:stretch>
        </p:blipFill>
        <p:spPr>
          <a:xfrm>
            <a:off x="2626325" y="3596950"/>
            <a:ext cx="222639" cy="216599"/>
          </a:xfrm>
          <a:prstGeom prst="rect">
            <a:avLst/>
          </a:prstGeom>
          <a:noFill/>
          <a:ln>
            <a:noFill/>
          </a:ln>
        </p:spPr>
      </p:pic>
      <p:pic>
        <p:nvPicPr>
          <p:cNvPr id="261" name="Google Shape;261;p35"/>
          <p:cNvPicPr preferRelativeResize="0"/>
          <p:nvPr/>
        </p:nvPicPr>
        <p:blipFill>
          <a:blip r:embed="rId3">
            <a:alphaModFix/>
          </a:blip>
          <a:stretch>
            <a:fillRect/>
          </a:stretch>
        </p:blipFill>
        <p:spPr>
          <a:xfrm>
            <a:off x="4542463" y="3596950"/>
            <a:ext cx="222639" cy="216599"/>
          </a:xfrm>
          <a:prstGeom prst="rect">
            <a:avLst/>
          </a:prstGeom>
          <a:noFill/>
          <a:ln>
            <a:noFill/>
          </a:ln>
        </p:spPr>
      </p:pic>
      <p:pic>
        <p:nvPicPr>
          <p:cNvPr id="262" name="Google Shape;262;p35"/>
          <p:cNvPicPr preferRelativeResize="0"/>
          <p:nvPr/>
        </p:nvPicPr>
        <p:blipFill>
          <a:blip r:embed="rId3">
            <a:alphaModFix/>
          </a:blip>
          <a:stretch>
            <a:fillRect/>
          </a:stretch>
        </p:blipFill>
        <p:spPr>
          <a:xfrm>
            <a:off x="2720713" y="2768375"/>
            <a:ext cx="222639" cy="216599"/>
          </a:xfrm>
          <a:prstGeom prst="rect">
            <a:avLst/>
          </a:prstGeom>
          <a:noFill/>
          <a:ln>
            <a:noFill/>
          </a:ln>
        </p:spPr>
      </p:pic>
      <p:sp>
        <p:nvSpPr>
          <p:cNvPr id="263" name="Google Shape;263;p35"/>
          <p:cNvSpPr txBox="1"/>
          <p:nvPr/>
        </p:nvSpPr>
        <p:spPr>
          <a:xfrm>
            <a:off x="4761038" y="3474400"/>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a:latin typeface="Calibri"/>
              <a:ea typeface="Calibri"/>
              <a:cs typeface="Calibri"/>
              <a:sym typeface="Calibri"/>
            </a:endParaRPr>
          </a:p>
        </p:txBody>
      </p:sp>
      <p:sp>
        <p:nvSpPr>
          <p:cNvPr id="264" name="Google Shape;264;p35"/>
          <p:cNvSpPr txBox="1"/>
          <p:nvPr/>
        </p:nvSpPr>
        <p:spPr>
          <a:xfrm>
            <a:off x="2848975" y="3474400"/>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a:latin typeface="Calibri"/>
              <a:ea typeface="Calibri"/>
              <a:cs typeface="Calibri"/>
              <a:sym typeface="Calibri"/>
            </a:endParaRPr>
          </a:p>
        </p:txBody>
      </p:sp>
      <p:sp>
        <p:nvSpPr>
          <p:cNvPr id="265" name="Google Shape;265;p35"/>
          <p:cNvSpPr txBox="1"/>
          <p:nvPr/>
        </p:nvSpPr>
        <p:spPr>
          <a:xfrm>
            <a:off x="2936788" y="2645825"/>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a:latin typeface="Calibri"/>
              <a:ea typeface="Calibri"/>
              <a:cs typeface="Calibri"/>
              <a:sym typeface="Calibri"/>
            </a:endParaRPr>
          </a:p>
        </p:txBody>
      </p:sp>
      <p:sp>
        <p:nvSpPr>
          <p:cNvPr id="266" name="Google Shape;266;p35"/>
          <p:cNvSpPr txBox="1"/>
          <p:nvPr/>
        </p:nvSpPr>
        <p:spPr>
          <a:xfrm>
            <a:off x="0" y="0"/>
            <a:ext cx="2720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Genealogía de Rut</a:t>
            </a:r>
            <a:endParaRPr sz="3000">
              <a:latin typeface="Roboto"/>
              <a:ea typeface="Roboto"/>
              <a:cs typeface="Roboto"/>
              <a:sym typeface="Roboto"/>
            </a:endParaRPr>
          </a:p>
        </p:txBody>
      </p:sp>
      <p:sp>
        <p:nvSpPr>
          <p:cNvPr id="268" name="Google Shape;268;p35"/>
          <p:cNvSpPr txBox="1"/>
          <p:nvPr/>
        </p:nvSpPr>
        <p:spPr>
          <a:xfrm>
            <a:off x="832075" y="604175"/>
            <a:ext cx="1613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Roboto"/>
                <a:ea typeface="Roboto"/>
                <a:cs typeface="Roboto"/>
                <a:sym typeface="Roboto"/>
              </a:rPr>
              <a:t>(Rut 1, 4; Génesis 19)</a:t>
            </a:r>
            <a:endParaRPr sz="1100">
              <a:latin typeface="Roboto"/>
              <a:ea typeface="Roboto"/>
              <a:cs typeface="Roboto"/>
              <a:sym typeface="Roboto"/>
            </a:endParaRPr>
          </a:p>
        </p:txBody>
      </p:sp>
      <p:sp>
        <p:nvSpPr>
          <p:cNvPr id="270" name="Google Shape;270;p35"/>
          <p:cNvSpPr/>
          <p:nvPr/>
        </p:nvSpPr>
        <p:spPr>
          <a:xfrm>
            <a:off x="1013800" y="1331662"/>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1037010" y="2222091"/>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txBox="1"/>
          <p:nvPr/>
        </p:nvSpPr>
        <p:spPr>
          <a:xfrm>
            <a:off x="1177778" y="1393519"/>
            <a:ext cx="807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Lot/Lot</a:t>
            </a:r>
            <a:endParaRPr sz="1000">
              <a:latin typeface="Calibri"/>
              <a:ea typeface="Calibri"/>
              <a:cs typeface="Calibri"/>
              <a:sym typeface="Calibri"/>
            </a:endParaRPr>
          </a:p>
        </p:txBody>
      </p:sp>
      <p:sp>
        <p:nvSpPr>
          <p:cNvPr id="273" name="Google Shape;273;p35"/>
          <p:cNvSpPr txBox="1"/>
          <p:nvPr/>
        </p:nvSpPr>
        <p:spPr>
          <a:xfrm>
            <a:off x="1114589" y="2283973"/>
            <a:ext cx="870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Moab/Moab</a:t>
            </a:r>
            <a:endParaRPr sz="1000">
              <a:latin typeface="Calibri"/>
              <a:ea typeface="Calibri"/>
              <a:cs typeface="Calibri"/>
              <a:sym typeface="Calibri"/>
            </a:endParaRPr>
          </a:p>
        </p:txBody>
      </p:sp>
      <p:cxnSp>
        <p:nvCxnSpPr>
          <p:cNvPr id="274" name="Google Shape;274;p35"/>
          <p:cNvCxnSpPr/>
          <p:nvPr/>
        </p:nvCxnSpPr>
        <p:spPr>
          <a:xfrm flipH="1">
            <a:off x="1389750" y="2738875"/>
            <a:ext cx="83700" cy="456300"/>
          </a:xfrm>
          <a:prstGeom prst="straightConnector1">
            <a:avLst/>
          </a:prstGeom>
          <a:noFill/>
          <a:ln w="38100" cap="flat" cmpd="sng">
            <a:solidFill>
              <a:schemeClr val="dk1"/>
            </a:solidFill>
            <a:prstDash val="dash"/>
            <a:round/>
            <a:headEnd type="none" w="med" len="med"/>
            <a:tailEnd type="none" w="med" len="med"/>
          </a:ln>
        </p:spPr>
      </p:cxnSp>
      <p:cxnSp>
        <p:nvCxnSpPr>
          <p:cNvPr id="275" name="Google Shape;275;p35"/>
          <p:cNvCxnSpPr/>
          <p:nvPr/>
        </p:nvCxnSpPr>
        <p:spPr>
          <a:xfrm flipH="1">
            <a:off x="1398366" y="1734181"/>
            <a:ext cx="100800" cy="485400"/>
          </a:xfrm>
          <a:prstGeom prst="straightConnector1">
            <a:avLst/>
          </a:prstGeom>
          <a:noFill/>
          <a:ln w="38100" cap="flat" cmpd="sng">
            <a:solidFill>
              <a:schemeClr val="dk1"/>
            </a:solidFill>
            <a:prstDash val="solid"/>
            <a:round/>
            <a:headEnd type="none" w="med" len="med"/>
            <a:tailEnd type="none" w="med" len="med"/>
          </a:ln>
        </p:spPr>
      </p:cxnSp>
      <p:sp>
        <p:nvSpPr>
          <p:cNvPr id="276" name="Google Shape;276;p35"/>
          <p:cNvSpPr/>
          <p:nvPr/>
        </p:nvSpPr>
        <p:spPr>
          <a:xfrm>
            <a:off x="5813300" y="1312062"/>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a:off x="5836510" y="2202491"/>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txBox="1"/>
          <p:nvPr/>
        </p:nvSpPr>
        <p:spPr>
          <a:xfrm>
            <a:off x="5977278" y="1373919"/>
            <a:ext cx="807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Lot/Lot</a:t>
            </a:r>
            <a:endParaRPr sz="1000">
              <a:latin typeface="Calibri"/>
              <a:ea typeface="Calibri"/>
              <a:cs typeface="Calibri"/>
              <a:sym typeface="Calibri"/>
            </a:endParaRPr>
          </a:p>
        </p:txBody>
      </p:sp>
      <p:sp>
        <p:nvSpPr>
          <p:cNvPr id="279" name="Google Shape;279;p35"/>
          <p:cNvSpPr txBox="1"/>
          <p:nvPr/>
        </p:nvSpPr>
        <p:spPr>
          <a:xfrm>
            <a:off x="5914089" y="2264373"/>
            <a:ext cx="870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Moab/Moab</a:t>
            </a:r>
            <a:endParaRPr sz="1000">
              <a:latin typeface="Calibri"/>
              <a:ea typeface="Calibri"/>
              <a:cs typeface="Calibri"/>
              <a:sym typeface="Calibri"/>
            </a:endParaRPr>
          </a:p>
        </p:txBody>
      </p:sp>
      <p:cxnSp>
        <p:nvCxnSpPr>
          <p:cNvPr id="280" name="Google Shape;280;p35"/>
          <p:cNvCxnSpPr/>
          <p:nvPr/>
        </p:nvCxnSpPr>
        <p:spPr>
          <a:xfrm flipH="1">
            <a:off x="6189250" y="2719275"/>
            <a:ext cx="83700" cy="456300"/>
          </a:xfrm>
          <a:prstGeom prst="straightConnector1">
            <a:avLst/>
          </a:prstGeom>
          <a:noFill/>
          <a:ln w="38100" cap="flat" cmpd="sng">
            <a:solidFill>
              <a:schemeClr val="dk1"/>
            </a:solidFill>
            <a:prstDash val="dash"/>
            <a:round/>
            <a:headEnd type="none" w="med" len="med"/>
            <a:tailEnd type="none" w="med" len="med"/>
          </a:ln>
        </p:spPr>
      </p:cxnSp>
      <p:cxnSp>
        <p:nvCxnSpPr>
          <p:cNvPr id="281" name="Google Shape;281;p35"/>
          <p:cNvCxnSpPr/>
          <p:nvPr/>
        </p:nvCxnSpPr>
        <p:spPr>
          <a:xfrm flipH="1">
            <a:off x="6197866" y="1714581"/>
            <a:ext cx="100800" cy="485400"/>
          </a:xfrm>
          <a:prstGeom prst="straightConnector1">
            <a:avLst/>
          </a:prstGeom>
          <a:noFill/>
          <a:ln w="38100" cap="flat" cmpd="sng">
            <a:solidFill>
              <a:schemeClr val="dk1"/>
            </a:solidFill>
            <a:prstDash val="solid"/>
            <a:round/>
            <a:headEnd type="none" w="med" len="med"/>
            <a:tailEnd type="none" w="med" len="med"/>
          </a:ln>
        </p:spPr>
      </p:cxnSp>
      <p:cxnSp>
        <p:nvCxnSpPr>
          <p:cNvPr id="282" name="Google Shape;282;p35"/>
          <p:cNvCxnSpPr/>
          <p:nvPr/>
        </p:nvCxnSpPr>
        <p:spPr>
          <a:xfrm rot="10800000" flipH="1">
            <a:off x="3137650" y="182100"/>
            <a:ext cx="4437600" cy="34500"/>
          </a:xfrm>
          <a:prstGeom prst="straightConnector1">
            <a:avLst/>
          </a:prstGeom>
          <a:noFill/>
          <a:ln w="38100" cap="flat" cmpd="sng">
            <a:solidFill>
              <a:schemeClr val="dk1"/>
            </a:solidFill>
            <a:prstDash val="solid"/>
            <a:round/>
            <a:headEnd type="none" w="med" len="med"/>
            <a:tailEnd type="none" w="med" len="med"/>
          </a:ln>
        </p:spPr>
      </p:cxnSp>
      <p:cxnSp>
        <p:nvCxnSpPr>
          <p:cNvPr id="283" name="Google Shape;283;p35"/>
          <p:cNvCxnSpPr>
            <a:endCxn id="233" idx="0"/>
          </p:cNvCxnSpPr>
          <p:nvPr/>
        </p:nvCxnSpPr>
        <p:spPr>
          <a:xfrm flipH="1">
            <a:off x="3128900" y="199200"/>
            <a:ext cx="17400" cy="2203200"/>
          </a:xfrm>
          <a:prstGeom prst="straightConnector1">
            <a:avLst/>
          </a:prstGeom>
          <a:noFill/>
          <a:ln w="38100" cap="flat" cmpd="sng">
            <a:solidFill>
              <a:schemeClr val="dk1"/>
            </a:solidFill>
            <a:prstDash val="lgDash"/>
            <a:round/>
            <a:headEnd type="none" w="med" len="med"/>
            <a:tailEnd type="none" w="med" len="med"/>
          </a:ln>
        </p:spPr>
      </p:cxnSp>
      <p:cxnSp>
        <p:nvCxnSpPr>
          <p:cNvPr id="284" name="Google Shape;284;p35"/>
          <p:cNvCxnSpPr/>
          <p:nvPr/>
        </p:nvCxnSpPr>
        <p:spPr>
          <a:xfrm flipH="1">
            <a:off x="4590463" y="180900"/>
            <a:ext cx="17400" cy="2203200"/>
          </a:xfrm>
          <a:prstGeom prst="straightConnector1">
            <a:avLst/>
          </a:prstGeom>
          <a:noFill/>
          <a:ln w="38100" cap="flat" cmpd="sng">
            <a:solidFill>
              <a:schemeClr val="dk1"/>
            </a:solidFill>
            <a:prstDash val="lgDash"/>
            <a:round/>
            <a:headEnd type="none" w="med" len="med"/>
            <a:tailEnd type="none" w="med" len="med"/>
          </a:ln>
        </p:spPr>
      </p:cxnSp>
      <p:cxnSp>
        <p:nvCxnSpPr>
          <p:cNvPr id="285" name="Google Shape;285;p35"/>
          <p:cNvCxnSpPr/>
          <p:nvPr/>
        </p:nvCxnSpPr>
        <p:spPr>
          <a:xfrm rot="10800000" flipH="1">
            <a:off x="854575" y="1523675"/>
            <a:ext cx="2902200" cy="1467300"/>
          </a:xfrm>
          <a:prstGeom prst="bentConnector3">
            <a:avLst>
              <a:gd name="adj1" fmla="val 50000"/>
            </a:avLst>
          </a:prstGeom>
          <a:noFill/>
          <a:ln w="28575" cap="flat" cmpd="sng">
            <a:solidFill>
              <a:srgbClr val="4A86E8"/>
            </a:solidFill>
            <a:prstDash val="solid"/>
            <a:round/>
            <a:headEnd type="none" w="med" len="med"/>
            <a:tailEnd type="none" w="med" len="med"/>
          </a:ln>
        </p:spPr>
      </p:cxnSp>
      <p:cxnSp>
        <p:nvCxnSpPr>
          <p:cNvPr id="286" name="Google Shape;286;p35"/>
          <p:cNvCxnSpPr/>
          <p:nvPr/>
        </p:nvCxnSpPr>
        <p:spPr>
          <a:xfrm rot="10800000">
            <a:off x="3673375" y="1523500"/>
            <a:ext cx="3783900" cy="1628700"/>
          </a:xfrm>
          <a:prstGeom prst="bentConnector3">
            <a:avLst>
              <a:gd name="adj1" fmla="val 50000"/>
            </a:avLst>
          </a:prstGeom>
          <a:noFill/>
          <a:ln w="28575" cap="flat" cmpd="sng">
            <a:solidFill>
              <a:srgbClr val="4A86E8"/>
            </a:solidFill>
            <a:prstDash val="solid"/>
            <a:round/>
            <a:headEnd type="none" w="med" len="med"/>
            <a:tailEnd type="none" w="med" len="med"/>
          </a:ln>
        </p:spPr>
      </p:cxnSp>
      <p:cxnSp>
        <p:nvCxnSpPr>
          <p:cNvPr id="287" name="Google Shape;287;p35"/>
          <p:cNvCxnSpPr/>
          <p:nvPr/>
        </p:nvCxnSpPr>
        <p:spPr>
          <a:xfrm>
            <a:off x="870675" y="2990975"/>
            <a:ext cx="16200" cy="1112700"/>
          </a:xfrm>
          <a:prstGeom prst="straightConnector1">
            <a:avLst/>
          </a:prstGeom>
          <a:noFill/>
          <a:ln w="28575" cap="flat" cmpd="sng">
            <a:solidFill>
              <a:srgbClr val="4A86E8"/>
            </a:solidFill>
            <a:prstDash val="solid"/>
            <a:round/>
            <a:headEnd type="none" w="med" len="med"/>
            <a:tailEnd type="none" w="med" len="med"/>
          </a:ln>
        </p:spPr>
      </p:cxnSp>
      <p:cxnSp>
        <p:nvCxnSpPr>
          <p:cNvPr id="288" name="Google Shape;288;p35"/>
          <p:cNvCxnSpPr/>
          <p:nvPr/>
        </p:nvCxnSpPr>
        <p:spPr>
          <a:xfrm rot="10800000" flipH="1">
            <a:off x="894875" y="4055000"/>
            <a:ext cx="8021700" cy="32400"/>
          </a:xfrm>
          <a:prstGeom prst="straightConnector1">
            <a:avLst/>
          </a:prstGeom>
          <a:noFill/>
          <a:ln w="28575" cap="flat" cmpd="sng">
            <a:solidFill>
              <a:srgbClr val="4A86E8"/>
            </a:solidFill>
            <a:prstDash val="solid"/>
            <a:round/>
            <a:headEnd type="none" w="med" len="med"/>
            <a:tailEnd type="none" w="med" len="med"/>
          </a:ln>
        </p:spPr>
      </p:cxnSp>
      <p:cxnSp>
        <p:nvCxnSpPr>
          <p:cNvPr id="289" name="Google Shape;289;p35"/>
          <p:cNvCxnSpPr/>
          <p:nvPr/>
        </p:nvCxnSpPr>
        <p:spPr>
          <a:xfrm rot="10800000" flipH="1">
            <a:off x="7425025" y="3144100"/>
            <a:ext cx="1483500" cy="8100"/>
          </a:xfrm>
          <a:prstGeom prst="straightConnector1">
            <a:avLst/>
          </a:prstGeom>
          <a:noFill/>
          <a:ln w="28575" cap="flat" cmpd="sng">
            <a:solidFill>
              <a:srgbClr val="4A86E8"/>
            </a:solidFill>
            <a:prstDash val="solid"/>
            <a:round/>
            <a:headEnd type="none" w="med" len="med"/>
            <a:tailEnd type="none" w="med" len="med"/>
          </a:ln>
        </p:spPr>
      </p:cxnSp>
      <p:cxnSp>
        <p:nvCxnSpPr>
          <p:cNvPr id="290" name="Google Shape;290;p35"/>
          <p:cNvCxnSpPr/>
          <p:nvPr/>
        </p:nvCxnSpPr>
        <p:spPr>
          <a:xfrm flipH="1">
            <a:off x="8899125" y="3136075"/>
            <a:ext cx="9300" cy="920700"/>
          </a:xfrm>
          <a:prstGeom prst="straightConnector1">
            <a:avLst/>
          </a:prstGeom>
          <a:noFill/>
          <a:ln w="28575" cap="flat" cmpd="sng">
            <a:solidFill>
              <a:srgbClr val="4A86E8"/>
            </a:solidFill>
            <a:prstDash val="solid"/>
            <a:round/>
            <a:headEnd type="none" w="med" len="med"/>
            <a:tailEnd type="none" w="med" len="med"/>
          </a:ln>
        </p:spPr>
      </p:cxnSp>
    </p:spTree>
    <p:extLst>
      <p:ext uri="{BB962C8B-B14F-4D97-AF65-F5344CB8AC3E}">
        <p14:creationId xmlns:p14="http://schemas.microsoft.com/office/powerpoint/2010/main" val="268435412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52"/>
          <p:cNvSpPr txBox="1"/>
          <p:nvPr/>
        </p:nvSpPr>
        <p:spPr>
          <a:xfrm>
            <a:off x="0" y="0"/>
            <a:ext cx="9047356" cy="471510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3200" b="1" dirty="0">
                <a:solidFill>
                  <a:schemeClr val="dk1"/>
                </a:solidFill>
                <a:latin typeface="Roboto"/>
                <a:ea typeface="Roboto"/>
                <a:cs typeface="Roboto"/>
                <a:sym typeface="Roboto"/>
              </a:rPr>
              <a:t>Crecer en las virtudes divinas</a:t>
            </a:r>
            <a:r>
              <a:rPr lang="en" sz="3200" dirty="0">
                <a:solidFill>
                  <a:schemeClr val="dk1"/>
                </a:solidFill>
                <a:latin typeface="Roboto"/>
                <a:ea typeface="Roboto"/>
                <a:cs typeface="Roboto"/>
                <a:sym typeface="Roboto"/>
              </a:rPr>
              <a:t>, especialmente en tiempos de dificultad o de tentación.</a:t>
            </a:r>
            <a:endParaRPr sz="3200"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3200" b="1" dirty="0">
                <a:solidFill>
                  <a:schemeClr val="dk1"/>
                </a:solidFill>
                <a:latin typeface="Roboto"/>
                <a:ea typeface="Roboto"/>
                <a:cs typeface="Roboto"/>
                <a:sym typeface="Roboto"/>
              </a:rPr>
              <a:t>Mostrar compasión y bondad</a:t>
            </a:r>
            <a:r>
              <a:rPr lang="en" sz="3200" dirty="0">
                <a:solidFill>
                  <a:schemeClr val="dk1"/>
                </a:solidFill>
                <a:latin typeface="Roboto"/>
                <a:ea typeface="Roboto"/>
                <a:cs typeface="Roboto"/>
                <a:sym typeface="Roboto"/>
              </a:rPr>
              <a:t> hacia los demás.</a:t>
            </a:r>
            <a:endParaRPr sz="3200"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3200" dirty="0">
                <a:solidFill>
                  <a:schemeClr val="dk1"/>
                </a:solidFill>
                <a:latin typeface="Roboto"/>
                <a:ea typeface="Roboto"/>
                <a:cs typeface="Roboto"/>
                <a:sym typeface="Roboto"/>
              </a:rPr>
              <a:t>Considerar la providencia de Dios para </a:t>
            </a:r>
            <a:r>
              <a:rPr lang="en" sz="3200" b="1" dirty="0">
                <a:solidFill>
                  <a:schemeClr val="dk1"/>
                </a:solidFill>
                <a:latin typeface="Roboto"/>
                <a:ea typeface="Roboto"/>
                <a:cs typeface="Roboto"/>
                <a:sym typeface="Roboto"/>
              </a:rPr>
              <a:t>vivir una vida activa y fiel</a:t>
            </a:r>
            <a:r>
              <a:rPr lang="en" sz="3200" dirty="0">
                <a:solidFill>
                  <a:schemeClr val="dk1"/>
                </a:solidFill>
                <a:latin typeface="Roboto"/>
                <a:ea typeface="Roboto"/>
                <a:cs typeface="Roboto"/>
                <a:sym typeface="Roboto"/>
              </a:rPr>
              <a:t>.</a:t>
            </a:r>
            <a:endParaRPr sz="3600" dirty="0">
              <a:latin typeface="Roboto"/>
              <a:ea typeface="Roboto"/>
              <a:cs typeface="Roboto"/>
              <a:sym typeface="Roboto"/>
            </a:endParaRPr>
          </a:p>
        </p:txBody>
      </p:sp>
    </p:spTree>
    <p:extLst>
      <p:ext uri="{BB962C8B-B14F-4D97-AF65-F5344CB8AC3E}">
        <p14:creationId xmlns:p14="http://schemas.microsoft.com/office/powerpoint/2010/main" val="1821322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Google Shape;419;p42"/>
          <p:cNvSpPr txBox="1">
            <a:spLocks noGrp="1"/>
          </p:cNvSpPr>
          <p:nvPr>
            <p:ph type="ctrTitle"/>
          </p:nvPr>
        </p:nvSpPr>
        <p:spPr>
          <a:xfrm>
            <a:off x="2118732" y="-659208"/>
            <a:ext cx="4572000" cy="29496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 dirty="0">
                <a:latin typeface="Roboto"/>
                <a:ea typeface="Roboto"/>
                <a:cs typeface="Roboto"/>
                <a:sym typeface="Roboto"/>
              </a:rPr>
              <a:t>Actividad</a:t>
            </a:r>
            <a:endParaRPr dirty="0">
              <a:latin typeface="Roboto"/>
              <a:ea typeface="Roboto"/>
              <a:cs typeface="Roboto"/>
              <a:sym typeface="Roboto"/>
            </a:endParaRPr>
          </a:p>
        </p:txBody>
      </p:sp>
      <p:sp>
        <p:nvSpPr>
          <p:cNvPr id="420" name="Google Shape;420;p42"/>
          <p:cNvSpPr txBox="1">
            <a:spLocks noGrp="1"/>
          </p:cNvSpPr>
          <p:nvPr>
            <p:ph type="subTitle" idx="1"/>
          </p:nvPr>
        </p:nvSpPr>
        <p:spPr>
          <a:xfrm>
            <a:off x="2118732" y="2642186"/>
            <a:ext cx="4572000" cy="20454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r>
              <a:rPr lang="en" sz="2200" dirty="0">
                <a:latin typeface="Roboto"/>
                <a:ea typeface="Roboto"/>
                <a:cs typeface="Roboto"/>
                <a:sym typeface="Roboto"/>
              </a:rPr>
              <a:t>En los próximos 2 minutos, identifique todos los personajes que pueda del libro de Rut. ¿Quiénes se repiten a menudo?</a:t>
            </a:r>
            <a:endParaRPr sz="2200"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type="subTitle" idx="1"/>
          </p:nvPr>
        </p:nvSpPr>
        <p:spPr>
          <a:xfrm>
            <a:off x="-1" y="147775"/>
            <a:ext cx="8987883"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1600" dirty="0">
              <a:latin typeface="Roboto"/>
              <a:ea typeface="Roboto"/>
              <a:cs typeface="Roboto"/>
              <a:sym typeface="Roboto"/>
            </a:endParaRPr>
          </a:p>
        </p:txBody>
      </p:sp>
      <p:sp>
        <p:nvSpPr>
          <p:cNvPr id="304" name="Google Shape;304;p3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05" name="Google Shape;305;p37"/>
          <p:cNvSpPr txBox="1">
            <a:spLocks noGrp="1"/>
          </p:cNvSpPr>
          <p:nvPr>
            <p:ph type="subTitle" idx="1"/>
          </p:nvPr>
        </p:nvSpPr>
        <p:spPr>
          <a:xfrm>
            <a:off x="88500" y="142800"/>
            <a:ext cx="883991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Crecer en las virtudes divinas, esp. en tiempos de dificultad o de </a:t>
            </a:r>
            <a:r>
              <a:rPr lang="en" sz="3600" b="1" dirty="0" smtClean="0">
                <a:latin typeface="Roboto"/>
                <a:ea typeface="Roboto"/>
                <a:cs typeface="Roboto"/>
                <a:sym typeface="Roboto"/>
              </a:rPr>
              <a:t>tentación</a:t>
            </a:r>
            <a:endParaRPr sz="3600" b="1"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330769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type="subTitle" idx="1"/>
          </p:nvPr>
        </p:nvSpPr>
        <p:spPr>
          <a:xfrm>
            <a:off x="-1" y="147775"/>
            <a:ext cx="8987883"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1600" dirty="0">
              <a:latin typeface="Roboto"/>
              <a:ea typeface="Roboto"/>
              <a:cs typeface="Roboto"/>
              <a:sym typeface="Roboto"/>
            </a:endParaRPr>
          </a:p>
        </p:txBody>
      </p:sp>
      <p:sp>
        <p:nvSpPr>
          <p:cNvPr id="304" name="Google Shape;304;p3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05" name="Google Shape;305;p37"/>
          <p:cNvSpPr txBox="1">
            <a:spLocks noGrp="1"/>
          </p:cNvSpPr>
          <p:nvPr>
            <p:ph type="subTitle" idx="1"/>
          </p:nvPr>
        </p:nvSpPr>
        <p:spPr>
          <a:xfrm>
            <a:off x="88500" y="142800"/>
            <a:ext cx="883991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Crecer en las virtudes divinas, esp. en tiempos de dificultad o de tentación</a:t>
            </a:r>
            <a:endParaRPr sz="3600" b="1" dirty="0">
              <a:latin typeface="Roboto"/>
              <a:ea typeface="Roboto"/>
              <a:cs typeface="Roboto"/>
              <a:sym typeface="Roboto"/>
            </a:endParaRPr>
          </a:p>
          <a:p>
            <a:pPr marL="0" lvl="0" indent="0" algn="l" rtl="0">
              <a:lnSpc>
                <a:spcPct val="115000"/>
              </a:lnSpc>
              <a:spcBef>
                <a:spcPts val="1200"/>
              </a:spcBef>
              <a:spcAft>
                <a:spcPts val="0"/>
              </a:spcAft>
              <a:buNone/>
            </a:pPr>
            <a:r>
              <a:rPr lang="en" sz="2000" dirty="0" smtClean="0">
                <a:latin typeface="Roboto"/>
                <a:ea typeface="Roboto"/>
                <a:cs typeface="Roboto"/>
                <a:sym typeface="Roboto"/>
              </a:rPr>
              <a:t>Rut</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62254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type="subTitle" idx="1"/>
          </p:nvPr>
        </p:nvSpPr>
        <p:spPr>
          <a:xfrm>
            <a:off x="-1" y="147775"/>
            <a:ext cx="8987883"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1600" dirty="0">
              <a:latin typeface="Roboto"/>
              <a:ea typeface="Roboto"/>
              <a:cs typeface="Roboto"/>
              <a:sym typeface="Roboto"/>
            </a:endParaRPr>
          </a:p>
        </p:txBody>
      </p:sp>
      <p:sp>
        <p:nvSpPr>
          <p:cNvPr id="304" name="Google Shape;304;p3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05" name="Google Shape;305;p37"/>
          <p:cNvSpPr txBox="1">
            <a:spLocks noGrp="1"/>
          </p:cNvSpPr>
          <p:nvPr>
            <p:ph type="subTitle" idx="1"/>
          </p:nvPr>
        </p:nvSpPr>
        <p:spPr>
          <a:xfrm>
            <a:off x="88500" y="142800"/>
            <a:ext cx="883991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Crecer en las virtudes divinas, esp. en tiempos de dificultad o de tentación</a:t>
            </a:r>
            <a:endParaRPr sz="3600" b="1" dirty="0">
              <a:latin typeface="Roboto"/>
              <a:ea typeface="Roboto"/>
              <a:cs typeface="Roboto"/>
              <a:sym typeface="Roboto"/>
            </a:endParaRPr>
          </a:p>
          <a:p>
            <a:pPr marL="0" lvl="0" indent="0" algn="l" rtl="0">
              <a:lnSpc>
                <a:spcPct val="115000"/>
              </a:lnSpc>
              <a:spcBef>
                <a:spcPts val="1200"/>
              </a:spcBef>
              <a:spcAft>
                <a:spcPts val="0"/>
              </a:spcAft>
              <a:buNone/>
            </a:pPr>
            <a:r>
              <a:rPr lang="en" sz="2000" dirty="0">
                <a:latin typeface="Roboto"/>
                <a:ea typeface="Roboto"/>
                <a:cs typeface="Roboto"/>
                <a:sym typeface="Roboto"/>
              </a:rPr>
              <a:t>Rut</a:t>
            </a:r>
            <a:endParaRPr sz="2000" dirty="0">
              <a:latin typeface="Roboto"/>
              <a:ea typeface="Roboto"/>
              <a:cs typeface="Roboto"/>
              <a:sym typeface="Roboto"/>
            </a:endParaRPr>
          </a:p>
          <a:p>
            <a:pPr marL="457200" lvl="0" indent="-323850" algn="l" rtl="0">
              <a:lnSpc>
                <a:spcPct val="115000"/>
              </a:lnSpc>
              <a:spcBef>
                <a:spcPts val="1200"/>
              </a:spcBef>
              <a:spcAft>
                <a:spcPts val="0"/>
              </a:spcAft>
              <a:buSzPts val="1500"/>
              <a:buFont typeface="Roboto"/>
              <a:buChar char="●"/>
            </a:pPr>
            <a:r>
              <a:rPr lang="en" sz="2000" dirty="0">
                <a:latin typeface="Roboto"/>
                <a:ea typeface="Roboto"/>
                <a:cs typeface="Roboto"/>
                <a:sym typeface="Roboto"/>
              </a:rPr>
              <a:t>Modelo de sacrificio/compromiso</a:t>
            </a:r>
            <a:endParaRPr sz="2000" dirty="0">
              <a:latin typeface="Roboto"/>
              <a:ea typeface="Roboto"/>
              <a:cs typeface="Roboto"/>
              <a:sym typeface="Roboto"/>
            </a:endParaRPr>
          </a:p>
          <a:p>
            <a:pPr marL="914400" lvl="1"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Abandona la familia, la cultura y los dioses, dando prioridad a la conciencia</a:t>
            </a:r>
            <a:endParaRPr sz="2000" dirty="0">
              <a:latin typeface="Roboto"/>
              <a:ea typeface="Roboto"/>
              <a:cs typeface="Roboto"/>
              <a:sym typeface="Roboto"/>
            </a:endParaRPr>
          </a:p>
          <a:p>
            <a:pPr marL="914400" lvl="1"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Abandona la posibilidad de volver a casarse y se dedica al servicio de </a:t>
            </a:r>
            <a:r>
              <a:rPr lang="en" sz="2000" dirty="0" smtClean="0">
                <a:latin typeface="Roboto"/>
                <a:ea typeface="Roboto"/>
                <a:cs typeface="Roboto"/>
                <a:sym typeface="Roboto"/>
              </a:rPr>
              <a:t>Noemí</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948739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type="subTitle" idx="1"/>
          </p:nvPr>
        </p:nvSpPr>
        <p:spPr>
          <a:xfrm>
            <a:off x="-1" y="147775"/>
            <a:ext cx="8987883"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1600" dirty="0">
              <a:latin typeface="Roboto"/>
              <a:ea typeface="Roboto"/>
              <a:cs typeface="Roboto"/>
              <a:sym typeface="Roboto"/>
            </a:endParaRPr>
          </a:p>
        </p:txBody>
      </p:sp>
      <p:sp>
        <p:nvSpPr>
          <p:cNvPr id="304" name="Google Shape;304;p3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05" name="Google Shape;305;p37"/>
          <p:cNvSpPr txBox="1">
            <a:spLocks noGrp="1"/>
          </p:cNvSpPr>
          <p:nvPr>
            <p:ph type="subTitle" idx="1"/>
          </p:nvPr>
        </p:nvSpPr>
        <p:spPr>
          <a:xfrm>
            <a:off x="88500" y="142800"/>
            <a:ext cx="883991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Crecer en las virtudes divinas, esp. en tiempos de dificultad o de tentación</a:t>
            </a:r>
            <a:endParaRPr sz="3600" b="1" dirty="0">
              <a:latin typeface="Roboto"/>
              <a:ea typeface="Roboto"/>
              <a:cs typeface="Roboto"/>
              <a:sym typeface="Roboto"/>
            </a:endParaRPr>
          </a:p>
          <a:p>
            <a:pPr marL="0" lvl="0" indent="0" algn="l" rtl="0">
              <a:lnSpc>
                <a:spcPct val="115000"/>
              </a:lnSpc>
              <a:spcBef>
                <a:spcPts val="1200"/>
              </a:spcBef>
              <a:spcAft>
                <a:spcPts val="0"/>
              </a:spcAft>
              <a:buNone/>
            </a:pPr>
            <a:r>
              <a:rPr lang="en" sz="2000" dirty="0">
                <a:latin typeface="Roboto"/>
                <a:ea typeface="Roboto"/>
                <a:cs typeface="Roboto"/>
                <a:sym typeface="Roboto"/>
              </a:rPr>
              <a:t>Rut</a:t>
            </a:r>
            <a:endParaRPr sz="2000" dirty="0">
              <a:latin typeface="Roboto"/>
              <a:ea typeface="Roboto"/>
              <a:cs typeface="Roboto"/>
              <a:sym typeface="Roboto"/>
            </a:endParaRPr>
          </a:p>
          <a:p>
            <a:pPr marL="457200" lvl="0" indent="-323850" algn="l" rtl="0">
              <a:lnSpc>
                <a:spcPct val="115000"/>
              </a:lnSpc>
              <a:spcBef>
                <a:spcPts val="1200"/>
              </a:spcBef>
              <a:spcAft>
                <a:spcPts val="0"/>
              </a:spcAft>
              <a:buSzPts val="1500"/>
              <a:buFont typeface="Roboto"/>
              <a:buChar char="●"/>
            </a:pPr>
            <a:r>
              <a:rPr lang="en" sz="2000" dirty="0">
                <a:latin typeface="Roboto"/>
                <a:ea typeface="Roboto"/>
                <a:cs typeface="Roboto"/>
                <a:sym typeface="Roboto"/>
              </a:rPr>
              <a:t>Modelo de sacrificio/compromiso</a:t>
            </a:r>
            <a:endParaRPr sz="2000" dirty="0">
              <a:latin typeface="Roboto"/>
              <a:ea typeface="Roboto"/>
              <a:cs typeface="Roboto"/>
              <a:sym typeface="Roboto"/>
            </a:endParaRPr>
          </a:p>
          <a:p>
            <a:pPr marL="914400" lvl="1"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Abandona la familia, la cultura y los dioses, dando prioridad a la conciencia</a:t>
            </a:r>
            <a:endParaRPr sz="2000" dirty="0">
              <a:latin typeface="Roboto"/>
              <a:ea typeface="Roboto"/>
              <a:cs typeface="Roboto"/>
              <a:sym typeface="Roboto"/>
            </a:endParaRPr>
          </a:p>
          <a:p>
            <a:pPr marL="914400" lvl="1"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Abandona la posibilidad de volver a casarse y se dedica al servicio de Noemí</a:t>
            </a:r>
            <a:endParaRPr sz="2000" dirty="0">
              <a:latin typeface="Roboto"/>
              <a:ea typeface="Roboto"/>
              <a:cs typeface="Roboto"/>
              <a:sym typeface="Roboto"/>
            </a:endParaRPr>
          </a:p>
          <a:p>
            <a:pPr marL="457200" lvl="0"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Trabaja en el campo con una actitud </a:t>
            </a:r>
            <a:r>
              <a:rPr lang="en" sz="2000" dirty="0" smtClean="0">
                <a:latin typeface="Roboto"/>
                <a:ea typeface="Roboto"/>
                <a:cs typeface="Roboto"/>
                <a:sym typeface="Roboto"/>
              </a:rPr>
              <a:t>virtuosa</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65147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type="subTitle" idx="1"/>
          </p:nvPr>
        </p:nvSpPr>
        <p:spPr>
          <a:xfrm>
            <a:off x="-1" y="147775"/>
            <a:ext cx="8987883"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1600" dirty="0">
              <a:latin typeface="Roboto"/>
              <a:ea typeface="Roboto"/>
              <a:cs typeface="Roboto"/>
              <a:sym typeface="Roboto"/>
            </a:endParaRPr>
          </a:p>
        </p:txBody>
      </p:sp>
      <p:sp>
        <p:nvSpPr>
          <p:cNvPr id="304" name="Google Shape;304;p3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05" name="Google Shape;305;p37"/>
          <p:cNvSpPr txBox="1">
            <a:spLocks noGrp="1"/>
          </p:cNvSpPr>
          <p:nvPr>
            <p:ph type="subTitle" idx="1"/>
          </p:nvPr>
        </p:nvSpPr>
        <p:spPr>
          <a:xfrm>
            <a:off x="88500" y="142800"/>
            <a:ext cx="883991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Crecer en las virtudes divinas, esp. en tiempos de dificultad o de tentación</a:t>
            </a:r>
            <a:endParaRPr sz="3600" b="1" dirty="0">
              <a:latin typeface="Roboto"/>
              <a:ea typeface="Roboto"/>
              <a:cs typeface="Roboto"/>
              <a:sym typeface="Roboto"/>
            </a:endParaRPr>
          </a:p>
          <a:p>
            <a:pPr marL="0" lvl="0" indent="0" algn="l" rtl="0">
              <a:lnSpc>
                <a:spcPct val="115000"/>
              </a:lnSpc>
              <a:spcBef>
                <a:spcPts val="1200"/>
              </a:spcBef>
              <a:spcAft>
                <a:spcPts val="0"/>
              </a:spcAft>
              <a:buNone/>
            </a:pPr>
            <a:r>
              <a:rPr lang="en" sz="2000" dirty="0">
                <a:latin typeface="Roboto"/>
                <a:ea typeface="Roboto"/>
                <a:cs typeface="Roboto"/>
                <a:sym typeface="Roboto"/>
              </a:rPr>
              <a:t>Rut</a:t>
            </a:r>
            <a:endParaRPr sz="2000" dirty="0">
              <a:latin typeface="Roboto"/>
              <a:ea typeface="Roboto"/>
              <a:cs typeface="Roboto"/>
              <a:sym typeface="Roboto"/>
            </a:endParaRPr>
          </a:p>
          <a:p>
            <a:pPr marL="457200" lvl="0" indent="-323850" algn="l" rtl="0">
              <a:lnSpc>
                <a:spcPct val="115000"/>
              </a:lnSpc>
              <a:spcBef>
                <a:spcPts val="1200"/>
              </a:spcBef>
              <a:spcAft>
                <a:spcPts val="0"/>
              </a:spcAft>
              <a:buSzPts val="1500"/>
              <a:buFont typeface="Roboto"/>
              <a:buChar char="●"/>
            </a:pPr>
            <a:r>
              <a:rPr lang="en" sz="2000" dirty="0">
                <a:latin typeface="Roboto"/>
                <a:ea typeface="Roboto"/>
                <a:cs typeface="Roboto"/>
                <a:sym typeface="Roboto"/>
              </a:rPr>
              <a:t>Modelo de sacrificio/compromiso</a:t>
            </a:r>
            <a:endParaRPr sz="2000" dirty="0">
              <a:latin typeface="Roboto"/>
              <a:ea typeface="Roboto"/>
              <a:cs typeface="Roboto"/>
              <a:sym typeface="Roboto"/>
            </a:endParaRPr>
          </a:p>
          <a:p>
            <a:pPr marL="914400" lvl="1"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Abandona la familia, la cultura y los dioses, dando prioridad a la conciencia</a:t>
            </a:r>
            <a:endParaRPr sz="2000" dirty="0">
              <a:latin typeface="Roboto"/>
              <a:ea typeface="Roboto"/>
              <a:cs typeface="Roboto"/>
              <a:sym typeface="Roboto"/>
            </a:endParaRPr>
          </a:p>
          <a:p>
            <a:pPr marL="914400" lvl="1"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Abandona la posibilidad de volver a casarse y se dedica al servicio de Noemí</a:t>
            </a:r>
            <a:endParaRPr sz="2000" dirty="0">
              <a:latin typeface="Roboto"/>
              <a:ea typeface="Roboto"/>
              <a:cs typeface="Roboto"/>
              <a:sym typeface="Roboto"/>
            </a:endParaRPr>
          </a:p>
          <a:p>
            <a:pPr marL="457200" lvl="0"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Trabaja en el campo con una actitud virtuosa</a:t>
            </a:r>
            <a:endParaRPr sz="2000" dirty="0">
              <a:latin typeface="Roboto"/>
              <a:ea typeface="Roboto"/>
              <a:cs typeface="Roboto"/>
              <a:sym typeface="Roboto"/>
            </a:endParaRPr>
          </a:p>
          <a:p>
            <a:pPr marL="457200" lvl="0"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Obedece al seguir las instrucciones de Noemí, a pesar de lo extraño y específico que eran </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34105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type="subTitle" idx="1"/>
          </p:nvPr>
        </p:nvSpPr>
        <p:spPr>
          <a:xfrm>
            <a:off x="-1" y="147775"/>
            <a:ext cx="8987883"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2035" b="1" dirty="0">
              <a:latin typeface="Roboto"/>
              <a:ea typeface="Roboto"/>
              <a:cs typeface="Roboto"/>
              <a:sym typeface="Roboto"/>
            </a:endParaRPr>
          </a:p>
          <a:p>
            <a:pPr marL="0" lvl="0" indent="0" algn="l" rtl="0">
              <a:lnSpc>
                <a:spcPct val="100000"/>
              </a:lnSpc>
              <a:spcBef>
                <a:spcPts val="750"/>
              </a:spcBef>
              <a:spcAft>
                <a:spcPts val="0"/>
              </a:spcAft>
              <a:buSzPts val="1018"/>
              <a:buNone/>
            </a:pPr>
            <a:endParaRPr sz="1600" dirty="0">
              <a:latin typeface="Roboto"/>
              <a:ea typeface="Roboto"/>
              <a:cs typeface="Roboto"/>
              <a:sym typeface="Roboto"/>
            </a:endParaRPr>
          </a:p>
        </p:txBody>
      </p:sp>
      <p:sp>
        <p:nvSpPr>
          <p:cNvPr id="304" name="Google Shape;304;p37"/>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05" name="Google Shape;305;p37"/>
          <p:cNvSpPr txBox="1">
            <a:spLocks noGrp="1"/>
          </p:cNvSpPr>
          <p:nvPr>
            <p:ph type="subTitle" idx="1"/>
          </p:nvPr>
        </p:nvSpPr>
        <p:spPr>
          <a:xfrm>
            <a:off x="88500" y="142800"/>
            <a:ext cx="883991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600" b="1" dirty="0">
                <a:latin typeface="Roboto"/>
                <a:ea typeface="Roboto"/>
                <a:cs typeface="Roboto"/>
                <a:sym typeface="Roboto"/>
              </a:rPr>
              <a:t>Crecer en las virtudes divinas, esp. en tiempos de dificultad o de tentación</a:t>
            </a:r>
            <a:endParaRPr sz="3600" b="1" dirty="0">
              <a:latin typeface="Roboto"/>
              <a:ea typeface="Roboto"/>
              <a:cs typeface="Roboto"/>
              <a:sym typeface="Roboto"/>
            </a:endParaRPr>
          </a:p>
          <a:p>
            <a:pPr marL="0" lvl="0" indent="0" algn="l" rtl="0">
              <a:lnSpc>
                <a:spcPct val="115000"/>
              </a:lnSpc>
              <a:spcBef>
                <a:spcPts val="1200"/>
              </a:spcBef>
              <a:spcAft>
                <a:spcPts val="0"/>
              </a:spcAft>
              <a:buNone/>
            </a:pPr>
            <a:r>
              <a:rPr lang="en" sz="2000" dirty="0">
                <a:latin typeface="Roboto"/>
                <a:ea typeface="Roboto"/>
                <a:cs typeface="Roboto"/>
                <a:sym typeface="Roboto"/>
              </a:rPr>
              <a:t>Rut</a:t>
            </a:r>
            <a:endParaRPr sz="2000" dirty="0">
              <a:latin typeface="Roboto"/>
              <a:ea typeface="Roboto"/>
              <a:cs typeface="Roboto"/>
              <a:sym typeface="Roboto"/>
            </a:endParaRPr>
          </a:p>
          <a:p>
            <a:pPr marL="457200" lvl="0" indent="-323850" algn="l" rtl="0">
              <a:lnSpc>
                <a:spcPct val="115000"/>
              </a:lnSpc>
              <a:spcBef>
                <a:spcPts val="1200"/>
              </a:spcBef>
              <a:spcAft>
                <a:spcPts val="0"/>
              </a:spcAft>
              <a:buSzPts val="1500"/>
              <a:buFont typeface="Roboto"/>
              <a:buChar char="●"/>
            </a:pPr>
            <a:r>
              <a:rPr lang="en" sz="2000" dirty="0">
                <a:latin typeface="Roboto"/>
                <a:ea typeface="Roboto"/>
                <a:cs typeface="Roboto"/>
                <a:sym typeface="Roboto"/>
              </a:rPr>
              <a:t>Modelo de sacrificio/compromiso</a:t>
            </a:r>
            <a:endParaRPr sz="2000" dirty="0">
              <a:latin typeface="Roboto"/>
              <a:ea typeface="Roboto"/>
              <a:cs typeface="Roboto"/>
              <a:sym typeface="Roboto"/>
            </a:endParaRPr>
          </a:p>
          <a:p>
            <a:pPr marL="914400" lvl="1"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Abandona la familia, la cultura y los dioses, dando prioridad a la conciencia</a:t>
            </a:r>
            <a:endParaRPr sz="2000" dirty="0">
              <a:latin typeface="Roboto"/>
              <a:ea typeface="Roboto"/>
              <a:cs typeface="Roboto"/>
              <a:sym typeface="Roboto"/>
            </a:endParaRPr>
          </a:p>
          <a:p>
            <a:pPr marL="914400" lvl="1"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Abandona la posibilidad de volver a casarse y se dedica al servicio de Noemí</a:t>
            </a:r>
            <a:endParaRPr sz="2000" dirty="0">
              <a:latin typeface="Roboto"/>
              <a:ea typeface="Roboto"/>
              <a:cs typeface="Roboto"/>
              <a:sym typeface="Roboto"/>
            </a:endParaRPr>
          </a:p>
          <a:p>
            <a:pPr marL="457200" lvl="0"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Trabaja en el campo con una actitud virtuosa</a:t>
            </a:r>
            <a:endParaRPr sz="2000" dirty="0">
              <a:latin typeface="Roboto"/>
              <a:ea typeface="Roboto"/>
              <a:cs typeface="Roboto"/>
              <a:sym typeface="Roboto"/>
            </a:endParaRPr>
          </a:p>
          <a:p>
            <a:pPr marL="457200" lvl="0"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Obedece al seguir las instrucciones de Noemí, a pesar de lo extraño y específico que eran </a:t>
            </a:r>
            <a:endParaRPr sz="2000" dirty="0">
              <a:latin typeface="Roboto"/>
              <a:ea typeface="Roboto"/>
              <a:cs typeface="Roboto"/>
              <a:sym typeface="Roboto"/>
            </a:endParaRPr>
          </a:p>
          <a:p>
            <a:pPr marL="457200" lvl="0" indent="-323850" algn="l" rtl="0">
              <a:lnSpc>
                <a:spcPct val="115000"/>
              </a:lnSpc>
              <a:spcBef>
                <a:spcPts val="0"/>
              </a:spcBef>
              <a:spcAft>
                <a:spcPts val="0"/>
              </a:spcAft>
              <a:buSzPts val="1500"/>
              <a:buFont typeface="Roboto"/>
              <a:buChar char="●"/>
            </a:pPr>
            <a:r>
              <a:rPr lang="en" sz="2000" dirty="0">
                <a:latin typeface="Roboto"/>
                <a:ea typeface="Roboto"/>
                <a:cs typeface="Roboto"/>
                <a:sym typeface="Roboto"/>
              </a:rPr>
              <a:t>Muestra una inmensa humildad en todas las interacciones</a:t>
            </a:r>
            <a:endParaRPr sz="28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826489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3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12" name="Google Shape;312;p3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13" name="Google Shape;313;p38"/>
          <p:cNvSpPr txBox="1">
            <a:spLocks noGrp="1"/>
          </p:cNvSpPr>
          <p:nvPr>
            <p:ph type="subTitle" idx="1"/>
          </p:nvPr>
        </p:nvSpPr>
        <p:spPr>
          <a:xfrm>
            <a:off x="88500" y="167575"/>
            <a:ext cx="8951422"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 sz="3200" b="1" dirty="0">
                <a:latin typeface="Roboto"/>
                <a:ea typeface="Roboto"/>
                <a:cs typeface="Roboto"/>
                <a:sym typeface="Roboto"/>
              </a:rPr>
              <a:t>Crecer en las virtudes divinas, esp. en tiempos de dificultad o de </a:t>
            </a:r>
            <a:r>
              <a:rPr lang="en" sz="3200" b="1" dirty="0" smtClean="0">
                <a:latin typeface="Roboto"/>
                <a:ea typeface="Roboto"/>
                <a:cs typeface="Roboto"/>
                <a:sym typeface="Roboto"/>
              </a:rPr>
              <a:t>tentación</a:t>
            </a:r>
          </a:p>
          <a:p>
            <a:pPr marL="0" lvl="0" indent="0" algn="l" rtl="0">
              <a:lnSpc>
                <a:spcPct val="115000"/>
              </a:lnSpc>
              <a:spcBef>
                <a:spcPts val="1200"/>
              </a:spcBef>
              <a:spcAft>
                <a:spcPts val="0"/>
              </a:spcAft>
              <a:buNone/>
            </a:pPr>
            <a:r>
              <a:rPr lang="en" sz="2000" smtClean="0">
                <a:latin typeface="Roboto"/>
                <a:ea typeface="Roboto"/>
                <a:cs typeface="Roboto"/>
                <a:sym typeface="Roboto"/>
              </a:rPr>
              <a:t>Booz</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600532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3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12" name="Google Shape;312;p3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13" name="Google Shape;313;p38"/>
          <p:cNvSpPr txBox="1">
            <a:spLocks noGrp="1"/>
          </p:cNvSpPr>
          <p:nvPr>
            <p:ph type="subTitle" idx="1"/>
          </p:nvPr>
        </p:nvSpPr>
        <p:spPr>
          <a:xfrm>
            <a:off x="88500" y="167575"/>
            <a:ext cx="8951422"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 sz="3200" b="1" dirty="0">
                <a:latin typeface="Roboto"/>
                <a:ea typeface="Roboto"/>
                <a:cs typeface="Roboto"/>
                <a:sym typeface="Roboto"/>
              </a:rPr>
              <a:t>Crecer en las virtudes divinas, esp. en tiempos de dificultad o de tentación</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2000" dirty="0">
                <a:latin typeface="Roboto"/>
                <a:ea typeface="Roboto"/>
                <a:cs typeface="Roboto"/>
                <a:sym typeface="Roboto"/>
              </a:rPr>
              <a:t>Booz</a:t>
            </a:r>
            <a:endParaRPr sz="2000" dirty="0">
              <a:latin typeface="Roboto"/>
              <a:ea typeface="Roboto"/>
              <a:cs typeface="Roboto"/>
              <a:sym typeface="Roboto"/>
            </a:endParaRPr>
          </a:p>
          <a:p>
            <a:pPr marL="457200" lvl="0" indent="-330200" algn="l" rtl="0">
              <a:lnSpc>
                <a:spcPct val="115000"/>
              </a:lnSpc>
              <a:spcBef>
                <a:spcPts val="1200"/>
              </a:spcBef>
              <a:spcAft>
                <a:spcPts val="0"/>
              </a:spcAft>
              <a:buSzPts val="1600"/>
              <a:buFont typeface="Roboto"/>
              <a:buChar char="●"/>
            </a:pPr>
            <a:r>
              <a:rPr lang="en" sz="2000" dirty="0">
                <a:latin typeface="Roboto"/>
                <a:ea typeface="Roboto"/>
                <a:cs typeface="Roboto"/>
                <a:sym typeface="Roboto"/>
              </a:rPr>
              <a:t>Modelo de generosidad/actitud que da prioridad a Dios</a:t>
            </a:r>
            <a:endParaRPr sz="2000" dirty="0">
              <a:latin typeface="Roboto"/>
              <a:ea typeface="Roboto"/>
              <a:cs typeface="Roboto"/>
              <a:sym typeface="Roboto"/>
            </a:endParaRPr>
          </a:p>
          <a:p>
            <a:pPr marL="914400" lvl="1" indent="-330200" algn="l" rtl="0">
              <a:lnSpc>
                <a:spcPct val="115000"/>
              </a:lnSpc>
              <a:spcBef>
                <a:spcPts val="0"/>
              </a:spcBef>
              <a:spcAft>
                <a:spcPts val="0"/>
              </a:spcAft>
              <a:buSzPts val="1600"/>
              <a:buFont typeface="Roboto"/>
              <a:buChar char="○"/>
            </a:pPr>
            <a:r>
              <a:rPr lang="en" sz="2000" dirty="0">
                <a:latin typeface="Roboto"/>
                <a:ea typeface="Roboto"/>
                <a:cs typeface="Roboto"/>
                <a:sym typeface="Roboto"/>
              </a:rPr>
              <a:t>Trató a los sirvientes y a los extranjeros con la máxima dignidad</a:t>
            </a:r>
            <a:endParaRPr sz="2000" dirty="0">
              <a:latin typeface="Roboto"/>
              <a:ea typeface="Roboto"/>
              <a:cs typeface="Roboto"/>
              <a:sym typeface="Roboto"/>
            </a:endParaRPr>
          </a:p>
          <a:p>
            <a:pPr marL="914400" lvl="1" indent="-330200" algn="l" rtl="0">
              <a:lnSpc>
                <a:spcPct val="115000"/>
              </a:lnSpc>
              <a:spcBef>
                <a:spcPts val="0"/>
              </a:spcBef>
              <a:spcAft>
                <a:spcPts val="0"/>
              </a:spcAft>
              <a:buSzPts val="1600"/>
              <a:buFont typeface="Roboto"/>
              <a:buChar char="○"/>
            </a:pPr>
            <a:r>
              <a:rPr lang="en" sz="2000" dirty="0">
                <a:latin typeface="Roboto"/>
                <a:ea typeface="Roboto"/>
                <a:cs typeface="Roboto"/>
                <a:sym typeface="Roboto"/>
              </a:rPr>
              <a:t>Generoso con las mujeres </a:t>
            </a:r>
            <a:r>
              <a:rPr lang="en" sz="2000" dirty="0" smtClean="0">
                <a:latin typeface="Roboto"/>
                <a:ea typeface="Roboto"/>
                <a:cs typeface="Roboto"/>
                <a:sym typeface="Roboto"/>
              </a:rPr>
              <a:t>indigentes</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3820686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3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12" name="Google Shape;312;p3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13" name="Google Shape;313;p38"/>
          <p:cNvSpPr txBox="1">
            <a:spLocks noGrp="1"/>
          </p:cNvSpPr>
          <p:nvPr>
            <p:ph type="subTitle" idx="1"/>
          </p:nvPr>
        </p:nvSpPr>
        <p:spPr>
          <a:xfrm>
            <a:off x="88500" y="167575"/>
            <a:ext cx="8951422"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 sz="3200" b="1" dirty="0">
                <a:latin typeface="Roboto"/>
                <a:ea typeface="Roboto"/>
                <a:cs typeface="Roboto"/>
                <a:sym typeface="Roboto"/>
              </a:rPr>
              <a:t>Crecer en las virtudes divinas, esp. en tiempos de dificultad o de tentación</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2000" dirty="0">
                <a:latin typeface="Roboto"/>
                <a:ea typeface="Roboto"/>
                <a:cs typeface="Roboto"/>
                <a:sym typeface="Roboto"/>
              </a:rPr>
              <a:t>Booz</a:t>
            </a:r>
            <a:endParaRPr sz="2000" dirty="0">
              <a:latin typeface="Roboto"/>
              <a:ea typeface="Roboto"/>
              <a:cs typeface="Roboto"/>
              <a:sym typeface="Roboto"/>
            </a:endParaRPr>
          </a:p>
          <a:p>
            <a:pPr marL="457200" lvl="0" indent="-330200" algn="l" rtl="0">
              <a:lnSpc>
                <a:spcPct val="115000"/>
              </a:lnSpc>
              <a:spcBef>
                <a:spcPts val="1200"/>
              </a:spcBef>
              <a:spcAft>
                <a:spcPts val="0"/>
              </a:spcAft>
              <a:buSzPts val="1600"/>
              <a:buFont typeface="Roboto"/>
              <a:buChar char="●"/>
            </a:pPr>
            <a:r>
              <a:rPr lang="en" sz="2000" dirty="0">
                <a:latin typeface="Roboto"/>
                <a:ea typeface="Roboto"/>
                <a:cs typeface="Roboto"/>
                <a:sym typeface="Roboto"/>
              </a:rPr>
              <a:t>Modelo de generosidad/actitud que da prioridad a Dios</a:t>
            </a:r>
            <a:endParaRPr sz="2000" dirty="0">
              <a:latin typeface="Roboto"/>
              <a:ea typeface="Roboto"/>
              <a:cs typeface="Roboto"/>
              <a:sym typeface="Roboto"/>
            </a:endParaRPr>
          </a:p>
          <a:p>
            <a:pPr marL="914400" lvl="1" indent="-330200" algn="l" rtl="0">
              <a:lnSpc>
                <a:spcPct val="115000"/>
              </a:lnSpc>
              <a:spcBef>
                <a:spcPts val="0"/>
              </a:spcBef>
              <a:spcAft>
                <a:spcPts val="0"/>
              </a:spcAft>
              <a:buSzPts val="1600"/>
              <a:buFont typeface="Roboto"/>
              <a:buChar char="○"/>
            </a:pPr>
            <a:r>
              <a:rPr lang="en" sz="2000" dirty="0">
                <a:latin typeface="Roboto"/>
                <a:ea typeface="Roboto"/>
                <a:cs typeface="Roboto"/>
                <a:sym typeface="Roboto"/>
              </a:rPr>
              <a:t>Trató a los sirvientes y a los extranjeros con la máxima dignidad</a:t>
            </a:r>
            <a:endParaRPr sz="2000" dirty="0">
              <a:latin typeface="Roboto"/>
              <a:ea typeface="Roboto"/>
              <a:cs typeface="Roboto"/>
              <a:sym typeface="Roboto"/>
            </a:endParaRPr>
          </a:p>
          <a:p>
            <a:pPr marL="914400" lvl="1" indent="-330200" algn="l" rtl="0">
              <a:lnSpc>
                <a:spcPct val="115000"/>
              </a:lnSpc>
              <a:spcBef>
                <a:spcPts val="0"/>
              </a:spcBef>
              <a:spcAft>
                <a:spcPts val="0"/>
              </a:spcAft>
              <a:buSzPts val="1600"/>
              <a:buFont typeface="Roboto"/>
              <a:buChar char="○"/>
            </a:pPr>
            <a:r>
              <a:rPr lang="en" sz="2000" dirty="0">
                <a:latin typeface="Roboto"/>
                <a:ea typeface="Roboto"/>
                <a:cs typeface="Roboto"/>
                <a:sym typeface="Roboto"/>
              </a:rPr>
              <a:t>Generoso con las mujeres indigentes</a:t>
            </a:r>
            <a:endParaRPr sz="2000" dirty="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 sz="2000" dirty="0">
                <a:latin typeface="Roboto"/>
                <a:ea typeface="Roboto"/>
                <a:cs typeface="Roboto"/>
                <a:sym typeface="Roboto"/>
              </a:rPr>
              <a:t>Honró a una extranjera, viuda en un momento vulnerable y protegió su </a:t>
            </a:r>
            <a:r>
              <a:rPr lang="en" sz="2000" dirty="0" smtClean="0">
                <a:latin typeface="Roboto"/>
                <a:ea typeface="Roboto"/>
                <a:cs typeface="Roboto"/>
                <a:sym typeface="Roboto"/>
              </a:rPr>
              <a:t>reputación</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89031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3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12" name="Google Shape;312;p38"/>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13" name="Google Shape;313;p38"/>
          <p:cNvSpPr txBox="1">
            <a:spLocks noGrp="1"/>
          </p:cNvSpPr>
          <p:nvPr>
            <p:ph type="subTitle" idx="1"/>
          </p:nvPr>
        </p:nvSpPr>
        <p:spPr>
          <a:xfrm>
            <a:off x="88500" y="167575"/>
            <a:ext cx="8951422"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 sz="3200" b="1" dirty="0">
                <a:latin typeface="Roboto"/>
                <a:ea typeface="Roboto"/>
                <a:cs typeface="Roboto"/>
                <a:sym typeface="Roboto"/>
              </a:rPr>
              <a:t>Crecer en las virtudes divinas, esp. en tiempos de dificultad o de tentación</a:t>
            </a:r>
            <a:endParaRPr sz="3200" b="1" dirty="0">
              <a:latin typeface="Roboto"/>
              <a:ea typeface="Roboto"/>
              <a:cs typeface="Roboto"/>
              <a:sym typeface="Roboto"/>
            </a:endParaRPr>
          </a:p>
          <a:p>
            <a:pPr marL="0" lvl="0" indent="0" algn="l" rtl="0">
              <a:lnSpc>
                <a:spcPct val="115000"/>
              </a:lnSpc>
              <a:spcBef>
                <a:spcPts val="1200"/>
              </a:spcBef>
              <a:spcAft>
                <a:spcPts val="0"/>
              </a:spcAft>
              <a:buNone/>
            </a:pPr>
            <a:r>
              <a:rPr lang="en" sz="2000" dirty="0">
                <a:latin typeface="Roboto"/>
                <a:ea typeface="Roboto"/>
                <a:cs typeface="Roboto"/>
                <a:sym typeface="Roboto"/>
              </a:rPr>
              <a:t>Booz</a:t>
            </a:r>
            <a:endParaRPr sz="2000" dirty="0">
              <a:latin typeface="Roboto"/>
              <a:ea typeface="Roboto"/>
              <a:cs typeface="Roboto"/>
              <a:sym typeface="Roboto"/>
            </a:endParaRPr>
          </a:p>
          <a:p>
            <a:pPr marL="457200" lvl="0" indent="-330200" algn="l" rtl="0">
              <a:lnSpc>
                <a:spcPct val="115000"/>
              </a:lnSpc>
              <a:spcBef>
                <a:spcPts val="1200"/>
              </a:spcBef>
              <a:spcAft>
                <a:spcPts val="0"/>
              </a:spcAft>
              <a:buSzPts val="1600"/>
              <a:buFont typeface="Roboto"/>
              <a:buChar char="●"/>
            </a:pPr>
            <a:r>
              <a:rPr lang="en" sz="2000" dirty="0">
                <a:latin typeface="Roboto"/>
                <a:ea typeface="Roboto"/>
                <a:cs typeface="Roboto"/>
                <a:sym typeface="Roboto"/>
              </a:rPr>
              <a:t>Modelo de generosidad/actitud que da prioridad a Dios</a:t>
            </a:r>
            <a:endParaRPr sz="2000" dirty="0">
              <a:latin typeface="Roboto"/>
              <a:ea typeface="Roboto"/>
              <a:cs typeface="Roboto"/>
              <a:sym typeface="Roboto"/>
            </a:endParaRPr>
          </a:p>
          <a:p>
            <a:pPr marL="914400" lvl="1" indent="-330200" algn="l" rtl="0">
              <a:lnSpc>
                <a:spcPct val="115000"/>
              </a:lnSpc>
              <a:spcBef>
                <a:spcPts val="0"/>
              </a:spcBef>
              <a:spcAft>
                <a:spcPts val="0"/>
              </a:spcAft>
              <a:buSzPts val="1600"/>
              <a:buFont typeface="Roboto"/>
              <a:buChar char="○"/>
            </a:pPr>
            <a:r>
              <a:rPr lang="en" sz="2000" dirty="0">
                <a:latin typeface="Roboto"/>
                <a:ea typeface="Roboto"/>
                <a:cs typeface="Roboto"/>
                <a:sym typeface="Roboto"/>
              </a:rPr>
              <a:t>Trató a los sirvientes y a los extranjeros con la máxima dignidad</a:t>
            </a:r>
            <a:endParaRPr sz="2000" dirty="0">
              <a:latin typeface="Roboto"/>
              <a:ea typeface="Roboto"/>
              <a:cs typeface="Roboto"/>
              <a:sym typeface="Roboto"/>
            </a:endParaRPr>
          </a:p>
          <a:p>
            <a:pPr marL="914400" lvl="1" indent="-330200" algn="l" rtl="0">
              <a:lnSpc>
                <a:spcPct val="115000"/>
              </a:lnSpc>
              <a:spcBef>
                <a:spcPts val="0"/>
              </a:spcBef>
              <a:spcAft>
                <a:spcPts val="0"/>
              </a:spcAft>
              <a:buSzPts val="1600"/>
              <a:buFont typeface="Roboto"/>
              <a:buChar char="○"/>
            </a:pPr>
            <a:r>
              <a:rPr lang="en" sz="2000" dirty="0">
                <a:latin typeface="Roboto"/>
                <a:ea typeface="Roboto"/>
                <a:cs typeface="Roboto"/>
                <a:sym typeface="Roboto"/>
              </a:rPr>
              <a:t>Generoso con las mujeres indigentes</a:t>
            </a:r>
            <a:endParaRPr sz="2000" dirty="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 sz="2000" dirty="0">
                <a:latin typeface="Roboto"/>
                <a:ea typeface="Roboto"/>
                <a:cs typeface="Roboto"/>
                <a:sym typeface="Roboto"/>
              </a:rPr>
              <a:t>Honró a una extranjera, viuda en un momento vulnerable y protegió su reputación</a:t>
            </a:r>
            <a:endParaRPr sz="2000" dirty="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 sz="2000" dirty="0">
                <a:latin typeface="Roboto"/>
                <a:ea typeface="Roboto"/>
                <a:cs typeface="Roboto"/>
                <a:sym typeface="Roboto"/>
              </a:rPr>
              <a:t>Estableció una buena cosa frente a  muchos testigos para restaurar el linaje de Elimelec</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434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7" name="Google Shape;427;p43"/>
          <p:cNvSpPr txBox="1">
            <a:spLocks noGrp="1"/>
          </p:cNvSpPr>
          <p:nvPr>
            <p:ph type="ctrTitle"/>
          </p:nvPr>
        </p:nvSpPr>
        <p:spPr>
          <a:xfrm>
            <a:off x="2312399" y="45675"/>
            <a:ext cx="4223400" cy="569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sz="2000" dirty="0">
                <a:latin typeface="Roboto"/>
                <a:ea typeface="Roboto"/>
                <a:cs typeface="Roboto"/>
                <a:sym typeface="Roboto"/>
              </a:rPr>
              <a:t>Personas mencionadas en Rut</a:t>
            </a:r>
            <a:endParaRPr sz="2000" dirty="0">
              <a:latin typeface="Roboto"/>
              <a:ea typeface="Roboto"/>
              <a:cs typeface="Roboto"/>
              <a:sym typeface="Roboto"/>
            </a:endParaRPr>
          </a:p>
        </p:txBody>
      </p:sp>
      <p:pic>
        <p:nvPicPr>
          <p:cNvPr id="428" name="Google Shape;428;p43"/>
          <p:cNvPicPr preferRelativeResize="0"/>
          <p:nvPr/>
        </p:nvPicPr>
        <p:blipFill>
          <a:blip r:embed="rId3">
            <a:alphaModFix/>
          </a:blip>
          <a:stretch>
            <a:fillRect/>
          </a:stretch>
        </p:blipFill>
        <p:spPr>
          <a:xfrm>
            <a:off x="2312475" y="682282"/>
            <a:ext cx="4223324" cy="4276250"/>
          </a:xfrm>
          <a:prstGeom prst="rect">
            <a:avLst/>
          </a:prstGeom>
          <a:noFill/>
          <a:ln>
            <a:noFill/>
          </a:ln>
        </p:spPr>
      </p:pic>
      <p:sp>
        <p:nvSpPr>
          <p:cNvPr id="2" name="Title 1"/>
          <p:cNvSpPr>
            <a:spLocks noGrp="1"/>
          </p:cNvSpPr>
          <p:nvPr>
            <p:ph type="ctrTitle"/>
          </p:nvPr>
        </p:nvSpPr>
        <p:spPr/>
        <p:txBody>
          <a:bodyPr/>
          <a:lstStyle/>
          <a:p>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3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20" name="Google Shape;320;p39"/>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21" name="Google Shape;321;p39"/>
          <p:cNvSpPr txBox="1">
            <a:spLocks noGrp="1"/>
          </p:cNvSpPr>
          <p:nvPr>
            <p:ph type="subTitle" idx="1"/>
          </p:nvPr>
        </p:nvSpPr>
        <p:spPr>
          <a:xfrm>
            <a:off x="88499" y="147775"/>
            <a:ext cx="878787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300" b="1" dirty="0">
                <a:latin typeface="Roboto"/>
                <a:ea typeface="Roboto"/>
                <a:cs typeface="Roboto"/>
                <a:sym typeface="Roboto"/>
              </a:rPr>
              <a:t>Mostrar compasión y bondad</a:t>
            </a:r>
            <a:br>
              <a:rPr lang="en" sz="3300" b="1" dirty="0">
                <a:latin typeface="Roboto"/>
                <a:ea typeface="Roboto"/>
                <a:cs typeface="Roboto"/>
                <a:sym typeface="Roboto"/>
              </a:rPr>
            </a:br>
            <a:endParaRPr sz="3300" b="1" dirty="0">
              <a:latin typeface="Roboto"/>
              <a:ea typeface="Roboto"/>
              <a:cs typeface="Roboto"/>
              <a:sym typeface="Roboto"/>
            </a:endParaRPr>
          </a:p>
          <a:p>
            <a:pPr marL="457200" lvl="0" indent="0" algn="l" rtl="0">
              <a:lnSpc>
                <a:spcPct val="115000"/>
              </a:lnSpc>
              <a:spcBef>
                <a:spcPts val="1200"/>
              </a:spcBef>
              <a:spcAft>
                <a:spcPts val="0"/>
              </a:spcAft>
              <a:buNone/>
            </a:pPr>
            <a:endParaRPr sz="2200" dirty="0">
              <a:latin typeface="Roboto"/>
              <a:ea typeface="Roboto"/>
              <a:cs typeface="Roboto"/>
              <a:sym typeface="Roboto"/>
            </a:endParaRPr>
          </a:p>
          <a:p>
            <a:pPr marL="0" lvl="0" indent="0" algn="l" rtl="0">
              <a:spcBef>
                <a:spcPts val="1200"/>
              </a:spcBef>
              <a:spcAft>
                <a:spcPts val="0"/>
              </a:spcAft>
              <a:buNone/>
            </a:pPr>
            <a:endParaRPr sz="3300" b="1" dirty="0">
              <a:latin typeface="Roboto"/>
              <a:ea typeface="Roboto"/>
              <a:cs typeface="Roboto"/>
              <a:sym typeface="Roboto"/>
            </a:endParaRPr>
          </a:p>
          <a:p>
            <a:pPr marL="0" lvl="0" indent="0" algn="l" rtl="0">
              <a:lnSpc>
                <a:spcPct val="115000"/>
              </a:lnSpc>
              <a:spcBef>
                <a:spcPts val="1200"/>
              </a:spcBef>
              <a:spcAft>
                <a:spcPts val="1200"/>
              </a:spcAft>
              <a:buNone/>
            </a:pPr>
            <a:endParaRPr sz="22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198294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3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20" name="Google Shape;320;p39"/>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21" name="Google Shape;321;p39"/>
          <p:cNvSpPr txBox="1">
            <a:spLocks noGrp="1"/>
          </p:cNvSpPr>
          <p:nvPr>
            <p:ph type="subTitle" idx="1"/>
          </p:nvPr>
        </p:nvSpPr>
        <p:spPr>
          <a:xfrm>
            <a:off x="88499" y="147775"/>
            <a:ext cx="878787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300" b="1" dirty="0">
                <a:latin typeface="Roboto"/>
                <a:ea typeface="Roboto"/>
                <a:cs typeface="Roboto"/>
                <a:sym typeface="Roboto"/>
              </a:rPr>
              <a:t>Mostrar compasión y bondad</a:t>
            </a:r>
            <a:br>
              <a:rPr lang="en" sz="3300" b="1" dirty="0">
                <a:latin typeface="Roboto"/>
                <a:ea typeface="Roboto"/>
                <a:cs typeface="Roboto"/>
                <a:sym typeface="Roboto"/>
              </a:rPr>
            </a:br>
            <a:endParaRPr sz="3300" b="1" dirty="0">
              <a:latin typeface="Roboto"/>
              <a:ea typeface="Roboto"/>
              <a:cs typeface="Roboto"/>
              <a:sym typeface="Roboto"/>
            </a:endParaRPr>
          </a:p>
          <a:p>
            <a:pPr marL="457200" lvl="0" indent="-368300" algn="l" rtl="0">
              <a:lnSpc>
                <a:spcPct val="115000"/>
              </a:lnSpc>
              <a:spcBef>
                <a:spcPts val="1200"/>
              </a:spcBef>
              <a:spcAft>
                <a:spcPts val="0"/>
              </a:spcAft>
              <a:buSzPts val="2200"/>
              <a:buFont typeface="Roboto"/>
              <a:buChar char="●"/>
            </a:pPr>
            <a:r>
              <a:rPr lang="en" sz="2200" dirty="0">
                <a:latin typeface="Roboto"/>
                <a:ea typeface="Roboto"/>
                <a:cs typeface="Roboto"/>
                <a:sym typeface="Roboto"/>
              </a:rPr>
              <a:t>Dios hacia Judá</a:t>
            </a:r>
            <a:endParaRPr sz="2200" dirty="0">
              <a:latin typeface="Roboto"/>
              <a:ea typeface="Roboto"/>
              <a:cs typeface="Roboto"/>
              <a:sym typeface="Roboto"/>
            </a:endParaRPr>
          </a:p>
          <a:p>
            <a:pPr marL="457200" lvl="0" indent="0" algn="l" rtl="0">
              <a:lnSpc>
                <a:spcPct val="115000"/>
              </a:lnSpc>
              <a:spcBef>
                <a:spcPts val="1200"/>
              </a:spcBef>
              <a:spcAft>
                <a:spcPts val="0"/>
              </a:spcAft>
              <a:buNone/>
            </a:pPr>
            <a:endParaRPr sz="2200" dirty="0">
              <a:latin typeface="Roboto"/>
              <a:ea typeface="Roboto"/>
              <a:cs typeface="Roboto"/>
              <a:sym typeface="Roboto"/>
            </a:endParaRPr>
          </a:p>
          <a:p>
            <a:pPr marL="0" lvl="0" indent="0" algn="l" rtl="0">
              <a:spcBef>
                <a:spcPts val="1200"/>
              </a:spcBef>
              <a:spcAft>
                <a:spcPts val="0"/>
              </a:spcAft>
              <a:buNone/>
            </a:pPr>
            <a:endParaRPr sz="3300" b="1" dirty="0">
              <a:latin typeface="Roboto"/>
              <a:ea typeface="Roboto"/>
              <a:cs typeface="Roboto"/>
              <a:sym typeface="Roboto"/>
            </a:endParaRPr>
          </a:p>
          <a:p>
            <a:pPr marL="0" lvl="0" indent="0" algn="l" rtl="0">
              <a:lnSpc>
                <a:spcPct val="115000"/>
              </a:lnSpc>
              <a:spcBef>
                <a:spcPts val="1200"/>
              </a:spcBef>
              <a:spcAft>
                <a:spcPts val="1200"/>
              </a:spcAft>
              <a:buNone/>
            </a:pPr>
            <a:endParaRPr sz="22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433233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3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20" name="Google Shape;320;p39"/>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21" name="Google Shape;321;p39"/>
          <p:cNvSpPr txBox="1">
            <a:spLocks noGrp="1"/>
          </p:cNvSpPr>
          <p:nvPr>
            <p:ph type="subTitle" idx="1"/>
          </p:nvPr>
        </p:nvSpPr>
        <p:spPr>
          <a:xfrm>
            <a:off x="88499" y="147775"/>
            <a:ext cx="878787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300" b="1" dirty="0">
                <a:latin typeface="Roboto"/>
                <a:ea typeface="Roboto"/>
                <a:cs typeface="Roboto"/>
                <a:sym typeface="Roboto"/>
              </a:rPr>
              <a:t>Mostrar compasión y bondad</a:t>
            </a:r>
            <a:br>
              <a:rPr lang="en" sz="3300" b="1" dirty="0">
                <a:latin typeface="Roboto"/>
                <a:ea typeface="Roboto"/>
                <a:cs typeface="Roboto"/>
                <a:sym typeface="Roboto"/>
              </a:rPr>
            </a:br>
            <a:endParaRPr sz="3300" b="1" dirty="0">
              <a:latin typeface="Roboto"/>
              <a:ea typeface="Roboto"/>
              <a:cs typeface="Roboto"/>
              <a:sym typeface="Roboto"/>
            </a:endParaRPr>
          </a:p>
          <a:p>
            <a:pPr marL="457200" lvl="0" indent="-368300" algn="l" rtl="0">
              <a:lnSpc>
                <a:spcPct val="115000"/>
              </a:lnSpc>
              <a:spcBef>
                <a:spcPts val="1200"/>
              </a:spcBef>
              <a:spcAft>
                <a:spcPts val="0"/>
              </a:spcAft>
              <a:buSzPts val="2200"/>
              <a:buFont typeface="Roboto"/>
              <a:buChar char="●"/>
            </a:pPr>
            <a:r>
              <a:rPr lang="en" sz="2200" dirty="0">
                <a:latin typeface="Roboto"/>
                <a:ea typeface="Roboto"/>
                <a:cs typeface="Roboto"/>
                <a:sym typeface="Roboto"/>
              </a:rPr>
              <a:t>Dios hacia Judá</a:t>
            </a:r>
            <a:endParaRPr sz="2200" dirty="0">
              <a:latin typeface="Roboto"/>
              <a:ea typeface="Roboto"/>
              <a:cs typeface="Roboto"/>
              <a:sym typeface="Roboto"/>
            </a:endParaRPr>
          </a:p>
          <a:p>
            <a:pPr marL="457200" lvl="0" indent="-368300" algn="l" rtl="0">
              <a:lnSpc>
                <a:spcPct val="115000"/>
              </a:lnSpc>
              <a:spcBef>
                <a:spcPts val="0"/>
              </a:spcBef>
              <a:spcAft>
                <a:spcPts val="0"/>
              </a:spcAft>
              <a:buSzPts val="2200"/>
              <a:buFont typeface="Roboto"/>
              <a:buChar char="●"/>
            </a:pPr>
            <a:r>
              <a:rPr lang="en" sz="2200" dirty="0">
                <a:latin typeface="Roboto"/>
                <a:ea typeface="Roboto"/>
                <a:cs typeface="Roboto"/>
                <a:sym typeface="Roboto"/>
              </a:rPr>
              <a:t>Noemí hacia sus </a:t>
            </a:r>
            <a:r>
              <a:rPr lang="en" sz="2200" dirty="0" smtClean="0">
                <a:latin typeface="Roboto"/>
                <a:ea typeface="Roboto"/>
                <a:cs typeface="Roboto"/>
                <a:sym typeface="Roboto"/>
              </a:rPr>
              <a:t>nueras</a:t>
            </a:r>
            <a:endParaRPr lang="en" sz="2200" dirty="0">
              <a:latin typeface="Roboto"/>
              <a:ea typeface="Roboto"/>
              <a:cs typeface="Roboto"/>
              <a:sym typeface="Roboto"/>
            </a:endParaRPr>
          </a:p>
          <a:p>
            <a:pPr marL="457200" lvl="0" indent="0" algn="l" rtl="0">
              <a:lnSpc>
                <a:spcPct val="115000"/>
              </a:lnSpc>
              <a:spcBef>
                <a:spcPts val="1200"/>
              </a:spcBef>
              <a:spcAft>
                <a:spcPts val="0"/>
              </a:spcAft>
              <a:buNone/>
            </a:pPr>
            <a:endParaRPr sz="2200" dirty="0">
              <a:latin typeface="Roboto"/>
              <a:ea typeface="Roboto"/>
              <a:cs typeface="Roboto"/>
              <a:sym typeface="Roboto"/>
            </a:endParaRPr>
          </a:p>
          <a:p>
            <a:pPr marL="0" lvl="0" indent="0" algn="l" rtl="0">
              <a:spcBef>
                <a:spcPts val="1200"/>
              </a:spcBef>
              <a:spcAft>
                <a:spcPts val="0"/>
              </a:spcAft>
              <a:buNone/>
            </a:pPr>
            <a:endParaRPr sz="3300" b="1" dirty="0">
              <a:latin typeface="Roboto"/>
              <a:ea typeface="Roboto"/>
              <a:cs typeface="Roboto"/>
              <a:sym typeface="Roboto"/>
            </a:endParaRPr>
          </a:p>
          <a:p>
            <a:pPr marL="0" lvl="0" indent="0" algn="l" rtl="0">
              <a:lnSpc>
                <a:spcPct val="115000"/>
              </a:lnSpc>
              <a:spcBef>
                <a:spcPts val="1200"/>
              </a:spcBef>
              <a:spcAft>
                <a:spcPts val="1200"/>
              </a:spcAft>
              <a:buNone/>
            </a:pPr>
            <a:endParaRPr sz="22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388674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3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20" name="Google Shape;320;p39"/>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21" name="Google Shape;321;p39"/>
          <p:cNvSpPr txBox="1">
            <a:spLocks noGrp="1"/>
          </p:cNvSpPr>
          <p:nvPr>
            <p:ph type="subTitle" idx="1"/>
          </p:nvPr>
        </p:nvSpPr>
        <p:spPr>
          <a:xfrm>
            <a:off x="88499" y="147775"/>
            <a:ext cx="878787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300" b="1" dirty="0">
                <a:latin typeface="Roboto"/>
                <a:ea typeface="Roboto"/>
                <a:cs typeface="Roboto"/>
                <a:sym typeface="Roboto"/>
              </a:rPr>
              <a:t>Mostrar compasión y bondad</a:t>
            </a:r>
            <a:br>
              <a:rPr lang="en" sz="3300" b="1" dirty="0">
                <a:latin typeface="Roboto"/>
                <a:ea typeface="Roboto"/>
                <a:cs typeface="Roboto"/>
                <a:sym typeface="Roboto"/>
              </a:rPr>
            </a:br>
            <a:endParaRPr sz="3300" b="1" dirty="0">
              <a:latin typeface="Roboto"/>
              <a:ea typeface="Roboto"/>
              <a:cs typeface="Roboto"/>
              <a:sym typeface="Roboto"/>
            </a:endParaRPr>
          </a:p>
          <a:p>
            <a:pPr marL="457200" lvl="0" indent="-368300" algn="l" rtl="0">
              <a:lnSpc>
                <a:spcPct val="115000"/>
              </a:lnSpc>
              <a:spcBef>
                <a:spcPts val="1200"/>
              </a:spcBef>
              <a:spcAft>
                <a:spcPts val="0"/>
              </a:spcAft>
              <a:buSzPts val="2200"/>
              <a:buFont typeface="Roboto"/>
              <a:buChar char="●"/>
            </a:pPr>
            <a:r>
              <a:rPr lang="en" sz="2200" dirty="0">
                <a:latin typeface="Roboto"/>
                <a:ea typeface="Roboto"/>
                <a:cs typeface="Roboto"/>
                <a:sym typeface="Roboto"/>
              </a:rPr>
              <a:t>Dios hacia Judá</a:t>
            </a:r>
            <a:endParaRPr sz="2200" dirty="0">
              <a:latin typeface="Roboto"/>
              <a:ea typeface="Roboto"/>
              <a:cs typeface="Roboto"/>
              <a:sym typeface="Roboto"/>
            </a:endParaRPr>
          </a:p>
          <a:p>
            <a:pPr marL="457200" lvl="0" indent="-368300" algn="l" rtl="0">
              <a:lnSpc>
                <a:spcPct val="115000"/>
              </a:lnSpc>
              <a:spcBef>
                <a:spcPts val="0"/>
              </a:spcBef>
              <a:spcAft>
                <a:spcPts val="0"/>
              </a:spcAft>
              <a:buSzPts val="2200"/>
              <a:buFont typeface="Roboto"/>
              <a:buChar char="●"/>
            </a:pPr>
            <a:r>
              <a:rPr lang="en" sz="2200" dirty="0">
                <a:latin typeface="Roboto"/>
                <a:ea typeface="Roboto"/>
                <a:cs typeface="Roboto"/>
                <a:sym typeface="Roboto"/>
              </a:rPr>
              <a:t>Noemí hacia sus </a:t>
            </a:r>
            <a:r>
              <a:rPr lang="en" sz="2200" dirty="0" smtClean="0">
                <a:latin typeface="Roboto"/>
                <a:ea typeface="Roboto"/>
                <a:cs typeface="Roboto"/>
                <a:sym typeface="Roboto"/>
              </a:rPr>
              <a:t>nueras</a:t>
            </a:r>
            <a:endParaRPr lang="en" sz="2200" dirty="0">
              <a:latin typeface="Roboto"/>
              <a:ea typeface="Roboto"/>
              <a:cs typeface="Roboto"/>
              <a:sym typeface="Roboto"/>
            </a:endParaRPr>
          </a:p>
          <a:p>
            <a:pPr marL="457200" lvl="0" indent="-368300" algn="l" rtl="0">
              <a:lnSpc>
                <a:spcPct val="115000"/>
              </a:lnSpc>
              <a:spcBef>
                <a:spcPts val="0"/>
              </a:spcBef>
              <a:spcAft>
                <a:spcPts val="0"/>
              </a:spcAft>
              <a:buSzPts val="2200"/>
              <a:buFont typeface="Roboto"/>
              <a:buChar char="●"/>
            </a:pPr>
            <a:r>
              <a:rPr lang="en" sz="2200" dirty="0" smtClean="0">
                <a:latin typeface="Roboto"/>
                <a:ea typeface="Roboto"/>
                <a:cs typeface="Roboto"/>
                <a:sym typeface="Roboto"/>
              </a:rPr>
              <a:t>Rut </a:t>
            </a:r>
            <a:r>
              <a:rPr lang="en" sz="2200" dirty="0">
                <a:latin typeface="Roboto"/>
                <a:ea typeface="Roboto"/>
                <a:cs typeface="Roboto"/>
                <a:sym typeface="Roboto"/>
              </a:rPr>
              <a:t>hacia Noemí</a:t>
            </a:r>
            <a:endParaRPr sz="2200" dirty="0">
              <a:latin typeface="Roboto"/>
              <a:ea typeface="Roboto"/>
              <a:cs typeface="Roboto"/>
              <a:sym typeface="Roboto"/>
            </a:endParaRPr>
          </a:p>
          <a:p>
            <a:pPr marL="457200" lvl="0" indent="0" algn="l" rtl="0">
              <a:lnSpc>
                <a:spcPct val="115000"/>
              </a:lnSpc>
              <a:spcBef>
                <a:spcPts val="1200"/>
              </a:spcBef>
              <a:spcAft>
                <a:spcPts val="0"/>
              </a:spcAft>
              <a:buNone/>
            </a:pPr>
            <a:endParaRPr sz="2200" dirty="0">
              <a:latin typeface="Roboto"/>
              <a:ea typeface="Roboto"/>
              <a:cs typeface="Roboto"/>
              <a:sym typeface="Roboto"/>
            </a:endParaRPr>
          </a:p>
          <a:p>
            <a:pPr marL="0" lvl="0" indent="0" algn="l" rtl="0">
              <a:spcBef>
                <a:spcPts val="1200"/>
              </a:spcBef>
              <a:spcAft>
                <a:spcPts val="0"/>
              </a:spcAft>
              <a:buNone/>
            </a:pPr>
            <a:endParaRPr sz="3300" b="1" dirty="0">
              <a:latin typeface="Roboto"/>
              <a:ea typeface="Roboto"/>
              <a:cs typeface="Roboto"/>
              <a:sym typeface="Roboto"/>
            </a:endParaRPr>
          </a:p>
          <a:p>
            <a:pPr marL="0" lvl="0" indent="0" algn="l" rtl="0">
              <a:lnSpc>
                <a:spcPct val="115000"/>
              </a:lnSpc>
              <a:spcBef>
                <a:spcPts val="1200"/>
              </a:spcBef>
              <a:spcAft>
                <a:spcPts val="1200"/>
              </a:spcAft>
              <a:buNone/>
            </a:pPr>
            <a:endParaRPr sz="2200" dirty="0">
              <a:latin typeface="Roboto"/>
              <a:ea typeface="Roboto"/>
              <a:cs typeface="Roboto"/>
              <a:sym typeface="Roboto"/>
            </a:endParaRPr>
          </a:p>
        </p:txBody>
      </p:sp>
    </p:spTree>
    <p:extLst>
      <p:ext uri="{BB962C8B-B14F-4D97-AF65-F5344CB8AC3E}">
        <p14:creationId xmlns:p14="http://schemas.microsoft.com/office/powerpoint/2010/main" val="382058172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3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320" name="Google Shape;320;p39"/>
          <p:cNvSpPr txBox="1">
            <a:spLocks noGrp="1"/>
          </p:cNvSpPr>
          <p:nvPr>
            <p:ph type="subTitle" idx="1"/>
          </p:nvPr>
        </p:nvSpPr>
        <p:spPr>
          <a:xfrm>
            <a:off x="88500" y="167575"/>
            <a:ext cx="439500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1500" b="1">
              <a:latin typeface="Roboto"/>
              <a:ea typeface="Roboto"/>
              <a:cs typeface="Roboto"/>
              <a:sym typeface="Roboto"/>
            </a:endParaRPr>
          </a:p>
          <a:p>
            <a:pPr marL="0" lvl="0" indent="0" algn="l" rtl="0">
              <a:spcBef>
                <a:spcPts val="750"/>
              </a:spcBef>
              <a:spcAft>
                <a:spcPts val="0"/>
              </a:spcAft>
              <a:buNone/>
            </a:pPr>
            <a:endParaRPr sz="1550">
              <a:latin typeface="Roboto"/>
              <a:ea typeface="Roboto"/>
              <a:cs typeface="Roboto"/>
              <a:sym typeface="Roboto"/>
            </a:endParaRPr>
          </a:p>
        </p:txBody>
      </p:sp>
      <p:sp>
        <p:nvSpPr>
          <p:cNvPr id="321" name="Google Shape;321;p39"/>
          <p:cNvSpPr txBox="1">
            <a:spLocks noGrp="1"/>
          </p:cNvSpPr>
          <p:nvPr>
            <p:ph type="subTitle" idx="1"/>
          </p:nvPr>
        </p:nvSpPr>
        <p:spPr>
          <a:xfrm>
            <a:off x="88499" y="147775"/>
            <a:ext cx="8787871"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300" b="1" dirty="0">
                <a:latin typeface="Roboto"/>
                <a:ea typeface="Roboto"/>
                <a:cs typeface="Roboto"/>
                <a:sym typeface="Roboto"/>
              </a:rPr>
              <a:t>Mostrar compasión y bondad</a:t>
            </a:r>
            <a:br>
              <a:rPr lang="en" sz="3300" b="1" dirty="0">
                <a:latin typeface="Roboto"/>
                <a:ea typeface="Roboto"/>
                <a:cs typeface="Roboto"/>
                <a:sym typeface="Roboto"/>
              </a:rPr>
            </a:br>
            <a:endParaRPr sz="3300" b="1" dirty="0">
              <a:latin typeface="Roboto"/>
              <a:ea typeface="Roboto"/>
              <a:cs typeface="Roboto"/>
              <a:sym typeface="Roboto"/>
            </a:endParaRPr>
          </a:p>
          <a:p>
            <a:pPr marL="457200" lvl="0" indent="-368300" algn="l" rtl="0">
              <a:lnSpc>
                <a:spcPct val="115000"/>
              </a:lnSpc>
              <a:spcBef>
                <a:spcPts val="1200"/>
              </a:spcBef>
              <a:spcAft>
                <a:spcPts val="0"/>
              </a:spcAft>
              <a:buSzPts val="2200"/>
              <a:buFont typeface="Roboto"/>
              <a:buChar char="●"/>
            </a:pPr>
            <a:r>
              <a:rPr lang="en" sz="2200" dirty="0">
                <a:latin typeface="Roboto"/>
                <a:ea typeface="Roboto"/>
                <a:cs typeface="Roboto"/>
                <a:sym typeface="Roboto"/>
              </a:rPr>
              <a:t>Dios hacia Judá</a:t>
            </a:r>
            <a:endParaRPr sz="2200" dirty="0">
              <a:latin typeface="Roboto"/>
              <a:ea typeface="Roboto"/>
              <a:cs typeface="Roboto"/>
              <a:sym typeface="Roboto"/>
            </a:endParaRPr>
          </a:p>
          <a:p>
            <a:pPr marL="457200" lvl="0" indent="-368300" algn="l" rtl="0">
              <a:lnSpc>
                <a:spcPct val="115000"/>
              </a:lnSpc>
              <a:spcBef>
                <a:spcPts val="0"/>
              </a:spcBef>
              <a:spcAft>
                <a:spcPts val="0"/>
              </a:spcAft>
              <a:buSzPts val="2200"/>
              <a:buFont typeface="Roboto"/>
              <a:buChar char="●"/>
            </a:pPr>
            <a:r>
              <a:rPr lang="en" sz="2200" dirty="0">
                <a:latin typeface="Roboto"/>
                <a:ea typeface="Roboto"/>
                <a:cs typeface="Roboto"/>
                <a:sym typeface="Roboto"/>
              </a:rPr>
              <a:t>Noemí hacia sus </a:t>
            </a:r>
            <a:r>
              <a:rPr lang="en" sz="2200" dirty="0" smtClean="0">
                <a:latin typeface="Roboto"/>
                <a:ea typeface="Roboto"/>
                <a:cs typeface="Roboto"/>
                <a:sym typeface="Roboto"/>
              </a:rPr>
              <a:t>nueras</a:t>
            </a:r>
            <a:endParaRPr lang="en" sz="2200" dirty="0">
              <a:latin typeface="Roboto"/>
              <a:ea typeface="Roboto"/>
              <a:cs typeface="Roboto"/>
              <a:sym typeface="Roboto"/>
            </a:endParaRPr>
          </a:p>
          <a:p>
            <a:pPr marL="457200" lvl="0" indent="-368300" algn="l" rtl="0">
              <a:lnSpc>
                <a:spcPct val="115000"/>
              </a:lnSpc>
              <a:spcBef>
                <a:spcPts val="0"/>
              </a:spcBef>
              <a:spcAft>
                <a:spcPts val="0"/>
              </a:spcAft>
              <a:buSzPts val="2200"/>
              <a:buFont typeface="Roboto"/>
              <a:buChar char="●"/>
            </a:pPr>
            <a:r>
              <a:rPr lang="en" sz="2200" dirty="0" smtClean="0">
                <a:latin typeface="Roboto"/>
                <a:ea typeface="Roboto"/>
                <a:cs typeface="Roboto"/>
                <a:sym typeface="Roboto"/>
              </a:rPr>
              <a:t>Rut </a:t>
            </a:r>
            <a:r>
              <a:rPr lang="en" sz="2200" dirty="0">
                <a:latin typeface="Roboto"/>
                <a:ea typeface="Roboto"/>
                <a:cs typeface="Roboto"/>
                <a:sym typeface="Roboto"/>
              </a:rPr>
              <a:t>hacia Noemí</a:t>
            </a:r>
            <a:endParaRPr sz="2200" dirty="0">
              <a:latin typeface="Roboto"/>
              <a:ea typeface="Roboto"/>
              <a:cs typeface="Roboto"/>
              <a:sym typeface="Roboto"/>
            </a:endParaRPr>
          </a:p>
          <a:p>
            <a:pPr marL="457200" lvl="0" indent="-368300" algn="l" rtl="0">
              <a:lnSpc>
                <a:spcPct val="115000"/>
              </a:lnSpc>
              <a:spcBef>
                <a:spcPts val="0"/>
              </a:spcBef>
              <a:spcAft>
                <a:spcPts val="0"/>
              </a:spcAft>
              <a:buSzPts val="2200"/>
              <a:buFont typeface="Roboto"/>
              <a:buChar char="●"/>
            </a:pPr>
            <a:r>
              <a:rPr lang="en" sz="2200" dirty="0">
                <a:latin typeface="Roboto"/>
                <a:ea typeface="Roboto"/>
                <a:cs typeface="Roboto"/>
                <a:sym typeface="Roboto"/>
              </a:rPr>
              <a:t>Booz hacia Rut y Noemí</a:t>
            </a:r>
            <a:endParaRPr sz="2200" dirty="0">
              <a:latin typeface="Roboto"/>
              <a:ea typeface="Roboto"/>
              <a:cs typeface="Roboto"/>
              <a:sym typeface="Roboto"/>
            </a:endParaRPr>
          </a:p>
          <a:p>
            <a:pPr marL="457200" lvl="0" indent="0" algn="l" rtl="0">
              <a:lnSpc>
                <a:spcPct val="115000"/>
              </a:lnSpc>
              <a:spcBef>
                <a:spcPts val="1200"/>
              </a:spcBef>
              <a:spcAft>
                <a:spcPts val="0"/>
              </a:spcAft>
              <a:buNone/>
            </a:pPr>
            <a:endParaRPr sz="2200" dirty="0">
              <a:latin typeface="Roboto"/>
              <a:ea typeface="Roboto"/>
              <a:cs typeface="Roboto"/>
              <a:sym typeface="Roboto"/>
            </a:endParaRPr>
          </a:p>
          <a:p>
            <a:pPr marL="0" lvl="0" indent="0" algn="l" rtl="0">
              <a:spcBef>
                <a:spcPts val="1200"/>
              </a:spcBef>
              <a:spcAft>
                <a:spcPts val="0"/>
              </a:spcAft>
              <a:buNone/>
            </a:pPr>
            <a:endParaRPr sz="3300" b="1" dirty="0">
              <a:latin typeface="Roboto"/>
              <a:ea typeface="Roboto"/>
              <a:cs typeface="Roboto"/>
              <a:sym typeface="Roboto"/>
            </a:endParaRPr>
          </a:p>
          <a:p>
            <a:pPr marL="0" lvl="0" indent="0" algn="l" rtl="0">
              <a:lnSpc>
                <a:spcPct val="115000"/>
              </a:lnSpc>
              <a:spcBef>
                <a:spcPts val="1200"/>
              </a:spcBef>
              <a:spcAft>
                <a:spcPts val="1200"/>
              </a:spcAft>
              <a:buNone/>
            </a:pPr>
            <a:endParaRPr sz="22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444183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ctrTitle"/>
          </p:nvPr>
        </p:nvSpPr>
        <p:spPr>
          <a:xfrm>
            <a:off x="1143000" y="841772"/>
            <a:ext cx="6858000" cy="1790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327" name="Google Shape;327;p40"/>
          <p:cNvSpPr txBox="1">
            <a:spLocks noGrp="1"/>
          </p:cNvSpPr>
          <p:nvPr>
            <p:ph type="subTitle" idx="1"/>
          </p:nvPr>
        </p:nvSpPr>
        <p:spPr>
          <a:xfrm>
            <a:off x="1143000" y="2701528"/>
            <a:ext cx="6858000" cy="12417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endParaRPr/>
          </a:p>
        </p:txBody>
      </p:sp>
    </p:spTree>
    <p:extLst>
      <p:ext uri="{BB962C8B-B14F-4D97-AF65-F5344CB8AC3E}">
        <p14:creationId xmlns:p14="http://schemas.microsoft.com/office/powerpoint/2010/main" val="175399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p:nvPr/>
        </p:nvSpPr>
        <p:spPr>
          <a:xfrm>
            <a:off x="1486767" y="1694402"/>
            <a:ext cx="16146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5400" b="0" i="0" u="none" strike="noStrike" cap="none" dirty="0" smtClean="0">
                <a:solidFill>
                  <a:srgbClr val="262626"/>
                </a:solidFill>
                <a:latin typeface="Roboto"/>
                <a:ea typeface="Roboto"/>
                <a:cs typeface="Roboto"/>
                <a:sym typeface="Roboto"/>
              </a:rPr>
              <a:t>Rut</a:t>
            </a:r>
            <a:endParaRPr sz="5400" b="0" i="0" u="none" strike="noStrike" cap="none" dirty="0">
              <a:solidFill>
                <a:srgbClr val="262626"/>
              </a:solidFill>
              <a:latin typeface="Roboto"/>
              <a:ea typeface="Roboto"/>
              <a:cs typeface="Roboto"/>
              <a:sym typeface="Roboto"/>
            </a:endParaRPr>
          </a:p>
        </p:txBody>
      </p:sp>
      <p:sp>
        <p:nvSpPr>
          <p:cNvPr id="137" name="Google Shape;137;p26"/>
          <p:cNvSpPr/>
          <p:nvPr/>
        </p:nvSpPr>
        <p:spPr>
          <a:xfrm>
            <a:off x="4572000" y="0"/>
            <a:ext cx="4572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9" name="Google Shape;139;p26"/>
          <p:cNvSpPr txBox="1"/>
          <p:nvPr/>
        </p:nvSpPr>
        <p:spPr>
          <a:xfrm>
            <a:off x="4962756" y="1809141"/>
            <a:ext cx="3790500" cy="1077300"/>
          </a:xfrm>
          <a:prstGeom prst="rect">
            <a:avLst/>
          </a:prstGeom>
          <a:noFill/>
          <a:ln>
            <a:noFill/>
          </a:ln>
        </p:spPr>
        <p:txBody>
          <a:bodyPr spcFirstLastPara="1" wrap="square" lIns="91425" tIns="45700" rIns="91425" bIns="45700" anchor="t" anchorCtr="0">
            <a:spAutoFit/>
          </a:bodyPr>
          <a:lstStyle/>
          <a:p>
            <a:pPr marL="457200" marR="0" lvl="0" indent="-431800" algn="l" rtl="0">
              <a:spcBef>
                <a:spcPts val="0"/>
              </a:spcBef>
              <a:spcAft>
                <a:spcPts val="0"/>
              </a:spcAft>
              <a:buClr>
                <a:srgbClr val="ECF0F1"/>
              </a:buClr>
              <a:buSzPts val="3200"/>
              <a:buFont typeface="Roboto"/>
              <a:buAutoNum type="arabicPeriod"/>
            </a:pPr>
            <a:r>
              <a:rPr lang="en" sz="3200">
                <a:solidFill>
                  <a:srgbClr val="ECF0F1"/>
                </a:solidFill>
                <a:latin typeface="Roboto"/>
                <a:ea typeface="Roboto"/>
                <a:cs typeface="Roboto"/>
                <a:sym typeface="Roboto"/>
              </a:rPr>
              <a:t>Introducción a Rut</a:t>
            </a:r>
            <a:endParaRPr sz="3200" dirty="0">
              <a:solidFill>
                <a:srgbClr val="ECF0F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p46"/>
          <p:cNvSpPr txBox="1"/>
          <p:nvPr/>
        </p:nvSpPr>
        <p:spPr>
          <a:xfrm>
            <a:off x="124774" y="221550"/>
            <a:ext cx="8729294" cy="517024"/>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Temas comunes</a:t>
            </a:r>
            <a:r>
              <a:rPr lang="en" sz="2400" b="1" dirty="0" smtClean="0">
                <a:solidFill>
                  <a:schemeClr val="dk1"/>
                </a:solidFill>
                <a:latin typeface="Roboto"/>
                <a:ea typeface="Roboto"/>
                <a:cs typeface="Roboto"/>
                <a:sym typeface="Roboto"/>
              </a:rPr>
              <a:t>:</a:t>
            </a:r>
          </a:p>
        </p:txBody>
      </p:sp>
    </p:spTree>
    <p:extLst>
      <p:ext uri="{BB962C8B-B14F-4D97-AF65-F5344CB8AC3E}">
        <p14:creationId xmlns:p14="http://schemas.microsoft.com/office/powerpoint/2010/main" val="4259809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p46"/>
          <p:cNvSpPr txBox="1"/>
          <p:nvPr/>
        </p:nvSpPr>
        <p:spPr>
          <a:xfrm>
            <a:off x="124774" y="221550"/>
            <a:ext cx="8729294" cy="2215951"/>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Temas comunes</a:t>
            </a:r>
            <a:r>
              <a:rPr lang="en" sz="24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24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AutoNum type="arabicPeriod"/>
            </a:pPr>
            <a:r>
              <a:rPr lang="en" sz="2400" dirty="0">
                <a:solidFill>
                  <a:srgbClr val="262626"/>
                </a:solidFill>
                <a:latin typeface="Roboto"/>
                <a:ea typeface="Roboto"/>
                <a:cs typeface="Roboto"/>
                <a:sym typeface="Roboto"/>
              </a:rPr>
              <a:t>Personas que muestran características como lealtad, fe, compasión, generosidad, dominio propio, justicia, etc. hacia otros que eran "menores" </a:t>
            </a:r>
            <a:r>
              <a:rPr lang="en" sz="2400" dirty="0">
                <a:solidFill>
                  <a:schemeClr val="dk1"/>
                </a:solidFill>
                <a:latin typeface="Roboto"/>
                <a:ea typeface="Roboto"/>
                <a:cs typeface="Roboto"/>
                <a:sym typeface="Roboto"/>
              </a:rPr>
              <a:t>(o inferiores</a:t>
            </a:r>
            <a:r>
              <a:rPr lang="en" sz="2400" dirty="0" smtClean="0">
                <a:solidFill>
                  <a:schemeClr val="dk1"/>
                </a:solidFill>
                <a:latin typeface="Roboto"/>
                <a:ea typeface="Roboto"/>
                <a:cs typeface="Roboto"/>
                <a:sym typeface="Roboto"/>
              </a:rPr>
              <a:t>)</a:t>
            </a:r>
            <a:endParaRPr sz="2400" dirty="0">
              <a:solidFill>
                <a:srgbClr val="262626"/>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p46"/>
          <p:cNvSpPr txBox="1"/>
          <p:nvPr/>
        </p:nvSpPr>
        <p:spPr>
          <a:xfrm>
            <a:off x="124774" y="221550"/>
            <a:ext cx="8729294" cy="391487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Temas comunes</a:t>
            </a:r>
            <a:r>
              <a:rPr lang="en" sz="24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24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AutoNum type="arabicPeriod"/>
            </a:pPr>
            <a:r>
              <a:rPr lang="en" sz="2400" dirty="0">
                <a:solidFill>
                  <a:srgbClr val="262626"/>
                </a:solidFill>
                <a:latin typeface="Roboto"/>
                <a:ea typeface="Roboto"/>
                <a:cs typeface="Roboto"/>
                <a:sym typeface="Roboto"/>
              </a:rPr>
              <a:t>Personas que muestran características como lealtad, fe, compasión, generosidad, dominio propio, justicia, etc. hacia otros que eran "menores" </a:t>
            </a:r>
            <a:r>
              <a:rPr lang="en" sz="2400" dirty="0">
                <a:solidFill>
                  <a:schemeClr val="dk1"/>
                </a:solidFill>
                <a:latin typeface="Roboto"/>
                <a:ea typeface="Roboto"/>
                <a:cs typeface="Roboto"/>
                <a:sym typeface="Roboto"/>
              </a:rPr>
              <a:t>(o inferiores)</a:t>
            </a:r>
            <a:endParaRPr sz="2400" dirty="0">
              <a:solidFill>
                <a:srgbClr val="262626"/>
              </a:solidFill>
              <a:latin typeface="Roboto"/>
              <a:ea typeface="Roboto"/>
              <a:cs typeface="Roboto"/>
              <a:sym typeface="Roboto"/>
            </a:endParaRPr>
          </a:p>
          <a:p>
            <a:pPr marL="914400" lvl="1" indent="-355600" algn="l" rtl="0">
              <a:lnSpc>
                <a:spcPct val="115000"/>
              </a:lnSpc>
              <a:spcBef>
                <a:spcPts val="0"/>
              </a:spcBef>
              <a:spcAft>
                <a:spcPts val="0"/>
              </a:spcAft>
              <a:buClr>
                <a:srgbClr val="262626"/>
              </a:buClr>
              <a:buSzPts val="2000"/>
              <a:buFont typeface="Roboto"/>
              <a:buAutoNum type="alphaLcPeriod"/>
            </a:pPr>
            <a:r>
              <a:rPr lang="en" sz="2400" dirty="0">
                <a:solidFill>
                  <a:srgbClr val="262626"/>
                </a:solidFill>
                <a:latin typeface="Roboto"/>
                <a:ea typeface="Roboto"/>
                <a:cs typeface="Roboto"/>
                <a:sym typeface="Roboto"/>
              </a:rPr>
              <a:t>Rut muestra compasión y lealtad a Noemí (Booz-&gt;Rut)</a:t>
            </a:r>
            <a:endParaRPr sz="2400" dirty="0">
              <a:solidFill>
                <a:srgbClr val="262626"/>
              </a:solidFill>
              <a:latin typeface="Roboto"/>
              <a:ea typeface="Roboto"/>
              <a:cs typeface="Roboto"/>
              <a:sym typeface="Roboto"/>
            </a:endParaRPr>
          </a:p>
          <a:p>
            <a:pPr marL="914400" lvl="1" indent="-355600" algn="l" rtl="0">
              <a:lnSpc>
                <a:spcPct val="115000"/>
              </a:lnSpc>
              <a:spcBef>
                <a:spcPts val="0"/>
              </a:spcBef>
              <a:spcAft>
                <a:spcPts val="0"/>
              </a:spcAft>
              <a:buClr>
                <a:srgbClr val="262626"/>
              </a:buClr>
              <a:buSzPts val="2000"/>
              <a:buFont typeface="Roboto"/>
              <a:buAutoNum type="alphaLcPeriod"/>
            </a:pPr>
            <a:r>
              <a:rPr lang="en" sz="2400" dirty="0">
                <a:solidFill>
                  <a:srgbClr val="262626"/>
                </a:solidFill>
                <a:latin typeface="Roboto"/>
                <a:ea typeface="Roboto"/>
                <a:cs typeface="Roboto"/>
                <a:sym typeface="Roboto"/>
              </a:rPr>
              <a:t>Booz muestra su dominio propio/justicia al preguntar al pariente más cercano</a:t>
            </a:r>
            <a:endParaRPr sz="2400" dirty="0">
              <a:solidFill>
                <a:srgbClr val="262626"/>
              </a:solidFill>
              <a:latin typeface="Roboto"/>
              <a:ea typeface="Roboto"/>
              <a:cs typeface="Roboto"/>
              <a:sym typeface="Roboto"/>
            </a:endParaRPr>
          </a:p>
          <a:p>
            <a:pPr marL="914400" lvl="1" indent="-355600" algn="l" rtl="0">
              <a:lnSpc>
                <a:spcPct val="115000"/>
              </a:lnSpc>
              <a:spcBef>
                <a:spcPts val="0"/>
              </a:spcBef>
              <a:spcAft>
                <a:spcPts val="0"/>
              </a:spcAft>
              <a:buClr>
                <a:srgbClr val="262626"/>
              </a:buClr>
              <a:buSzPts val="2000"/>
              <a:buFont typeface="Roboto"/>
              <a:buAutoNum type="alphaLcPeriod"/>
            </a:pPr>
            <a:r>
              <a:rPr lang="en" sz="2400" dirty="0">
                <a:solidFill>
                  <a:srgbClr val="262626"/>
                </a:solidFill>
                <a:latin typeface="Roboto"/>
                <a:ea typeface="Roboto"/>
                <a:cs typeface="Roboto"/>
                <a:sym typeface="Roboto"/>
              </a:rPr>
              <a:t>Booz representa a Dios en sus palabras y acciones</a:t>
            </a:r>
            <a:endParaRPr sz="24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2179931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Google Shape;463;p48"/>
          <p:cNvSpPr txBox="1"/>
          <p:nvPr/>
        </p:nvSpPr>
        <p:spPr>
          <a:xfrm>
            <a:off x="0" y="221550"/>
            <a:ext cx="8846634" cy="2145162"/>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Temas comunes</a:t>
            </a:r>
            <a:r>
              <a:rPr lang="en" sz="24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2400" b="1" dirty="0">
              <a:solidFill>
                <a:schemeClr val="dk1"/>
              </a:solidFill>
              <a:latin typeface="Roboto"/>
              <a:ea typeface="Roboto"/>
              <a:cs typeface="Roboto"/>
              <a:sym typeface="Roboto"/>
            </a:endParaRPr>
          </a:p>
          <a:p>
            <a:pPr marL="457200" lvl="0" indent="-285750" algn="l" rtl="0">
              <a:lnSpc>
                <a:spcPct val="115000"/>
              </a:lnSpc>
              <a:spcBef>
                <a:spcPts val="0"/>
              </a:spcBef>
              <a:spcAft>
                <a:spcPts val="0"/>
              </a:spcAft>
              <a:buClr>
                <a:schemeClr val="dk1"/>
              </a:buClr>
              <a:buSzPts val="900"/>
              <a:buFont typeface="Roboto"/>
              <a:buAutoNum type="arabicPeriod"/>
            </a:pPr>
            <a:r>
              <a:rPr lang="en" sz="1000" dirty="0">
                <a:solidFill>
                  <a:srgbClr val="262626"/>
                </a:solidFill>
                <a:latin typeface="Roboto"/>
                <a:ea typeface="Roboto"/>
                <a:cs typeface="Roboto"/>
                <a:sym typeface="Roboto"/>
              </a:rPr>
              <a:t>Personas que muestran características como lealtad, fe, compasión, generosidad, dominio propio, imparcialidad, etc. hacia otros que eran "menores" (o inferiores)</a:t>
            </a:r>
            <a:endParaRPr sz="1000" dirty="0">
              <a:solidFill>
                <a:srgbClr val="262626"/>
              </a:solidFill>
              <a:latin typeface="Roboto"/>
              <a:ea typeface="Roboto"/>
              <a:cs typeface="Roboto"/>
              <a:sym typeface="Roboto"/>
            </a:endParaRPr>
          </a:p>
          <a:p>
            <a:pPr marL="457200" lvl="0" indent="-355600" algn="l" rtl="0">
              <a:lnSpc>
                <a:spcPct val="115000"/>
              </a:lnSpc>
              <a:spcBef>
                <a:spcPts val="0"/>
              </a:spcBef>
              <a:spcAft>
                <a:spcPts val="0"/>
              </a:spcAft>
              <a:buClr>
                <a:srgbClr val="262626"/>
              </a:buClr>
              <a:buSzPts val="2000"/>
              <a:buFont typeface="Roboto"/>
              <a:buAutoNum type="arabicPeriod"/>
            </a:pPr>
            <a:r>
              <a:rPr lang="en" sz="2400" dirty="0">
                <a:solidFill>
                  <a:srgbClr val="262626"/>
                </a:solidFill>
                <a:latin typeface="Roboto"/>
                <a:ea typeface="Roboto"/>
                <a:cs typeface="Roboto"/>
                <a:sym typeface="Roboto"/>
              </a:rPr>
              <a:t>"Acontecimientos fortuitos" que contribuyen a cambiar la vida de Noemí a lo largo del </a:t>
            </a:r>
            <a:r>
              <a:rPr lang="en" sz="2400" dirty="0" smtClean="0">
                <a:solidFill>
                  <a:srgbClr val="262626"/>
                </a:solidFill>
                <a:latin typeface="Roboto"/>
                <a:ea typeface="Roboto"/>
                <a:cs typeface="Roboto"/>
                <a:sym typeface="Roboto"/>
              </a:rPr>
              <a:t>libro</a:t>
            </a:r>
            <a:endParaRPr sz="24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564883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Google Shape;463;p48"/>
          <p:cNvSpPr txBox="1"/>
          <p:nvPr/>
        </p:nvSpPr>
        <p:spPr>
          <a:xfrm>
            <a:off x="0" y="221550"/>
            <a:ext cx="8846634" cy="4693552"/>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Temas comunes</a:t>
            </a:r>
            <a:r>
              <a:rPr lang="en" sz="24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2400" b="1" dirty="0">
              <a:solidFill>
                <a:schemeClr val="dk1"/>
              </a:solidFill>
              <a:latin typeface="Roboto"/>
              <a:ea typeface="Roboto"/>
              <a:cs typeface="Roboto"/>
              <a:sym typeface="Roboto"/>
            </a:endParaRPr>
          </a:p>
          <a:p>
            <a:pPr marL="457200" lvl="0" indent="-285750" algn="l" rtl="0">
              <a:lnSpc>
                <a:spcPct val="115000"/>
              </a:lnSpc>
              <a:spcBef>
                <a:spcPts val="0"/>
              </a:spcBef>
              <a:spcAft>
                <a:spcPts val="0"/>
              </a:spcAft>
              <a:buClr>
                <a:schemeClr val="dk1"/>
              </a:buClr>
              <a:buSzPts val="900"/>
              <a:buFont typeface="Roboto"/>
              <a:buAutoNum type="arabicPeriod"/>
            </a:pPr>
            <a:r>
              <a:rPr lang="en" sz="1000" dirty="0">
                <a:solidFill>
                  <a:srgbClr val="262626"/>
                </a:solidFill>
                <a:latin typeface="Roboto"/>
                <a:ea typeface="Roboto"/>
                <a:cs typeface="Roboto"/>
                <a:sym typeface="Roboto"/>
              </a:rPr>
              <a:t>Personas que muestran características como lealtad, fe, compasión, generosidad, dominio propio, imparcialidad, etc. hacia otros que eran "menores" (o inferiores)</a:t>
            </a:r>
            <a:endParaRPr sz="1000" dirty="0">
              <a:solidFill>
                <a:srgbClr val="262626"/>
              </a:solidFill>
              <a:latin typeface="Roboto"/>
              <a:ea typeface="Roboto"/>
              <a:cs typeface="Roboto"/>
              <a:sym typeface="Roboto"/>
            </a:endParaRPr>
          </a:p>
          <a:p>
            <a:pPr marL="457200" lvl="0" indent="-355600" algn="l" rtl="0">
              <a:lnSpc>
                <a:spcPct val="115000"/>
              </a:lnSpc>
              <a:spcBef>
                <a:spcPts val="0"/>
              </a:spcBef>
              <a:spcAft>
                <a:spcPts val="0"/>
              </a:spcAft>
              <a:buClr>
                <a:srgbClr val="262626"/>
              </a:buClr>
              <a:buSzPts val="2000"/>
              <a:buFont typeface="Roboto"/>
              <a:buAutoNum type="arabicPeriod"/>
            </a:pPr>
            <a:r>
              <a:rPr lang="en" sz="2400" dirty="0">
                <a:solidFill>
                  <a:srgbClr val="262626"/>
                </a:solidFill>
                <a:latin typeface="Roboto"/>
                <a:ea typeface="Roboto"/>
                <a:cs typeface="Roboto"/>
                <a:sym typeface="Roboto"/>
              </a:rPr>
              <a:t>"Acontecimientos fortuitos" que contribuyen a cambiar la vida de Noemí a lo largo del libro</a:t>
            </a:r>
            <a:endParaRPr sz="2400" dirty="0">
              <a:solidFill>
                <a:srgbClr val="262626"/>
              </a:solidFill>
              <a:latin typeface="Roboto"/>
              <a:ea typeface="Roboto"/>
              <a:cs typeface="Roboto"/>
              <a:sym typeface="Roboto"/>
            </a:endParaRPr>
          </a:p>
          <a:p>
            <a:pPr marL="914400" lvl="1" indent="-355600" algn="l" rtl="0">
              <a:lnSpc>
                <a:spcPct val="115000"/>
              </a:lnSpc>
              <a:spcBef>
                <a:spcPts val="0"/>
              </a:spcBef>
              <a:spcAft>
                <a:spcPts val="0"/>
              </a:spcAft>
              <a:buClr>
                <a:srgbClr val="262626"/>
              </a:buClr>
              <a:buSzPts val="2000"/>
              <a:buFont typeface="Roboto"/>
              <a:buAutoNum type="alphaLcPeriod"/>
            </a:pPr>
            <a:r>
              <a:rPr lang="en" sz="2400" dirty="0">
                <a:solidFill>
                  <a:srgbClr val="262626"/>
                </a:solidFill>
                <a:latin typeface="Roboto"/>
                <a:ea typeface="Roboto"/>
                <a:cs typeface="Roboto"/>
                <a:sym typeface="Roboto"/>
              </a:rPr>
              <a:t>Hambre en Belén</a:t>
            </a:r>
            <a:endParaRPr sz="2400" dirty="0">
              <a:solidFill>
                <a:srgbClr val="262626"/>
              </a:solidFill>
              <a:latin typeface="Roboto"/>
              <a:ea typeface="Roboto"/>
              <a:cs typeface="Roboto"/>
              <a:sym typeface="Roboto"/>
            </a:endParaRPr>
          </a:p>
          <a:p>
            <a:pPr marL="914400" lvl="1" indent="-355600" algn="l" rtl="0">
              <a:lnSpc>
                <a:spcPct val="115000"/>
              </a:lnSpc>
              <a:spcBef>
                <a:spcPts val="0"/>
              </a:spcBef>
              <a:spcAft>
                <a:spcPts val="0"/>
              </a:spcAft>
              <a:buClr>
                <a:srgbClr val="262626"/>
              </a:buClr>
              <a:buSzPts val="2000"/>
              <a:buFont typeface="Roboto"/>
              <a:buAutoNum type="alphaLcPeriod"/>
            </a:pPr>
            <a:r>
              <a:rPr lang="en" sz="2400" dirty="0">
                <a:solidFill>
                  <a:srgbClr val="262626"/>
                </a:solidFill>
                <a:latin typeface="Roboto"/>
                <a:ea typeface="Roboto"/>
                <a:cs typeface="Roboto"/>
                <a:sym typeface="Roboto"/>
              </a:rPr>
              <a:t>Perder a su marido e hijos</a:t>
            </a:r>
            <a:endParaRPr sz="2400" dirty="0">
              <a:solidFill>
                <a:srgbClr val="262626"/>
              </a:solidFill>
              <a:latin typeface="Roboto"/>
              <a:ea typeface="Roboto"/>
              <a:cs typeface="Roboto"/>
              <a:sym typeface="Roboto"/>
            </a:endParaRPr>
          </a:p>
          <a:p>
            <a:pPr marL="914400" lvl="1" indent="-355600" algn="l" rtl="0">
              <a:lnSpc>
                <a:spcPct val="115000"/>
              </a:lnSpc>
              <a:spcBef>
                <a:spcPts val="0"/>
              </a:spcBef>
              <a:spcAft>
                <a:spcPts val="0"/>
              </a:spcAft>
              <a:buClr>
                <a:srgbClr val="262626"/>
              </a:buClr>
              <a:buSzPts val="2000"/>
              <a:buFont typeface="Roboto"/>
              <a:buAutoNum type="alphaLcPeriod"/>
            </a:pPr>
            <a:r>
              <a:rPr lang="en" sz="2400" dirty="0">
                <a:solidFill>
                  <a:srgbClr val="262626"/>
                </a:solidFill>
                <a:latin typeface="Roboto"/>
                <a:ea typeface="Roboto"/>
                <a:cs typeface="Roboto"/>
                <a:sym typeface="Roboto"/>
              </a:rPr>
              <a:t>Alivio en la tierra de Judá</a:t>
            </a:r>
            <a:endParaRPr sz="2400" dirty="0">
              <a:solidFill>
                <a:srgbClr val="262626"/>
              </a:solidFill>
              <a:latin typeface="Roboto"/>
              <a:ea typeface="Roboto"/>
              <a:cs typeface="Roboto"/>
              <a:sym typeface="Roboto"/>
            </a:endParaRPr>
          </a:p>
          <a:p>
            <a:pPr marL="914400" lvl="1" indent="-355600" algn="l" rtl="0">
              <a:lnSpc>
                <a:spcPct val="115000"/>
              </a:lnSpc>
              <a:spcBef>
                <a:spcPts val="0"/>
              </a:spcBef>
              <a:spcAft>
                <a:spcPts val="0"/>
              </a:spcAft>
              <a:buClr>
                <a:srgbClr val="262626"/>
              </a:buClr>
              <a:buSzPts val="2000"/>
              <a:buFont typeface="Roboto"/>
              <a:buAutoNum type="alphaLcPeriod"/>
            </a:pPr>
            <a:r>
              <a:rPr lang="en" sz="2400" dirty="0">
                <a:solidFill>
                  <a:srgbClr val="262626"/>
                </a:solidFill>
                <a:latin typeface="Roboto"/>
                <a:ea typeface="Roboto"/>
                <a:cs typeface="Roboto"/>
                <a:sym typeface="Roboto"/>
              </a:rPr>
              <a:t>Rut va a trabajar en el campo de Booz</a:t>
            </a:r>
            <a:endParaRPr sz="2400" dirty="0">
              <a:solidFill>
                <a:srgbClr val="262626"/>
              </a:solidFill>
              <a:latin typeface="Roboto"/>
              <a:ea typeface="Roboto"/>
              <a:cs typeface="Roboto"/>
              <a:sym typeface="Roboto"/>
            </a:endParaRPr>
          </a:p>
          <a:p>
            <a:pPr marL="914400" lvl="1" indent="-355600" algn="l" rtl="0">
              <a:lnSpc>
                <a:spcPct val="115000"/>
              </a:lnSpc>
              <a:spcBef>
                <a:spcPts val="0"/>
              </a:spcBef>
              <a:spcAft>
                <a:spcPts val="0"/>
              </a:spcAft>
              <a:buClr>
                <a:srgbClr val="262626"/>
              </a:buClr>
              <a:buSzPts val="2000"/>
              <a:buFont typeface="Roboto"/>
              <a:buAutoNum type="alphaLcPeriod"/>
            </a:pPr>
            <a:r>
              <a:rPr lang="en" sz="2400" dirty="0">
                <a:solidFill>
                  <a:srgbClr val="262626"/>
                </a:solidFill>
                <a:latin typeface="Roboto"/>
                <a:ea typeface="Roboto"/>
                <a:cs typeface="Roboto"/>
                <a:sym typeface="Roboto"/>
              </a:rPr>
              <a:t>El pariente más cercano rechaza la proposición de Booz de redimir a Rut</a:t>
            </a:r>
            <a:endParaRPr sz="2400" dirty="0">
              <a:solidFill>
                <a:srgbClr val="262626"/>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7" name="Google Shape;477;p50"/>
          <p:cNvSpPr txBox="1"/>
          <p:nvPr/>
        </p:nvSpPr>
        <p:spPr>
          <a:xfrm>
            <a:off x="72049" y="221550"/>
            <a:ext cx="8826624" cy="2631834"/>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800" b="1" dirty="0">
                <a:solidFill>
                  <a:schemeClr val="dk1"/>
                </a:solidFill>
                <a:latin typeface="Roboto"/>
                <a:ea typeface="Roboto"/>
                <a:cs typeface="Roboto"/>
                <a:sym typeface="Roboto"/>
              </a:rPr>
              <a:t>Temas comunes</a:t>
            </a:r>
            <a:r>
              <a:rPr lang="en" sz="28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2800" b="1" dirty="0">
              <a:solidFill>
                <a:schemeClr val="dk1"/>
              </a:solidFill>
              <a:latin typeface="Roboto"/>
              <a:ea typeface="Roboto"/>
              <a:cs typeface="Roboto"/>
              <a:sym typeface="Roboto"/>
            </a:endParaRPr>
          </a:p>
          <a:p>
            <a:pPr marL="457200" lvl="0" indent="-285750" algn="l" rtl="0">
              <a:lnSpc>
                <a:spcPct val="115000"/>
              </a:lnSpc>
              <a:spcBef>
                <a:spcPts val="0"/>
              </a:spcBef>
              <a:spcAft>
                <a:spcPts val="0"/>
              </a:spcAft>
              <a:buClr>
                <a:schemeClr val="dk1"/>
              </a:buClr>
              <a:buSzPts val="900"/>
              <a:buFont typeface="Roboto"/>
              <a:buAutoNum type="arabicPeriod"/>
            </a:pPr>
            <a:r>
              <a:rPr lang="en" sz="1050" dirty="0">
                <a:solidFill>
                  <a:srgbClr val="262626"/>
                </a:solidFill>
                <a:latin typeface="Roboto"/>
                <a:ea typeface="Roboto"/>
                <a:cs typeface="Roboto"/>
                <a:sym typeface="Roboto"/>
              </a:rPr>
              <a:t>Personas que muestran características como lealtad, fe, compasión, generosidad, dominio propio, imparcialidad, etc. hacia otros que eran "menores" (o inferiores)</a:t>
            </a:r>
            <a:endParaRPr sz="1050" dirty="0">
              <a:solidFill>
                <a:srgbClr val="262626"/>
              </a:solidFill>
              <a:latin typeface="Roboto"/>
              <a:ea typeface="Roboto"/>
              <a:cs typeface="Roboto"/>
              <a:sym typeface="Roboto"/>
            </a:endParaRPr>
          </a:p>
          <a:p>
            <a:pPr marL="457200" lvl="0" indent="-285750" algn="l" rtl="0">
              <a:lnSpc>
                <a:spcPct val="115000"/>
              </a:lnSpc>
              <a:spcBef>
                <a:spcPts val="0"/>
              </a:spcBef>
              <a:spcAft>
                <a:spcPts val="0"/>
              </a:spcAft>
              <a:buClr>
                <a:srgbClr val="262626"/>
              </a:buClr>
              <a:buSzPts val="900"/>
              <a:buFont typeface="Roboto"/>
              <a:buAutoNum type="arabicPeriod"/>
            </a:pPr>
            <a:r>
              <a:rPr lang="en" sz="1050" dirty="0">
                <a:solidFill>
                  <a:srgbClr val="262626"/>
                </a:solidFill>
                <a:latin typeface="Roboto"/>
                <a:ea typeface="Roboto"/>
                <a:cs typeface="Roboto"/>
                <a:sym typeface="Roboto"/>
              </a:rPr>
              <a:t>"Acontecimientos fortuitos" que contribuyen a cambiar la vida de Noemí a lo largo del libro</a:t>
            </a:r>
            <a:endParaRPr sz="1050" dirty="0">
              <a:solidFill>
                <a:srgbClr val="262626"/>
              </a:solidFill>
              <a:latin typeface="Roboto"/>
              <a:ea typeface="Roboto"/>
              <a:cs typeface="Roboto"/>
              <a:sym typeface="Roboto"/>
            </a:endParaRPr>
          </a:p>
          <a:p>
            <a:pPr marL="457200" lvl="0" indent="-361950" algn="l" rtl="0">
              <a:lnSpc>
                <a:spcPct val="115000"/>
              </a:lnSpc>
              <a:spcBef>
                <a:spcPts val="0"/>
              </a:spcBef>
              <a:spcAft>
                <a:spcPts val="0"/>
              </a:spcAft>
              <a:buClr>
                <a:srgbClr val="262626"/>
              </a:buClr>
              <a:buSzPts val="2100"/>
              <a:buFont typeface="Roboto"/>
              <a:buAutoNum type="arabicPeriod"/>
            </a:pPr>
            <a:r>
              <a:rPr lang="en" sz="2800" dirty="0">
                <a:solidFill>
                  <a:schemeClr val="dk1"/>
                </a:solidFill>
                <a:latin typeface="Roboto"/>
                <a:ea typeface="Roboto"/>
                <a:cs typeface="Roboto"/>
                <a:sym typeface="Roboto"/>
              </a:rPr>
              <a:t>Varios acontecimientos que prefiguran los eventos del Nuevo </a:t>
            </a:r>
            <a:r>
              <a:rPr lang="en" sz="2800" dirty="0" smtClean="0">
                <a:solidFill>
                  <a:schemeClr val="dk1"/>
                </a:solidFill>
                <a:latin typeface="Roboto"/>
                <a:ea typeface="Roboto"/>
                <a:cs typeface="Roboto"/>
                <a:sym typeface="Roboto"/>
              </a:rPr>
              <a:t>Testamento</a:t>
            </a:r>
            <a:endParaRPr sz="28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4249977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7" name="Google Shape;477;p50"/>
          <p:cNvSpPr txBox="1"/>
          <p:nvPr/>
        </p:nvSpPr>
        <p:spPr>
          <a:xfrm>
            <a:off x="72049" y="221550"/>
            <a:ext cx="8826624" cy="461391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800" b="1" dirty="0">
                <a:solidFill>
                  <a:schemeClr val="dk1"/>
                </a:solidFill>
                <a:latin typeface="Roboto"/>
                <a:ea typeface="Roboto"/>
                <a:cs typeface="Roboto"/>
                <a:sym typeface="Roboto"/>
              </a:rPr>
              <a:t>Temas comunes</a:t>
            </a:r>
            <a:r>
              <a:rPr lang="en" sz="28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2800" b="1" dirty="0">
              <a:solidFill>
                <a:schemeClr val="dk1"/>
              </a:solidFill>
              <a:latin typeface="Roboto"/>
              <a:ea typeface="Roboto"/>
              <a:cs typeface="Roboto"/>
              <a:sym typeface="Roboto"/>
            </a:endParaRPr>
          </a:p>
          <a:p>
            <a:pPr marL="457200" lvl="0" indent="-285750" algn="l" rtl="0">
              <a:lnSpc>
                <a:spcPct val="115000"/>
              </a:lnSpc>
              <a:spcBef>
                <a:spcPts val="0"/>
              </a:spcBef>
              <a:spcAft>
                <a:spcPts val="0"/>
              </a:spcAft>
              <a:buClr>
                <a:schemeClr val="dk1"/>
              </a:buClr>
              <a:buSzPts val="900"/>
              <a:buFont typeface="Roboto"/>
              <a:buAutoNum type="arabicPeriod"/>
            </a:pPr>
            <a:r>
              <a:rPr lang="en" sz="1050" dirty="0">
                <a:solidFill>
                  <a:srgbClr val="262626"/>
                </a:solidFill>
                <a:latin typeface="Roboto"/>
                <a:ea typeface="Roboto"/>
                <a:cs typeface="Roboto"/>
                <a:sym typeface="Roboto"/>
              </a:rPr>
              <a:t>Personas que muestran características como lealtad, fe, compasión, generosidad, dominio propio, imparcialidad, etc. hacia otros que eran "menores" (o inferiores)</a:t>
            </a:r>
            <a:endParaRPr sz="1050" dirty="0">
              <a:solidFill>
                <a:srgbClr val="262626"/>
              </a:solidFill>
              <a:latin typeface="Roboto"/>
              <a:ea typeface="Roboto"/>
              <a:cs typeface="Roboto"/>
              <a:sym typeface="Roboto"/>
            </a:endParaRPr>
          </a:p>
          <a:p>
            <a:pPr marL="457200" lvl="0" indent="-285750" algn="l" rtl="0">
              <a:lnSpc>
                <a:spcPct val="115000"/>
              </a:lnSpc>
              <a:spcBef>
                <a:spcPts val="0"/>
              </a:spcBef>
              <a:spcAft>
                <a:spcPts val="0"/>
              </a:spcAft>
              <a:buClr>
                <a:srgbClr val="262626"/>
              </a:buClr>
              <a:buSzPts val="900"/>
              <a:buFont typeface="Roboto"/>
              <a:buAutoNum type="arabicPeriod"/>
            </a:pPr>
            <a:r>
              <a:rPr lang="en" sz="1050" dirty="0">
                <a:solidFill>
                  <a:srgbClr val="262626"/>
                </a:solidFill>
                <a:latin typeface="Roboto"/>
                <a:ea typeface="Roboto"/>
                <a:cs typeface="Roboto"/>
                <a:sym typeface="Roboto"/>
              </a:rPr>
              <a:t>"Acontecimientos fortuitos" que contribuyen a cambiar la vida de Noemí a lo largo del libro</a:t>
            </a:r>
            <a:endParaRPr sz="1050" dirty="0">
              <a:solidFill>
                <a:srgbClr val="262626"/>
              </a:solidFill>
              <a:latin typeface="Roboto"/>
              <a:ea typeface="Roboto"/>
              <a:cs typeface="Roboto"/>
              <a:sym typeface="Roboto"/>
            </a:endParaRPr>
          </a:p>
          <a:p>
            <a:pPr marL="457200" lvl="0" indent="-361950" algn="l" rtl="0">
              <a:lnSpc>
                <a:spcPct val="115000"/>
              </a:lnSpc>
              <a:spcBef>
                <a:spcPts val="0"/>
              </a:spcBef>
              <a:spcAft>
                <a:spcPts val="0"/>
              </a:spcAft>
              <a:buClr>
                <a:srgbClr val="262626"/>
              </a:buClr>
              <a:buSzPts val="2100"/>
              <a:buFont typeface="Roboto"/>
              <a:buAutoNum type="arabicPeriod"/>
            </a:pPr>
            <a:r>
              <a:rPr lang="en" sz="2800" dirty="0">
                <a:solidFill>
                  <a:schemeClr val="dk1"/>
                </a:solidFill>
                <a:latin typeface="Roboto"/>
                <a:ea typeface="Roboto"/>
                <a:cs typeface="Roboto"/>
                <a:sym typeface="Roboto"/>
              </a:rPr>
              <a:t>Varios acontecimientos que prefiguran los eventos del Nuevo Testamento</a:t>
            </a:r>
            <a:endParaRPr sz="2800" dirty="0">
              <a:solidFill>
                <a:srgbClr val="262626"/>
              </a:solidFill>
              <a:latin typeface="Roboto"/>
              <a:ea typeface="Roboto"/>
              <a:cs typeface="Roboto"/>
              <a:sym typeface="Roboto"/>
            </a:endParaRPr>
          </a:p>
          <a:p>
            <a:pPr marL="914400" lvl="1" indent="-361950" algn="l" rtl="0">
              <a:lnSpc>
                <a:spcPct val="115000"/>
              </a:lnSpc>
              <a:spcBef>
                <a:spcPts val="0"/>
              </a:spcBef>
              <a:spcAft>
                <a:spcPts val="0"/>
              </a:spcAft>
              <a:buClr>
                <a:srgbClr val="262626"/>
              </a:buClr>
              <a:buSzPts val="2100"/>
              <a:buFont typeface="Roboto"/>
              <a:buAutoNum type="alphaLcPeriod"/>
            </a:pPr>
            <a:r>
              <a:rPr lang="en" sz="2800" dirty="0">
                <a:solidFill>
                  <a:srgbClr val="262626"/>
                </a:solidFill>
                <a:latin typeface="Roboto"/>
                <a:ea typeface="Roboto"/>
                <a:cs typeface="Roboto"/>
                <a:sym typeface="Roboto"/>
              </a:rPr>
              <a:t>Booz redime a Rut</a:t>
            </a:r>
            <a:endParaRPr sz="2800" dirty="0">
              <a:solidFill>
                <a:srgbClr val="262626"/>
              </a:solidFill>
              <a:latin typeface="Roboto"/>
              <a:ea typeface="Roboto"/>
              <a:cs typeface="Roboto"/>
              <a:sym typeface="Roboto"/>
            </a:endParaRPr>
          </a:p>
          <a:p>
            <a:pPr marL="914400" lvl="1" indent="-361950" algn="l" rtl="0">
              <a:lnSpc>
                <a:spcPct val="115000"/>
              </a:lnSpc>
              <a:spcBef>
                <a:spcPts val="0"/>
              </a:spcBef>
              <a:spcAft>
                <a:spcPts val="0"/>
              </a:spcAft>
              <a:buClr>
                <a:srgbClr val="262626"/>
              </a:buClr>
              <a:buSzPts val="2100"/>
              <a:buFont typeface="Roboto"/>
              <a:buAutoNum type="alphaLcPeriod"/>
            </a:pPr>
            <a:r>
              <a:rPr lang="en" sz="2800" dirty="0">
                <a:solidFill>
                  <a:srgbClr val="262626"/>
                </a:solidFill>
                <a:latin typeface="Roboto"/>
                <a:ea typeface="Roboto"/>
                <a:cs typeface="Roboto"/>
                <a:sym typeface="Roboto"/>
              </a:rPr>
              <a:t>Aceptación de los gentiles</a:t>
            </a:r>
            <a:endParaRPr sz="2800" dirty="0">
              <a:solidFill>
                <a:srgbClr val="262626"/>
              </a:solidFill>
              <a:latin typeface="Roboto"/>
              <a:ea typeface="Roboto"/>
              <a:cs typeface="Roboto"/>
              <a:sym typeface="Roboto"/>
            </a:endParaRPr>
          </a:p>
          <a:p>
            <a:pPr marL="914400" lvl="1" indent="-361950" algn="l" rtl="0">
              <a:lnSpc>
                <a:spcPct val="115000"/>
              </a:lnSpc>
              <a:spcBef>
                <a:spcPts val="0"/>
              </a:spcBef>
              <a:spcAft>
                <a:spcPts val="0"/>
              </a:spcAft>
              <a:buClr>
                <a:srgbClr val="262626"/>
              </a:buClr>
              <a:buSzPts val="2100"/>
              <a:buFont typeface="Roboto"/>
              <a:buAutoNum type="alphaLcPeriod"/>
            </a:pPr>
            <a:r>
              <a:rPr lang="en" sz="2800" dirty="0">
                <a:solidFill>
                  <a:srgbClr val="262626"/>
                </a:solidFill>
                <a:latin typeface="Roboto"/>
                <a:ea typeface="Roboto"/>
                <a:cs typeface="Roboto"/>
                <a:sym typeface="Roboto"/>
              </a:rPr>
              <a:t>Rut “pierde” a su familia terrenal, pero gana parientes en el Señor.</a:t>
            </a:r>
            <a:endParaRPr sz="2800" dirty="0">
              <a:solidFill>
                <a:srgbClr val="262626"/>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4" name="Google Shape;484;p51"/>
          <p:cNvSpPr txBox="1"/>
          <p:nvPr/>
        </p:nvSpPr>
        <p:spPr>
          <a:xfrm>
            <a:off x="58848" y="221550"/>
            <a:ext cx="8601931" cy="504749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800" b="1" dirty="0">
                <a:solidFill>
                  <a:schemeClr val="dk1"/>
                </a:solidFill>
                <a:latin typeface="Roboto"/>
                <a:ea typeface="Roboto"/>
                <a:cs typeface="Roboto"/>
                <a:sym typeface="Roboto"/>
              </a:rPr>
              <a:t>Temas comunes</a:t>
            </a:r>
            <a:r>
              <a:rPr lang="en" sz="28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28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rgbClr val="262626"/>
              </a:buClr>
              <a:buSzPts val="2000"/>
              <a:buFont typeface="Roboto"/>
              <a:buAutoNum type="arabicPeriod"/>
            </a:pPr>
            <a:r>
              <a:rPr lang="en" sz="2800" dirty="0">
                <a:solidFill>
                  <a:schemeClr val="dk1"/>
                </a:solidFill>
                <a:latin typeface="Roboto"/>
                <a:ea typeface="Roboto"/>
                <a:cs typeface="Roboto"/>
                <a:sym typeface="Roboto"/>
              </a:rPr>
              <a:t>Personas que muestran características como lealtad, fe, compasión, generosidad, dominio propio, imparcialidad, etc. hacia otros que eran "menores" (o inferiores)</a:t>
            </a:r>
            <a:endParaRPr sz="28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rgbClr val="262626"/>
              </a:buClr>
              <a:buSzPts val="2000"/>
              <a:buFont typeface="Roboto"/>
              <a:buAutoNum type="arabicPeriod"/>
            </a:pPr>
            <a:r>
              <a:rPr lang="en" sz="2800" dirty="0">
                <a:solidFill>
                  <a:schemeClr val="dk1"/>
                </a:solidFill>
                <a:latin typeface="Roboto"/>
                <a:ea typeface="Roboto"/>
                <a:cs typeface="Roboto"/>
                <a:sym typeface="Roboto"/>
              </a:rPr>
              <a:t>"Acontecimientos fortuitos" que contribuyen a cambiar la vida de Noemí a lo largo del libro</a:t>
            </a:r>
            <a:endParaRPr sz="28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rgbClr val="262626"/>
              </a:buClr>
              <a:buSzPts val="2000"/>
              <a:buFont typeface="Roboto"/>
              <a:buAutoNum type="arabicPeriod"/>
            </a:pPr>
            <a:r>
              <a:rPr lang="en" sz="2800" dirty="0">
                <a:solidFill>
                  <a:schemeClr val="dk1"/>
                </a:solidFill>
                <a:latin typeface="Roboto"/>
                <a:ea typeface="Roboto"/>
                <a:cs typeface="Roboto"/>
                <a:sym typeface="Roboto"/>
              </a:rPr>
              <a:t>Varios acontecimientos que prefiguran los eventos del Nuevo Testamento</a:t>
            </a:r>
            <a:endParaRPr sz="2800" b="1"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13172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24498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Crecer en las virtudes divinas, especialmente en tiempos de dificultad o de tentación</a:t>
            </a:r>
            <a:r>
              <a:rPr lang="en" sz="3200" dirty="0" smtClean="0">
                <a:solidFill>
                  <a:schemeClr val="dk1"/>
                </a:solidFill>
                <a:latin typeface="Roboto"/>
                <a:ea typeface="Roboto"/>
                <a:cs typeface="Roboto"/>
                <a:sym typeface="Roboto"/>
              </a:rPr>
              <a:t>.</a:t>
            </a:r>
            <a:endParaRPr sz="32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736318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9"/>
          <p:cNvSpPr txBox="1"/>
          <p:nvPr/>
        </p:nvSpPr>
        <p:spPr>
          <a:xfrm>
            <a:off x="172898" y="221550"/>
            <a:ext cx="8443277" cy="2357528"/>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200" b="1" dirty="0">
                <a:solidFill>
                  <a:schemeClr val="dk1"/>
                </a:solidFill>
                <a:latin typeface="Roboto"/>
                <a:ea typeface="Roboto"/>
                <a:cs typeface="Roboto"/>
                <a:sym typeface="Roboto"/>
              </a:rPr>
              <a:t>Objetivos de la lección</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200" dirty="0">
                <a:solidFill>
                  <a:schemeClr val="dk1"/>
                </a:solidFill>
                <a:latin typeface="Roboto"/>
                <a:ea typeface="Roboto"/>
                <a:cs typeface="Roboto"/>
                <a:sym typeface="Roboto"/>
              </a:rPr>
              <a:t>Identificar el contexto espiritual y físico del libro de Rut</a:t>
            </a:r>
            <a:r>
              <a:rPr lang="en" sz="3200" dirty="0" smtClean="0">
                <a:solidFill>
                  <a:schemeClr val="dk1"/>
                </a:solidFill>
                <a:latin typeface="Roboto"/>
                <a:ea typeface="Roboto"/>
                <a:cs typeface="Roboto"/>
                <a:sym typeface="Roboto"/>
              </a:rPr>
              <a:t>.</a:t>
            </a:r>
            <a:endParaRPr sz="3200"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358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Crecer en las virtudes divinas, especialmente en tiempos de dificultad o de tentación.</a:t>
            </a:r>
            <a:endParaRPr sz="32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Mostrar compasión y bondad hacia los demás</a:t>
            </a:r>
            <a:r>
              <a:rPr lang="en" sz="3200" dirty="0" smtClean="0">
                <a:solidFill>
                  <a:schemeClr val="dk1"/>
                </a:solidFill>
                <a:latin typeface="Roboto"/>
                <a:ea typeface="Roboto"/>
                <a:cs typeface="Roboto"/>
                <a:sym typeface="Roboto"/>
              </a:rPr>
              <a:t>.</a:t>
            </a:r>
            <a:endParaRPr sz="32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526205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471510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Crecer en las virtudes divinas, especialmente en tiempos de dificultad o de tentación.</a:t>
            </a:r>
            <a:endParaRPr sz="32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Mostrar compasión y bondad hacia los demás.</a:t>
            </a:r>
            <a:endParaRPr sz="32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Considerar la providencia de Dios para vivir una vida activa y fiel.</a:t>
            </a:r>
            <a:endParaRPr sz="3200" dirty="0">
              <a:latin typeface="Roboto"/>
              <a:ea typeface="Roboto"/>
              <a:cs typeface="Roboto"/>
              <a:sym typeface="Roboto"/>
            </a:endParaRPr>
          </a:p>
        </p:txBody>
      </p:sp>
    </p:spTree>
    <p:extLst>
      <p:ext uri="{BB962C8B-B14F-4D97-AF65-F5344CB8AC3E}">
        <p14:creationId xmlns:p14="http://schemas.microsoft.com/office/powerpoint/2010/main" val="2853053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Shape 517"/>
        <p:cNvGrpSpPr/>
        <p:nvPr/>
      </p:nvGrpSpPr>
      <p:grpSpPr>
        <a:xfrm>
          <a:off x="0" y="0"/>
          <a:ext cx="0" cy="0"/>
          <a:chOff x="0" y="0"/>
          <a:chExt cx="0" cy="0"/>
        </a:xfrm>
      </p:grpSpPr>
      <p:sp>
        <p:nvSpPr>
          <p:cNvPr id="520" name="Google Shape;520;p56"/>
          <p:cNvSpPr txBox="1"/>
          <p:nvPr/>
        </p:nvSpPr>
        <p:spPr>
          <a:xfrm>
            <a:off x="174300" y="672250"/>
            <a:ext cx="8969700" cy="3970277"/>
          </a:xfrm>
          <a:prstGeom prst="rect">
            <a:avLst/>
          </a:prstGeom>
          <a:noFill/>
          <a:ln>
            <a:noFill/>
          </a:ln>
        </p:spPr>
        <p:txBody>
          <a:bodyPr spcFirstLastPara="1" wrap="square" lIns="91425" tIns="45700" rIns="91425" bIns="45700" anchor="t" anchorCtr="0">
            <a:spAutoFit/>
          </a:bodyPr>
          <a:lstStyle/>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Introducción: Noemí pierde a su familia (1:1-5)</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Noemí regresa a Belén con Rut (1:6-22)</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Rut espiga en el campo de Booz (2:1-23)</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Rut, en la era, le pide a Booz que se case con ella (3:1-18)</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Booz organiza la redención en la puerta (4:1-12)</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Conclusión: Noemí bendecida con una nueva familia (4:13-17)</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Genealogía: bendición extendida (4:18-22)</a:t>
            </a:r>
            <a:endParaRPr sz="1800" dirty="0">
              <a:latin typeface="Roboto"/>
              <a:ea typeface="Roboto"/>
              <a:cs typeface="Roboto"/>
              <a:sym typeface="Roboto"/>
            </a:endParaRPr>
          </a:p>
        </p:txBody>
      </p:sp>
      <p:sp>
        <p:nvSpPr>
          <p:cNvPr id="521" name="Google Shape;521;p56"/>
          <p:cNvSpPr txBox="1"/>
          <p:nvPr/>
        </p:nvSpPr>
        <p:spPr>
          <a:xfrm>
            <a:off x="0" y="33300"/>
            <a:ext cx="9143999"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latin typeface="Roboto"/>
                <a:ea typeface="Roboto"/>
                <a:cs typeface="Roboto"/>
                <a:sym typeface="Roboto"/>
              </a:rPr>
              <a:t>Bosquejo de Rut</a:t>
            </a:r>
            <a:endParaRPr sz="3200" b="1"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143000" y="841772"/>
            <a:ext cx="6858000" cy="1790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130" name="Google Shape;130;p25"/>
          <p:cNvSpPr txBox="1">
            <a:spLocks noGrp="1"/>
          </p:cNvSpPr>
          <p:nvPr>
            <p:ph type="subTitle" idx="1"/>
          </p:nvPr>
        </p:nvSpPr>
        <p:spPr>
          <a:xfrm>
            <a:off x="1143000" y="2701528"/>
            <a:ext cx="6858000" cy="12417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endParaRPr/>
          </a:p>
        </p:txBody>
      </p:sp>
    </p:spTree>
    <p:extLst>
      <p:ext uri="{BB962C8B-B14F-4D97-AF65-F5344CB8AC3E}">
        <p14:creationId xmlns:p14="http://schemas.microsoft.com/office/powerpoint/2010/main" val="424414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p:nvPr/>
        </p:nvSpPr>
        <p:spPr>
          <a:xfrm>
            <a:off x="1486767" y="1694402"/>
            <a:ext cx="16146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5400" b="0" i="0" u="none" strike="noStrike" cap="none" dirty="0">
                <a:solidFill>
                  <a:srgbClr val="262626"/>
                </a:solidFill>
                <a:latin typeface="Roboto"/>
                <a:ea typeface="Roboto"/>
                <a:cs typeface="Roboto"/>
                <a:sym typeface="Roboto"/>
              </a:rPr>
              <a:t>Rut</a:t>
            </a:r>
            <a:endParaRPr sz="5400" b="0" i="0" u="none" strike="noStrike" cap="none" dirty="0">
              <a:solidFill>
                <a:srgbClr val="262626"/>
              </a:solidFill>
              <a:latin typeface="Roboto"/>
              <a:ea typeface="Roboto"/>
              <a:cs typeface="Roboto"/>
              <a:sym typeface="Roboto"/>
            </a:endParaRPr>
          </a:p>
          <a:p>
            <a:pPr marL="0" marR="0" lvl="0" indent="0" algn="ctr" rtl="0">
              <a:spcBef>
                <a:spcPts val="0"/>
              </a:spcBef>
              <a:spcAft>
                <a:spcPts val="0"/>
              </a:spcAft>
              <a:buNone/>
            </a:pPr>
            <a:endParaRPr sz="5400" dirty="0">
              <a:solidFill>
                <a:srgbClr val="262626"/>
              </a:solidFill>
              <a:latin typeface="Roboto"/>
              <a:ea typeface="Roboto"/>
              <a:cs typeface="Roboto"/>
              <a:sym typeface="Roboto"/>
            </a:endParaRPr>
          </a:p>
        </p:txBody>
      </p:sp>
      <p:sp>
        <p:nvSpPr>
          <p:cNvPr id="137" name="Google Shape;137;p26"/>
          <p:cNvSpPr/>
          <p:nvPr/>
        </p:nvSpPr>
        <p:spPr>
          <a:xfrm>
            <a:off x="4572000" y="0"/>
            <a:ext cx="4572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26"/>
          <p:cNvSpPr txBox="1"/>
          <p:nvPr/>
        </p:nvSpPr>
        <p:spPr>
          <a:xfrm>
            <a:off x="4962756" y="1809141"/>
            <a:ext cx="3790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a:solidFill>
                  <a:srgbClr val="ECF0F1"/>
                </a:solidFill>
                <a:latin typeface="Roboto"/>
                <a:ea typeface="Roboto"/>
                <a:cs typeface="Roboto"/>
                <a:sym typeface="Roboto"/>
              </a:rPr>
              <a:t>2. Rut 1</a:t>
            </a:r>
            <a:endParaRPr sz="3200">
              <a:solidFill>
                <a:srgbClr val="ECF0F1"/>
              </a:solidFill>
              <a:latin typeface="Roboto"/>
              <a:ea typeface="Roboto"/>
              <a:cs typeface="Roboto"/>
              <a:sym typeface="Roboto"/>
            </a:endParaRPr>
          </a:p>
        </p:txBody>
      </p:sp>
    </p:spTree>
    <p:extLst>
      <p:ext uri="{BB962C8B-B14F-4D97-AF65-F5344CB8AC3E}">
        <p14:creationId xmlns:p14="http://schemas.microsoft.com/office/powerpoint/2010/main" val="1616126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13172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029921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24498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Crecer en las virtudes divinas, especialmente en tiempos de dificultad o de tentación</a:t>
            </a:r>
            <a:r>
              <a:rPr lang="en" sz="3200" dirty="0" smtClean="0">
                <a:solidFill>
                  <a:schemeClr val="dk1"/>
                </a:solidFill>
                <a:latin typeface="Roboto"/>
                <a:ea typeface="Roboto"/>
                <a:cs typeface="Roboto"/>
                <a:sym typeface="Roboto"/>
              </a:rPr>
              <a:t>.</a:t>
            </a:r>
            <a:endParaRPr sz="32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043186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358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Crecer en las virtudes divinas, especialmente en tiempos de dificultad o de tentación.</a:t>
            </a:r>
            <a:endParaRPr sz="32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Mostrar compasión y bondad hacia los demás</a:t>
            </a:r>
            <a:r>
              <a:rPr lang="en" sz="3200" dirty="0" smtClean="0">
                <a:solidFill>
                  <a:schemeClr val="dk1"/>
                </a:solidFill>
                <a:latin typeface="Roboto"/>
                <a:ea typeface="Roboto"/>
                <a:cs typeface="Roboto"/>
                <a:sym typeface="Roboto"/>
              </a:rPr>
              <a:t>.</a:t>
            </a:r>
            <a:endParaRPr sz="32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020516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471510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Crecer en las virtudes divinas, especialmente en tiempos de dificultad o de tentación.</a:t>
            </a:r>
            <a:endParaRPr sz="32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Mostrar compasión y bondad hacia los demás.</a:t>
            </a:r>
            <a:endParaRPr sz="32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Considerar la providencia de Dios para vivir una vida activa y fiel.</a:t>
            </a:r>
            <a:endParaRPr sz="3200" dirty="0">
              <a:latin typeface="Roboto"/>
              <a:ea typeface="Roboto"/>
              <a:cs typeface="Roboto"/>
              <a:sym typeface="Roboto"/>
            </a:endParaRPr>
          </a:p>
        </p:txBody>
      </p:sp>
    </p:spTree>
    <p:extLst>
      <p:ext uri="{BB962C8B-B14F-4D97-AF65-F5344CB8AC3E}">
        <p14:creationId xmlns:p14="http://schemas.microsoft.com/office/powerpoint/2010/main" val="3723595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32"/>
          <p:cNvSpPr txBox="1"/>
          <p:nvPr/>
        </p:nvSpPr>
        <p:spPr>
          <a:xfrm>
            <a:off x="172900" y="221550"/>
            <a:ext cx="8748076" cy="2764563"/>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200" b="1" dirty="0">
                <a:solidFill>
                  <a:schemeClr val="dk1"/>
                </a:solidFill>
                <a:latin typeface="Roboto"/>
                <a:ea typeface="Roboto"/>
                <a:cs typeface="Roboto"/>
                <a:sym typeface="Roboto"/>
              </a:rPr>
              <a:t>Objetivos de la lección</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3200" dirty="0">
                <a:solidFill>
                  <a:schemeClr val="dk1"/>
                </a:solidFill>
                <a:latin typeface="Roboto"/>
                <a:ea typeface="Roboto"/>
                <a:cs typeface="Roboto"/>
                <a:sym typeface="Roboto"/>
              </a:rPr>
              <a:t>1. Enumerar algunas virtudes exhibidas por los personajes hacia los demás en el capítulo</a:t>
            </a:r>
            <a:endParaRPr sz="32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62645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9"/>
          <p:cNvSpPr txBox="1"/>
          <p:nvPr/>
        </p:nvSpPr>
        <p:spPr>
          <a:xfrm>
            <a:off x="172898" y="221550"/>
            <a:ext cx="8443277" cy="3490146"/>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200" b="1" dirty="0">
                <a:solidFill>
                  <a:schemeClr val="dk1"/>
                </a:solidFill>
                <a:latin typeface="Roboto"/>
                <a:ea typeface="Roboto"/>
                <a:cs typeface="Roboto"/>
                <a:sym typeface="Roboto"/>
              </a:rPr>
              <a:t>Objetivos de la lección</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200" dirty="0">
                <a:solidFill>
                  <a:schemeClr val="dk1"/>
                </a:solidFill>
                <a:latin typeface="Roboto"/>
                <a:ea typeface="Roboto"/>
                <a:cs typeface="Roboto"/>
                <a:sym typeface="Roboto"/>
              </a:rPr>
              <a:t>Identificar el contexto espiritual y físico del libro de Rut.</a:t>
            </a:r>
            <a:endParaRPr sz="3200"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200" dirty="0">
                <a:solidFill>
                  <a:schemeClr val="dk1"/>
                </a:solidFill>
                <a:latin typeface="Roboto"/>
                <a:ea typeface="Roboto"/>
                <a:cs typeface="Roboto"/>
                <a:sym typeface="Roboto"/>
              </a:rPr>
              <a:t>Identificar los personajes y temas principales</a:t>
            </a:r>
            <a:r>
              <a:rPr lang="en" sz="3200" dirty="0" smtClean="0">
                <a:solidFill>
                  <a:schemeClr val="dk1"/>
                </a:solidFill>
                <a:latin typeface="Roboto"/>
                <a:ea typeface="Roboto"/>
                <a:cs typeface="Roboto"/>
                <a:sym typeface="Roboto"/>
              </a:rPr>
              <a:t>.</a:t>
            </a:r>
            <a:endParaRPr sz="32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176123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32"/>
          <p:cNvSpPr txBox="1"/>
          <p:nvPr/>
        </p:nvSpPr>
        <p:spPr>
          <a:xfrm>
            <a:off x="172900" y="221550"/>
            <a:ext cx="8748076" cy="446348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200" b="1" dirty="0">
                <a:solidFill>
                  <a:schemeClr val="dk1"/>
                </a:solidFill>
                <a:latin typeface="Roboto"/>
                <a:ea typeface="Roboto"/>
                <a:cs typeface="Roboto"/>
                <a:sym typeface="Roboto"/>
              </a:rPr>
              <a:t>Objetivos de la lección</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3200" dirty="0">
                <a:solidFill>
                  <a:schemeClr val="dk1"/>
                </a:solidFill>
                <a:latin typeface="Roboto"/>
                <a:ea typeface="Roboto"/>
                <a:cs typeface="Roboto"/>
                <a:sym typeface="Roboto"/>
              </a:rPr>
              <a:t>1. Enumerar algunas virtudes exhibidas por los personajes hacia los demás en el capítulo</a:t>
            </a:r>
            <a:endParaRPr sz="32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32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3200" dirty="0">
                <a:solidFill>
                  <a:schemeClr val="dk1"/>
                </a:solidFill>
                <a:latin typeface="Roboto"/>
                <a:ea typeface="Roboto"/>
                <a:cs typeface="Roboto"/>
                <a:sym typeface="Roboto"/>
              </a:rPr>
              <a:t>2. Enumerar 3 lecciones de las palabras de compromiso/ determinación de Rut</a:t>
            </a:r>
            <a:endParaRPr sz="32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82746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20" name="Google Shape;520;p56"/>
          <p:cNvSpPr txBox="1"/>
          <p:nvPr/>
        </p:nvSpPr>
        <p:spPr>
          <a:xfrm>
            <a:off x="174300" y="672250"/>
            <a:ext cx="8969700" cy="3970277"/>
          </a:xfrm>
          <a:prstGeom prst="rect">
            <a:avLst/>
          </a:prstGeom>
          <a:noFill/>
          <a:ln>
            <a:noFill/>
          </a:ln>
        </p:spPr>
        <p:txBody>
          <a:bodyPr spcFirstLastPara="1" wrap="square" lIns="91425" tIns="45700" rIns="91425" bIns="45700" anchor="t" anchorCtr="0">
            <a:spAutoFit/>
          </a:bodyPr>
          <a:lstStyle/>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Introducción: Noemí pierde a su familia (1:1-5)</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Noemí regresa a Belén con Rut (1:6-22)</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Rut espiga en el campo de Booz (2:1-23)</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Rut, en la era, le pide a Booz que se case con ella (3:1-18)</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Booz organiza la redención en la puerta (4:1-12)</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Conclusión: Noemí bendecida con una nueva familia (4:13-17)</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Genealogía: bendición extendida (4:18-22)</a:t>
            </a:r>
            <a:endParaRPr sz="1800" dirty="0">
              <a:latin typeface="Roboto"/>
              <a:ea typeface="Roboto"/>
              <a:cs typeface="Roboto"/>
              <a:sym typeface="Roboto"/>
            </a:endParaRPr>
          </a:p>
        </p:txBody>
      </p:sp>
      <p:sp>
        <p:nvSpPr>
          <p:cNvPr id="521" name="Google Shape;521;p56"/>
          <p:cNvSpPr txBox="1"/>
          <p:nvPr/>
        </p:nvSpPr>
        <p:spPr>
          <a:xfrm>
            <a:off x="0" y="33300"/>
            <a:ext cx="9143999"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latin typeface="Roboto"/>
                <a:ea typeface="Roboto"/>
                <a:cs typeface="Roboto"/>
                <a:sym typeface="Roboto"/>
              </a:rPr>
              <a:t>Bosquejo de Rut</a:t>
            </a:r>
            <a:endParaRPr sz="3200" b="1" dirty="0">
              <a:latin typeface="Roboto"/>
              <a:ea typeface="Roboto"/>
              <a:cs typeface="Roboto"/>
              <a:sym typeface="Roboto"/>
            </a:endParaRPr>
          </a:p>
        </p:txBody>
      </p:sp>
    </p:spTree>
    <p:extLst>
      <p:ext uri="{BB962C8B-B14F-4D97-AF65-F5344CB8AC3E}">
        <p14:creationId xmlns:p14="http://schemas.microsoft.com/office/powerpoint/2010/main" val="26518062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4" name="Google Shape;196;p34"/>
          <p:cNvSpPr/>
          <p:nvPr/>
        </p:nvSpPr>
        <p:spPr>
          <a:xfrm>
            <a:off x="118025" y="710378"/>
            <a:ext cx="8773214" cy="917700"/>
          </a:xfrm>
          <a:prstGeom prst="rect">
            <a:avLst/>
          </a:prstGeom>
          <a:solidFill>
            <a:srgbClr val="ECF0F1"/>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6"/>
          <p:cNvSpPr txBox="1"/>
          <p:nvPr/>
        </p:nvSpPr>
        <p:spPr>
          <a:xfrm>
            <a:off x="174300" y="672250"/>
            <a:ext cx="8969700" cy="3970277"/>
          </a:xfrm>
          <a:prstGeom prst="rect">
            <a:avLst/>
          </a:prstGeom>
          <a:noFill/>
          <a:ln>
            <a:noFill/>
          </a:ln>
        </p:spPr>
        <p:txBody>
          <a:bodyPr spcFirstLastPara="1" wrap="square" lIns="91425" tIns="45700" rIns="91425" bIns="45700" anchor="t" anchorCtr="0">
            <a:spAutoFit/>
          </a:bodyPr>
          <a:lstStyle/>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Introducción: Noemí pierde a su familia (1:1-5)</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Noemí regresa a Belén con Rut (1:6-22)</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Rut espiga en el campo de Booz (2:1-23)</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Rut, en la era, le pide a Booz que se case con ella (3:1-18)</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Booz organiza la redención en la puerta (4:1-12)</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Conclusión: Noemí bendecida con una nueva familia (4:13-17)</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Genealogía: bendición extendida (4:18-22)</a:t>
            </a:r>
            <a:endParaRPr sz="1800" dirty="0">
              <a:latin typeface="Roboto"/>
              <a:ea typeface="Roboto"/>
              <a:cs typeface="Roboto"/>
              <a:sym typeface="Roboto"/>
            </a:endParaRPr>
          </a:p>
        </p:txBody>
      </p:sp>
      <p:sp>
        <p:nvSpPr>
          <p:cNvPr id="521" name="Google Shape;521;p56"/>
          <p:cNvSpPr txBox="1"/>
          <p:nvPr/>
        </p:nvSpPr>
        <p:spPr>
          <a:xfrm>
            <a:off x="0" y="33300"/>
            <a:ext cx="9143999"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latin typeface="Roboto"/>
                <a:ea typeface="Roboto"/>
                <a:cs typeface="Roboto"/>
                <a:sym typeface="Roboto"/>
              </a:rPr>
              <a:t>Bosquejo de Rut</a:t>
            </a:r>
            <a:endParaRPr sz="3200" b="1" dirty="0">
              <a:latin typeface="Roboto"/>
              <a:ea typeface="Roboto"/>
              <a:cs typeface="Roboto"/>
              <a:sym typeface="Roboto"/>
            </a:endParaRPr>
          </a:p>
        </p:txBody>
      </p:sp>
    </p:spTree>
    <p:extLst>
      <p:ext uri="{BB962C8B-B14F-4D97-AF65-F5344CB8AC3E}">
        <p14:creationId xmlns:p14="http://schemas.microsoft.com/office/powerpoint/2010/main" val="3351542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0"/>
          <p:cNvSpPr txBox="1"/>
          <p:nvPr/>
        </p:nvSpPr>
        <p:spPr>
          <a:xfrm>
            <a:off x="172898" y="221550"/>
            <a:ext cx="8785247" cy="99484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Bosquejo del texto:</a:t>
            </a:r>
            <a:endParaRPr sz="2400"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A. Contexto (1:1)</a:t>
            </a:r>
            <a:endParaRPr b="1"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1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41607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0"/>
          <p:cNvSpPr txBox="1"/>
          <p:nvPr/>
        </p:nvSpPr>
        <p:spPr>
          <a:xfrm>
            <a:off x="172898" y="221550"/>
            <a:ext cx="8785247" cy="124260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Bosquejo del texto:</a:t>
            </a:r>
            <a:endParaRPr sz="2400"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A. Contexto (1:1)</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B. Tragedias (1:1-5)</a:t>
            </a:r>
            <a:endParaRPr b="1"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1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741598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0"/>
          <p:cNvSpPr txBox="1"/>
          <p:nvPr/>
        </p:nvSpPr>
        <p:spPr>
          <a:xfrm>
            <a:off x="172898" y="221550"/>
            <a:ext cx="8785247" cy="1985888"/>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Bosquejo del texto:</a:t>
            </a:r>
            <a:endParaRPr sz="2400"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A. Contexto (1:1)</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B. Tragedias (1:1-5)</a:t>
            </a:r>
            <a:endParaRPr b="1"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a. Hambre en la tierra</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b. Muerte de Elimelec</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c. Muerte de los hijos de Noemí</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1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353537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0"/>
          <p:cNvSpPr txBox="1"/>
          <p:nvPr/>
        </p:nvSpPr>
        <p:spPr>
          <a:xfrm>
            <a:off x="172898" y="221550"/>
            <a:ext cx="8785247" cy="2233648"/>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Bosquejo del texto:</a:t>
            </a:r>
            <a:endParaRPr sz="2400"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A. Contexto (1:1)</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B. Tragedias (1:1-5)</a:t>
            </a:r>
            <a:endParaRPr b="1"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a. Hambre en la tierra</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b. Muerte de Elimelec</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c. Muerte de los hijos de Noemí</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chemeClr val="dk1"/>
                </a:solidFill>
                <a:latin typeface="Roboto"/>
                <a:ea typeface="Roboto"/>
                <a:cs typeface="Roboto"/>
                <a:sym typeface="Roboto"/>
              </a:rPr>
              <a:t>C. Retorno a Judá (1:6-22)</a:t>
            </a:r>
            <a:endParaRPr b="1"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1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442110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0"/>
          <p:cNvSpPr txBox="1"/>
          <p:nvPr/>
        </p:nvSpPr>
        <p:spPr>
          <a:xfrm>
            <a:off x="172898" y="221550"/>
            <a:ext cx="8785247" cy="372020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Bosquejo del texto:</a:t>
            </a:r>
            <a:endParaRPr sz="2400"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A. Contexto (1:1)</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B. Tragedias (1:1-5)</a:t>
            </a:r>
            <a:endParaRPr b="1"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a. Hambre en la tierra</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b. Muerte de Elimelec</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c. Muerte de los hijos de Noemí</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chemeClr val="dk1"/>
                </a:solidFill>
                <a:latin typeface="Roboto"/>
                <a:ea typeface="Roboto"/>
                <a:cs typeface="Roboto"/>
                <a:sym typeface="Roboto"/>
              </a:rPr>
              <a:t>C. Retorno a Judá (1:6-22)</a:t>
            </a:r>
            <a:endParaRPr b="1"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A(1:6-9) Persuasión de Noemí</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  B(1:10) Oposición de parte de las nueras</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r>
              <a:rPr lang="en" dirty="0">
                <a:solidFill>
                  <a:schemeClr val="dk1"/>
                </a:solidFill>
                <a:latin typeface="Roboto"/>
                <a:ea typeface="Roboto"/>
                <a:cs typeface="Roboto"/>
                <a:sym typeface="Roboto"/>
              </a:rPr>
              <a:t>    C(1:11-13) "la mano del Señor se levantado</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     contra mí" (1:13)</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r>
              <a:rPr lang="en" dirty="0">
                <a:solidFill>
                  <a:schemeClr val="dk1"/>
                </a:solidFill>
                <a:latin typeface="Roboto"/>
                <a:ea typeface="Roboto"/>
                <a:cs typeface="Roboto"/>
                <a:sym typeface="Roboto"/>
              </a:rPr>
              <a:t>      D(1:14) "Rut se quedó con ella" (1:14)</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1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301849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0"/>
          <p:cNvSpPr txBox="1"/>
          <p:nvPr/>
        </p:nvSpPr>
        <p:spPr>
          <a:xfrm>
            <a:off x="172898" y="221550"/>
            <a:ext cx="8785247" cy="520677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2400" b="1" dirty="0">
                <a:solidFill>
                  <a:schemeClr val="dk1"/>
                </a:solidFill>
                <a:latin typeface="Roboto"/>
                <a:ea typeface="Roboto"/>
                <a:cs typeface="Roboto"/>
                <a:sym typeface="Roboto"/>
              </a:rPr>
              <a:t>Bosquejo del texto:</a:t>
            </a:r>
            <a:endParaRPr sz="2400"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A. Contexto (1:1)</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B. Tragedias (1:1-5)</a:t>
            </a:r>
            <a:endParaRPr b="1"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a. Hambre en la tierra</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b. Muerte de Elimelec</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c. Muerte de los hijos de Noemí</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chemeClr val="dk1"/>
                </a:solidFill>
                <a:latin typeface="Roboto"/>
                <a:ea typeface="Roboto"/>
                <a:cs typeface="Roboto"/>
                <a:sym typeface="Roboto"/>
              </a:rPr>
              <a:t>C. Retorno a Judá (1:6-22)</a:t>
            </a:r>
            <a:endParaRPr b="1"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A(1:6-9) Persuasión de Noemí</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  B(1:10) Oposición de parte de las nueras</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r>
              <a:rPr lang="en" dirty="0">
                <a:solidFill>
                  <a:schemeClr val="dk1"/>
                </a:solidFill>
                <a:latin typeface="Roboto"/>
                <a:ea typeface="Roboto"/>
                <a:cs typeface="Roboto"/>
                <a:sym typeface="Roboto"/>
              </a:rPr>
              <a:t>    C(1:11-13) "la mano del Señor se levantado</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     contra mí" (1:13)</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r>
              <a:rPr lang="en" dirty="0">
                <a:solidFill>
                  <a:schemeClr val="dk1"/>
                </a:solidFill>
                <a:latin typeface="Roboto"/>
                <a:ea typeface="Roboto"/>
                <a:cs typeface="Roboto"/>
                <a:sym typeface="Roboto"/>
              </a:rPr>
              <a:t>      D(1:14) "Rut se quedó con ella" (1:14)</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A'(1:15) Persuasión de Noemí</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  B'(1:16-18) Oposición de parte de Rut</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    C'(1:19-21) "el Señor ha dado testimonio</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    contra mí" (1:21)</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      D'(1:22) "Y volvió Noemí, y con ella su</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      nuera Rut la moabita” (1:22)</a:t>
            </a:r>
            <a:endParaRPr dirty="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1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96760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43"/>
          <p:cNvSpPr txBox="1"/>
          <p:nvPr/>
        </p:nvSpPr>
        <p:spPr>
          <a:xfrm>
            <a:off x="68400" y="122925"/>
            <a:ext cx="8874878"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1" dirty="0">
                <a:solidFill>
                  <a:schemeClr val="dk1"/>
                </a:solidFill>
                <a:latin typeface="Roboto"/>
                <a:ea typeface="Roboto"/>
                <a:cs typeface="Roboto"/>
                <a:sym typeface="Roboto"/>
              </a:rPr>
              <a:t>1</a:t>
            </a:r>
            <a:r>
              <a:rPr lang="en" sz="2400" dirty="0">
                <a:solidFill>
                  <a:schemeClr val="dk1"/>
                </a:solidFill>
                <a:latin typeface="Roboto"/>
                <a:ea typeface="Roboto"/>
                <a:cs typeface="Roboto"/>
                <a:sym typeface="Roboto"/>
              </a:rPr>
              <a:t> Aconteció que en los días en que gobernaban los jueces, en Israel hubo hambre en el país. Y un hombre de </a:t>
            </a:r>
            <a:r>
              <a:rPr lang="en" sz="2400" b="1" dirty="0">
                <a:solidFill>
                  <a:schemeClr val="dk1"/>
                </a:solidFill>
                <a:latin typeface="Roboto"/>
                <a:ea typeface="Roboto"/>
                <a:cs typeface="Roboto"/>
                <a:sym typeface="Roboto"/>
              </a:rPr>
              <a:t>Belén</a:t>
            </a:r>
            <a:r>
              <a:rPr lang="en" sz="2400" dirty="0">
                <a:solidFill>
                  <a:schemeClr val="dk1"/>
                </a:solidFill>
                <a:latin typeface="Roboto"/>
                <a:ea typeface="Roboto"/>
                <a:cs typeface="Roboto"/>
                <a:sym typeface="Roboto"/>
              </a:rPr>
              <a:t> de Judá fue a residir en los campos de Moab con su mujer y sus dos hijos.</a:t>
            </a:r>
            <a:r>
              <a:rPr lang="en" sz="2400" dirty="0">
                <a:solidFill>
                  <a:schemeClr val="dk1"/>
                </a:solidFill>
                <a:highlight>
                  <a:srgbClr val="FFFFFF"/>
                </a:highlight>
                <a:latin typeface="Roboto"/>
                <a:ea typeface="Roboto"/>
                <a:cs typeface="Roboto"/>
                <a:sym typeface="Roboto"/>
              </a:rPr>
              <a:t> </a:t>
            </a:r>
            <a:r>
              <a:rPr lang="en" sz="2400" b="1" dirty="0">
                <a:solidFill>
                  <a:schemeClr val="dk1"/>
                </a:solidFill>
                <a:latin typeface="Roboto"/>
                <a:ea typeface="Roboto"/>
                <a:cs typeface="Roboto"/>
                <a:sym typeface="Roboto"/>
              </a:rPr>
              <a:t>2</a:t>
            </a:r>
            <a:r>
              <a:rPr lang="en" sz="2400" dirty="0">
                <a:solidFill>
                  <a:schemeClr val="dk1"/>
                </a:solidFill>
                <a:latin typeface="Roboto"/>
                <a:ea typeface="Roboto"/>
                <a:cs typeface="Roboto"/>
                <a:sym typeface="Roboto"/>
              </a:rPr>
              <a:t> Aquel hombre se llamaba </a:t>
            </a:r>
            <a:r>
              <a:rPr lang="en" sz="2400" b="1" dirty="0">
                <a:solidFill>
                  <a:schemeClr val="dk1"/>
                </a:solidFill>
                <a:latin typeface="Roboto"/>
                <a:ea typeface="Roboto"/>
                <a:cs typeface="Roboto"/>
                <a:sym typeface="Roboto"/>
              </a:rPr>
              <a:t>Elimelec</a:t>
            </a:r>
            <a:r>
              <a:rPr lang="en" sz="2400" dirty="0">
                <a:solidFill>
                  <a:schemeClr val="dk1"/>
                </a:solidFill>
                <a:latin typeface="Roboto"/>
                <a:ea typeface="Roboto"/>
                <a:cs typeface="Roboto"/>
                <a:sym typeface="Roboto"/>
              </a:rPr>
              <a:t>, y su mujer se llamaba Noemí. Los nombres de sus dos hijos </a:t>
            </a:r>
            <a:r>
              <a:rPr lang="en" sz="2400" i="1" dirty="0">
                <a:solidFill>
                  <a:schemeClr val="dk1"/>
                </a:solidFill>
                <a:latin typeface="Roboto"/>
                <a:ea typeface="Roboto"/>
                <a:cs typeface="Roboto"/>
                <a:sym typeface="Roboto"/>
              </a:rPr>
              <a:t>eran</a:t>
            </a:r>
            <a:r>
              <a:rPr lang="en" sz="2400" dirty="0">
                <a:solidFill>
                  <a:schemeClr val="dk1"/>
                </a:solidFill>
                <a:latin typeface="Roboto"/>
                <a:ea typeface="Roboto"/>
                <a:cs typeface="Roboto"/>
                <a:sym typeface="Roboto"/>
              </a:rPr>
              <a:t> Mahlón y Quelión, efrateos de Belén de Judá. Y llegaron a los campos de </a:t>
            </a:r>
            <a:r>
              <a:rPr lang="en" sz="2400" b="1" dirty="0">
                <a:solidFill>
                  <a:schemeClr val="dk1"/>
                </a:solidFill>
                <a:latin typeface="Roboto"/>
                <a:ea typeface="Roboto"/>
                <a:cs typeface="Roboto"/>
                <a:sym typeface="Roboto"/>
              </a:rPr>
              <a:t>Moab</a:t>
            </a:r>
            <a:r>
              <a:rPr lang="en" sz="2400" dirty="0">
                <a:solidFill>
                  <a:schemeClr val="dk1"/>
                </a:solidFill>
                <a:latin typeface="Roboto"/>
                <a:ea typeface="Roboto"/>
                <a:cs typeface="Roboto"/>
                <a:sym typeface="Roboto"/>
              </a:rPr>
              <a:t> y allí se quedaron.</a:t>
            </a:r>
            <a:endParaRPr sz="2400" dirty="0">
              <a:solidFill>
                <a:schemeClr val="dk1"/>
              </a:solidFill>
              <a:latin typeface="Roboto"/>
              <a:ea typeface="Roboto"/>
              <a:cs typeface="Roboto"/>
              <a:sym typeface="Roboto"/>
            </a:endParaRPr>
          </a:p>
          <a:p>
            <a:pPr marL="0" marR="0" lvl="0" indent="0" algn="l" rtl="0">
              <a:spcBef>
                <a:spcPts val="0"/>
              </a:spcBef>
              <a:spcAft>
                <a:spcPts val="0"/>
              </a:spcAft>
              <a:buNone/>
            </a:pPr>
            <a:endParaRPr sz="24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42976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9"/>
          <p:cNvSpPr txBox="1"/>
          <p:nvPr/>
        </p:nvSpPr>
        <p:spPr>
          <a:xfrm>
            <a:off x="172898" y="221550"/>
            <a:ext cx="8443277" cy="4622764"/>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200" b="1" dirty="0">
                <a:solidFill>
                  <a:schemeClr val="dk1"/>
                </a:solidFill>
                <a:latin typeface="Roboto"/>
                <a:ea typeface="Roboto"/>
                <a:cs typeface="Roboto"/>
                <a:sym typeface="Roboto"/>
              </a:rPr>
              <a:t>Objetivos de la lección</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200" dirty="0">
                <a:solidFill>
                  <a:schemeClr val="dk1"/>
                </a:solidFill>
                <a:latin typeface="Roboto"/>
                <a:ea typeface="Roboto"/>
                <a:cs typeface="Roboto"/>
                <a:sym typeface="Roboto"/>
              </a:rPr>
              <a:t>Identificar el contexto espiritual y físico del libro de Rut.</a:t>
            </a:r>
            <a:endParaRPr sz="3200"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200" dirty="0">
                <a:solidFill>
                  <a:schemeClr val="dk1"/>
                </a:solidFill>
                <a:latin typeface="Roboto"/>
                <a:ea typeface="Roboto"/>
                <a:cs typeface="Roboto"/>
                <a:sym typeface="Roboto"/>
              </a:rPr>
              <a:t>Identificar los personajes y temas principales.</a:t>
            </a:r>
            <a:endParaRPr sz="3200"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200" dirty="0">
                <a:solidFill>
                  <a:schemeClr val="dk1"/>
                </a:solidFill>
                <a:latin typeface="Roboto"/>
                <a:ea typeface="Roboto"/>
                <a:cs typeface="Roboto"/>
                <a:sym typeface="Roboto"/>
              </a:rPr>
              <a:t>Hacer una lista de algunas razones para estudiar el libro hoy en día.</a:t>
            </a:r>
            <a:endParaRPr sz="3200" b="1"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037817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43"/>
          <p:cNvSpPr txBox="1"/>
          <p:nvPr/>
        </p:nvSpPr>
        <p:spPr>
          <a:xfrm>
            <a:off x="68400" y="122925"/>
            <a:ext cx="8874878"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1" dirty="0">
                <a:solidFill>
                  <a:schemeClr val="dk1"/>
                </a:solidFill>
                <a:latin typeface="Roboto"/>
                <a:ea typeface="Roboto"/>
                <a:cs typeface="Roboto"/>
                <a:sym typeface="Roboto"/>
              </a:rPr>
              <a:t>1</a:t>
            </a:r>
            <a:r>
              <a:rPr lang="en" sz="2400" dirty="0">
                <a:solidFill>
                  <a:schemeClr val="dk1"/>
                </a:solidFill>
                <a:latin typeface="Roboto"/>
                <a:ea typeface="Roboto"/>
                <a:cs typeface="Roboto"/>
                <a:sym typeface="Roboto"/>
              </a:rPr>
              <a:t> Aconteció que en los días en que gobernaban los jueces, en Israel hubo hambre en el país. Y un hombre de </a:t>
            </a:r>
            <a:r>
              <a:rPr lang="en" sz="2400" b="1" dirty="0">
                <a:solidFill>
                  <a:schemeClr val="dk1"/>
                </a:solidFill>
                <a:latin typeface="Roboto"/>
                <a:ea typeface="Roboto"/>
                <a:cs typeface="Roboto"/>
                <a:sym typeface="Roboto"/>
              </a:rPr>
              <a:t>Belén</a:t>
            </a:r>
            <a:r>
              <a:rPr lang="en" sz="2400" dirty="0">
                <a:solidFill>
                  <a:schemeClr val="dk1"/>
                </a:solidFill>
                <a:latin typeface="Roboto"/>
                <a:ea typeface="Roboto"/>
                <a:cs typeface="Roboto"/>
                <a:sym typeface="Roboto"/>
              </a:rPr>
              <a:t> de Judá fue a residir en los campos de Moab con su mujer y sus dos hijos.</a:t>
            </a:r>
            <a:r>
              <a:rPr lang="en" sz="2400" dirty="0">
                <a:solidFill>
                  <a:schemeClr val="dk1"/>
                </a:solidFill>
                <a:highlight>
                  <a:srgbClr val="FFFFFF"/>
                </a:highlight>
                <a:latin typeface="Roboto"/>
                <a:ea typeface="Roboto"/>
                <a:cs typeface="Roboto"/>
                <a:sym typeface="Roboto"/>
              </a:rPr>
              <a:t> </a:t>
            </a:r>
            <a:r>
              <a:rPr lang="en" sz="2400" b="1" dirty="0">
                <a:solidFill>
                  <a:schemeClr val="dk1"/>
                </a:solidFill>
                <a:latin typeface="Roboto"/>
                <a:ea typeface="Roboto"/>
                <a:cs typeface="Roboto"/>
                <a:sym typeface="Roboto"/>
              </a:rPr>
              <a:t>2</a:t>
            </a:r>
            <a:r>
              <a:rPr lang="en" sz="2400" dirty="0">
                <a:solidFill>
                  <a:schemeClr val="dk1"/>
                </a:solidFill>
                <a:latin typeface="Roboto"/>
                <a:ea typeface="Roboto"/>
                <a:cs typeface="Roboto"/>
                <a:sym typeface="Roboto"/>
              </a:rPr>
              <a:t> Aquel hombre se llamaba </a:t>
            </a:r>
            <a:r>
              <a:rPr lang="en" sz="2400" b="1" dirty="0">
                <a:solidFill>
                  <a:schemeClr val="dk1"/>
                </a:solidFill>
                <a:latin typeface="Roboto"/>
                <a:ea typeface="Roboto"/>
                <a:cs typeface="Roboto"/>
                <a:sym typeface="Roboto"/>
              </a:rPr>
              <a:t>Elimelec</a:t>
            </a:r>
            <a:r>
              <a:rPr lang="en" sz="2400" dirty="0">
                <a:solidFill>
                  <a:schemeClr val="dk1"/>
                </a:solidFill>
                <a:latin typeface="Roboto"/>
                <a:ea typeface="Roboto"/>
                <a:cs typeface="Roboto"/>
                <a:sym typeface="Roboto"/>
              </a:rPr>
              <a:t>, y su mujer se llamaba Noemí. Los nombres de sus dos hijos </a:t>
            </a:r>
            <a:r>
              <a:rPr lang="en" sz="2400" i="1" dirty="0">
                <a:solidFill>
                  <a:schemeClr val="dk1"/>
                </a:solidFill>
                <a:latin typeface="Roboto"/>
                <a:ea typeface="Roboto"/>
                <a:cs typeface="Roboto"/>
                <a:sym typeface="Roboto"/>
              </a:rPr>
              <a:t>eran</a:t>
            </a:r>
            <a:r>
              <a:rPr lang="en" sz="2400" dirty="0">
                <a:solidFill>
                  <a:schemeClr val="dk1"/>
                </a:solidFill>
                <a:latin typeface="Roboto"/>
                <a:ea typeface="Roboto"/>
                <a:cs typeface="Roboto"/>
                <a:sym typeface="Roboto"/>
              </a:rPr>
              <a:t> Mahlón y Quelión, efrateos de Belén de Judá. Y llegaron a los campos de </a:t>
            </a:r>
            <a:r>
              <a:rPr lang="en" sz="2400" b="1" dirty="0">
                <a:solidFill>
                  <a:schemeClr val="dk1"/>
                </a:solidFill>
                <a:latin typeface="Roboto"/>
                <a:ea typeface="Roboto"/>
                <a:cs typeface="Roboto"/>
                <a:sym typeface="Roboto"/>
              </a:rPr>
              <a:t>Moab</a:t>
            </a:r>
            <a:r>
              <a:rPr lang="en" sz="2400" dirty="0">
                <a:solidFill>
                  <a:schemeClr val="dk1"/>
                </a:solidFill>
                <a:latin typeface="Roboto"/>
                <a:ea typeface="Roboto"/>
                <a:cs typeface="Roboto"/>
                <a:sym typeface="Roboto"/>
              </a:rPr>
              <a:t> y allí se quedaron.</a:t>
            </a:r>
            <a:endParaRPr sz="2400" dirty="0">
              <a:solidFill>
                <a:schemeClr val="dk1"/>
              </a:solidFill>
              <a:latin typeface="Roboto"/>
              <a:ea typeface="Roboto"/>
              <a:cs typeface="Roboto"/>
              <a:sym typeface="Roboto"/>
            </a:endParaRPr>
          </a:p>
          <a:p>
            <a:pPr marL="0" marR="0" lvl="0" indent="0" algn="l" rtl="0">
              <a:spcBef>
                <a:spcPts val="0"/>
              </a:spcBef>
              <a:spcAft>
                <a:spcPts val="0"/>
              </a:spcAft>
              <a:buNone/>
            </a:pPr>
            <a:endParaRPr sz="2400" dirty="0">
              <a:solidFill>
                <a:schemeClr val="dk1"/>
              </a:solidFill>
              <a:latin typeface="Roboto"/>
              <a:ea typeface="Roboto"/>
              <a:cs typeface="Roboto"/>
              <a:sym typeface="Roboto"/>
            </a:endParaRPr>
          </a:p>
          <a:p>
            <a:pPr marL="457200" lvl="0" indent="-336550" algn="l" rtl="0">
              <a:spcBef>
                <a:spcPts val="0"/>
              </a:spcBef>
              <a:spcAft>
                <a:spcPts val="0"/>
              </a:spcAft>
              <a:buClr>
                <a:srgbClr val="262626"/>
              </a:buClr>
              <a:buSzPts val="1700"/>
              <a:buFont typeface="Roboto"/>
              <a:buChar char="●"/>
            </a:pPr>
            <a:r>
              <a:rPr lang="en" sz="2400" dirty="0">
                <a:solidFill>
                  <a:srgbClr val="262626"/>
                </a:solidFill>
                <a:latin typeface="Roboto"/>
                <a:ea typeface="Roboto"/>
                <a:cs typeface="Roboto"/>
                <a:sym typeface="Roboto"/>
              </a:rPr>
              <a:t>Belén = casa de pan</a:t>
            </a:r>
            <a:endParaRPr sz="2400" dirty="0">
              <a:solidFill>
                <a:srgbClr val="262626"/>
              </a:solidFill>
              <a:latin typeface="Roboto"/>
              <a:ea typeface="Roboto"/>
              <a:cs typeface="Roboto"/>
              <a:sym typeface="Roboto"/>
            </a:endParaRPr>
          </a:p>
          <a:p>
            <a:pPr marL="457200" lvl="0" indent="-336550" algn="l" rtl="0">
              <a:spcBef>
                <a:spcPts val="0"/>
              </a:spcBef>
              <a:spcAft>
                <a:spcPts val="0"/>
              </a:spcAft>
              <a:buClr>
                <a:srgbClr val="262626"/>
              </a:buClr>
              <a:buSzPts val="1700"/>
              <a:buFont typeface="Roboto"/>
              <a:buChar char="●"/>
            </a:pPr>
            <a:r>
              <a:rPr lang="en" sz="2400" dirty="0">
                <a:solidFill>
                  <a:srgbClr val="262626"/>
                </a:solidFill>
                <a:latin typeface="Roboto"/>
                <a:ea typeface="Roboto"/>
                <a:cs typeface="Roboto"/>
                <a:sym typeface="Roboto"/>
              </a:rPr>
              <a:t>Elimelec = Dios es mi </a:t>
            </a:r>
            <a:r>
              <a:rPr lang="en" sz="2400" dirty="0" smtClean="0">
                <a:solidFill>
                  <a:srgbClr val="262626"/>
                </a:solidFill>
                <a:latin typeface="Roboto"/>
                <a:ea typeface="Roboto"/>
                <a:cs typeface="Roboto"/>
                <a:sym typeface="Roboto"/>
              </a:rPr>
              <a:t>Rey</a:t>
            </a:r>
            <a:endParaRPr sz="24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2178560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43"/>
          <p:cNvSpPr txBox="1"/>
          <p:nvPr/>
        </p:nvSpPr>
        <p:spPr>
          <a:xfrm>
            <a:off x="68400" y="122925"/>
            <a:ext cx="8874878"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1" dirty="0">
                <a:solidFill>
                  <a:schemeClr val="dk1"/>
                </a:solidFill>
                <a:latin typeface="Roboto"/>
                <a:ea typeface="Roboto"/>
                <a:cs typeface="Roboto"/>
                <a:sym typeface="Roboto"/>
              </a:rPr>
              <a:t>1</a:t>
            </a:r>
            <a:r>
              <a:rPr lang="en" sz="2400" dirty="0">
                <a:solidFill>
                  <a:schemeClr val="dk1"/>
                </a:solidFill>
                <a:latin typeface="Roboto"/>
                <a:ea typeface="Roboto"/>
                <a:cs typeface="Roboto"/>
                <a:sym typeface="Roboto"/>
              </a:rPr>
              <a:t> Aconteció que en los días en que gobernaban los jueces, en Israel hubo hambre en el país. Y un hombre de </a:t>
            </a:r>
            <a:r>
              <a:rPr lang="en" sz="2400" b="1" dirty="0">
                <a:solidFill>
                  <a:schemeClr val="dk1"/>
                </a:solidFill>
                <a:latin typeface="Roboto"/>
                <a:ea typeface="Roboto"/>
                <a:cs typeface="Roboto"/>
                <a:sym typeface="Roboto"/>
              </a:rPr>
              <a:t>Belén</a:t>
            </a:r>
            <a:r>
              <a:rPr lang="en" sz="2400" dirty="0">
                <a:solidFill>
                  <a:schemeClr val="dk1"/>
                </a:solidFill>
                <a:latin typeface="Roboto"/>
                <a:ea typeface="Roboto"/>
                <a:cs typeface="Roboto"/>
                <a:sym typeface="Roboto"/>
              </a:rPr>
              <a:t> de Judá fue a residir en los campos de Moab con su mujer y sus dos hijos.</a:t>
            </a:r>
            <a:r>
              <a:rPr lang="en" sz="2400" dirty="0">
                <a:solidFill>
                  <a:schemeClr val="dk1"/>
                </a:solidFill>
                <a:highlight>
                  <a:srgbClr val="FFFFFF"/>
                </a:highlight>
                <a:latin typeface="Roboto"/>
                <a:ea typeface="Roboto"/>
                <a:cs typeface="Roboto"/>
                <a:sym typeface="Roboto"/>
              </a:rPr>
              <a:t> </a:t>
            </a:r>
            <a:r>
              <a:rPr lang="en" sz="2400" b="1" dirty="0">
                <a:solidFill>
                  <a:schemeClr val="dk1"/>
                </a:solidFill>
                <a:latin typeface="Roboto"/>
                <a:ea typeface="Roboto"/>
                <a:cs typeface="Roboto"/>
                <a:sym typeface="Roboto"/>
              </a:rPr>
              <a:t>2</a:t>
            </a:r>
            <a:r>
              <a:rPr lang="en" sz="2400" dirty="0">
                <a:solidFill>
                  <a:schemeClr val="dk1"/>
                </a:solidFill>
                <a:latin typeface="Roboto"/>
                <a:ea typeface="Roboto"/>
                <a:cs typeface="Roboto"/>
                <a:sym typeface="Roboto"/>
              </a:rPr>
              <a:t> Aquel hombre se llamaba </a:t>
            </a:r>
            <a:r>
              <a:rPr lang="en" sz="2400" b="1" dirty="0">
                <a:solidFill>
                  <a:schemeClr val="dk1"/>
                </a:solidFill>
                <a:latin typeface="Roboto"/>
                <a:ea typeface="Roboto"/>
                <a:cs typeface="Roboto"/>
                <a:sym typeface="Roboto"/>
              </a:rPr>
              <a:t>Elimelec</a:t>
            </a:r>
            <a:r>
              <a:rPr lang="en" sz="2400" dirty="0">
                <a:solidFill>
                  <a:schemeClr val="dk1"/>
                </a:solidFill>
                <a:latin typeface="Roboto"/>
                <a:ea typeface="Roboto"/>
                <a:cs typeface="Roboto"/>
                <a:sym typeface="Roboto"/>
              </a:rPr>
              <a:t>, y su mujer se llamaba Noemí. Los nombres de sus dos hijos </a:t>
            </a:r>
            <a:r>
              <a:rPr lang="en" sz="2400" i="1" dirty="0">
                <a:solidFill>
                  <a:schemeClr val="dk1"/>
                </a:solidFill>
                <a:latin typeface="Roboto"/>
                <a:ea typeface="Roboto"/>
                <a:cs typeface="Roboto"/>
                <a:sym typeface="Roboto"/>
              </a:rPr>
              <a:t>eran</a:t>
            </a:r>
            <a:r>
              <a:rPr lang="en" sz="2400" dirty="0">
                <a:solidFill>
                  <a:schemeClr val="dk1"/>
                </a:solidFill>
                <a:latin typeface="Roboto"/>
                <a:ea typeface="Roboto"/>
                <a:cs typeface="Roboto"/>
                <a:sym typeface="Roboto"/>
              </a:rPr>
              <a:t> Mahlón y Quelión, efrateos de Belén de Judá. Y llegaron a los campos de </a:t>
            </a:r>
            <a:r>
              <a:rPr lang="en" sz="2400" b="1" dirty="0">
                <a:solidFill>
                  <a:schemeClr val="dk1"/>
                </a:solidFill>
                <a:latin typeface="Roboto"/>
                <a:ea typeface="Roboto"/>
                <a:cs typeface="Roboto"/>
                <a:sym typeface="Roboto"/>
              </a:rPr>
              <a:t>Moab</a:t>
            </a:r>
            <a:r>
              <a:rPr lang="en" sz="2400" dirty="0">
                <a:solidFill>
                  <a:schemeClr val="dk1"/>
                </a:solidFill>
                <a:latin typeface="Roboto"/>
                <a:ea typeface="Roboto"/>
                <a:cs typeface="Roboto"/>
                <a:sym typeface="Roboto"/>
              </a:rPr>
              <a:t> y allí se quedaron.</a:t>
            </a:r>
            <a:endParaRPr sz="2400" dirty="0">
              <a:solidFill>
                <a:schemeClr val="dk1"/>
              </a:solidFill>
              <a:latin typeface="Roboto"/>
              <a:ea typeface="Roboto"/>
              <a:cs typeface="Roboto"/>
              <a:sym typeface="Roboto"/>
            </a:endParaRPr>
          </a:p>
          <a:p>
            <a:pPr marL="0" marR="0" lvl="0" indent="0" algn="l" rtl="0">
              <a:spcBef>
                <a:spcPts val="0"/>
              </a:spcBef>
              <a:spcAft>
                <a:spcPts val="0"/>
              </a:spcAft>
              <a:buNone/>
            </a:pPr>
            <a:endParaRPr sz="2400" dirty="0">
              <a:solidFill>
                <a:schemeClr val="dk1"/>
              </a:solidFill>
              <a:latin typeface="Roboto"/>
              <a:ea typeface="Roboto"/>
              <a:cs typeface="Roboto"/>
              <a:sym typeface="Roboto"/>
            </a:endParaRPr>
          </a:p>
          <a:p>
            <a:pPr marL="457200" lvl="0" indent="-336550" algn="l" rtl="0">
              <a:spcBef>
                <a:spcPts val="0"/>
              </a:spcBef>
              <a:spcAft>
                <a:spcPts val="0"/>
              </a:spcAft>
              <a:buClr>
                <a:srgbClr val="262626"/>
              </a:buClr>
              <a:buSzPts val="1700"/>
              <a:buFont typeface="Roboto"/>
              <a:buChar char="●"/>
            </a:pPr>
            <a:r>
              <a:rPr lang="en" sz="2400" dirty="0">
                <a:solidFill>
                  <a:srgbClr val="262626"/>
                </a:solidFill>
                <a:latin typeface="Roboto"/>
                <a:ea typeface="Roboto"/>
                <a:cs typeface="Roboto"/>
                <a:sym typeface="Roboto"/>
              </a:rPr>
              <a:t>Belén = casa de pan</a:t>
            </a:r>
            <a:endParaRPr sz="2400" dirty="0">
              <a:solidFill>
                <a:srgbClr val="262626"/>
              </a:solidFill>
              <a:latin typeface="Roboto"/>
              <a:ea typeface="Roboto"/>
              <a:cs typeface="Roboto"/>
              <a:sym typeface="Roboto"/>
            </a:endParaRPr>
          </a:p>
          <a:p>
            <a:pPr marL="457200" lvl="0" indent="-336550" algn="l" rtl="0">
              <a:spcBef>
                <a:spcPts val="0"/>
              </a:spcBef>
              <a:spcAft>
                <a:spcPts val="0"/>
              </a:spcAft>
              <a:buClr>
                <a:srgbClr val="262626"/>
              </a:buClr>
              <a:buSzPts val="1700"/>
              <a:buFont typeface="Roboto"/>
              <a:buChar char="●"/>
            </a:pPr>
            <a:r>
              <a:rPr lang="en" sz="2400" dirty="0">
                <a:solidFill>
                  <a:srgbClr val="262626"/>
                </a:solidFill>
                <a:latin typeface="Roboto"/>
                <a:ea typeface="Roboto"/>
                <a:cs typeface="Roboto"/>
                <a:sym typeface="Roboto"/>
              </a:rPr>
              <a:t>Elimelec = Dios es mi Rey</a:t>
            </a:r>
            <a:endParaRPr sz="2400" dirty="0">
              <a:solidFill>
                <a:srgbClr val="262626"/>
              </a:solidFill>
              <a:latin typeface="Roboto"/>
              <a:ea typeface="Roboto"/>
              <a:cs typeface="Roboto"/>
              <a:sym typeface="Roboto"/>
            </a:endParaRPr>
          </a:p>
          <a:p>
            <a:pPr marL="457200" lvl="0" indent="-336550" algn="l" rtl="0">
              <a:spcBef>
                <a:spcPts val="0"/>
              </a:spcBef>
              <a:spcAft>
                <a:spcPts val="0"/>
              </a:spcAft>
              <a:buClr>
                <a:srgbClr val="262626"/>
              </a:buClr>
              <a:buSzPts val="1700"/>
              <a:buFont typeface="Roboto"/>
              <a:buChar char="●"/>
            </a:pPr>
            <a:r>
              <a:rPr lang="en" sz="2400" dirty="0">
                <a:solidFill>
                  <a:srgbClr val="262626"/>
                </a:solidFill>
                <a:latin typeface="Roboto"/>
                <a:ea typeface="Roboto"/>
                <a:cs typeface="Roboto"/>
                <a:sym typeface="Roboto"/>
              </a:rPr>
              <a:t>Moab, una nación hostil</a:t>
            </a:r>
            <a:endParaRPr sz="2400" dirty="0">
              <a:solidFill>
                <a:srgbClr val="262626"/>
              </a:solidFill>
              <a:latin typeface="Roboto"/>
              <a:ea typeface="Roboto"/>
              <a:cs typeface="Roboto"/>
              <a:sym typeface="Roboto"/>
            </a:endParaRPr>
          </a:p>
          <a:p>
            <a:pPr marL="914400" lvl="1" indent="-336550" algn="l" rtl="0">
              <a:spcBef>
                <a:spcPts val="0"/>
              </a:spcBef>
              <a:spcAft>
                <a:spcPts val="0"/>
              </a:spcAft>
              <a:buClr>
                <a:srgbClr val="262626"/>
              </a:buClr>
              <a:buSzPts val="1700"/>
              <a:buFont typeface="Roboto"/>
              <a:buChar char="○"/>
            </a:pPr>
            <a:r>
              <a:rPr lang="en" sz="2400" dirty="0">
                <a:solidFill>
                  <a:srgbClr val="262626"/>
                </a:solidFill>
                <a:latin typeface="Roboto"/>
                <a:ea typeface="Roboto"/>
                <a:cs typeface="Roboto"/>
                <a:sym typeface="Roboto"/>
              </a:rPr>
              <a:t>¿Cuál fue su origen? (Gén. 19)</a:t>
            </a:r>
            <a:endParaRPr sz="24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009009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p:nvPr/>
        </p:nvSpPr>
        <p:spPr>
          <a:xfrm>
            <a:off x="7556650" y="443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4"/>
          <p:cNvSpPr/>
          <p:nvPr/>
        </p:nvSpPr>
        <p:spPr>
          <a:xfrm>
            <a:off x="7556650" y="48702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4"/>
          <p:cNvSpPr/>
          <p:nvPr/>
        </p:nvSpPr>
        <p:spPr>
          <a:xfrm>
            <a:off x="7556650" y="9296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4"/>
          <p:cNvSpPr/>
          <p:nvPr/>
        </p:nvSpPr>
        <p:spPr>
          <a:xfrm>
            <a:off x="7556650" y="139915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4"/>
          <p:cNvSpPr/>
          <p:nvPr/>
        </p:nvSpPr>
        <p:spPr>
          <a:xfrm>
            <a:off x="7556650" y="184180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4"/>
          <p:cNvSpPr/>
          <p:nvPr/>
        </p:nvSpPr>
        <p:spPr>
          <a:xfrm>
            <a:off x="7556650" y="23112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4"/>
          <p:cNvSpPr/>
          <p:nvPr/>
        </p:nvSpPr>
        <p:spPr>
          <a:xfrm>
            <a:off x="7556650" y="278075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4"/>
          <p:cNvSpPr/>
          <p:nvPr/>
        </p:nvSpPr>
        <p:spPr>
          <a:xfrm>
            <a:off x="755665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4"/>
          <p:cNvSpPr/>
          <p:nvPr/>
        </p:nvSpPr>
        <p:spPr>
          <a:xfrm>
            <a:off x="580100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4"/>
          <p:cNvSpPr/>
          <p:nvPr/>
        </p:nvSpPr>
        <p:spPr>
          <a:xfrm>
            <a:off x="4421625"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4"/>
          <p:cNvSpPr/>
          <p:nvPr/>
        </p:nvSpPr>
        <p:spPr>
          <a:xfrm>
            <a:off x="2445675"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4"/>
          <p:cNvSpPr/>
          <p:nvPr/>
        </p:nvSpPr>
        <p:spPr>
          <a:xfrm>
            <a:off x="105825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4"/>
          <p:cNvSpPr/>
          <p:nvPr/>
        </p:nvSpPr>
        <p:spPr>
          <a:xfrm>
            <a:off x="4129075" y="23699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4"/>
          <p:cNvSpPr/>
          <p:nvPr/>
        </p:nvSpPr>
        <p:spPr>
          <a:xfrm>
            <a:off x="2612675" y="24044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4"/>
          <p:cNvSpPr txBox="1"/>
          <p:nvPr/>
        </p:nvSpPr>
        <p:spPr>
          <a:xfrm>
            <a:off x="7699150" y="11550"/>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Judá/Judah</a:t>
            </a:r>
            <a:endParaRPr sz="1000">
              <a:latin typeface="Calibri"/>
              <a:ea typeface="Calibri"/>
              <a:cs typeface="Calibri"/>
              <a:sym typeface="Calibri"/>
            </a:endParaRPr>
          </a:p>
        </p:txBody>
      </p:sp>
      <p:sp>
        <p:nvSpPr>
          <p:cNvPr id="283" name="Google Shape;283;p44"/>
          <p:cNvSpPr txBox="1"/>
          <p:nvPr/>
        </p:nvSpPr>
        <p:spPr>
          <a:xfrm>
            <a:off x="7699150" y="470613"/>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Fares/Perez</a:t>
            </a:r>
            <a:endParaRPr sz="1000">
              <a:latin typeface="Calibri"/>
              <a:ea typeface="Calibri"/>
              <a:cs typeface="Calibri"/>
              <a:sym typeface="Calibri"/>
            </a:endParaRPr>
          </a:p>
        </p:txBody>
      </p:sp>
      <p:sp>
        <p:nvSpPr>
          <p:cNvPr id="284" name="Google Shape;284;p44"/>
          <p:cNvSpPr/>
          <p:nvPr/>
        </p:nvSpPr>
        <p:spPr>
          <a:xfrm>
            <a:off x="6630625" y="3643159"/>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4"/>
          <p:cNvSpPr/>
          <p:nvPr/>
        </p:nvSpPr>
        <p:spPr>
          <a:xfrm>
            <a:off x="6630625" y="4091715"/>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4"/>
          <p:cNvSpPr/>
          <p:nvPr/>
        </p:nvSpPr>
        <p:spPr>
          <a:xfrm>
            <a:off x="6630625" y="4540315"/>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4"/>
          <p:cNvSpPr txBox="1"/>
          <p:nvPr/>
        </p:nvSpPr>
        <p:spPr>
          <a:xfrm>
            <a:off x="7602375" y="896850"/>
            <a:ext cx="98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Hezrón/Hezron</a:t>
            </a:r>
            <a:endParaRPr sz="1000">
              <a:latin typeface="Calibri"/>
              <a:ea typeface="Calibri"/>
              <a:cs typeface="Calibri"/>
              <a:sym typeface="Calibri"/>
            </a:endParaRPr>
          </a:p>
        </p:txBody>
      </p:sp>
      <p:sp>
        <p:nvSpPr>
          <p:cNvPr id="288" name="Google Shape;288;p44"/>
          <p:cNvSpPr txBox="1"/>
          <p:nvPr/>
        </p:nvSpPr>
        <p:spPr>
          <a:xfrm>
            <a:off x="7737900" y="1352913"/>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Ram/Ram</a:t>
            </a:r>
            <a:endParaRPr sz="1000">
              <a:latin typeface="Calibri"/>
              <a:ea typeface="Calibri"/>
              <a:cs typeface="Calibri"/>
              <a:sym typeface="Calibri"/>
            </a:endParaRPr>
          </a:p>
        </p:txBody>
      </p:sp>
      <p:sp>
        <p:nvSpPr>
          <p:cNvPr id="289" name="Google Shape;289;p44"/>
          <p:cNvSpPr txBox="1"/>
          <p:nvPr/>
        </p:nvSpPr>
        <p:spPr>
          <a:xfrm>
            <a:off x="7497575" y="1809000"/>
            <a:ext cx="1201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Calibri"/>
                <a:ea typeface="Calibri"/>
                <a:cs typeface="Calibri"/>
                <a:sym typeface="Calibri"/>
              </a:rPr>
              <a:t>Aminadab/Amminadab</a:t>
            </a:r>
            <a:endParaRPr sz="800">
              <a:latin typeface="Calibri"/>
              <a:ea typeface="Calibri"/>
              <a:cs typeface="Calibri"/>
              <a:sym typeface="Calibri"/>
            </a:endParaRPr>
          </a:p>
        </p:txBody>
      </p:sp>
      <p:sp>
        <p:nvSpPr>
          <p:cNvPr id="290" name="Google Shape;290;p44"/>
          <p:cNvSpPr txBox="1"/>
          <p:nvPr/>
        </p:nvSpPr>
        <p:spPr>
          <a:xfrm>
            <a:off x="7556650" y="2278450"/>
            <a:ext cx="114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Naasón/Nahshon</a:t>
            </a:r>
            <a:endParaRPr sz="1000">
              <a:latin typeface="Calibri"/>
              <a:ea typeface="Calibri"/>
              <a:cs typeface="Calibri"/>
              <a:sym typeface="Calibri"/>
            </a:endParaRPr>
          </a:p>
        </p:txBody>
      </p:sp>
      <p:sp>
        <p:nvSpPr>
          <p:cNvPr id="291" name="Google Shape;291;p44"/>
          <p:cNvSpPr txBox="1"/>
          <p:nvPr/>
        </p:nvSpPr>
        <p:spPr>
          <a:xfrm>
            <a:off x="7602325" y="2780750"/>
            <a:ext cx="98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Salmón/Salmon</a:t>
            </a:r>
            <a:endParaRPr sz="1000">
              <a:latin typeface="Calibri"/>
              <a:ea typeface="Calibri"/>
              <a:cs typeface="Calibri"/>
              <a:sym typeface="Calibri"/>
            </a:endParaRPr>
          </a:p>
        </p:txBody>
      </p:sp>
      <p:sp>
        <p:nvSpPr>
          <p:cNvPr id="292" name="Google Shape;292;p44"/>
          <p:cNvSpPr txBox="1"/>
          <p:nvPr/>
        </p:nvSpPr>
        <p:spPr>
          <a:xfrm>
            <a:off x="7722275" y="3209875"/>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Booz/Boaz</a:t>
            </a:r>
            <a:endParaRPr sz="1000">
              <a:latin typeface="Calibri"/>
              <a:ea typeface="Calibri"/>
              <a:cs typeface="Calibri"/>
              <a:sym typeface="Calibri"/>
            </a:endParaRPr>
          </a:p>
        </p:txBody>
      </p:sp>
      <p:sp>
        <p:nvSpPr>
          <p:cNvPr id="293" name="Google Shape;293;p44"/>
          <p:cNvSpPr txBox="1"/>
          <p:nvPr/>
        </p:nvSpPr>
        <p:spPr>
          <a:xfrm>
            <a:off x="2557850" y="2402400"/>
            <a:ext cx="114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Elimelec/Elimelech</a:t>
            </a:r>
            <a:endParaRPr sz="1000">
              <a:latin typeface="Calibri"/>
              <a:ea typeface="Calibri"/>
              <a:cs typeface="Calibri"/>
              <a:sym typeface="Calibri"/>
            </a:endParaRPr>
          </a:p>
        </p:txBody>
      </p:sp>
      <p:sp>
        <p:nvSpPr>
          <p:cNvPr id="294" name="Google Shape;294;p44"/>
          <p:cNvSpPr txBox="1"/>
          <p:nvPr/>
        </p:nvSpPr>
        <p:spPr>
          <a:xfrm>
            <a:off x="4168000" y="2337150"/>
            <a:ext cx="91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Noemí/Naomi</a:t>
            </a:r>
            <a:endParaRPr sz="1000">
              <a:latin typeface="Calibri"/>
              <a:ea typeface="Calibri"/>
              <a:cs typeface="Calibri"/>
              <a:sym typeface="Calibri"/>
            </a:endParaRPr>
          </a:p>
        </p:txBody>
      </p:sp>
      <p:sp>
        <p:nvSpPr>
          <p:cNvPr id="295" name="Google Shape;295;p44"/>
          <p:cNvSpPr txBox="1"/>
          <p:nvPr/>
        </p:nvSpPr>
        <p:spPr>
          <a:xfrm>
            <a:off x="4425875" y="3193950"/>
            <a:ext cx="1113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Mahlón/Mahlon</a:t>
            </a:r>
            <a:endParaRPr sz="1000">
              <a:latin typeface="Calibri"/>
              <a:ea typeface="Calibri"/>
              <a:cs typeface="Calibri"/>
              <a:sym typeface="Calibri"/>
            </a:endParaRPr>
          </a:p>
        </p:txBody>
      </p:sp>
      <p:sp>
        <p:nvSpPr>
          <p:cNvPr id="296" name="Google Shape;296;p44"/>
          <p:cNvSpPr txBox="1"/>
          <p:nvPr/>
        </p:nvSpPr>
        <p:spPr>
          <a:xfrm>
            <a:off x="5971325" y="3193938"/>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Rut/Ruth</a:t>
            </a:r>
            <a:endParaRPr sz="1000">
              <a:latin typeface="Calibri"/>
              <a:ea typeface="Calibri"/>
              <a:cs typeface="Calibri"/>
              <a:sym typeface="Calibri"/>
            </a:endParaRPr>
          </a:p>
        </p:txBody>
      </p:sp>
      <p:sp>
        <p:nvSpPr>
          <p:cNvPr id="297" name="Google Shape;297;p44"/>
          <p:cNvSpPr txBox="1"/>
          <p:nvPr/>
        </p:nvSpPr>
        <p:spPr>
          <a:xfrm>
            <a:off x="2521500" y="3210000"/>
            <a:ext cx="103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Quelión/Chilion</a:t>
            </a:r>
            <a:endParaRPr sz="1000">
              <a:latin typeface="Calibri"/>
              <a:ea typeface="Calibri"/>
              <a:cs typeface="Calibri"/>
              <a:sym typeface="Calibri"/>
            </a:endParaRPr>
          </a:p>
        </p:txBody>
      </p:sp>
      <p:sp>
        <p:nvSpPr>
          <p:cNvPr id="298" name="Google Shape;298;p44"/>
          <p:cNvSpPr txBox="1"/>
          <p:nvPr/>
        </p:nvSpPr>
        <p:spPr>
          <a:xfrm>
            <a:off x="1179525" y="3209988"/>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Orfa/Orpah</a:t>
            </a:r>
            <a:endParaRPr sz="1000">
              <a:latin typeface="Calibri"/>
              <a:ea typeface="Calibri"/>
              <a:cs typeface="Calibri"/>
              <a:sym typeface="Calibri"/>
            </a:endParaRPr>
          </a:p>
        </p:txBody>
      </p:sp>
      <p:sp>
        <p:nvSpPr>
          <p:cNvPr id="299" name="Google Shape;299;p44"/>
          <p:cNvSpPr/>
          <p:nvPr/>
        </p:nvSpPr>
        <p:spPr>
          <a:xfrm>
            <a:off x="2128988" y="3299088"/>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4"/>
          <p:cNvSpPr/>
          <p:nvPr/>
        </p:nvSpPr>
        <p:spPr>
          <a:xfrm>
            <a:off x="5488338" y="3266250"/>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4"/>
          <p:cNvSpPr txBox="1"/>
          <p:nvPr/>
        </p:nvSpPr>
        <p:spPr>
          <a:xfrm>
            <a:off x="6761397" y="3624925"/>
            <a:ext cx="85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Obed/Obed</a:t>
            </a:r>
            <a:endParaRPr sz="1000">
              <a:latin typeface="Calibri"/>
              <a:ea typeface="Calibri"/>
              <a:cs typeface="Calibri"/>
              <a:sym typeface="Calibri"/>
            </a:endParaRPr>
          </a:p>
        </p:txBody>
      </p:sp>
      <p:sp>
        <p:nvSpPr>
          <p:cNvPr id="302" name="Google Shape;302;p44"/>
          <p:cNvSpPr txBox="1"/>
          <p:nvPr/>
        </p:nvSpPr>
        <p:spPr>
          <a:xfrm>
            <a:off x="6761397" y="4087356"/>
            <a:ext cx="85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Isaí/Jesse</a:t>
            </a:r>
            <a:endParaRPr sz="1000">
              <a:latin typeface="Calibri"/>
              <a:ea typeface="Calibri"/>
              <a:cs typeface="Calibri"/>
              <a:sym typeface="Calibri"/>
            </a:endParaRPr>
          </a:p>
        </p:txBody>
      </p:sp>
      <p:sp>
        <p:nvSpPr>
          <p:cNvPr id="303" name="Google Shape;303;p44"/>
          <p:cNvSpPr txBox="1"/>
          <p:nvPr/>
        </p:nvSpPr>
        <p:spPr>
          <a:xfrm>
            <a:off x="6761397" y="4540287"/>
            <a:ext cx="917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David/David</a:t>
            </a:r>
            <a:endParaRPr sz="1000">
              <a:latin typeface="Calibri"/>
              <a:ea typeface="Calibri"/>
              <a:cs typeface="Calibri"/>
              <a:sym typeface="Calibri"/>
            </a:endParaRPr>
          </a:p>
        </p:txBody>
      </p:sp>
      <p:sp>
        <p:nvSpPr>
          <p:cNvPr id="304" name="Google Shape;304;p44"/>
          <p:cNvSpPr/>
          <p:nvPr/>
        </p:nvSpPr>
        <p:spPr>
          <a:xfrm rot="-3738229" flipH="1">
            <a:off x="7977436" y="4170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4"/>
          <p:cNvSpPr/>
          <p:nvPr/>
        </p:nvSpPr>
        <p:spPr>
          <a:xfrm rot="-3738229" flipH="1">
            <a:off x="7977436" y="841735"/>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4"/>
          <p:cNvSpPr/>
          <p:nvPr/>
        </p:nvSpPr>
        <p:spPr>
          <a:xfrm rot="-3738229" flipH="1">
            <a:off x="7977436" y="1293160"/>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4"/>
          <p:cNvSpPr/>
          <p:nvPr/>
        </p:nvSpPr>
        <p:spPr>
          <a:xfrm rot="-3738229" flipH="1">
            <a:off x="7977436" y="17425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4"/>
          <p:cNvSpPr/>
          <p:nvPr/>
        </p:nvSpPr>
        <p:spPr>
          <a:xfrm rot="-3738229" flipH="1">
            <a:off x="7977436" y="22196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4"/>
          <p:cNvSpPr/>
          <p:nvPr/>
        </p:nvSpPr>
        <p:spPr>
          <a:xfrm rot="-3738229" flipH="1">
            <a:off x="7977436" y="2674760"/>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4"/>
          <p:cNvSpPr/>
          <p:nvPr/>
        </p:nvSpPr>
        <p:spPr>
          <a:xfrm rot="-3738229" flipH="1">
            <a:off x="7977436" y="3129885"/>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4"/>
          <p:cNvSpPr/>
          <p:nvPr/>
        </p:nvSpPr>
        <p:spPr>
          <a:xfrm rot="-3757063" flipH="1">
            <a:off x="7142673" y="4011769"/>
            <a:ext cx="89175" cy="35347"/>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4"/>
          <p:cNvSpPr/>
          <p:nvPr/>
        </p:nvSpPr>
        <p:spPr>
          <a:xfrm rot="-3757063" flipH="1">
            <a:off x="7142673" y="4466283"/>
            <a:ext cx="89175" cy="35347"/>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3" name="Google Shape;313;p44"/>
          <p:cNvCxnSpPr/>
          <p:nvPr/>
        </p:nvCxnSpPr>
        <p:spPr>
          <a:xfrm>
            <a:off x="3435900" y="3414275"/>
            <a:ext cx="1023900" cy="810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44"/>
          <p:cNvCxnSpPr>
            <a:endCxn id="294" idx="1"/>
          </p:cNvCxnSpPr>
          <p:nvPr/>
        </p:nvCxnSpPr>
        <p:spPr>
          <a:xfrm rot="10800000" flipH="1">
            <a:off x="3645100" y="2506500"/>
            <a:ext cx="522900" cy="79800"/>
          </a:xfrm>
          <a:prstGeom prst="straightConnector1">
            <a:avLst/>
          </a:prstGeom>
          <a:noFill/>
          <a:ln w="9525" cap="flat" cmpd="sng">
            <a:solidFill>
              <a:schemeClr val="dk2"/>
            </a:solidFill>
            <a:prstDash val="solid"/>
            <a:round/>
            <a:headEnd type="none" w="med" len="med"/>
            <a:tailEnd type="none" w="med" len="med"/>
          </a:ln>
        </p:spPr>
      </p:cxnSp>
      <p:sp>
        <p:nvSpPr>
          <p:cNvPr id="315" name="Google Shape;315;p44"/>
          <p:cNvSpPr/>
          <p:nvPr/>
        </p:nvSpPr>
        <p:spPr>
          <a:xfrm>
            <a:off x="3747900" y="2475238"/>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6" name="Google Shape;316;p44"/>
          <p:cNvCxnSpPr/>
          <p:nvPr/>
        </p:nvCxnSpPr>
        <p:spPr>
          <a:xfrm flipH="1">
            <a:off x="3877650" y="2675850"/>
            <a:ext cx="5400" cy="74250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44"/>
          <p:cNvCxnSpPr/>
          <p:nvPr/>
        </p:nvCxnSpPr>
        <p:spPr>
          <a:xfrm rot="10800000" flipH="1">
            <a:off x="6824063" y="3369900"/>
            <a:ext cx="786300" cy="13500"/>
          </a:xfrm>
          <a:prstGeom prst="straightConnector1">
            <a:avLst/>
          </a:prstGeom>
          <a:noFill/>
          <a:ln w="9525" cap="flat" cmpd="sng">
            <a:solidFill>
              <a:schemeClr val="dk2"/>
            </a:solidFill>
            <a:prstDash val="solid"/>
            <a:round/>
            <a:headEnd type="none" w="med" len="med"/>
            <a:tailEnd type="none" w="med" len="med"/>
          </a:ln>
        </p:spPr>
      </p:cxnSp>
      <p:sp>
        <p:nvSpPr>
          <p:cNvPr id="318" name="Google Shape;318;p44"/>
          <p:cNvSpPr/>
          <p:nvPr/>
        </p:nvSpPr>
        <p:spPr>
          <a:xfrm>
            <a:off x="7055850" y="3307313"/>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9" name="Google Shape;319;p44"/>
          <p:cNvCxnSpPr/>
          <p:nvPr/>
        </p:nvCxnSpPr>
        <p:spPr>
          <a:xfrm>
            <a:off x="7193400" y="3518400"/>
            <a:ext cx="3300" cy="174000"/>
          </a:xfrm>
          <a:prstGeom prst="straightConnector1">
            <a:avLst/>
          </a:prstGeom>
          <a:noFill/>
          <a:ln w="9525" cap="flat" cmpd="sng">
            <a:solidFill>
              <a:schemeClr val="dk2"/>
            </a:solidFill>
            <a:prstDash val="solid"/>
            <a:round/>
            <a:headEnd type="none" w="med" len="med"/>
            <a:tailEnd type="none" w="med" len="med"/>
          </a:ln>
        </p:spPr>
      </p:cxnSp>
      <p:pic>
        <p:nvPicPr>
          <p:cNvPr id="320" name="Google Shape;320;p44"/>
          <p:cNvPicPr preferRelativeResize="0"/>
          <p:nvPr/>
        </p:nvPicPr>
        <p:blipFill>
          <a:blip r:embed="rId3">
            <a:alphaModFix/>
          </a:blip>
          <a:stretch>
            <a:fillRect/>
          </a:stretch>
        </p:blipFill>
        <p:spPr>
          <a:xfrm>
            <a:off x="2626325" y="3596950"/>
            <a:ext cx="222639" cy="216599"/>
          </a:xfrm>
          <a:prstGeom prst="rect">
            <a:avLst/>
          </a:prstGeom>
          <a:noFill/>
          <a:ln>
            <a:noFill/>
          </a:ln>
        </p:spPr>
      </p:pic>
      <p:pic>
        <p:nvPicPr>
          <p:cNvPr id="321" name="Google Shape;321;p44"/>
          <p:cNvPicPr preferRelativeResize="0"/>
          <p:nvPr/>
        </p:nvPicPr>
        <p:blipFill>
          <a:blip r:embed="rId3">
            <a:alphaModFix/>
          </a:blip>
          <a:stretch>
            <a:fillRect/>
          </a:stretch>
        </p:blipFill>
        <p:spPr>
          <a:xfrm>
            <a:off x="4542463" y="3596950"/>
            <a:ext cx="222639" cy="216599"/>
          </a:xfrm>
          <a:prstGeom prst="rect">
            <a:avLst/>
          </a:prstGeom>
          <a:noFill/>
          <a:ln>
            <a:noFill/>
          </a:ln>
        </p:spPr>
      </p:pic>
      <p:pic>
        <p:nvPicPr>
          <p:cNvPr id="322" name="Google Shape;322;p44"/>
          <p:cNvPicPr preferRelativeResize="0"/>
          <p:nvPr/>
        </p:nvPicPr>
        <p:blipFill>
          <a:blip r:embed="rId3">
            <a:alphaModFix/>
          </a:blip>
          <a:stretch>
            <a:fillRect/>
          </a:stretch>
        </p:blipFill>
        <p:spPr>
          <a:xfrm>
            <a:off x="2720713" y="2768375"/>
            <a:ext cx="222639" cy="216599"/>
          </a:xfrm>
          <a:prstGeom prst="rect">
            <a:avLst/>
          </a:prstGeom>
          <a:noFill/>
          <a:ln>
            <a:noFill/>
          </a:ln>
        </p:spPr>
      </p:pic>
      <p:sp>
        <p:nvSpPr>
          <p:cNvPr id="323" name="Google Shape;323;p44"/>
          <p:cNvSpPr txBox="1"/>
          <p:nvPr/>
        </p:nvSpPr>
        <p:spPr>
          <a:xfrm>
            <a:off x="4761038" y="3474400"/>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a:latin typeface="Calibri"/>
              <a:ea typeface="Calibri"/>
              <a:cs typeface="Calibri"/>
              <a:sym typeface="Calibri"/>
            </a:endParaRPr>
          </a:p>
        </p:txBody>
      </p:sp>
      <p:sp>
        <p:nvSpPr>
          <p:cNvPr id="324" name="Google Shape;324;p44"/>
          <p:cNvSpPr txBox="1"/>
          <p:nvPr/>
        </p:nvSpPr>
        <p:spPr>
          <a:xfrm>
            <a:off x="2848975" y="3474400"/>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a:latin typeface="Calibri"/>
              <a:ea typeface="Calibri"/>
              <a:cs typeface="Calibri"/>
              <a:sym typeface="Calibri"/>
            </a:endParaRPr>
          </a:p>
        </p:txBody>
      </p:sp>
      <p:sp>
        <p:nvSpPr>
          <p:cNvPr id="325" name="Google Shape;325;p44"/>
          <p:cNvSpPr txBox="1"/>
          <p:nvPr/>
        </p:nvSpPr>
        <p:spPr>
          <a:xfrm>
            <a:off x="2936788" y="2645825"/>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a:latin typeface="Calibri"/>
              <a:ea typeface="Calibri"/>
              <a:cs typeface="Calibri"/>
              <a:sym typeface="Calibri"/>
            </a:endParaRPr>
          </a:p>
        </p:txBody>
      </p:sp>
      <p:sp>
        <p:nvSpPr>
          <p:cNvPr id="326" name="Google Shape;326;p44"/>
          <p:cNvSpPr txBox="1"/>
          <p:nvPr/>
        </p:nvSpPr>
        <p:spPr>
          <a:xfrm>
            <a:off x="0" y="0"/>
            <a:ext cx="2720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Genealogía de Rut</a:t>
            </a:r>
            <a:endParaRPr sz="3000">
              <a:latin typeface="Roboto"/>
              <a:ea typeface="Roboto"/>
              <a:cs typeface="Roboto"/>
              <a:sym typeface="Roboto"/>
            </a:endParaRPr>
          </a:p>
        </p:txBody>
      </p:sp>
      <p:sp>
        <p:nvSpPr>
          <p:cNvPr id="328" name="Google Shape;328;p44"/>
          <p:cNvSpPr txBox="1"/>
          <p:nvPr/>
        </p:nvSpPr>
        <p:spPr>
          <a:xfrm>
            <a:off x="832075" y="604175"/>
            <a:ext cx="1613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Roboto"/>
                <a:ea typeface="Roboto"/>
                <a:cs typeface="Roboto"/>
                <a:sym typeface="Roboto"/>
              </a:rPr>
              <a:t>(Rut 1, 4; Génesis 19)</a:t>
            </a:r>
            <a:endParaRPr sz="1100">
              <a:latin typeface="Roboto"/>
              <a:ea typeface="Roboto"/>
              <a:cs typeface="Roboto"/>
              <a:sym typeface="Roboto"/>
            </a:endParaRPr>
          </a:p>
        </p:txBody>
      </p:sp>
      <p:sp>
        <p:nvSpPr>
          <p:cNvPr id="330" name="Google Shape;330;p44"/>
          <p:cNvSpPr/>
          <p:nvPr/>
        </p:nvSpPr>
        <p:spPr>
          <a:xfrm>
            <a:off x="1013800" y="1331662"/>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4"/>
          <p:cNvSpPr/>
          <p:nvPr/>
        </p:nvSpPr>
        <p:spPr>
          <a:xfrm>
            <a:off x="1037010" y="2222091"/>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4"/>
          <p:cNvSpPr txBox="1"/>
          <p:nvPr/>
        </p:nvSpPr>
        <p:spPr>
          <a:xfrm>
            <a:off x="1177778" y="1393519"/>
            <a:ext cx="807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Lot/Lot</a:t>
            </a:r>
            <a:endParaRPr sz="1000">
              <a:latin typeface="Calibri"/>
              <a:ea typeface="Calibri"/>
              <a:cs typeface="Calibri"/>
              <a:sym typeface="Calibri"/>
            </a:endParaRPr>
          </a:p>
        </p:txBody>
      </p:sp>
      <p:sp>
        <p:nvSpPr>
          <p:cNvPr id="333" name="Google Shape;333;p44"/>
          <p:cNvSpPr txBox="1"/>
          <p:nvPr/>
        </p:nvSpPr>
        <p:spPr>
          <a:xfrm>
            <a:off x="1114589" y="2283973"/>
            <a:ext cx="870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Moab/Moab</a:t>
            </a:r>
            <a:endParaRPr sz="1000">
              <a:latin typeface="Calibri"/>
              <a:ea typeface="Calibri"/>
              <a:cs typeface="Calibri"/>
              <a:sym typeface="Calibri"/>
            </a:endParaRPr>
          </a:p>
        </p:txBody>
      </p:sp>
      <p:cxnSp>
        <p:nvCxnSpPr>
          <p:cNvPr id="334" name="Google Shape;334;p44"/>
          <p:cNvCxnSpPr/>
          <p:nvPr/>
        </p:nvCxnSpPr>
        <p:spPr>
          <a:xfrm flipH="1">
            <a:off x="1389750" y="2738875"/>
            <a:ext cx="83700" cy="456300"/>
          </a:xfrm>
          <a:prstGeom prst="straightConnector1">
            <a:avLst/>
          </a:prstGeom>
          <a:noFill/>
          <a:ln w="38100" cap="flat" cmpd="sng">
            <a:solidFill>
              <a:schemeClr val="dk1"/>
            </a:solidFill>
            <a:prstDash val="dash"/>
            <a:round/>
            <a:headEnd type="none" w="med" len="med"/>
            <a:tailEnd type="none" w="med" len="med"/>
          </a:ln>
        </p:spPr>
      </p:cxnSp>
      <p:cxnSp>
        <p:nvCxnSpPr>
          <p:cNvPr id="335" name="Google Shape;335;p44"/>
          <p:cNvCxnSpPr/>
          <p:nvPr/>
        </p:nvCxnSpPr>
        <p:spPr>
          <a:xfrm flipH="1">
            <a:off x="1398366" y="1734181"/>
            <a:ext cx="100800" cy="485400"/>
          </a:xfrm>
          <a:prstGeom prst="straightConnector1">
            <a:avLst/>
          </a:prstGeom>
          <a:noFill/>
          <a:ln w="38100" cap="flat" cmpd="sng">
            <a:solidFill>
              <a:schemeClr val="dk1"/>
            </a:solidFill>
            <a:prstDash val="solid"/>
            <a:round/>
            <a:headEnd type="none" w="med" len="med"/>
            <a:tailEnd type="none" w="med" len="med"/>
          </a:ln>
        </p:spPr>
      </p:cxnSp>
      <p:sp>
        <p:nvSpPr>
          <p:cNvPr id="336" name="Google Shape;336;p44"/>
          <p:cNvSpPr/>
          <p:nvPr/>
        </p:nvSpPr>
        <p:spPr>
          <a:xfrm>
            <a:off x="5813300" y="1312062"/>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4"/>
          <p:cNvSpPr/>
          <p:nvPr/>
        </p:nvSpPr>
        <p:spPr>
          <a:xfrm>
            <a:off x="5836510" y="2202491"/>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4"/>
          <p:cNvSpPr txBox="1"/>
          <p:nvPr/>
        </p:nvSpPr>
        <p:spPr>
          <a:xfrm>
            <a:off x="5977278" y="1373919"/>
            <a:ext cx="807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Lot/Lot</a:t>
            </a:r>
            <a:endParaRPr sz="1000">
              <a:latin typeface="Calibri"/>
              <a:ea typeface="Calibri"/>
              <a:cs typeface="Calibri"/>
              <a:sym typeface="Calibri"/>
            </a:endParaRPr>
          </a:p>
        </p:txBody>
      </p:sp>
      <p:sp>
        <p:nvSpPr>
          <p:cNvPr id="339" name="Google Shape;339;p44"/>
          <p:cNvSpPr txBox="1"/>
          <p:nvPr/>
        </p:nvSpPr>
        <p:spPr>
          <a:xfrm>
            <a:off x="5914089" y="2264373"/>
            <a:ext cx="870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Moab/Moab</a:t>
            </a:r>
            <a:endParaRPr sz="1000">
              <a:latin typeface="Calibri"/>
              <a:ea typeface="Calibri"/>
              <a:cs typeface="Calibri"/>
              <a:sym typeface="Calibri"/>
            </a:endParaRPr>
          </a:p>
        </p:txBody>
      </p:sp>
      <p:cxnSp>
        <p:nvCxnSpPr>
          <p:cNvPr id="340" name="Google Shape;340;p44"/>
          <p:cNvCxnSpPr/>
          <p:nvPr/>
        </p:nvCxnSpPr>
        <p:spPr>
          <a:xfrm flipH="1">
            <a:off x="6189250" y="2719275"/>
            <a:ext cx="83700" cy="456300"/>
          </a:xfrm>
          <a:prstGeom prst="straightConnector1">
            <a:avLst/>
          </a:prstGeom>
          <a:noFill/>
          <a:ln w="38100" cap="flat" cmpd="sng">
            <a:solidFill>
              <a:schemeClr val="dk1"/>
            </a:solidFill>
            <a:prstDash val="dash"/>
            <a:round/>
            <a:headEnd type="none" w="med" len="med"/>
            <a:tailEnd type="none" w="med" len="med"/>
          </a:ln>
        </p:spPr>
      </p:cxnSp>
      <p:cxnSp>
        <p:nvCxnSpPr>
          <p:cNvPr id="341" name="Google Shape;341;p44"/>
          <p:cNvCxnSpPr/>
          <p:nvPr/>
        </p:nvCxnSpPr>
        <p:spPr>
          <a:xfrm flipH="1">
            <a:off x="6197866" y="1714581"/>
            <a:ext cx="100800" cy="485400"/>
          </a:xfrm>
          <a:prstGeom prst="straightConnector1">
            <a:avLst/>
          </a:prstGeom>
          <a:noFill/>
          <a:ln w="38100" cap="flat" cmpd="sng">
            <a:solidFill>
              <a:schemeClr val="dk1"/>
            </a:solidFill>
            <a:prstDash val="solid"/>
            <a:round/>
            <a:headEnd type="none" w="med" len="med"/>
            <a:tailEnd type="none" w="med" len="med"/>
          </a:ln>
        </p:spPr>
      </p:cxnSp>
      <p:cxnSp>
        <p:nvCxnSpPr>
          <p:cNvPr id="342" name="Google Shape;342;p44"/>
          <p:cNvCxnSpPr/>
          <p:nvPr/>
        </p:nvCxnSpPr>
        <p:spPr>
          <a:xfrm rot="10800000" flipH="1">
            <a:off x="3137650" y="182100"/>
            <a:ext cx="4437600" cy="34500"/>
          </a:xfrm>
          <a:prstGeom prst="straightConnector1">
            <a:avLst/>
          </a:prstGeom>
          <a:noFill/>
          <a:ln w="38100" cap="flat" cmpd="sng">
            <a:solidFill>
              <a:schemeClr val="dk1"/>
            </a:solidFill>
            <a:prstDash val="solid"/>
            <a:round/>
            <a:headEnd type="none" w="med" len="med"/>
            <a:tailEnd type="none" w="med" len="med"/>
          </a:ln>
        </p:spPr>
      </p:cxnSp>
      <p:cxnSp>
        <p:nvCxnSpPr>
          <p:cNvPr id="343" name="Google Shape;343;p44"/>
          <p:cNvCxnSpPr>
            <a:endCxn id="293" idx="0"/>
          </p:cNvCxnSpPr>
          <p:nvPr/>
        </p:nvCxnSpPr>
        <p:spPr>
          <a:xfrm flipH="1">
            <a:off x="3128900" y="199200"/>
            <a:ext cx="17400" cy="2203200"/>
          </a:xfrm>
          <a:prstGeom prst="straightConnector1">
            <a:avLst/>
          </a:prstGeom>
          <a:noFill/>
          <a:ln w="38100" cap="flat" cmpd="sng">
            <a:solidFill>
              <a:schemeClr val="dk1"/>
            </a:solidFill>
            <a:prstDash val="lgDash"/>
            <a:round/>
            <a:headEnd type="none" w="med" len="med"/>
            <a:tailEnd type="none" w="med" len="med"/>
          </a:ln>
        </p:spPr>
      </p:cxnSp>
      <p:cxnSp>
        <p:nvCxnSpPr>
          <p:cNvPr id="344" name="Google Shape;344;p44"/>
          <p:cNvCxnSpPr/>
          <p:nvPr/>
        </p:nvCxnSpPr>
        <p:spPr>
          <a:xfrm flipH="1">
            <a:off x="4590463" y="180900"/>
            <a:ext cx="17400" cy="2203200"/>
          </a:xfrm>
          <a:prstGeom prst="straightConnector1">
            <a:avLst/>
          </a:prstGeom>
          <a:noFill/>
          <a:ln w="38100" cap="flat" cmpd="sng">
            <a:solidFill>
              <a:schemeClr val="dk1"/>
            </a:solidFill>
            <a:prstDash val="lgDash"/>
            <a:round/>
            <a:headEnd type="none" w="med" len="med"/>
            <a:tailEnd type="none" w="med" len="med"/>
          </a:ln>
        </p:spPr>
      </p:cxnSp>
      <p:cxnSp>
        <p:nvCxnSpPr>
          <p:cNvPr id="345" name="Google Shape;345;p44"/>
          <p:cNvCxnSpPr/>
          <p:nvPr/>
        </p:nvCxnSpPr>
        <p:spPr>
          <a:xfrm rot="10800000" flipH="1">
            <a:off x="854575" y="1523675"/>
            <a:ext cx="2902200" cy="1467300"/>
          </a:xfrm>
          <a:prstGeom prst="bentConnector3">
            <a:avLst>
              <a:gd name="adj1" fmla="val 50000"/>
            </a:avLst>
          </a:prstGeom>
          <a:noFill/>
          <a:ln w="28575" cap="flat" cmpd="sng">
            <a:solidFill>
              <a:srgbClr val="4A86E8"/>
            </a:solidFill>
            <a:prstDash val="solid"/>
            <a:round/>
            <a:headEnd type="none" w="med" len="med"/>
            <a:tailEnd type="none" w="med" len="med"/>
          </a:ln>
        </p:spPr>
      </p:cxnSp>
      <p:cxnSp>
        <p:nvCxnSpPr>
          <p:cNvPr id="346" name="Google Shape;346;p44"/>
          <p:cNvCxnSpPr/>
          <p:nvPr/>
        </p:nvCxnSpPr>
        <p:spPr>
          <a:xfrm rot="10800000">
            <a:off x="3673375" y="1523500"/>
            <a:ext cx="3783900" cy="1628700"/>
          </a:xfrm>
          <a:prstGeom prst="bentConnector3">
            <a:avLst>
              <a:gd name="adj1" fmla="val 50000"/>
            </a:avLst>
          </a:prstGeom>
          <a:noFill/>
          <a:ln w="28575" cap="flat" cmpd="sng">
            <a:solidFill>
              <a:srgbClr val="4A86E8"/>
            </a:solidFill>
            <a:prstDash val="solid"/>
            <a:round/>
            <a:headEnd type="none" w="med" len="med"/>
            <a:tailEnd type="none" w="med" len="med"/>
          </a:ln>
        </p:spPr>
      </p:cxnSp>
      <p:cxnSp>
        <p:nvCxnSpPr>
          <p:cNvPr id="347" name="Google Shape;347;p44"/>
          <p:cNvCxnSpPr/>
          <p:nvPr/>
        </p:nvCxnSpPr>
        <p:spPr>
          <a:xfrm>
            <a:off x="870675" y="2990975"/>
            <a:ext cx="16200" cy="1112700"/>
          </a:xfrm>
          <a:prstGeom prst="straightConnector1">
            <a:avLst/>
          </a:prstGeom>
          <a:noFill/>
          <a:ln w="28575" cap="flat" cmpd="sng">
            <a:solidFill>
              <a:srgbClr val="4A86E8"/>
            </a:solidFill>
            <a:prstDash val="solid"/>
            <a:round/>
            <a:headEnd type="none" w="med" len="med"/>
            <a:tailEnd type="none" w="med" len="med"/>
          </a:ln>
        </p:spPr>
      </p:cxnSp>
      <p:cxnSp>
        <p:nvCxnSpPr>
          <p:cNvPr id="348" name="Google Shape;348;p44"/>
          <p:cNvCxnSpPr/>
          <p:nvPr/>
        </p:nvCxnSpPr>
        <p:spPr>
          <a:xfrm rot="10800000" flipH="1">
            <a:off x="894875" y="4055000"/>
            <a:ext cx="8021700" cy="32400"/>
          </a:xfrm>
          <a:prstGeom prst="straightConnector1">
            <a:avLst/>
          </a:prstGeom>
          <a:noFill/>
          <a:ln w="28575" cap="flat" cmpd="sng">
            <a:solidFill>
              <a:srgbClr val="4A86E8"/>
            </a:solidFill>
            <a:prstDash val="solid"/>
            <a:round/>
            <a:headEnd type="none" w="med" len="med"/>
            <a:tailEnd type="none" w="med" len="med"/>
          </a:ln>
        </p:spPr>
      </p:cxnSp>
      <p:cxnSp>
        <p:nvCxnSpPr>
          <p:cNvPr id="349" name="Google Shape;349;p44"/>
          <p:cNvCxnSpPr/>
          <p:nvPr/>
        </p:nvCxnSpPr>
        <p:spPr>
          <a:xfrm rot="10800000" flipH="1">
            <a:off x="7425025" y="3144100"/>
            <a:ext cx="1483500" cy="8100"/>
          </a:xfrm>
          <a:prstGeom prst="straightConnector1">
            <a:avLst/>
          </a:prstGeom>
          <a:noFill/>
          <a:ln w="28575" cap="flat" cmpd="sng">
            <a:solidFill>
              <a:srgbClr val="4A86E8"/>
            </a:solidFill>
            <a:prstDash val="solid"/>
            <a:round/>
            <a:headEnd type="none" w="med" len="med"/>
            <a:tailEnd type="none" w="med" len="med"/>
          </a:ln>
        </p:spPr>
      </p:cxnSp>
      <p:cxnSp>
        <p:nvCxnSpPr>
          <p:cNvPr id="350" name="Google Shape;350;p44"/>
          <p:cNvCxnSpPr/>
          <p:nvPr/>
        </p:nvCxnSpPr>
        <p:spPr>
          <a:xfrm flipH="1">
            <a:off x="8899125" y="3136075"/>
            <a:ext cx="9300" cy="920700"/>
          </a:xfrm>
          <a:prstGeom prst="straightConnector1">
            <a:avLst/>
          </a:prstGeom>
          <a:noFill/>
          <a:ln w="28575" cap="flat" cmpd="sng">
            <a:solidFill>
              <a:srgbClr val="4A86E8"/>
            </a:solidFill>
            <a:prstDash val="solid"/>
            <a:round/>
            <a:headEnd type="none" w="med" len="med"/>
            <a:tailEnd type="none" w="med" len="med"/>
          </a:ln>
        </p:spPr>
      </p:cxnSp>
    </p:spTree>
    <p:extLst>
      <p:ext uri="{BB962C8B-B14F-4D97-AF65-F5344CB8AC3E}">
        <p14:creationId xmlns:p14="http://schemas.microsoft.com/office/powerpoint/2010/main" val="3609746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43"/>
          <p:cNvSpPr txBox="1"/>
          <p:nvPr/>
        </p:nvSpPr>
        <p:spPr>
          <a:xfrm>
            <a:off x="68400" y="122925"/>
            <a:ext cx="8874878" cy="4955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1" dirty="0">
                <a:solidFill>
                  <a:schemeClr val="dk1"/>
                </a:solidFill>
                <a:latin typeface="Roboto"/>
                <a:ea typeface="Roboto"/>
                <a:cs typeface="Roboto"/>
                <a:sym typeface="Roboto"/>
              </a:rPr>
              <a:t>1</a:t>
            </a:r>
            <a:r>
              <a:rPr lang="en" sz="2400" dirty="0">
                <a:solidFill>
                  <a:schemeClr val="dk1"/>
                </a:solidFill>
                <a:latin typeface="Roboto"/>
                <a:ea typeface="Roboto"/>
                <a:cs typeface="Roboto"/>
                <a:sym typeface="Roboto"/>
              </a:rPr>
              <a:t> Aconteció que en los días en que gobernaban los jueces, en Israel hubo hambre en el país. Y un hombre de </a:t>
            </a:r>
            <a:r>
              <a:rPr lang="en" sz="2400" b="1" dirty="0">
                <a:solidFill>
                  <a:schemeClr val="dk1"/>
                </a:solidFill>
                <a:latin typeface="Roboto"/>
                <a:ea typeface="Roboto"/>
                <a:cs typeface="Roboto"/>
                <a:sym typeface="Roboto"/>
              </a:rPr>
              <a:t>Belén</a:t>
            </a:r>
            <a:r>
              <a:rPr lang="en" sz="2400" dirty="0">
                <a:solidFill>
                  <a:schemeClr val="dk1"/>
                </a:solidFill>
                <a:latin typeface="Roboto"/>
                <a:ea typeface="Roboto"/>
                <a:cs typeface="Roboto"/>
                <a:sym typeface="Roboto"/>
              </a:rPr>
              <a:t> de Judá fue a residir en los campos de Moab con su mujer y sus dos hijos.</a:t>
            </a:r>
            <a:r>
              <a:rPr lang="en" sz="2400" dirty="0">
                <a:solidFill>
                  <a:schemeClr val="dk1"/>
                </a:solidFill>
                <a:highlight>
                  <a:srgbClr val="FFFFFF"/>
                </a:highlight>
                <a:latin typeface="Roboto"/>
                <a:ea typeface="Roboto"/>
                <a:cs typeface="Roboto"/>
                <a:sym typeface="Roboto"/>
              </a:rPr>
              <a:t> </a:t>
            </a:r>
            <a:r>
              <a:rPr lang="en" sz="2400" b="1" dirty="0">
                <a:solidFill>
                  <a:schemeClr val="dk1"/>
                </a:solidFill>
                <a:latin typeface="Roboto"/>
                <a:ea typeface="Roboto"/>
                <a:cs typeface="Roboto"/>
                <a:sym typeface="Roboto"/>
              </a:rPr>
              <a:t>2</a:t>
            </a:r>
            <a:r>
              <a:rPr lang="en" sz="2400" dirty="0">
                <a:solidFill>
                  <a:schemeClr val="dk1"/>
                </a:solidFill>
                <a:latin typeface="Roboto"/>
                <a:ea typeface="Roboto"/>
                <a:cs typeface="Roboto"/>
                <a:sym typeface="Roboto"/>
              </a:rPr>
              <a:t> Aquel hombre se llamaba </a:t>
            </a:r>
            <a:r>
              <a:rPr lang="en" sz="2400" b="1" dirty="0">
                <a:solidFill>
                  <a:schemeClr val="dk1"/>
                </a:solidFill>
                <a:latin typeface="Roboto"/>
                <a:ea typeface="Roboto"/>
                <a:cs typeface="Roboto"/>
                <a:sym typeface="Roboto"/>
              </a:rPr>
              <a:t>Elimelec</a:t>
            </a:r>
            <a:r>
              <a:rPr lang="en" sz="2400" dirty="0">
                <a:solidFill>
                  <a:schemeClr val="dk1"/>
                </a:solidFill>
                <a:latin typeface="Roboto"/>
                <a:ea typeface="Roboto"/>
                <a:cs typeface="Roboto"/>
                <a:sym typeface="Roboto"/>
              </a:rPr>
              <a:t>, y su mujer se llamaba Noemí. Los nombres de sus dos hijos </a:t>
            </a:r>
            <a:r>
              <a:rPr lang="en" sz="2400" i="1" dirty="0">
                <a:solidFill>
                  <a:schemeClr val="dk1"/>
                </a:solidFill>
                <a:latin typeface="Roboto"/>
                <a:ea typeface="Roboto"/>
                <a:cs typeface="Roboto"/>
                <a:sym typeface="Roboto"/>
              </a:rPr>
              <a:t>eran</a:t>
            </a:r>
            <a:r>
              <a:rPr lang="en" sz="2400" dirty="0">
                <a:solidFill>
                  <a:schemeClr val="dk1"/>
                </a:solidFill>
                <a:latin typeface="Roboto"/>
                <a:ea typeface="Roboto"/>
                <a:cs typeface="Roboto"/>
                <a:sym typeface="Roboto"/>
              </a:rPr>
              <a:t> Mahlón y Quelión, efrateos de Belén de Judá. Y llegaron a los campos de </a:t>
            </a:r>
            <a:r>
              <a:rPr lang="en" sz="2400" b="1" dirty="0">
                <a:solidFill>
                  <a:schemeClr val="dk1"/>
                </a:solidFill>
                <a:latin typeface="Roboto"/>
                <a:ea typeface="Roboto"/>
                <a:cs typeface="Roboto"/>
                <a:sym typeface="Roboto"/>
              </a:rPr>
              <a:t>Moab</a:t>
            </a:r>
            <a:r>
              <a:rPr lang="en" sz="2400" dirty="0">
                <a:solidFill>
                  <a:schemeClr val="dk1"/>
                </a:solidFill>
                <a:latin typeface="Roboto"/>
                <a:ea typeface="Roboto"/>
                <a:cs typeface="Roboto"/>
                <a:sym typeface="Roboto"/>
              </a:rPr>
              <a:t> y allí se quedaron.</a:t>
            </a:r>
            <a:endParaRPr sz="2400" dirty="0">
              <a:solidFill>
                <a:schemeClr val="dk1"/>
              </a:solidFill>
              <a:latin typeface="Roboto"/>
              <a:ea typeface="Roboto"/>
              <a:cs typeface="Roboto"/>
              <a:sym typeface="Roboto"/>
            </a:endParaRPr>
          </a:p>
          <a:p>
            <a:pPr marL="0" marR="0" lvl="0" indent="0" algn="l" rtl="0">
              <a:spcBef>
                <a:spcPts val="0"/>
              </a:spcBef>
              <a:spcAft>
                <a:spcPts val="0"/>
              </a:spcAft>
              <a:buNone/>
            </a:pPr>
            <a:endParaRPr sz="2400" dirty="0" smtClean="0">
              <a:solidFill>
                <a:schemeClr val="dk1"/>
              </a:solidFill>
              <a:latin typeface="Roboto"/>
              <a:ea typeface="Roboto"/>
              <a:cs typeface="Roboto"/>
              <a:sym typeface="Roboto"/>
            </a:endParaRPr>
          </a:p>
          <a:p>
            <a:pPr marL="457200" lvl="0" indent="-336550" algn="l" rtl="0">
              <a:spcBef>
                <a:spcPts val="0"/>
              </a:spcBef>
              <a:spcAft>
                <a:spcPts val="0"/>
              </a:spcAft>
              <a:buClr>
                <a:srgbClr val="262626"/>
              </a:buClr>
              <a:buSzPts val="1700"/>
              <a:buFont typeface="Roboto"/>
              <a:buChar char="●"/>
            </a:pPr>
            <a:r>
              <a:rPr lang="en" sz="2000" dirty="0" smtClean="0">
                <a:solidFill>
                  <a:srgbClr val="262626"/>
                </a:solidFill>
                <a:latin typeface="Roboto"/>
                <a:ea typeface="Roboto"/>
                <a:cs typeface="Roboto"/>
                <a:sym typeface="Roboto"/>
              </a:rPr>
              <a:t>Belén </a:t>
            </a:r>
            <a:r>
              <a:rPr lang="en" sz="2000" dirty="0">
                <a:solidFill>
                  <a:srgbClr val="262626"/>
                </a:solidFill>
                <a:latin typeface="Roboto"/>
                <a:ea typeface="Roboto"/>
                <a:cs typeface="Roboto"/>
                <a:sym typeface="Roboto"/>
              </a:rPr>
              <a:t>= casa de pan</a:t>
            </a:r>
            <a:endParaRPr sz="2000" dirty="0">
              <a:solidFill>
                <a:srgbClr val="262626"/>
              </a:solidFill>
              <a:latin typeface="Roboto"/>
              <a:ea typeface="Roboto"/>
              <a:cs typeface="Roboto"/>
              <a:sym typeface="Roboto"/>
            </a:endParaRPr>
          </a:p>
          <a:p>
            <a:pPr marL="457200" lvl="0" indent="-336550" algn="l" rtl="0">
              <a:spcBef>
                <a:spcPts val="0"/>
              </a:spcBef>
              <a:spcAft>
                <a:spcPts val="0"/>
              </a:spcAft>
              <a:buClr>
                <a:srgbClr val="262626"/>
              </a:buClr>
              <a:buSzPts val="1700"/>
              <a:buFont typeface="Roboto"/>
              <a:buChar char="●"/>
            </a:pPr>
            <a:r>
              <a:rPr lang="en" sz="2000" dirty="0">
                <a:solidFill>
                  <a:srgbClr val="262626"/>
                </a:solidFill>
                <a:latin typeface="Roboto"/>
                <a:ea typeface="Roboto"/>
                <a:cs typeface="Roboto"/>
                <a:sym typeface="Roboto"/>
              </a:rPr>
              <a:t>Elimelec = Dios es mi Rey</a:t>
            </a:r>
            <a:endParaRPr sz="2000" dirty="0">
              <a:solidFill>
                <a:srgbClr val="262626"/>
              </a:solidFill>
              <a:latin typeface="Roboto"/>
              <a:ea typeface="Roboto"/>
              <a:cs typeface="Roboto"/>
              <a:sym typeface="Roboto"/>
            </a:endParaRPr>
          </a:p>
          <a:p>
            <a:pPr marL="457200" lvl="0" indent="-336550" algn="l" rtl="0">
              <a:spcBef>
                <a:spcPts val="0"/>
              </a:spcBef>
              <a:spcAft>
                <a:spcPts val="0"/>
              </a:spcAft>
              <a:buClr>
                <a:srgbClr val="262626"/>
              </a:buClr>
              <a:buSzPts val="1700"/>
              <a:buFont typeface="Roboto"/>
              <a:buChar char="●"/>
            </a:pPr>
            <a:r>
              <a:rPr lang="en" sz="2000" dirty="0">
                <a:solidFill>
                  <a:srgbClr val="262626"/>
                </a:solidFill>
                <a:latin typeface="Roboto"/>
                <a:ea typeface="Roboto"/>
                <a:cs typeface="Roboto"/>
                <a:sym typeface="Roboto"/>
              </a:rPr>
              <a:t>Moab, una nación hostil</a:t>
            </a:r>
            <a:endParaRPr sz="2000" dirty="0">
              <a:solidFill>
                <a:srgbClr val="262626"/>
              </a:solidFill>
              <a:latin typeface="Roboto"/>
              <a:ea typeface="Roboto"/>
              <a:cs typeface="Roboto"/>
              <a:sym typeface="Roboto"/>
            </a:endParaRPr>
          </a:p>
          <a:p>
            <a:pPr marL="914400" lvl="1" indent="-336550" algn="l" rtl="0">
              <a:spcBef>
                <a:spcPts val="0"/>
              </a:spcBef>
              <a:spcAft>
                <a:spcPts val="0"/>
              </a:spcAft>
              <a:buClr>
                <a:srgbClr val="262626"/>
              </a:buClr>
              <a:buSzPts val="1700"/>
              <a:buFont typeface="Roboto"/>
              <a:buChar char="○"/>
            </a:pPr>
            <a:r>
              <a:rPr lang="en" sz="2000" dirty="0">
                <a:solidFill>
                  <a:srgbClr val="262626"/>
                </a:solidFill>
                <a:latin typeface="Roboto"/>
                <a:ea typeface="Roboto"/>
                <a:cs typeface="Roboto"/>
                <a:sym typeface="Roboto"/>
              </a:rPr>
              <a:t>¿Cuál fue su origen? (Gén. 19</a:t>
            </a:r>
            <a:r>
              <a:rPr lang="en" sz="2000" dirty="0" smtClean="0">
                <a:solidFill>
                  <a:srgbClr val="262626"/>
                </a:solidFill>
                <a:latin typeface="Roboto"/>
                <a:ea typeface="Roboto"/>
                <a:cs typeface="Roboto"/>
                <a:sym typeface="Roboto"/>
              </a:rPr>
              <a:t>)</a:t>
            </a:r>
          </a:p>
          <a:p>
            <a:pPr marL="914400" lvl="1" indent="-336550">
              <a:buClr>
                <a:srgbClr val="262626"/>
              </a:buClr>
              <a:buSzPts val="1700"/>
              <a:buFont typeface="Roboto"/>
              <a:buChar char="○"/>
            </a:pPr>
            <a:r>
              <a:rPr lang="es-ES" sz="2000" dirty="0">
                <a:solidFill>
                  <a:schemeClr val="dk1"/>
                </a:solidFill>
                <a:latin typeface="Roboto"/>
                <a:ea typeface="Roboto"/>
                <a:cs typeface="Roboto"/>
                <a:sym typeface="Roboto"/>
              </a:rPr>
              <a:t>¿Cómo era su relación con Israel en ese tiempo? (</a:t>
            </a:r>
            <a:r>
              <a:rPr lang="es-ES" sz="2000" dirty="0" err="1">
                <a:solidFill>
                  <a:schemeClr val="dk1"/>
                </a:solidFill>
                <a:latin typeface="Roboto"/>
                <a:ea typeface="Roboto"/>
                <a:cs typeface="Roboto"/>
                <a:sym typeface="Roboto"/>
              </a:rPr>
              <a:t>Deut</a:t>
            </a:r>
            <a:r>
              <a:rPr lang="es-ES" sz="2000" dirty="0">
                <a:solidFill>
                  <a:schemeClr val="dk1"/>
                </a:solidFill>
                <a:latin typeface="Roboto"/>
                <a:ea typeface="Roboto"/>
                <a:cs typeface="Roboto"/>
                <a:sym typeface="Roboto"/>
              </a:rPr>
              <a:t>. 23:3-5)</a:t>
            </a:r>
          </a:p>
          <a:p>
            <a:pPr marL="914400" lvl="1" indent="-336550" algn="l" rtl="0">
              <a:spcBef>
                <a:spcPts val="0"/>
              </a:spcBef>
              <a:spcAft>
                <a:spcPts val="0"/>
              </a:spcAft>
              <a:buClr>
                <a:srgbClr val="262626"/>
              </a:buClr>
              <a:buSzPts val="1700"/>
              <a:buFont typeface="Roboto"/>
              <a:buChar char="○"/>
            </a:pPr>
            <a:endParaRPr sz="24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570629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49"/>
          <p:cNvSpPr txBox="1">
            <a:spLocks noGrp="1"/>
          </p:cNvSpPr>
          <p:nvPr>
            <p:ph type="subTitle" idx="1"/>
          </p:nvPr>
        </p:nvSpPr>
        <p:spPr>
          <a:xfrm>
            <a:off x="0" y="147775"/>
            <a:ext cx="9047356" cy="48975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 sz="2400" b="1" dirty="0">
                <a:latin typeface="Roboto"/>
                <a:ea typeface="Roboto"/>
                <a:cs typeface="Roboto"/>
                <a:sym typeface="Roboto"/>
              </a:rPr>
              <a:t>Mueren el marido de Noemí y sus hijos</a:t>
            </a:r>
            <a:endParaRPr sz="2400" b="1" dirty="0">
              <a:latin typeface="Roboto"/>
              <a:ea typeface="Roboto"/>
              <a:cs typeface="Roboto"/>
              <a:sym typeface="Roboto"/>
            </a:endParaRPr>
          </a:p>
          <a:p>
            <a:pPr marL="0" lvl="0" indent="0" algn="l" rtl="0">
              <a:lnSpc>
                <a:spcPct val="100000"/>
              </a:lnSpc>
              <a:spcBef>
                <a:spcPts val="750"/>
              </a:spcBef>
              <a:spcAft>
                <a:spcPts val="0"/>
              </a:spcAft>
              <a:buSzPts val="1018"/>
              <a:buNone/>
            </a:pPr>
            <a:r>
              <a:rPr lang="en" sz="2400" b="1" dirty="0">
                <a:latin typeface="Roboto"/>
                <a:ea typeface="Roboto"/>
                <a:cs typeface="Roboto"/>
                <a:sym typeface="Roboto"/>
              </a:rPr>
              <a:t>3</a:t>
            </a:r>
            <a:r>
              <a:rPr lang="en" sz="2400" dirty="0">
                <a:latin typeface="Roboto"/>
                <a:ea typeface="Roboto"/>
                <a:cs typeface="Roboto"/>
                <a:sym typeface="Roboto"/>
              </a:rPr>
              <a:t> Y murió Elimelec, marido de Noemí, y quedó ella con sus dos hijos. </a:t>
            </a:r>
            <a:r>
              <a:rPr lang="en" sz="2400" b="1" dirty="0">
                <a:latin typeface="Roboto"/>
                <a:ea typeface="Roboto"/>
                <a:cs typeface="Roboto"/>
                <a:sym typeface="Roboto"/>
              </a:rPr>
              <a:t>4</a:t>
            </a:r>
            <a:r>
              <a:rPr lang="en" sz="2400" dirty="0">
                <a:latin typeface="Roboto"/>
                <a:ea typeface="Roboto"/>
                <a:cs typeface="Roboto"/>
                <a:sym typeface="Roboto"/>
              </a:rPr>
              <a:t> Ellos se casaron con mujeres moabitas; el nombre de una era Orfa y el nombre de la otra Rut. Y vivieron allí unos diez años. </a:t>
            </a:r>
            <a:r>
              <a:rPr lang="en" sz="2400" b="1" dirty="0">
                <a:latin typeface="Roboto"/>
                <a:ea typeface="Roboto"/>
                <a:cs typeface="Roboto"/>
                <a:sym typeface="Roboto"/>
              </a:rPr>
              <a:t>5</a:t>
            </a:r>
            <a:r>
              <a:rPr lang="en" sz="2400" dirty="0">
                <a:latin typeface="Roboto"/>
                <a:ea typeface="Roboto"/>
                <a:cs typeface="Roboto"/>
                <a:sym typeface="Roboto"/>
              </a:rPr>
              <a:t> Murieron también los dos, Mahlón y Quelión, y la mujer quedó privada de sus dos hijos y de su marido</a:t>
            </a:r>
            <a:r>
              <a:rPr lang="en" sz="2400" dirty="0" smtClean="0">
                <a:latin typeface="Roboto"/>
                <a:ea typeface="Roboto"/>
                <a:cs typeface="Roboto"/>
                <a:sym typeface="Roboto"/>
              </a:rPr>
              <a:t>.</a:t>
            </a: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8208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49"/>
          <p:cNvSpPr txBox="1">
            <a:spLocks noGrp="1"/>
          </p:cNvSpPr>
          <p:nvPr>
            <p:ph type="subTitle" idx="1"/>
          </p:nvPr>
        </p:nvSpPr>
        <p:spPr>
          <a:xfrm>
            <a:off x="0" y="147775"/>
            <a:ext cx="9047356" cy="48975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 sz="2400" b="1" dirty="0">
                <a:latin typeface="Roboto"/>
                <a:ea typeface="Roboto"/>
                <a:cs typeface="Roboto"/>
                <a:sym typeface="Roboto"/>
              </a:rPr>
              <a:t>Mueren el marido de Noemí y sus hijos</a:t>
            </a:r>
            <a:endParaRPr sz="2400" b="1" dirty="0">
              <a:latin typeface="Roboto"/>
              <a:ea typeface="Roboto"/>
              <a:cs typeface="Roboto"/>
              <a:sym typeface="Roboto"/>
            </a:endParaRPr>
          </a:p>
          <a:p>
            <a:pPr marL="0" lvl="0" indent="0" algn="l" rtl="0">
              <a:lnSpc>
                <a:spcPct val="100000"/>
              </a:lnSpc>
              <a:spcBef>
                <a:spcPts val="750"/>
              </a:spcBef>
              <a:spcAft>
                <a:spcPts val="0"/>
              </a:spcAft>
              <a:buSzPts val="1018"/>
              <a:buNone/>
            </a:pPr>
            <a:r>
              <a:rPr lang="en" sz="2400" b="1" dirty="0">
                <a:latin typeface="Roboto"/>
                <a:ea typeface="Roboto"/>
                <a:cs typeface="Roboto"/>
                <a:sym typeface="Roboto"/>
              </a:rPr>
              <a:t>3</a:t>
            </a:r>
            <a:r>
              <a:rPr lang="en" sz="2400" dirty="0">
                <a:latin typeface="Roboto"/>
                <a:ea typeface="Roboto"/>
                <a:cs typeface="Roboto"/>
                <a:sym typeface="Roboto"/>
              </a:rPr>
              <a:t> Y murió Elimelec, marido de Noemí, y quedó ella con sus dos hijos. </a:t>
            </a:r>
            <a:r>
              <a:rPr lang="en" sz="2400" b="1" dirty="0">
                <a:latin typeface="Roboto"/>
                <a:ea typeface="Roboto"/>
                <a:cs typeface="Roboto"/>
                <a:sym typeface="Roboto"/>
              </a:rPr>
              <a:t>4</a:t>
            </a:r>
            <a:r>
              <a:rPr lang="en" sz="2400" dirty="0">
                <a:latin typeface="Roboto"/>
                <a:ea typeface="Roboto"/>
                <a:cs typeface="Roboto"/>
                <a:sym typeface="Roboto"/>
              </a:rPr>
              <a:t> Ellos se casaron con mujeres moabitas; el nombre de una era Orfa y el nombre de la otra Rut. Y vivieron allí unos diez años. </a:t>
            </a:r>
            <a:r>
              <a:rPr lang="en" sz="2400" b="1" dirty="0">
                <a:latin typeface="Roboto"/>
                <a:ea typeface="Roboto"/>
                <a:cs typeface="Roboto"/>
                <a:sym typeface="Roboto"/>
              </a:rPr>
              <a:t>5</a:t>
            </a:r>
            <a:r>
              <a:rPr lang="en" sz="2400" dirty="0">
                <a:latin typeface="Roboto"/>
                <a:ea typeface="Roboto"/>
                <a:cs typeface="Roboto"/>
                <a:sym typeface="Roboto"/>
              </a:rPr>
              <a:t> Murieron también los dos, Mahlón y Quelión, y la mujer quedó privada de sus dos hijos y de su marido.</a:t>
            </a:r>
            <a:endParaRPr sz="2400" dirty="0">
              <a:latin typeface="Roboto"/>
              <a:ea typeface="Roboto"/>
              <a:cs typeface="Roboto"/>
              <a:sym typeface="Roboto"/>
            </a:endParaRPr>
          </a:p>
          <a:p>
            <a:pPr marL="457200" lvl="0" indent="-336550" algn="l" rtl="0">
              <a:spcBef>
                <a:spcPts val="750"/>
              </a:spcBef>
              <a:spcAft>
                <a:spcPts val="0"/>
              </a:spcAft>
              <a:buSzPts val="1700"/>
              <a:buFont typeface="Roboto"/>
              <a:buChar char="●"/>
            </a:pPr>
            <a:r>
              <a:rPr lang="en" sz="2400" dirty="0">
                <a:latin typeface="Roboto"/>
                <a:ea typeface="Roboto"/>
                <a:cs typeface="Roboto"/>
                <a:sym typeface="Roboto"/>
              </a:rPr>
              <a:t>Leyes respecto al matrimonio mixto (Deut 7:1-4, 1 Reyes 11:1-2, Esdras 9:1-2, Neh. 13:23-27</a:t>
            </a:r>
            <a:r>
              <a:rPr lang="en" sz="2400" dirty="0" smtClean="0">
                <a:latin typeface="Roboto"/>
                <a:ea typeface="Roboto"/>
                <a:cs typeface="Roboto"/>
                <a:sym typeface="Roboto"/>
              </a:rPr>
              <a:t>)</a:t>
            </a: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3328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49"/>
          <p:cNvSpPr txBox="1">
            <a:spLocks noGrp="1"/>
          </p:cNvSpPr>
          <p:nvPr>
            <p:ph type="subTitle" idx="1"/>
          </p:nvPr>
        </p:nvSpPr>
        <p:spPr>
          <a:xfrm>
            <a:off x="0" y="147775"/>
            <a:ext cx="9047356" cy="48975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 sz="2400" b="1" dirty="0">
                <a:latin typeface="Roboto"/>
                <a:ea typeface="Roboto"/>
                <a:cs typeface="Roboto"/>
                <a:sym typeface="Roboto"/>
              </a:rPr>
              <a:t>Mueren el marido de Noemí y sus hijos</a:t>
            </a:r>
            <a:endParaRPr sz="2400" b="1" dirty="0">
              <a:latin typeface="Roboto"/>
              <a:ea typeface="Roboto"/>
              <a:cs typeface="Roboto"/>
              <a:sym typeface="Roboto"/>
            </a:endParaRPr>
          </a:p>
          <a:p>
            <a:pPr marL="0" lvl="0" indent="0" algn="l" rtl="0">
              <a:lnSpc>
                <a:spcPct val="100000"/>
              </a:lnSpc>
              <a:spcBef>
                <a:spcPts val="750"/>
              </a:spcBef>
              <a:spcAft>
                <a:spcPts val="0"/>
              </a:spcAft>
              <a:buSzPts val="1018"/>
              <a:buNone/>
            </a:pPr>
            <a:r>
              <a:rPr lang="en" sz="2400" b="1" dirty="0">
                <a:latin typeface="Roboto"/>
                <a:ea typeface="Roboto"/>
                <a:cs typeface="Roboto"/>
                <a:sym typeface="Roboto"/>
              </a:rPr>
              <a:t>3</a:t>
            </a:r>
            <a:r>
              <a:rPr lang="en" sz="2400" dirty="0">
                <a:latin typeface="Roboto"/>
                <a:ea typeface="Roboto"/>
                <a:cs typeface="Roboto"/>
                <a:sym typeface="Roboto"/>
              </a:rPr>
              <a:t> Y murió Elimelec, marido de Noemí, y quedó ella con sus dos hijos. </a:t>
            </a:r>
            <a:r>
              <a:rPr lang="en" sz="2400" b="1" dirty="0">
                <a:latin typeface="Roboto"/>
                <a:ea typeface="Roboto"/>
                <a:cs typeface="Roboto"/>
                <a:sym typeface="Roboto"/>
              </a:rPr>
              <a:t>4</a:t>
            </a:r>
            <a:r>
              <a:rPr lang="en" sz="2400" dirty="0">
                <a:latin typeface="Roboto"/>
                <a:ea typeface="Roboto"/>
                <a:cs typeface="Roboto"/>
                <a:sym typeface="Roboto"/>
              </a:rPr>
              <a:t> Ellos se casaron con mujeres moabitas; el nombre de una era Orfa y el nombre de la otra Rut. Y vivieron allí unos diez años. </a:t>
            </a:r>
            <a:r>
              <a:rPr lang="en" sz="2400" b="1" dirty="0">
                <a:latin typeface="Roboto"/>
                <a:ea typeface="Roboto"/>
                <a:cs typeface="Roboto"/>
                <a:sym typeface="Roboto"/>
              </a:rPr>
              <a:t>5</a:t>
            </a:r>
            <a:r>
              <a:rPr lang="en" sz="2400" dirty="0">
                <a:latin typeface="Roboto"/>
                <a:ea typeface="Roboto"/>
                <a:cs typeface="Roboto"/>
                <a:sym typeface="Roboto"/>
              </a:rPr>
              <a:t> Murieron también los dos, Mahlón y Quelión, y la mujer quedó privada de sus dos hijos y de su marido.</a:t>
            </a:r>
            <a:endParaRPr sz="2400" dirty="0">
              <a:latin typeface="Roboto"/>
              <a:ea typeface="Roboto"/>
              <a:cs typeface="Roboto"/>
              <a:sym typeface="Roboto"/>
            </a:endParaRPr>
          </a:p>
          <a:p>
            <a:pPr marL="457200" lvl="0" indent="-336550" algn="l" rtl="0">
              <a:spcBef>
                <a:spcPts val="750"/>
              </a:spcBef>
              <a:spcAft>
                <a:spcPts val="0"/>
              </a:spcAft>
              <a:buSzPts val="1700"/>
              <a:buFont typeface="Roboto"/>
              <a:buChar char="●"/>
            </a:pPr>
            <a:r>
              <a:rPr lang="en" sz="2400" dirty="0">
                <a:latin typeface="Roboto"/>
                <a:ea typeface="Roboto"/>
                <a:cs typeface="Roboto"/>
                <a:sym typeface="Roboto"/>
              </a:rPr>
              <a:t>Leyes respecto al matrimonio mixto (Deut 7:1-4, 1 Reyes 11:1-2, Esdras 9:1-2, Neh. 13:23-27)</a:t>
            </a:r>
            <a:endParaRPr sz="2400" dirty="0">
              <a:latin typeface="Roboto"/>
              <a:ea typeface="Roboto"/>
              <a:cs typeface="Roboto"/>
              <a:sym typeface="Roboto"/>
            </a:endParaRPr>
          </a:p>
          <a:p>
            <a:pPr marL="457200" lvl="0" indent="-336550" algn="l" rtl="0">
              <a:spcBef>
                <a:spcPts val="0"/>
              </a:spcBef>
              <a:spcAft>
                <a:spcPts val="0"/>
              </a:spcAft>
              <a:buSzPts val="1700"/>
              <a:buFont typeface="Roboto"/>
              <a:buChar char="●"/>
            </a:pPr>
            <a:r>
              <a:rPr lang="en" sz="2400" dirty="0">
                <a:latin typeface="Roboto"/>
                <a:ea typeface="Roboto"/>
                <a:cs typeface="Roboto"/>
                <a:sym typeface="Roboto"/>
              </a:rPr>
              <a:t>Noemí: sin nietos (Rut 4:13</a:t>
            </a:r>
            <a:r>
              <a:rPr lang="en" sz="2400" dirty="0" smtClean="0">
                <a:latin typeface="Roboto"/>
                <a:ea typeface="Roboto"/>
                <a:cs typeface="Roboto"/>
                <a:sym typeface="Roboto"/>
              </a:rPr>
              <a:t>)</a:t>
            </a: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8388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49"/>
          <p:cNvSpPr txBox="1">
            <a:spLocks noGrp="1"/>
          </p:cNvSpPr>
          <p:nvPr>
            <p:ph type="subTitle" idx="1"/>
          </p:nvPr>
        </p:nvSpPr>
        <p:spPr>
          <a:xfrm>
            <a:off x="0" y="147775"/>
            <a:ext cx="9047356" cy="48975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 sz="2400" b="1" dirty="0">
                <a:latin typeface="Roboto"/>
                <a:ea typeface="Roboto"/>
                <a:cs typeface="Roboto"/>
                <a:sym typeface="Roboto"/>
              </a:rPr>
              <a:t>Mueren el marido de Noemí y sus hijos</a:t>
            </a:r>
            <a:endParaRPr sz="2400" b="1" dirty="0">
              <a:latin typeface="Roboto"/>
              <a:ea typeface="Roboto"/>
              <a:cs typeface="Roboto"/>
              <a:sym typeface="Roboto"/>
            </a:endParaRPr>
          </a:p>
          <a:p>
            <a:pPr marL="0" lvl="0" indent="0" algn="l" rtl="0">
              <a:lnSpc>
                <a:spcPct val="100000"/>
              </a:lnSpc>
              <a:spcBef>
                <a:spcPts val="750"/>
              </a:spcBef>
              <a:spcAft>
                <a:spcPts val="0"/>
              </a:spcAft>
              <a:buSzPts val="1018"/>
              <a:buNone/>
            </a:pPr>
            <a:r>
              <a:rPr lang="en" sz="2400" b="1" dirty="0">
                <a:latin typeface="Roboto"/>
                <a:ea typeface="Roboto"/>
                <a:cs typeface="Roboto"/>
                <a:sym typeface="Roboto"/>
              </a:rPr>
              <a:t>3</a:t>
            </a:r>
            <a:r>
              <a:rPr lang="en" sz="2400" dirty="0">
                <a:latin typeface="Roboto"/>
                <a:ea typeface="Roboto"/>
                <a:cs typeface="Roboto"/>
                <a:sym typeface="Roboto"/>
              </a:rPr>
              <a:t> Y murió Elimelec, marido de Noemí, y quedó ella con sus dos hijos. </a:t>
            </a:r>
            <a:r>
              <a:rPr lang="en" sz="2400" b="1" dirty="0">
                <a:latin typeface="Roboto"/>
                <a:ea typeface="Roboto"/>
                <a:cs typeface="Roboto"/>
                <a:sym typeface="Roboto"/>
              </a:rPr>
              <a:t>4</a:t>
            </a:r>
            <a:r>
              <a:rPr lang="en" sz="2400" dirty="0">
                <a:latin typeface="Roboto"/>
                <a:ea typeface="Roboto"/>
                <a:cs typeface="Roboto"/>
                <a:sym typeface="Roboto"/>
              </a:rPr>
              <a:t> Ellos se casaron con mujeres moabitas; el nombre de una era Orfa y el nombre de la otra Rut. Y vivieron allí unos diez años. </a:t>
            </a:r>
            <a:r>
              <a:rPr lang="en" sz="2400" b="1" dirty="0">
                <a:latin typeface="Roboto"/>
                <a:ea typeface="Roboto"/>
                <a:cs typeface="Roboto"/>
                <a:sym typeface="Roboto"/>
              </a:rPr>
              <a:t>5</a:t>
            </a:r>
            <a:r>
              <a:rPr lang="en" sz="2400" dirty="0">
                <a:latin typeface="Roboto"/>
                <a:ea typeface="Roboto"/>
                <a:cs typeface="Roboto"/>
                <a:sym typeface="Roboto"/>
              </a:rPr>
              <a:t> Murieron también los dos, Mahlón y Quelión, y la mujer quedó privada de sus dos hijos y de su marido.</a:t>
            </a:r>
            <a:endParaRPr sz="2400" dirty="0">
              <a:latin typeface="Roboto"/>
              <a:ea typeface="Roboto"/>
              <a:cs typeface="Roboto"/>
              <a:sym typeface="Roboto"/>
            </a:endParaRPr>
          </a:p>
          <a:p>
            <a:pPr marL="457200" lvl="0" indent="-336550" algn="l" rtl="0">
              <a:spcBef>
                <a:spcPts val="750"/>
              </a:spcBef>
              <a:spcAft>
                <a:spcPts val="0"/>
              </a:spcAft>
              <a:buSzPts val="1700"/>
              <a:buFont typeface="Roboto"/>
              <a:buChar char="●"/>
            </a:pPr>
            <a:r>
              <a:rPr lang="en" sz="2400" dirty="0">
                <a:latin typeface="Roboto"/>
                <a:ea typeface="Roboto"/>
                <a:cs typeface="Roboto"/>
                <a:sym typeface="Roboto"/>
              </a:rPr>
              <a:t>Leyes respecto al matrimonio mixto (Deut 7:1-4, 1 Reyes 11:1-2, Esdras 9:1-2, Neh. 13:23-27)</a:t>
            </a:r>
            <a:endParaRPr sz="2400" dirty="0">
              <a:latin typeface="Roboto"/>
              <a:ea typeface="Roboto"/>
              <a:cs typeface="Roboto"/>
              <a:sym typeface="Roboto"/>
            </a:endParaRPr>
          </a:p>
          <a:p>
            <a:pPr marL="457200" lvl="0" indent="-336550" algn="l" rtl="0">
              <a:spcBef>
                <a:spcPts val="0"/>
              </a:spcBef>
              <a:spcAft>
                <a:spcPts val="0"/>
              </a:spcAft>
              <a:buSzPts val="1700"/>
              <a:buFont typeface="Roboto"/>
              <a:buChar char="●"/>
            </a:pPr>
            <a:r>
              <a:rPr lang="en" sz="2400" dirty="0">
                <a:latin typeface="Roboto"/>
                <a:ea typeface="Roboto"/>
                <a:cs typeface="Roboto"/>
                <a:sym typeface="Roboto"/>
              </a:rPr>
              <a:t>Noemí: sin nietos (Rut 4:13)</a:t>
            </a:r>
            <a:endParaRPr sz="2400" dirty="0">
              <a:latin typeface="Roboto"/>
              <a:ea typeface="Roboto"/>
              <a:cs typeface="Roboto"/>
              <a:sym typeface="Roboto"/>
            </a:endParaRPr>
          </a:p>
          <a:p>
            <a:pPr marL="457200" lvl="0" indent="-336550" algn="l" rtl="0">
              <a:spcBef>
                <a:spcPts val="0"/>
              </a:spcBef>
              <a:spcAft>
                <a:spcPts val="0"/>
              </a:spcAft>
              <a:buSzPts val="1700"/>
              <a:buFont typeface="Roboto"/>
              <a:buChar char="●"/>
            </a:pPr>
            <a:r>
              <a:rPr lang="en" sz="2400" dirty="0">
                <a:latin typeface="Roboto"/>
                <a:ea typeface="Roboto"/>
                <a:cs typeface="Roboto"/>
                <a:sym typeface="Roboto"/>
              </a:rPr>
              <a:t>Viudez de Noemí - implicaciones</a:t>
            </a:r>
            <a:endParaRPr sz="2400" dirty="0">
              <a:latin typeface="Roboto"/>
              <a:ea typeface="Roboto"/>
              <a:cs typeface="Roboto"/>
              <a:sym typeface="Roboto"/>
            </a:endParaRPr>
          </a:p>
          <a:p>
            <a:pPr marL="914400" lvl="1" indent="-336550" algn="l" rtl="0">
              <a:spcBef>
                <a:spcPts val="0"/>
              </a:spcBef>
              <a:spcAft>
                <a:spcPts val="0"/>
              </a:spcAft>
              <a:buSzPts val="1700"/>
              <a:buFont typeface="Roboto"/>
              <a:buChar char="○"/>
            </a:pPr>
            <a:r>
              <a:rPr lang="en" sz="2400" dirty="0">
                <a:latin typeface="Roboto"/>
                <a:ea typeface="Roboto"/>
                <a:cs typeface="Roboto"/>
                <a:sym typeface="Roboto"/>
              </a:rPr>
              <a:t>Viuda en tierra extranjera vs. viuda en Judá</a:t>
            </a:r>
            <a:endParaRPr sz="2400" dirty="0">
              <a:latin typeface="Roboto"/>
              <a:ea typeface="Roboto"/>
              <a:cs typeface="Roboto"/>
              <a:sym typeface="Roboto"/>
            </a:endParaRPr>
          </a:p>
          <a:p>
            <a:pPr marL="914400" lvl="1" indent="-336550" algn="l" rtl="0">
              <a:spcBef>
                <a:spcPts val="0"/>
              </a:spcBef>
              <a:spcAft>
                <a:spcPts val="0"/>
              </a:spcAft>
              <a:buSzPts val="1700"/>
              <a:buFont typeface="Roboto"/>
              <a:buChar char="○"/>
            </a:pPr>
            <a:r>
              <a:rPr lang="en" sz="2400" dirty="0">
                <a:latin typeface="Roboto"/>
                <a:ea typeface="Roboto"/>
                <a:cs typeface="Roboto"/>
                <a:sym typeface="Roboto"/>
              </a:rPr>
              <a:t>Termina el linaje de la familia</a:t>
            </a: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3475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3"/>
          <p:cNvSpPr txBox="1">
            <a:spLocks noGrp="1"/>
          </p:cNvSpPr>
          <p:nvPr>
            <p:ph type="subTitle" idx="1"/>
          </p:nvPr>
        </p:nvSpPr>
        <p:spPr>
          <a:xfrm>
            <a:off x="104725" y="147775"/>
            <a:ext cx="8764212" cy="48975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 sz="3200" b="1" dirty="0">
                <a:latin typeface="Roboto"/>
                <a:ea typeface="Roboto"/>
                <a:cs typeface="Roboto"/>
                <a:sym typeface="Roboto"/>
              </a:rPr>
              <a:t>Regreso a Judá</a:t>
            </a:r>
            <a:endParaRPr sz="32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Naomi </a:t>
            </a:r>
            <a:r>
              <a:rPr lang="en" sz="2000" b="1" dirty="0" smtClean="0">
                <a:latin typeface="Roboto"/>
                <a:ea typeface="Roboto"/>
                <a:cs typeface="Roboto"/>
                <a:sym typeface="Roboto"/>
              </a:rPr>
              <a:t>trata de persuadir (6-9</a:t>
            </a:r>
            <a:r>
              <a:rPr lang="en" sz="2000" b="1" dirty="0">
                <a:latin typeface="Roboto"/>
                <a:ea typeface="Roboto"/>
                <a:cs typeface="Roboto"/>
                <a:sym typeface="Roboto"/>
              </a:rPr>
              <a:t>)</a:t>
            </a:r>
            <a:endParaRPr sz="20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6 </a:t>
            </a:r>
            <a:r>
              <a:rPr lang="en" sz="2000" dirty="0">
                <a:latin typeface="Roboto"/>
                <a:ea typeface="Roboto"/>
                <a:cs typeface="Roboto"/>
                <a:sym typeface="Roboto"/>
              </a:rPr>
              <a:t>Entonces se levantó con sus nueras para regresar de la tierra de Moab, porque ella había oído en la tierra de Moab que el Señor había visitado a Su pueblo dándole alimento. </a:t>
            </a:r>
            <a:r>
              <a:rPr lang="en" sz="2000" b="1" dirty="0">
                <a:latin typeface="Roboto"/>
                <a:ea typeface="Roboto"/>
                <a:cs typeface="Roboto"/>
                <a:sym typeface="Roboto"/>
              </a:rPr>
              <a:t>7 </a:t>
            </a:r>
            <a:r>
              <a:rPr lang="en" sz="2000" dirty="0">
                <a:latin typeface="Roboto"/>
                <a:ea typeface="Roboto"/>
                <a:cs typeface="Roboto"/>
                <a:sym typeface="Roboto"/>
              </a:rPr>
              <a:t>Salió, pues, del lugar donde estaba, y sus dos nueras con ella, y se pusieron en camino para volver a la tierra de Judá. </a:t>
            </a:r>
            <a:r>
              <a:rPr lang="en" sz="2000" b="1" dirty="0">
                <a:latin typeface="Roboto"/>
                <a:ea typeface="Roboto"/>
                <a:cs typeface="Roboto"/>
                <a:sym typeface="Roboto"/>
              </a:rPr>
              <a:t>8</a:t>
            </a:r>
            <a:r>
              <a:rPr lang="en" sz="2000" dirty="0">
                <a:latin typeface="Roboto"/>
                <a:ea typeface="Roboto"/>
                <a:cs typeface="Roboto"/>
                <a:sym typeface="Roboto"/>
              </a:rPr>
              <a:t> Y Noemí dijo a sus dos nueras: «Vayan, regrese cada una a la casa de su madre. Que el Señor tenga misericordia de ustedes como ustedes la han tenido con los que murieron y conmigo.</a:t>
            </a:r>
            <a:r>
              <a:rPr lang="en" sz="2000" b="1" dirty="0">
                <a:latin typeface="Roboto"/>
                <a:ea typeface="Roboto"/>
                <a:cs typeface="Roboto"/>
                <a:sym typeface="Roboto"/>
              </a:rPr>
              <a:t> 9 </a:t>
            </a:r>
            <a:r>
              <a:rPr lang="en" sz="2000" dirty="0">
                <a:latin typeface="Roboto"/>
                <a:ea typeface="Roboto"/>
                <a:cs typeface="Roboto"/>
                <a:sym typeface="Roboto"/>
              </a:rPr>
              <a:t>Que el Señor les conceda que hallen descanso, cada una en la casa de su marido». Entonces las besó, y ellas alzaron sus voces y lloraron</a:t>
            </a:r>
            <a:r>
              <a:rPr lang="en" sz="2000" dirty="0" smtClean="0">
                <a:latin typeface="Roboto"/>
                <a:ea typeface="Roboto"/>
                <a:cs typeface="Roboto"/>
                <a:sym typeface="Roboto"/>
              </a:rPr>
              <a:t>,</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5655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3"/>
          <p:cNvSpPr txBox="1">
            <a:spLocks noGrp="1"/>
          </p:cNvSpPr>
          <p:nvPr>
            <p:ph type="subTitle" idx="1"/>
          </p:nvPr>
        </p:nvSpPr>
        <p:spPr>
          <a:xfrm>
            <a:off x="104725" y="147775"/>
            <a:ext cx="8764212" cy="48975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 sz="3200" b="1" dirty="0">
                <a:latin typeface="Roboto"/>
                <a:ea typeface="Roboto"/>
                <a:cs typeface="Roboto"/>
                <a:sym typeface="Roboto"/>
              </a:rPr>
              <a:t>Regreso a Judá</a:t>
            </a:r>
            <a:endParaRPr sz="32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Naomi </a:t>
            </a:r>
            <a:r>
              <a:rPr lang="en" sz="2000" b="1" dirty="0" smtClean="0">
                <a:latin typeface="Roboto"/>
                <a:ea typeface="Roboto"/>
                <a:cs typeface="Roboto"/>
                <a:sym typeface="Roboto"/>
              </a:rPr>
              <a:t>trata de persuadir (6-9</a:t>
            </a:r>
            <a:r>
              <a:rPr lang="en" sz="2000" b="1" dirty="0">
                <a:latin typeface="Roboto"/>
                <a:ea typeface="Roboto"/>
                <a:cs typeface="Roboto"/>
                <a:sym typeface="Roboto"/>
              </a:rPr>
              <a:t>)</a:t>
            </a:r>
            <a:endParaRPr sz="20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6 </a:t>
            </a:r>
            <a:r>
              <a:rPr lang="en" sz="2000" dirty="0">
                <a:latin typeface="Roboto"/>
                <a:ea typeface="Roboto"/>
                <a:cs typeface="Roboto"/>
                <a:sym typeface="Roboto"/>
              </a:rPr>
              <a:t>Entonces se levantó con sus nueras para regresar de la tierra de Moab, porque ella había oído en la tierra de Moab que el Señor había visitado a Su pueblo dándole alimento. </a:t>
            </a:r>
            <a:r>
              <a:rPr lang="en" sz="2000" b="1" dirty="0">
                <a:latin typeface="Roboto"/>
                <a:ea typeface="Roboto"/>
                <a:cs typeface="Roboto"/>
                <a:sym typeface="Roboto"/>
              </a:rPr>
              <a:t>7 </a:t>
            </a:r>
            <a:r>
              <a:rPr lang="en" sz="2000" dirty="0">
                <a:latin typeface="Roboto"/>
                <a:ea typeface="Roboto"/>
                <a:cs typeface="Roboto"/>
                <a:sym typeface="Roboto"/>
              </a:rPr>
              <a:t>Salió, pues, del lugar donde estaba, y sus dos nueras con ella, y se pusieron en camino para volver a la tierra de Judá. </a:t>
            </a:r>
            <a:r>
              <a:rPr lang="en" sz="2000" b="1" dirty="0">
                <a:latin typeface="Roboto"/>
                <a:ea typeface="Roboto"/>
                <a:cs typeface="Roboto"/>
                <a:sym typeface="Roboto"/>
              </a:rPr>
              <a:t>8</a:t>
            </a:r>
            <a:r>
              <a:rPr lang="en" sz="2000" dirty="0">
                <a:latin typeface="Roboto"/>
                <a:ea typeface="Roboto"/>
                <a:cs typeface="Roboto"/>
                <a:sym typeface="Roboto"/>
              </a:rPr>
              <a:t> Y Noemí dijo a sus dos nueras: «Vayan, regrese cada una a la casa de su madre. Que el Señor tenga misericordia de ustedes como ustedes la han tenido con los que murieron y conmigo.</a:t>
            </a:r>
            <a:r>
              <a:rPr lang="en" sz="2000" b="1" dirty="0">
                <a:latin typeface="Roboto"/>
                <a:ea typeface="Roboto"/>
                <a:cs typeface="Roboto"/>
                <a:sym typeface="Roboto"/>
              </a:rPr>
              <a:t> 9 </a:t>
            </a:r>
            <a:r>
              <a:rPr lang="en" sz="2000" dirty="0">
                <a:latin typeface="Roboto"/>
                <a:ea typeface="Roboto"/>
                <a:cs typeface="Roboto"/>
                <a:sym typeface="Roboto"/>
              </a:rPr>
              <a:t>Que el Señor les conceda que hallen descanso, cada una en la casa de su marido». Entonces las besó, y ellas alzaron sus voces y lloraron,</a:t>
            </a:r>
            <a:endParaRPr sz="2000" dirty="0">
              <a:latin typeface="Roboto"/>
              <a:ea typeface="Roboto"/>
              <a:cs typeface="Roboto"/>
              <a:sym typeface="Roboto"/>
            </a:endParaRPr>
          </a:p>
          <a:p>
            <a:pPr marL="457200" lvl="0" indent="-323850" algn="l" rtl="0">
              <a:spcBef>
                <a:spcPts val="750"/>
              </a:spcBef>
              <a:spcAft>
                <a:spcPts val="0"/>
              </a:spcAft>
              <a:buSzPts val="1500"/>
              <a:buFont typeface="Roboto"/>
              <a:buChar char="●"/>
            </a:pPr>
            <a:r>
              <a:rPr lang="en" sz="2000" dirty="0">
                <a:latin typeface="Roboto"/>
                <a:ea typeface="Roboto"/>
                <a:cs typeface="Roboto"/>
                <a:sym typeface="Roboto"/>
              </a:rPr>
              <a:t>¿Qué le impulsa a Noemí a volver a Judá? </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303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3">
            <a:alphaModFix/>
          </a:blip>
          <a:srcRect/>
          <a:stretch/>
        </p:blipFill>
        <p:spPr>
          <a:xfrm>
            <a:off x="170245" y="137421"/>
            <a:ext cx="4427285" cy="4706748"/>
          </a:xfrm>
          <a:prstGeom prst="rect">
            <a:avLst/>
          </a:prstGeom>
          <a:noFill/>
          <a:ln>
            <a:noFill/>
          </a:ln>
        </p:spPr>
      </p:pic>
      <p:sp>
        <p:nvSpPr>
          <p:cNvPr id="167" name="Google Shape;167;p30"/>
          <p:cNvSpPr txBox="1"/>
          <p:nvPr/>
        </p:nvSpPr>
        <p:spPr>
          <a:xfrm>
            <a:off x="170249" y="4897190"/>
            <a:ext cx="37239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00">
                <a:solidFill>
                  <a:schemeClr val="lt1"/>
                </a:solidFill>
                <a:highlight>
                  <a:schemeClr val="accent1"/>
                </a:highlight>
                <a:latin typeface="Roboto"/>
                <a:ea typeface="Roboto"/>
                <a:cs typeface="Roboto"/>
                <a:sym typeface="Roboto"/>
              </a:rPr>
              <a:t>Copyright © 2001 Crossway Bibles – www.esvstudybible.org</a:t>
            </a:r>
            <a:endParaRPr sz="1000" dirty="0">
              <a:solidFill>
                <a:schemeClr val="lt1"/>
              </a:solidFill>
              <a:highlight>
                <a:schemeClr val="accent1"/>
              </a:highlight>
              <a:latin typeface="Roboto"/>
              <a:ea typeface="Roboto"/>
              <a:cs typeface="Roboto"/>
              <a:sym typeface="Roboto"/>
            </a:endParaRPr>
          </a:p>
        </p:txBody>
      </p:sp>
      <p:sp>
        <p:nvSpPr>
          <p:cNvPr id="169" name="Google Shape;169;p30"/>
          <p:cNvSpPr txBox="1"/>
          <p:nvPr/>
        </p:nvSpPr>
        <p:spPr>
          <a:xfrm>
            <a:off x="4597600" y="54675"/>
            <a:ext cx="450360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1" dirty="0">
                <a:solidFill>
                  <a:schemeClr val="dk1"/>
                </a:solidFill>
                <a:latin typeface="Roboto"/>
                <a:ea typeface="Roboto"/>
                <a:cs typeface="Roboto"/>
                <a:sym typeface="Roboto"/>
              </a:rPr>
              <a:t>1 </a:t>
            </a:r>
            <a:r>
              <a:rPr lang="en" sz="2400" dirty="0">
                <a:solidFill>
                  <a:schemeClr val="dk1"/>
                </a:solidFill>
                <a:latin typeface="Roboto"/>
                <a:ea typeface="Roboto"/>
                <a:cs typeface="Roboto"/>
                <a:sym typeface="Roboto"/>
              </a:rPr>
              <a:t>Aconteció que en los días </a:t>
            </a:r>
            <a:r>
              <a:rPr lang="en" sz="2400" b="1" dirty="0">
                <a:solidFill>
                  <a:schemeClr val="dk1"/>
                </a:solidFill>
                <a:latin typeface="Roboto"/>
                <a:ea typeface="Roboto"/>
                <a:cs typeface="Roboto"/>
                <a:sym typeface="Roboto"/>
              </a:rPr>
              <a:t>en que gobernaban</a:t>
            </a:r>
            <a:r>
              <a:rPr lang="en" sz="1600" b="1" dirty="0">
                <a:solidFill>
                  <a:schemeClr val="dk1"/>
                </a:solidFill>
                <a:latin typeface="Roboto"/>
                <a:ea typeface="Roboto"/>
                <a:cs typeface="Roboto"/>
                <a:sym typeface="Roboto"/>
              </a:rPr>
              <a:t> </a:t>
            </a:r>
            <a:r>
              <a:rPr lang="en" sz="2400" b="1" dirty="0">
                <a:solidFill>
                  <a:schemeClr val="dk1"/>
                </a:solidFill>
                <a:latin typeface="Roboto"/>
                <a:ea typeface="Roboto"/>
                <a:cs typeface="Roboto"/>
                <a:sym typeface="Roboto"/>
              </a:rPr>
              <a:t>los jueces</a:t>
            </a:r>
            <a:r>
              <a:rPr lang="en" sz="2400" dirty="0">
                <a:solidFill>
                  <a:schemeClr val="dk1"/>
                </a:solidFill>
                <a:latin typeface="Roboto"/>
                <a:ea typeface="Roboto"/>
                <a:cs typeface="Roboto"/>
                <a:sym typeface="Roboto"/>
              </a:rPr>
              <a:t>, en Israel hubo hambre en el país. Y un hombre de Belén de Judá fue a residir en los campos de Moab con su mujer y sus dos hijos.</a:t>
            </a:r>
            <a:r>
              <a:rPr lang="en" sz="2400" dirty="0">
                <a:solidFill>
                  <a:schemeClr val="dk1"/>
                </a:solidFill>
                <a:highlight>
                  <a:srgbClr val="FFFFFF"/>
                </a:highlight>
                <a:latin typeface="Roboto"/>
                <a:ea typeface="Roboto"/>
                <a:cs typeface="Roboto"/>
                <a:sym typeface="Roboto"/>
              </a:rPr>
              <a:t> </a:t>
            </a:r>
            <a:r>
              <a:rPr lang="en" sz="2400" b="1" dirty="0">
                <a:solidFill>
                  <a:schemeClr val="dk1"/>
                </a:solidFill>
                <a:latin typeface="Roboto"/>
                <a:ea typeface="Roboto"/>
                <a:cs typeface="Roboto"/>
                <a:sym typeface="Roboto"/>
              </a:rPr>
              <a:t>2 </a:t>
            </a:r>
            <a:r>
              <a:rPr lang="en" sz="2400" dirty="0">
                <a:solidFill>
                  <a:schemeClr val="dk1"/>
                </a:solidFill>
                <a:latin typeface="Roboto"/>
                <a:ea typeface="Roboto"/>
                <a:cs typeface="Roboto"/>
                <a:sym typeface="Roboto"/>
              </a:rPr>
              <a:t>Aquel hombre se llamaba </a:t>
            </a:r>
            <a:r>
              <a:rPr lang="en" sz="2400" b="1" dirty="0">
                <a:solidFill>
                  <a:schemeClr val="dk1"/>
                </a:solidFill>
                <a:latin typeface="Roboto"/>
                <a:ea typeface="Roboto"/>
                <a:cs typeface="Roboto"/>
                <a:sym typeface="Roboto"/>
              </a:rPr>
              <a:t>Elimelec</a:t>
            </a:r>
            <a:r>
              <a:rPr lang="en" sz="2400" dirty="0">
                <a:solidFill>
                  <a:schemeClr val="dk1"/>
                </a:solidFill>
                <a:latin typeface="Roboto"/>
                <a:ea typeface="Roboto"/>
                <a:cs typeface="Roboto"/>
                <a:sym typeface="Roboto"/>
              </a:rPr>
              <a:t>, y su mujer se llamaba </a:t>
            </a:r>
            <a:r>
              <a:rPr lang="en" sz="2400" b="1" dirty="0">
                <a:solidFill>
                  <a:schemeClr val="dk1"/>
                </a:solidFill>
                <a:latin typeface="Roboto"/>
                <a:ea typeface="Roboto"/>
                <a:cs typeface="Roboto"/>
                <a:sym typeface="Roboto"/>
              </a:rPr>
              <a:t>Noemí</a:t>
            </a:r>
            <a:r>
              <a:rPr lang="en" sz="2400" dirty="0">
                <a:solidFill>
                  <a:schemeClr val="dk1"/>
                </a:solidFill>
                <a:latin typeface="Roboto"/>
                <a:ea typeface="Roboto"/>
                <a:cs typeface="Roboto"/>
                <a:sym typeface="Roboto"/>
              </a:rPr>
              <a:t>. Los nombres de sus dos hijos </a:t>
            </a:r>
            <a:r>
              <a:rPr lang="en" sz="2400" i="1" dirty="0">
                <a:solidFill>
                  <a:schemeClr val="dk1"/>
                </a:solidFill>
                <a:latin typeface="Roboto"/>
                <a:ea typeface="Roboto"/>
                <a:cs typeface="Roboto"/>
                <a:sym typeface="Roboto"/>
              </a:rPr>
              <a:t>eran</a:t>
            </a:r>
            <a:r>
              <a:rPr lang="en" sz="2400" dirty="0">
                <a:solidFill>
                  <a:schemeClr val="dk1"/>
                </a:solidFill>
                <a:latin typeface="Roboto"/>
                <a:ea typeface="Roboto"/>
                <a:cs typeface="Roboto"/>
                <a:sym typeface="Roboto"/>
              </a:rPr>
              <a:t> </a:t>
            </a:r>
            <a:r>
              <a:rPr lang="en" sz="2400" b="1" dirty="0">
                <a:solidFill>
                  <a:schemeClr val="dk1"/>
                </a:solidFill>
                <a:latin typeface="Roboto"/>
                <a:ea typeface="Roboto"/>
                <a:cs typeface="Roboto"/>
                <a:sym typeface="Roboto"/>
              </a:rPr>
              <a:t>Mahlón</a:t>
            </a:r>
            <a:r>
              <a:rPr lang="en" sz="2400" dirty="0">
                <a:solidFill>
                  <a:schemeClr val="dk1"/>
                </a:solidFill>
                <a:latin typeface="Roboto"/>
                <a:ea typeface="Roboto"/>
                <a:cs typeface="Roboto"/>
                <a:sym typeface="Roboto"/>
              </a:rPr>
              <a:t> y </a:t>
            </a:r>
            <a:r>
              <a:rPr lang="en" sz="2400" b="1" dirty="0">
                <a:solidFill>
                  <a:schemeClr val="dk1"/>
                </a:solidFill>
                <a:latin typeface="Roboto"/>
                <a:ea typeface="Roboto"/>
                <a:cs typeface="Roboto"/>
                <a:sym typeface="Roboto"/>
              </a:rPr>
              <a:t>Quelión</a:t>
            </a:r>
            <a:r>
              <a:rPr lang="en" sz="2400" dirty="0">
                <a:solidFill>
                  <a:schemeClr val="dk1"/>
                </a:solidFill>
                <a:latin typeface="Roboto"/>
                <a:ea typeface="Roboto"/>
                <a:cs typeface="Roboto"/>
                <a:sym typeface="Roboto"/>
              </a:rPr>
              <a:t>, efrateos de Belén de Judá. Y llegaron a los </a:t>
            </a:r>
            <a:r>
              <a:rPr lang="en" sz="2400" b="1" dirty="0">
                <a:solidFill>
                  <a:schemeClr val="dk1"/>
                </a:solidFill>
                <a:latin typeface="Roboto"/>
                <a:ea typeface="Roboto"/>
                <a:cs typeface="Roboto"/>
                <a:sym typeface="Roboto"/>
              </a:rPr>
              <a:t>campos de Moab</a:t>
            </a:r>
            <a:r>
              <a:rPr lang="en" sz="2400" dirty="0">
                <a:solidFill>
                  <a:schemeClr val="dk1"/>
                </a:solidFill>
                <a:latin typeface="Roboto"/>
                <a:ea typeface="Roboto"/>
                <a:cs typeface="Roboto"/>
                <a:sym typeface="Roboto"/>
              </a:rPr>
              <a:t> y allí se quedaron.</a:t>
            </a:r>
            <a:endParaRPr sz="3200" b="1" dirty="0">
              <a:solidFill>
                <a:srgbClr val="262626"/>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3"/>
          <p:cNvSpPr txBox="1">
            <a:spLocks noGrp="1"/>
          </p:cNvSpPr>
          <p:nvPr>
            <p:ph type="subTitle" idx="1"/>
          </p:nvPr>
        </p:nvSpPr>
        <p:spPr>
          <a:xfrm>
            <a:off x="104725" y="147775"/>
            <a:ext cx="8764212" cy="48975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 sz="3200" b="1" dirty="0">
                <a:latin typeface="Roboto"/>
                <a:ea typeface="Roboto"/>
                <a:cs typeface="Roboto"/>
                <a:sym typeface="Roboto"/>
              </a:rPr>
              <a:t>Regreso a Judá</a:t>
            </a:r>
            <a:endParaRPr sz="32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Naomi </a:t>
            </a:r>
            <a:r>
              <a:rPr lang="en" sz="2000" b="1" dirty="0" smtClean="0">
                <a:latin typeface="Roboto"/>
                <a:ea typeface="Roboto"/>
                <a:cs typeface="Roboto"/>
                <a:sym typeface="Roboto"/>
              </a:rPr>
              <a:t>trata de persuadir (6-9</a:t>
            </a:r>
            <a:r>
              <a:rPr lang="en" sz="2000" b="1" dirty="0">
                <a:latin typeface="Roboto"/>
                <a:ea typeface="Roboto"/>
                <a:cs typeface="Roboto"/>
                <a:sym typeface="Roboto"/>
              </a:rPr>
              <a:t>)</a:t>
            </a:r>
            <a:endParaRPr sz="20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6 </a:t>
            </a:r>
            <a:r>
              <a:rPr lang="en" sz="2000" dirty="0">
                <a:latin typeface="Roboto"/>
                <a:ea typeface="Roboto"/>
                <a:cs typeface="Roboto"/>
                <a:sym typeface="Roboto"/>
              </a:rPr>
              <a:t>Entonces se levantó con sus nueras para regresar de la tierra de Moab, porque ella había oído en la tierra de Moab que el Señor había visitado a Su pueblo dándole alimento. </a:t>
            </a:r>
            <a:r>
              <a:rPr lang="en" sz="2000" b="1" dirty="0">
                <a:latin typeface="Roboto"/>
                <a:ea typeface="Roboto"/>
                <a:cs typeface="Roboto"/>
                <a:sym typeface="Roboto"/>
              </a:rPr>
              <a:t>7 </a:t>
            </a:r>
            <a:r>
              <a:rPr lang="en" sz="2000" dirty="0">
                <a:latin typeface="Roboto"/>
                <a:ea typeface="Roboto"/>
                <a:cs typeface="Roboto"/>
                <a:sym typeface="Roboto"/>
              </a:rPr>
              <a:t>Salió, pues, del lugar donde estaba, y sus dos nueras con ella, y se pusieron en camino para volver a la tierra de Judá. </a:t>
            </a:r>
            <a:r>
              <a:rPr lang="en" sz="2000" b="1" dirty="0">
                <a:latin typeface="Roboto"/>
                <a:ea typeface="Roboto"/>
                <a:cs typeface="Roboto"/>
                <a:sym typeface="Roboto"/>
              </a:rPr>
              <a:t>8</a:t>
            </a:r>
            <a:r>
              <a:rPr lang="en" sz="2000" dirty="0">
                <a:latin typeface="Roboto"/>
                <a:ea typeface="Roboto"/>
                <a:cs typeface="Roboto"/>
                <a:sym typeface="Roboto"/>
              </a:rPr>
              <a:t> Y Noemí dijo a sus dos nueras: «Vayan, regrese cada una a la casa de su madre. Que el Señor tenga misericordia de ustedes como ustedes la han tenido con los que murieron y conmigo.</a:t>
            </a:r>
            <a:r>
              <a:rPr lang="en" sz="2000" b="1" dirty="0">
                <a:latin typeface="Roboto"/>
                <a:ea typeface="Roboto"/>
                <a:cs typeface="Roboto"/>
                <a:sym typeface="Roboto"/>
              </a:rPr>
              <a:t> 9 </a:t>
            </a:r>
            <a:r>
              <a:rPr lang="en" sz="2000" dirty="0">
                <a:latin typeface="Roboto"/>
                <a:ea typeface="Roboto"/>
                <a:cs typeface="Roboto"/>
                <a:sym typeface="Roboto"/>
              </a:rPr>
              <a:t>Que el Señor les conceda que hallen descanso, cada una en la casa de su marido». Entonces las besó, y ellas alzaron sus voces y lloraron,</a:t>
            </a:r>
            <a:endParaRPr sz="2000" dirty="0">
              <a:latin typeface="Roboto"/>
              <a:ea typeface="Roboto"/>
              <a:cs typeface="Roboto"/>
              <a:sym typeface="Roboto"/>
            </a:endParaRPr>
          </a:p>
          <a:p>
            <a:pPr marL="457200" lvl="0" indent="-323850" algn="l" rtl="0">
              <a:spcBef>
                <a:spcPts val="750"/>
              </a:spcBef>
              <a:spcAft>
                <a:spcPts val="0"/>
              </a:spcAft>
              <a:buSzPts val="1500"/>
              <a:buFont typeface="Roboto"/>
              <a:buChar char="●"/>
            </a:pPr>
            <a:r>
              <a:rPr lang="en" sz="2000" dirty="0">
                <a:latin typeface="Roboto"/>
                <a:ea typeface="Roboto"/>
                <a:cs typeface="Roboto"/>
                <a:sym typeface="Roboto"/>
              </a:rPr>
              <a:t>¿Qué le impulsa a Noemí a volver a Judá? </a:t>
            </a:r>
            <a:endParaRPr sz="2000" dirty="0">
              <a:latin typeface="Roboto"/>
              <a:ea typeface="Roboto"/>
              <a:cs typeface="Roboto"/>
              <a:sym typeface="Roboto"/>
            </a:endParaRPr>
          </a:p>
          <a:p>
            <a:pPr marL="457200" lvl="0" indent="-323850" algn="l" rtl="0">
              <a:spcBef>
                <a:spcPts val="0"/>
              </a:spcBef>
              <a:spcAft>
                <a:spcPts val="0"/>
              </a:spcAft>
              <a:buSzPts val="1500"/>
              <a:buFont typeface="Roboto"/>
              <a:buChar char="●"/>
            </a:pPr>
            <a:r>
              <a:rPr lang="en" sz="2000" dirty="0">
                <a:latin typeface="Roboto"/>
                <a:ea typeface="Roboto"/>
                <a:cs typeface="Roboto"/>
                <a:sym typeface="Roboto"/>
              </a:rPr>
              <a:t>¿En qué basa Noemí su persuasión para que sus nueras regresen</a:t>
            </a:r>
            <a:r>
              <a:rPr lang="en" sz="2000" dirty="0" smtClean="0">
                <a:latin typeface="Roboto"/>
                <a:ea typeface="Roboto"/>
                <a:cs typeface="Roboto"/>
                <a:sym typeface="Roboto"/>
              </a:rPr>
              <a:t>?</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8893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3"/>
          <p:cNvSpPr txBox="1">
            <a:spLocks noGrp="1"/>
          </p:cNvSpPr>
          <p:nvPr>
            <p:ph type="subTitle" idx="1"/>
          </p:nvPr>
        </p:nvSpPr>
        <p:spPr>
          <a:xfrm>
            <a:off x="104725" y="147775"/>
            <a:ext cx="8764212" cy="48975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 sz="3200" b="1" dirty="0">
                <a:latin typeface="Roboto"/>
                <a:ea typeface="Roboto"/>
                <a:cs typeface="Roboto"/>
                <a:sym typeface="Roboto"/>
              </a:rPr>
              <a:t>Regreso a Judá</a:t>
            </a:r>
            <a:endParaRPr sz="32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Naomi </a:t>
            </a:r>
            <a:r>
              <a:rPr lang="en" sz="2000" b="1" dirty="0" smtClean="0">
                <a:latin typeface="Roboto"/>
                <a:ea typeface="Roboto"/>
                <a:cs typeface="Roboto"/>
                <a:sym typeface="Roboto"/>
              </a:rPr>
              <a:t>trata de persuadir (6-9</a:t>
            </a:r>
            <a:r>
              <a:rPr lang="en" sz="2000" b="1" dirty="0">
                <a:latin typeface="Roboto"/>
                <a:ea typeface="Roboto"/>
                <a:cs typeface="Roboto"/>
                <a:sym typeface="Roboto"/>
              </a:rPr>
              <a:t>)</a:t>
            </a:r>
            <a:endParaRPr sz="2000" b="1" dirty="0">
              <a:latin typeface="Roboto"/>
              <a:ea typeface="Roboto"/>
              <a:cs typeface="Roboto"/>
              <a:sym typeface="Roboto"/>
            </a:endParaRPr>
          </a:p>
          <a:p>
            <a:pPr marL="0" lvl="0" indent="0" algn="l" rtl="0">
              <a:spcBef>
                <a:spcPts val="750"/>
              </a:spcBef>
              <a:spcAft>
                <a:spcPts val="0"/>
              </a:spcAft>
              <a:buClr>
                <a:schemeClr val="dk1"/>
              </a:buClr>
              <a:buSzPts val="1100"/>
              <a:buFont typeface="Arial"/>
              <a:buNone/>
            </a:pPr>
            <a:r>
              <a:rPr lang="en" sz="2000" b="1" dirty="0">
                <a:latin typeface="Roboto"/>
                <a:ea typeface="Roboto"/>
                <a:cs typeface="Roboto"/>
                <a:sym typeface="Roboto"/>
              </a:rPr>
              <a:t>6 </a:t>
            </a:r>
            <a:r>
              <a:rPr lang="en" sz="2000" dirty="0">
                <a:latin typeface="Roboto"/>
                <a:ea typeface="Roboto"/>
                <a:cs typeface="Roboto"/>
                <a:sym typeface="Roboto"/>
              </a:rPr>
              <a:t>Entonces se levantó con sus nueras para regresar de la tierra de Moab, porque ella había oído en la tierra de Moab que el Señor había visitado a Su pueblo dándole alimento. </a:t>
            </a:r>
            <a:r>
              <a:rPr lang="en" sz="2000" b="1" dirty="0">
                <a:latin typeface="Roboto"/>
                <a:ea typeface="Roboto"/>
                <a:cs typeface="Roboto"/>
                <a:sym typeface="Roboto"/>
              </a:rPr>
              <a:t>7 </a:t>
            </a:r>
            <a:r>
              <a:rPr lang="en" sz="2000" dirty="0">
                <a:latin typeface="Roboto"/>
                <a:ea typeface="Roboto"/>
                <a:cs typeface="Roboto"/>
                <a:sym typeface="Roboto"/>
              </a:rPr>
              <a:t>Salió, pues, del lugar donde estaba, y sus dos nueras con ella, y se pusieron en camino para volver a la tierra de Judá. </a:t>
            </a:r>
            <a:r>
              <a:rPr lang="en" sz="2000" b="1" dirty="0">
                <a:latin typeface="Roboto"/>
                <a:ea typeface="Roboto"/>
                <a:cs typeface="Roboto"/>
                <a:sym typeface="Roboto"/>
              </a:rPr>
              <a:t>8</a:t>
            </a:r>
            <a:r>
              <a:rPr lang="en" sz="2000" dirty="0">
                <a:latin typeface="Roboto"/>
                <a:ea typeface="Roboto"/>
                <a:cs typeface="Roboto"/>
                <a:sym typeface="Roboto"/>
              </a:rPr>
              <a:t> Y Noemí dijo a sus dos nueras: «Vayan, regrese cada una a la casa de su madre. Que el Señor tenga misericordia de ustedes como ustedes la han tenido con los que murieron y conmigo.</a:t>
            </a:r>
            <a:r>
              <a:rPr lang="en" sz="2000" b="1" dirty="0">
                <a:latin typeface="Roboto"/>
                <a:ea typeface="Roboto"/>
                <a:cs typeface="Roboto"/>
                <a:sym typeface="Roboto"/>
              </a:rPr>
              <a:t> 9 </a:t>
            </a:r>
            <a:r>
              <a:rPr lang="en" sz="2000" dirty="0">
                <a:latin typeface="Roboto"/>
                <a:ea typeface="Roboto"/>
                <a:cs typeface="Roboto"/>
                <a:sym typeface="Roboto"/>
              </a:rPr>
              <a:t>Que el Señor les conceda que hallen descanso, cada una en la casa de su marido». Entonces las besó, y ellas alzaron sus voces y lloraron,</a:t>
            </a:r>
            <a:endParaRPr sz="2000" dirty="0">
              <a:latin typeface="Roboto"/>
              <a:ea typeface="Roboto"/>
              <a:cs typeface="Roboto"/>
              <a:sym typeface="Roboto"/>
            </a:endParaRPr>
          </a:p>
          <a:p>
            <a:pPr marL="457200" lvl="0" indent="-323850" algn="l" rtl="0">
              <a:spcBef>
                <a:spcPts val="750"/>
              </a:spcBef>
              <a:spcAft>
                <a:spcPts val="0"/>
              </a:spcAft>
              <a:buSzPts val="1500"/>
              <a:buFont typeface="Roboto"/>
              <a:buChar char="●"/>
            </a:pPr>
            <a:r>
              <a:rPr lang="en" sz="2000" dirty="0">
                <a:latin typeface="Roboto"/>
                <a:ea typeface="Roboto"/>
                <a:cs typeface="Roboto"/>
                <a:sym typeface="Roboto"/>
              </a:rPr>
              <a:t>¿Qué le impulsa a Noemí a volver a Judá? </a:t>
            </a:r>
            <a:endParaRPr sz="2000" dirty="0">
              <a:latin typeface="Roboto"/>
              <a:ea typeface="Roboto"/>
              <a:cs typeface="Roboto"/>
              <a:sym typeface="Roboto"/>
            </a:endParaRPr>
          </a:p>
          <a:p>
            <a:pPr marL="457200" lvl="0" indent="-323850" algn="l" rtl="0">
              <a:spcBef>
                <a:spcPts val="0"/>
              </a:spcBef>
              <a:spcAft>
                <a:spcPts val="0"/>
              </a:spcAft>
              <a:buSzPts val="1500"/>
              <a:buFont typeface="Roboto"/>
              <a:buChar char="●"/>
            </a:pPr>
            <a:r>
              <a:rPr lang="en" sz="2000" dirty="0">
                <a:latin typeface="Roboto"/>
                <a:ea typeface="Roboto"/>
                <a:cs typeface="Roboto"/>
                <a:sym typeface="Roboto"/>
              </a:rPr>
              <a:t>¿En qué basa Noemí su persuasión para que sus nueras regresen?</a:t>
            </a:r>
            <a:endParaRPr sz="2000" dirty="0">
              <a:latin typeface="Roboto"/>
              <a:ea typeface="Roboto"/>
              <a:cs typeface="Roboto"/>
              <a:sym typeface="Roboto"/>
            </a:endParaRPr>
          </a:p>
          <a:p>
            <a:pPr marL="457200" lvl="0" indent="-323850" algn="l" rtl="0">
              <a:spcBef>
                <a:spcPts val="0"/>
              </a:spcBef>
              <a:spcAft>
                <a:spcPts val="0"/>
              </a:spcAft>
              <a:buSzPts val="1500"/>
              <a:buFont typeface="Roboto"/>
              <a:buChar char="●"/>
            </a:pPr>
            <a:r>
              <a:rPr lang="en" sz="2000" dirty="0">
                <a:latin typeface="Roboto"/>
                <a:ea typeface="Roboto"/>
                <a:cs typeface="Roboto"/>
                <a:sym typeface="Roboto"/>
              </a:rPr>
              <a:t>¿Quiénes han mostrado compasión y bondad en estos versículos? ¿Qué otras cualidades se muestran aquí?</a:t>
            </a: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5354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5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40" name="Google Shape;440;p58"/>
          <p:cNvSpPr txBox="1">
            <a:spLocks noGrp="1"/>
          </p:cNvSpPr>
          <p:nvPr>
            <p:ph type="subTitle" idx="1"/>
          </p:nvPr>
        </p:nvSpPr>
        <p:spPr>
          <a:xfrm>
            <a:off x="88499" y="142800"/>
            <a:ext cx="898859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a:t>
            </a:r>
            <a:r>
              <a:rPr lang="en" sz="2800" b="1" dirty="0" smtClean="0">
                <a:latin typeface="Roboto"/>
                <a:ea typeface="Roboto"/>
                <a:cs typeface="Roboto"/>
                <a:sym typeface="Roboto"/>
              </a:rPr>
              <a:t>Judá</a:t>
            </a:r>
          </a:p>
          <a:p>
            <a:pPr marL="0" lvl="0" indent="0" algn="l" rtl="0">
              <a:spcBef>
                <a:spcPts val="750"/>
              </a:spcBef>
              <a:spcAft>
                <a:spcPts val="0"/>
              </a:spcAft>
              <a:buNone/>
            </a:pPr>
            <a:r>
              <a:rPr lang="en" b="1" dirty="0" smtClean="0">
                <a:latin typeface="Roboto"/>
                <a:ea typeface="Roboto"/>
                <a:cs typeface="Roboto"/>
                <a:sym typeface="Roboto"/>
              </a:rPr>
              <a:t>Las nueras resisten</a:t>
            </a:r>
            <a:endParaRPr b="1" dirty="0" smtClean="0">
              <a:latin typeface="Roboto"/>
              <a:ea typeface="Roboto"/>
              <a:cs typeface="Roboto"/>
              <a:sym typeface="Roboto"/>
            </a:endParaRPr>
          </a:p>
          <a:p>
            <a:pPr marL="0" lvl="0" indent="0" algn="l" rtl="0">
              <a:spcBef>
                <a:spcPts val="750"/>
              </a:spcBef>
              <a:spcAft>
                <a:spcPts val="0"/>
              </a:spcAft>
              <a:buNone/>
            </a:pPr>
            <a:r>
              <a:rPr lang="en" b="1" dirty="0" smtClean="0">
                <a:latin typeface="Roboto"/>
                <a:ea typeface="Roboto"/>
                <a:cs typeface="Roboto"/>
                <a:sym typeface="Roboto"/>
              </a:rPr>
              <a:t>10 </a:t>
            </a:r>
            <a:r>
              <a:rPr lang="en" dirty="0" smtClean="0">
                <a:latin typeface="Roboto"/>
                <a:ea typeface="Roboto"/>
                <a:cs typeface="Roboto"/>
                <a:sym typeface="Roboto"/>
              </a:rPr>
              <a:t>y le dijeron: «No, sino que ciertamente volveremos contigo a tu pueblo».</a:t>
            </a:r>
            <a:endParaRPr dirty="0" smtClean="0">
              <a:latin typeface="Roboto"/>
              <a:ea typeface="Roboto"/>
              <a:cs typeface="Roboto"/>
              <a:sym typeface="Roboto"/>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32820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5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40" name="Google Shape;440;p58"/>
          <p:cNvSpPr txBox="1">
            <a:spLocks noGrp="1"/>
          </p:cNvSpPr>
          <p:nvPr>
            <p:ph type="subTitle" idx="1"/>
          </p:nvPr>
        </p:nvSpPr>
        <p:spPr>
          <a:xfrm>
            <a:off x="88499" y="142800"/>
            <a:ext cx="898859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Judá</a:t>
            </a:r>
            <a:endParaRPr sz="2800"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Las nueras resisten</a:t>
            </a:r>
            <a:endParaRPr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10 </a:t>
            </a:r>
            <a:r>
              <a:rPr lang="en" dirty="0">
                <a:latin typeface="Roboto"/>
                <a:ea typeface="Roboto"/>
                <a:cs typeface="Roboto"/>
                <a:sym typeface="Roboto"/>
              </a:rPr>
              <a:t>y le dijeron: «No, sino que ciertamente volveremos contigo a tu pueblo».</a:t>
            </a:r>
            <a:endParaRPr dirty="0">
              <a:latin typeface="Roboto"/>
              <a:ea typeface="Roboto"/>
              <a:cs typeface="Roboto"/>
              <a:sym typeface="Roboto"/>
            </a:endParaRPr>
          </a:p>
          <a:p>
            <a:pPr marL="457200" lvl="0" indent="-317500" algn="l" rtl="0">
              <a:spcBef>
                <a:spcPts val="750"/>
              </a:spcBef>
              <a:spcAft>
                <a:spcPts val="0"/>
              </a:spcAft>
              <a:buSzPts val="1400"/>
              <a:buFont typeface="Roboto"/>
              <a:buChar char="●"/>
            </a:pPr>
            <a:r>
              <a:rPr lang="en" dirty="0">
                <a:latin typeface="Roboto"/>
                <a:ea typeface="Roboto"/>
                <a:cs typeface="Roboto"/>
                <a:sym typeface="Roboto"/>
              </a:rPr>
              <a:t>¿Qué nos dice este versículo acerca de la influencia de Noemí en sus nueras</a:t>
            </a:r>
            <a:r>
              <a:rPr lang="en" dirty="0" smtClean="0">
                <a:latin typeface="Roboto"/>
                <a:ea typeface="Roboto"/>
                <a:cs typeface="Roboto"/>
                <a:sym typeface="Roboto"/>
              </a:rPr>
              <a:t>?</a:t>
            </a: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9784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5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40" name="Google Shape;440;p58"/>
          <p:cNvSpPr txBox="1">
            <a:spLocks noGrp="1"/>
          </p:cNvSpPr>
          <p:nvPr>
            <p:ph type="subTitle" idx="1"/>
          </p:nvPr>
        </p:nvSpPr>
        <p:spPr>
          <a:xfrm>
            <a:off x="88499" y="142800"/>
            <a:ext cx="898859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Judá</a:t>
            </a:r>
            <a:endParaRPr sz="2800"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Las nueras resisten</a:t>
            </a:r>
            <a:endParaRPr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10 </a:t>
            </a:r>
            <a:r>
              <a:rPr lang="en" dirty="0">
                <a:latin typeface="Roboto"/>
                <a:ea typeface="Roboto"/>
                <a:cs typeface="Roboto"/>
                <a:sym typeface="Roboto"/>
              </a:rPr>
              <a:t>y le dijeron: «No, sino que ciertamente volveremos contigo a tu pueblo».</a:t>
            </a:r>
            <a:endParaRPr dirty="0">
              <a:latin typeface="Roboto"/>
              <a:ea typeface="Roboto"/>
              <a:cs typeface="Roboto"/>
              <a:sym typeface="Roboto"/>
            </a:endParaRPr>
          </a:p>
          <a:p>
            <a:pPr marL="457200" lvl="0" indent="-317500" algn="l" rtl="0">
              <a:spcBef>
                <a:spcPts val="750"/>
              </a:spcBef>
              <a:spcAft>
                <a:spcPts val="0"/>
              </a:spcAft>
              <a:buSzPts val="1400"/>
              <a:buFont typeface="Roboto"/>
              <a:buChar char="●"/>
            </a:pPr>
            <a:r>
              <a:rPr lang="en" dirty="0">
                <a:latin typeface="Roboto"/>
                <a:ea typeface="Roboto"/>
                <a:cs typeface="Roboto"/>
                <a:sym typeface="Roboto"/>
              </a:rPr>
              <a:t>¿Qué nos dice este versículo acerca de la influencia de Noemí en sus nueras?</a:t>
            </a:r>
            <a:endParaRPr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Noemí sigue tratando de razonar</a:t>
            </a:r>
            <a:endParaRPr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11</a:t>
            </a:r>
            <a:r>
              <a:rPr lang="en" dirty="0">
                <a:latin typeface="Roboto"/>
                <a:ea typeface="Roboto"/>
                <a:cs typeface="Roboto"/>
                <a:sym typeface="Roboto"/>
              </a:rPr>
              <a:t> Pero Noemí dijo: «Vuélvanse, hijas mías. ¿Por qué quieren ir conmigo? ¿Acaso tengo aún hijos en mis entrañas para que sean sus maridos?</a:t>
            </a:r>
            <a:r>
              <a:rPr lang="en" b="1" dirty="0">
                <a:latin typeface="Roboto"/>
                <a:ea typeface="Roboto"/>
                <a:cs typeface="Roboto"/>
                <a:sym typeface="Roboto"/>
              </a:rPr>
              <a:t> 12</a:t>
            </a:r>
            <a:r>
              <a:rPr lang="en" dirty="0">
                <a:latin typeface="Roboto"/>
                <a:ea typeface="Roboto"/>
                <a:cs typeface="Roboto"/>
                <a:sym typeface="Roboto"/>
              </a:rPr>
              <a:t> Vuélvanse, hijas mías. Váyanse, porque soy demasiado vieja para tener marido. Si dijera que tengo esperanza, y si aun tuviera un marido esta noche y también diera a luz hijos, </a:t>
            </a:r>
            <a:r>
              <a:rPr lang="en" b="1" dirty="0">
                <a:latin typeface="Roboto"/>
                <a:ea typeface="Roboto"/>
                <a:cs typeface="Roboto"/>
                <a:sym typeface="Roboto"/>
              </a:rPr>
              <a:t>13</a:t>
            </a:r>
            <a:r>
              <a:rPr lang="en" dirty="0">
                <a:latin typeface="Roboto"/>
                <a:ea typeface="Roboto"/>
                <a:cs typeface="Roboto"/>
                <a:sym typeface="Roboto"/>
              </a:rPr>
              <a:t> ¿esperarían por eso hasta que fueran mayores? ¿Dejarían ustedes de casarse por eso? No, hijas mías, porque eso es más difícil para mí que para ustedes, pues la mano del Señor se ha levantado contra mí</a:t>
            </a:r>
            <a:r>
              <a:rPr lang="en" dirty="0" smtClean="0">
                <a:latin typeface="Roboto"/>
                <a:ea typeface="Roboto"/>
                <a:cs typeface="Roboto"/>
                <a:sym typeface="Roboto"/>
              </a:rPr>
              <a:t>».</a:t>
            </a: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9925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5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40" name="Google Shape;440;p58"/>
          <p:cNvSpPr txBox="1">
            <a:spLocks noGrp="1"/>
          </p:cNvSpPr>
          <p:nvPr>
            <p:ph type="subTitle" idx="1"/>
          </p:nvPr>
        </p:nvSpPr>
        <p:spPr>
          <a:xfrm>
            <a:off x="88499" y="142800"/>
            <a:ext cx="898859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Judá</a:t>
            </a:r>
            <a:endParaRPr sz="2800"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Las nueras resisten</a:t>
            </a:r>
            <a:endParaRPr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10 </a:t>
            </a:r>
            <a:r>
              <a:rPr lang="en" dirty="0">
                <a:latin typeface="Roboto"/>
                <a:ea typeface="Roboto"/>
                <a:cs typeface="Roboto"/>
                <a:sym typeface="Roboto"/>
              </a:rPr>
              <a:t>y le dijeron: «No, sino que ciertamente volveremos contigo a tu pueblo».</a:t>
            </a:r>
            <a:endParaRPr dirty="0">
              <a:latin typeface="Roboto"/>
              <a:ea typeface="Roboto"/>
              <a:cs typeface="Roboto"/>
              <a:sym typeface="Roboto"/>
            </a:endParaRPr>
          </a:p>
          <a:p>
            <a:pPr marL="457200" lvl="0" indent="-317500" algn="l" rtl="0">
              <a:spcBef>
                <a:spcPts val="750"/>
              </a:spcBef>
              <a:spcAft>
                <a:spcPts val="0"/>
              </a:spcAft>
              <a:buSzPts val="1400"/>
              <a:buFont typeface="Roboto"/>
              <a:buChar char="●"/>
            </a:pPr>
            <a:r>
              <a:rPr lang="en" dirty="0">
                <a:latin typeface="Roboto"/>
                <a:ea typeface="Roboto"/>
                <a:cs typeface="Roboto"/>
                <a:sym typeface="Roboto"/>
              </a:rPr>
              <a:t>¿Qué nos dice este versículo acerca de la influencia de Noemí en sus nueras?</a:t>
            </a:r>
            <a:endParaRPr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Noemí sigue tratando de razonar</a:t>
            </a:r>
            <a:endParaRPr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11</a:t>
            </a:r>
            <a:r>
              <a:rPr lang="en" dirty="0">
                <a:latin typeface="Roboto"/>
                <a:ea typeface="Roboto"/>
                <a:cs typeface="Roboto"/>
                <a:sym typeface="Roboto"/>
              </a:rPr>
              <a:t> Pero Noemí dijo: «Vuélvanse, hijas mías. ¿Por qué quieren ir conmigo? ¿Acaso tengo aún hijos en mis entrañas para que sean sus maridos?</a:t>
            </a:r>
            <a:r>
              <a:rPr lang="en" b="1" dirty="0">
                <a:latin typeface="Roboto"/>
                <a:ea typeface="Roboto"/>
                <a:cs typeface="Roboto"/>
                <a:sym typeface="Roboto"/>
              </a:rPr>
              <a:t> 12</a:t>
            </a:r>
            <a:r>
              <a:rPr lang="en" dirty="0">
                <a:latin typeface="Roboto"/>
                <a:ea typeface="Roboto"/>
                <a:cs typeface="Roboto"/>
                <a:sym typeface="Roboto"/>
              </a:rPr>
              <a:t> Vuélvanse, hijas mías. Váyanse, porque soy demasiado vieja para tener marido. Si dijera que tengo esperanza, y si aun tuviera un marido esta noche y también diera a luz hijos, </a:t>
            </a:r>
            <a:r>
              <a:rPr lang="en" b="1" dirty="0">
                <a:latin typeface="Roboto"/>
                <a:ea typeface="Roboto"/>
                <a:cs typeface="Roboto"/>
                <a:sym typeface="Roboto"/>
              </a:rPr>
              <a:t>13</a:t>
            </a:r>
            <a:r>
              <a:rPr lang="en" dirty="0">
                <a:latin typeface="Roboto"/>
                <a:ea typeface="Roboto"/>
                <a:cs typeface="Roboto"/>
                <a:sym typeface="Roboto"/>
              </a:rPr>
              <a:t> ¿esperarían por eso hasta que fueran mayores? ¿Dejarían ustedes de casarse por eso? No, hijas mías, porque eso es más difícil para mí que para ustedes, pues la mano del Señor se ha levantado contra mí».</a:t>
            </a:r>
            <a:endParaRPr dirty="0">
              <a:latin typeface="Roboto"/>
              <a:ea typeface="Roboto"/>
              <a:cs typeface="Roboto"/>
              <a:sym typeface="Roboto"/>
            </a:endParaRPr>
          </a:p>
          <a:p>
            <a:pPr marL="457200" lvl="0" indent="-317500" algn="l" rtl="0">
              <a:spcBef>
                <a:spcPts val="750"/>
              </a:spcBef>
              <a:spcAft>
                <a:spcPts val="0"/>
              </a:spcAft>
              <a:buSzPts val="1400"/>
              <a:buFont typeface="Roboto"/>
              <a:buChar char="●"/>
            </a:pPr>
            <a:r>
              <a:rPr lang="en" dirty="0">
                <a:latin typeface="Roboto"/>
                <a:ea typeface="Roboto"/>
                <a:cs typeface="Roboto"/>
                <a:sym typeface="Roboto"/>
              </a:rPr>
              <a:t>¿Qué sacrificarían Orfa y Rut al seguir a Noemí</a:t>
            </a:r>
            <a:r>
              <a:rPr lang="en" dirty="0" smtClean="0">
                <a:latin typeface="Roboto"/>
                <a:ea typeface="Roboto"/>
                <a:cs typeface="Roboto"/>
                <a:sym typeface="Roboto"/>
              </a:rPr>
              <a:t>?</a:t>
            </a: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38561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58"/>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40" name="Google Shape;440;p58"/>
          <p:cNvSpPr txBox="1">
            <a:spLocks noGrp="1"/>
          </p:cNvSpPr>
          <p:nvPr>
            <p:ph type="subTitle" idx="1"/>
          </p:nvPr>
        </p:nvSpPr>
        <p:spPr>
          <a:xfrm>
            <a:off x="88499" y="142800"/>
            <a:ext cx="898859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Judá</a:t>
            </a:r>
            <a:endParaRPr sz="2800"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Las nueras resisten</a:t>
            </a:r>
            <a:endParaRPr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10 </a:t>
            </a:r>
            <a:r>
              <a:rPr lang="en" dirty="0">
                <a:latin typeface="Roboto"/>
                <a:ea typeface="Roboto"/>
                <a:cs typeface="Roboto"/>
                <a:sym typeface="Roboto"/>
              </a:rPr>
              <a:t>y le dijeron: «No, sino que ciertamente volveremos contigo a tu pueblo».</a:t>
            </a:r>
            <a:endParaRPr dirty="0">
              <a:latin typeface="Roboto"/>
              <a:ea typeface="Roboto"/>
              <a:cs typeface="Roboto"/>
              <a:sym typeface="Roboto"/>
            </a:endParaRPr>
          </a:p>
          <a:p>
            <a:pPr marL="457200" lvl="0" indent="-317500" algn="l" rtl="0">
              <a:spcBef>
                <a:spcPts val="750"/>
              </a:spcBef>
              <a:spcAft>
                <a:spcPts val="0"/>
              </a:spcAft>
              <a:buSzPts val="1400"/>
              <a:buFont typeface="Roboto"/>
              <a:buChar char="●"/>
            </a:pPr>
            <a:r>
              <a:rPr lang="en" dirty="0">
                <a:latin typeface="Roboto"/>
                <a:ea typeface="Roboto"/>
                <a:cs typeface="Roboto"/>
                <a:sym typeface="Roboto"/>
              </a:rPr>
              <a:t>¿Qué nos dice este versículo acerca de la influencia de Noemí en sus nueras?</a:t>
            </a:r>
            <a:endParaRPr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Noemí sigue tratando de razonar</a:t>
            </a:r>
            <a:endParaRPr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11</a:t>
            </a:r>
            <a:r>
              <a:rPr lang="en" dirty="0">
                <a:latin typeface="Roboto"/>
                <a:ea typeface="Roboto"/>
                <a:cs typeface="Roboto"/>
                <a:sym typeface="Roboto"/>
              </a:rPr>
              <a:t> Pero Noemí dijo: «Vuélvanse, hijas mías. ¿Por qué quieren ir conmigo? ¿Acaso tengo aún hijos en mis entrañas para que sean sus maridos?</a:t>
            </a:r>
            <a:r>
              <a:rPr lang="en" b="1" dirty="0">
                <a:latin typeface="Roboto"/>
                <a:ea typeface="Roboto"/>
                <a:cs typeface="Roboto"/>
                <a:sym typeface="Roboto"/>
              </a:rPr>
              <a:t> 12</a:t>
            </a:r>
            <a:r>
              <a:rPr lang="en" dirty="0">
                <a:latin typeface="Roboto"/>
                <a:ea typeface="Roboto"/>
                <a:cs typeface="Roboto"/>
                <a:sym typeface="Roboto"/>
              </a:rPr>
              <a:t> Vuélvanse, hijas mías. Váyanse, porque soy demasiado vieja para tener marido. Si dijera que tengo esperanza, y si aun tuviera un marido esta noche y también diera a luz hijos, </a:t>
            </a:r>
            <a:r>
              <a:rPr lang="en" b="1" dirty="0">
                <a:latin typeface="Roboto"/>
                <a:ea typeface="Roboto"/>
                <a:cs typeface="Roboto"/>
                <a:sym typeface="Roboto"/>
              </a:rPr>
              <a:t>13</a:t>
            </a:r>
            <a:r>
              <a:rPr lang="en" dirty="0">
                <a:latin typeface="Roboto"/>
                <a:ea typeface="Roboto"/>
                <a:cs typeface="Roboto"/>
                <a:sym typeface="Roboto"/>
              </a:rPr>
              <a:t> ¿esperarían por eso hasta que fueran mayores? ¿Dejarían ustedes de casarse por eso? No, hijas mías, porque eso es más difícil para mí que para ustedes, pues la mano del Señor se ha levantado contra mí».</a:t>
            </a:r>
            <a:endParaRPr dirty="0">
              <a:latin typeface="Roboto"/>
              <a:ea typeface="Roboto"/>
              <a:cs typeface="Roboto"/>
              <a:sym typeface="Roboto"/>
            </a:endParaRPr>
          </a:p>
          <a:p>
            <a:pPr marL="457200" lvl="0" indent="-317500" algn="l" rtl="0">
              <a:spcBef>
                <a:spcPts val="750"/>
              </a:spcBef>
              <a:spcAft>
                <a:spcPts val="0"/>
              </a:spcAft>
              <a:buSzPts val="1400"/>
              <a:buFont typeface="Roboto"/>
              <a:buChar char="●"/>
            </a:pPr>
            <a:r>
              <a:rPr lang="en" dirty="0">
                <a:latin typeface="Roboto"/>
                <a:ea typeface="Roboto"/>
                <a:cs typeface="Roboto"/>
                <a:sym typeface="Roboto"/>
              </a:rPr>
              <a:t>¿Qué sacrificarían Orfa y Rut al seguir a Noemí?</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¿Qué considera Noemí que es el mayor problema aquí?</a:t>
            </a: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66957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82" name="Google Shape;482;p64"/>
          <p:cNvSpPr txBox="1">
            <a:spLocks noGrp="1"/>
          </p:cNvSpPr>
          <p:nvPr>
            <p:ph type="subTitle" idx="1"/>
          </p:nvPr>
        </p:nvSpPr>
        <p:spPr>
          <a:xfrm>
            <a:off x="88499" y="167575"/>
            <a:ext cx="889938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Judá</a:t>
            </a:r>
            <a:endParaRPr sz="2800"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Se va Orfa</a:t>
            </a:r>
            <a:endParaRPr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14 </a:t>
            </a:r>
            <a:r>
              <a:rPr lang="en" sz="2000" dirty="0">
                <a:latin typeface="Roboto"/>
                <a:ea typeface="Roboto"/>
                <a:cs typeface="Roboto"/>
                <a:sym typeface="Roboto"/>
              </a:rPr>
              <a:t>Y ellas alzaron sus voces y lloraron otra vez; y Orfa besó a su suegra, pero Rut se quedó con ella.</a:t>
            </a:r>
            <a:endParaRPr sz="2000"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0594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82" name="Google Shape;482;p64"/>
          <p:cNvSpPr txBox="1">
            <a:spLocks noGrp="1"/>
          </p:cNvSpPr>
          <p:nvPr>
            <p:ph type="subTitle" idx="1"/>
          </p:nvPr>
        </p:nvSpPr>
        <p:spPr>
          <a:xfrm>
            <a:off x="88499" y="167575"/>
            <a:ext cx="889938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Judá</a:t>
            </a:r>
            <a:endParaRPr sz="2800"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Se va Orfa</a:t>
            </a:r>
            <a:endParaRPr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14 </a:t>
            </a:r>
            <a:r>
              <a:rPr lang="en" sz="2000" dirty="0">
                <a:latin typeface="Roboto"/>
                <a:ea typeface="Roboto"/>
                <a:cs typeface="Roboto"/>
                <a:sym typeface="Roboto"/>
              </a:rPr>
              <a:t>Y ellas alzaron sus voces y lloraron otra vez; y Orfa besó a su suegra, pero Rut se quedó con ella.</a:t>
            </a:r>
            <a:endParaRPr sz="2000" dirty="0">
              <a:latin typeface="Roboto"/>
              <a:ea typeface="Roboto"/>
              <a:cs typeface="Roboto"/>
              <a:sym typeface="Roboto"/>
            </a:endParaRPr>
          </a:p>
          <a:p>
            <a:pPr marL="457200" lvl="0" indent="-330200" algn="l" rtl="0">
              <a:spcBef>
                <a:spcPts val="750"/>
              </a:spcBef>
              <a:spcAft>
                <a:spcPts val="0"/>
              </a:spcAft>
              <a:buSzPts val="1600"/>
              <a:buFont typeface="Roboto"/>
              <a:buChar char="●"/>
            </a:pPr>
            <a:r>
              <a:rPr lang="en" sz="2000" dirty="0">
                <a:latin typeface="Roboto"/>
                <a:ea typeface="Roboto"/>
                <a:cs typeface="Roboto"/>
                <a:sym typeface="Roboto"/>
              </a:rPr>
              <a:t>¿Hacia dónde nos lleva el dolor/duelo?</a:t>
            </a:r>
            <a:endParaRPr sz="2000"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4224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82" name="Google Shape;482;p64"/>
          <p:cNvSpPr txBox="1">
            <a:spLocks noGrp="1"/>
          </p:cNvSpPr>
          <p:nvPr>
            <p:ph type="subTitle" idx="1"/>
          </p:nvPr>
        </p:nvSpPr>
        <p:spPr>
          <a:xfrm>
            <a:off x="88499" y="167575"/>
            <a:ext cx="889938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Judá</a:t>
            </a:r>
            <a:endParaRPr sz="2800"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Se va Orfa</a:t>
            </a:r>
            <a:endParaRPr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14 </a:t>
            </a:r>
            <a:r>
              <a:rPr lang="en" sz="2000" dirty="0">
                <a:latin typeface="Roboto"/>
                <a:ea typeface="Roboto"/>
                <a:cs typeface="Roboto"/>
                <a:sym typeface="Roboto"/>
              </a:rPr>
              <a:t>Y ellas alzaron sus voces y lloraron otra vez; y Orfa besó a su suegra, pero Rut se quedó con ella.</a:t>
            </a:r>
            <a:endParaRPr sz="2000" dirty="0">
              <a:latin typeface="Roboto"/>
              <a:ea typeface="Roboto"/>
              <a:cs typeface="Roboto"/>
              <a:sym typeface="Roboto"/>
            </a:endParaRPr>
          </a:p>
          <a:p>
            <a:pPr marL="457200" lvl="0" indent="-330200" algn="l" rtl="0">
              <a:spcBef>
                <a:spcPts val="750"/>
              </a:spcBef>
              <a:spcAft>
                <a:spcPts val="0"/>
              </a:spcAft>
              <a:buSzPts val="1600"/>
              <a:buFont typeface="Roboto"/>
              <a:buChar char="●"/>
            </a:pPr>
            <a:r>
              <a:rPr lang="en" sz="2000" dirty="0">
                <a:latin typeface="Roboto"/>
                <a:ea typeface="Roboto"/>
                <a:cs typeface="Roboto"/>
                <a:sym typeface="Roboto"/>
              </a:rPr>
              <a:t>¿Hacia dónde nos lleva el dolor/duelo?</a:t>
            </a:r>
            <a:endParaRPr sz="20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2000" dirty="0">
                <a:latin typeface="Roboto"/>
                <a:ea typeface="Roboto"/>
                <a:cs typeface="Roboto"/>
                <a:sym typeface="Roboto"/>
              </a:rPr>
              <a:t>¿Cuál es la base subyacente de las convicciones que tenemos respecto a nuestra fe en Dios? </a:t>
            </a:r>
            <a:endParaRPr sz="2000"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325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p:nvPr/>
        </p:nvSpPr>
        <p:spPr>
          <a:xfrm>
            <a:off x="7556650" y="443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32"/>
          <p:cNvSpPr/>
          <p:nvPr/>
        </p:nvSpPr>
        <p:spPr>
          <a:xfrm>
            <a:off x="7556650" y="48702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32"/>
          <p:cNvSpPr/>
          <p:nvPr/>
        </p:nvSpPr>
        <p:spPr>
          <a:xfrm>
            <a:off x="7556650" y="9296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32"/>
          <p:cNvSpPr/>
          <p:nvPr/>
        </p:nvSpPr>
        <p:spPr>
          <a:xfrm>
            <a:off x="7556650" y="139915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32"/>
          <p:cNvSpPr/>
          <p:nvPr/>
        </p:nvSpPr>
        <p:spPr>
          <a:xfrm>
            <a:off x="7556650" y="184180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32"/>
          <p:cNvSpPr/>
          <p:nvPr/>
        </p:nvSpPr>
        <p:spPr>
          <a:xfrm>
            <a:off x="7556650" y="23112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32"/>
          <p:cNvSpPr/>
          <p:nvPr/>
        </p:nvSpPr>
        <p:spPr>
          <a:xfrm>
            <a:off x="7556650" y="278075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32"/>
          <p:cNvSpPr/>
          <p:nvPr/>
        </p:nvSpPr>
        <p:spPr>
          <a:xfrm>
            <a:off x="755665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32"/>
          <p:cNvSpPr/>
          <p:nvPr/>
        </p:nvSpPr>
        <p:spPr>
          <a:xfrm>
            <a:off x="580100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32"/>
          <p:cNvSpPr/>
          <p:nvPr/>
        </p:nvSpPr>
        <p:spPr>
          <a:xfrm>
            <a:off x="4421625"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32"/>
          <p:cNvSpPr/>
          <p:nvPr/>
        </p:nvSpPr>
        <p:spPr>
          <a:xfrm>
            <a:off x="2445675"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32"/>
          <p:cNvSpPr/>
          <p:nvPr/>
        </p:nvSpPr>
        <p:spPr>
          <a:xfrm>
            <a:off x="105825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32"/>
          <p:cNvSpPr/>
          <p:nvPr/>
        </p:nvSpPr>
        <p:spPr>
          <a:xfrm>
            <a:off x="4129075" y="23699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32"/>
          <p:cNvSpPr/>
          <p:nvPr/>
        </p:nvSpPr>
        <p:spPr>
          <a:xfrm>
            <a:off x="2612675" y="24044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32"/>
          <p:cNvSpPr txBox="1"/>
          <p:nvPr/>
        </p:nvSpPr>
        <p:spPr>
          <a:xfrm>
            <a:off x="7699150" y="11550"/>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Judá/Judah</a:t>
            </a:r>
            <a:endParaRPr sz="1000" dirty="0">
              <a:latin typeface="Calibri"/>
              <a:ea typeface="Calibri"/>
              <a:cs typeface="Calibri"/>
              <a:sym typeface="Calibri"/>
            </a:endParaRPr>
          </a:p>
        </p:txBody>
      </p:sp>
      <p:sp>
        <p:nvSpPr>
          <p:cNvPr id="264" name="Google Shape;264;p32"/>
          <p:cNvSpPr txBox="1"/>
          <p:nvPr/>
        </p:nvSpPr>
        <p:spPr>
          <a:xfrm>
            <a:off x="7699150" y="470613"/>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Fares/Perez</a:t>
            </a:r>
            <a:endParaRPr sz="1000" dirty="0">
              <a:latin typeface="Calibri"/>
              <a:ea typeface="Calibri"/>
              <a:cs typeface="Calibri"/>
              <a:sym typeface="Calibri"/>
            </a:endParaRPr>
          </a:p>
        </p:txBody>
      </p:sp>
      <p:sp>
        <p:nvSpPr>
          <p:cNvPr id="265" name="Google Shape;265;p32"/>
          <p:cNvSpPr/>
          <p:nvPr/>
        </p:nvSpPr>
        <p:spPr>
          <a:xfrm>
            <a:off x="6630625" y="3643159"/>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32"/>
          <p:cNvSpPr/>
          <p:nvPr/>
        </p:nvSpPr>
        <p:spPr>
          <a:xfrm>
            <a:off x="6630625" y="4091715"/>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2"/>
          <p:cNvSpPr/>
          <p:nvPr/>
        </p:nvSpPr>
        <p:spPr>
          <a:xfrm>
            <a:off x="6630625" y="4540315"/>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2"/>
          <p:cNvSpPr txBox="1"/>
          <p:nvPr/>
        </p:nvSpPr>
        <p:spPr>
          <a:xfrm>
            <a:off x="7602375" y="896850"/>
            <a:ext cx="98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Hezrón/Hezron</a:t>
            </a:r>
            <a:endParaRPr sz="1000" dirty="0">
              <a:latin typeface="Calibri"/>
              <a:ea typeface="Calibri"/>
              <a:cs typeface="Calibri"/>
              <a:sym typeface="Calibri"/>
            </a:endParaRPr>
          </a:p>
        </p:txBody>
      </p:sp>
      <p:sp>
        <p:nvSpPr>
          <p:cNvPr id="269" name="Google Shape;269;p32"/>
          <p:cNvSpPr txBox="1"/>
          <p:nvPr/>
        </p:nvSpPr>
        <p:spPr>
          <a:xfrm>
            <a:off x="7737900" y="1352913"/>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Ram/Ram</a:t>
            </a:r>
            <a:endParaRPr sz="1000" dirty="0">
              <a:latin typeface="Calibri"/>
              <a:ea typeface="Calibri"/>
              <a:cs typeface="Calibri"/>
              <a:sym typeface="Calibri"/>
            </a:endParaRPr>
          </a:p>
        </p:txBody>
      </p:sp>
      <p:sp>
        <p:nvSpPr>
          <p:cNvPr id="270" name="Google Shape;270;p32"/>
          <p:cNvSpPr txBox="1"/>
          <p:nvPr/>
        </p:nvSpPr>
        <p:spPr>
          <a:xfrm>
            <a:off x="7497575" y="1809000"/>
            <a:ext cx="1201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Calibri"/>
                <a:ea typeface="Calibri"/>
                <a:cs typeface="Calibri"/>
                <a:sym typeface="Calibri"/>
              </a:rPr>
              <a:t>Aminadab/Amminadab</a:t>
            </a:r>
            <a:endParaRPr sz="800" dirty="0">
              <a:latin typeface="Calibri"/>
              <a:ea typeface="Calibri"/>
              <a:cs typeface="Calibri"/>
              <a:sym typeface="Calibri"/>
            </a:endParaRPr>
          </a:p>
        </p:txBody>
      </p:sp>
      <p:sp>
        <p:nvSpPr>
          <p:cNvPr id="271" name="Google Shape;271;p32"/>
          <p:cNvSpPr txBox="1"/>
          <p:nvPr/>
        </p:nvSpPr>
        <p:spPr>
          <a:xfrm>
            <a:off x="7556650" y="2278450"/>
            <a:ext cx="114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Naasón/Nahshon</a:t>
            </a:r>
            <a:endParaRPr sz="1000" dirty="0">
              <a:latin typeface="Calibri"/>
              <a:ea typeface="Calibri"/>
              <a:cs typeface="Calibri"/>
              <a:sym typeface="Calibri"/>
            </a:endParaRPr>
          </a:p>
        </p:txBody>
      </p:sp>
      <p:sp>
        <p:nvSpPr>
          <p:cNvPr id="272" name="Google Shape;272;p32"/>
          <p:cNvSpPr txBox="1"/>
          <p:nvPr/>
        </p:nvSpPr>
        <p:spPr>
          <a:xfrm>
            <a:off x="7602325" y="2780750"/>
            <a:ext cx="98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Salmón/Salmon</a:t>
            </a:r>
            <a:endParaRPr sz="1000" dirty="0">
              <a:latin typeface="Calibri"/>
              <a:ea typeface="Calibri"/>
              <a:cs typeface="Calibri"/>
              <a:sym typeface="Calibri"/>
            </a:endParaRPr>
          </a:p>
        </p:txBody>
      </p:sp>
      <p:sp>
        <p:nvSpPr>
          <p:cNvPr id="273" name="Google Shape;273;p32"/>
          <p:cNvSpPr txBox="1"/>
          <p:nvPr/>
        </p:nvSpPr>
        <p:spPr>
          <a:xfrm>
            <a:off x="7722275" y="3209875"/>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Booz/Boaz</a:t>
            </a:r>
            <a:endParaRPr sz="1000" dirty="0">
              <a:latin typeface="Calibri"/>
              <a:ea typeface="Calibri"/>
              <a:cs typeface="Calibri"/>
              <a:sym typeface="Calibri"/>
            </a:endParaRPr>
          </a:p>
        </p:txBody>
      </p:sp>
      <p:sp>
        <p:nvSpPr>
          <p:cNvPr id="274" name="Google Shape;274;p32"/>
          <p:cNvSpPr txBox="1"/>
          <p:nvPr/>
        </p:nvSpPr>
        <p:spPr>
          <a:xfrm>
            <a:off x="2557850" y="2402400"/>
            <a:ext cx="114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Elimelec/Elimelech</a:t>
            </a:r>
            <a:endParaRPr sz="1000" dirty="0">
              <a:latin typeface="Calibri"/>
              <a:ea typeface="Calibri"/>
              <a:cs typeface="Calibri"/>
              <a:sym typeface="Calibri"/>
            </a:endParaRPr>
          </a:p>
        </p:txBody>
      </p:sp>
      <p:sp>
        <p:nvSpPr>
          <p:cNvPr id="275" name="Google Shape;275;p32"/>
          <p:cNvSpPr txBox="1"/>
          <p:nvPr/>
        </p:nvSpPr>
        <p:spPr>
          <a:xfrm>
            <a:off x="4168000" y="2337150"/>
            <a:ext cx="91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Noemí/Naomi</a:t>
            </a:r>
            <a:endParaRPr sz="1000" dirty="0">
              <a:latin typeface="Calibri"/>
              <a:ea typeface="Calibri"/>
              <a:cs typeface="Calibri"/>
              <a:sym typeface="Calibri"/>
            </a:endParaRPr>
          </a:p>
        </p:txBody>
      </p:sp>
      <p:sp>
        <p:nvSpPr>
          <p:cNvPr id="276" name="Google Shape;276;p32"/>
          <p:cNvSpPr txBox="1"/>
          <p:nvPr/>
        </p:nvSpPr>
        <p:spPr>
          <a:xfrm>
            <a:off x="4425875" y="3193950"/>
            <a:ext cx="1113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Mahlón/Mahlon</a:t>
            </a:r>
            <a:endParaRPr sz="1000" dirty="0">
              <a:latin typeface="Calibri"/>
              <a:ea typeface="Calibri"/>
              <a:cs typeface="Calibri"/>
              <a:sym typeface="Calibri"/>
            </a:endParaRPr>
          </a:p>
        </p:txBody>
      </p:sp>
      <p:sp>
        <p:nvSpPr>
          <p:cNvPr id="277" name="Google Shape;277;p32"/>
          <p:cNvSpPr txBox="1"/>
          <p:nvPr/>
        </p:nvSpPr>
        <p:spPr>
          <a:xfrm>
            <a:off x="5971325" y="3193938"/>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Rut/Ruth</a:t>
            </a:r>
            <a:endParaRPr sz="1000" dirty="0">
              <a:latin typeface="Calibri"/>
              <a:ea typeface="Calibri"/>
              <a:cs typeface="Calibri"/>
              <a:sym typeface="Calibri"/>
            </a:endParaRPr>
          </a:p>
        </p:txBody>
      </p:sp>
      <p:sp>
        <p:nvSpPr>
          <p:cNvPr id="278" name="Google Shape;278;p32"/>
          <p:cNvSpPr txBox="1"/>
          <p:nvPr/>
        </p:nvSpPr>
        <p:spPr>
          <a:xfrm>
            <a:off x="2521500" y="3210000"/>
            <a:ext cx="103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Quelión/Chilion</a:t>
            </a:r>
            <a:endParaRPr sz="1000" dirty="0">
              <a:latin typeface="Calibri"/>
              <a:ea typeface="Calibri"/>
              <a:cs typeface="Calibri"/>
              <a:sym typeface="Calibri"/>
            </a:endParaRPr>
          </a:p>
        </p:txBody>
      </p:sp>
      <p:sp>
        <p:nvSpPr>
          <p:cNvPr id="279" name="Google Shape;279;p32"/>
          <p:cNvSpPr txBox="1"/>
          <p:nvPr/>
        </p:nvSpPr>
        <p:spPr>
          <a:xfrm>
            <a:off x="1179525" y="3209988"/>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Orfa/Orpah</a:t>
            </a:r>
            <a:endParaRPr sz="1000" dirty="0">
              <a:latin typeface="Calibri"/>
              <a:ea typeface="Calibri"/>
              <a:cs typeface="Calibri"/>
              <a:sym typeface="Calibri"/>
            </a:endParaRPr>
          </a:p>
        </p:txBody>
      </p:sp>
      <p:sp>
        <p:nvSpPr>
          <p:cNvPr id="280" name="Google Shape;280;p32"/>
          <p:cNvSpPr/>
          <p:nvPr/>
        </p:nvSpPr>
        <p:spPr>
          <a:xfrm>
            <a:off x="2128988" y="3299088"/>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32"/>
          <p:cNvSpPr/>
          <p:nvPr/>
        </p:nvSpPr>
        <p:spPr>
          <a:xfrm>
            <a:off x="5488338" y="3266250"/>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32"/>
          <p:cNvSpPr txBox="1"/>
          <p:nvPr/>
        </p:nvSpPr>
        <p:spPr>
          <a:xfrm>
            <a:off x="6761397" y="3624925"/>
            <a:ext cx="85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Obed/Obed</a:t>
            </a:r>
            <a:endParaRPr sz="1000" dirty="0">
              <a:latin typeface="Calibri"/>
              <a:ea typeface="Calibri"/>
              <a:cs typeface="Calibri"/>
              <a:sym typeface="Calibri"/>
            </a:endParaRPr>
          </a:p>
        </p:txBody>
      </p:sp>
      <p:sp>
        <p:nvSpPr>
          <p:cNvPr id="283" name="Google Shape;283;p32"/>
          <p:cNvSpPr txBox="1"/>
          <p:nvPr/>
        </p:nvSpPr>
        <p:spPr>
          <a:xfrm>
            <a:off x="6761397" y="4087356"/>
            <a:ext cx="85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Isaí/Jesse</a:t>
            </a:r>
            <a:endParaRPr sz="1000" dirty="0">
              <a:latin typeface="Calibri"/>
              <a:ea typeface="Calibri"/>
              <a:cs typeface="Calibri"/>
              <a:sym typeface="Calibri"/>
            </a:endParaRPr>
          </a:p>
        </p:txBody>
      </p:sp>
      <p:sp>
        <p:nvSpPr>
          <p:cNvPr id="284" name="Google Shape;284;p32"/>
          <p:cNvSpPr txBox="1"/>
          <p:nvPr/>
        </p:nvSpPr>
        <p:spPr>
          <a:xfrm>
            <a:off x="6761397" y="4540287"/>
            <a:ext cx="917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David/David</a:t>
            </a:r>
            <a:endParaRPr sz="1000" dirty="0">
              <a:latin typeface="Calibri"/>
              <a:ea typeface="Calibri"/>
              <a:cs typeface="Calibri"/>
              <a:sym typeface="Calibri"/>
            </a:endParaRPr>
          </a:p>
        </p:txBody>
      </p:sp>
      <p:sp>
        <p:nvSpPr>
          <p:cNvPr id="285" name="Google Shape;285;p32"/>
          <p:cNvSpPr/>
          <p:nvPr/>
        </p:nvSpPr>
        <p:spPr>
          <a:xfrm rot="-3738229" flipH="1">
            <a:off x="7977436" y="4170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rot="-3738229" flipH="1">
            <a:off x="7977436" y="841735"/>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32"/>
          <p:cNvSpPr/>
          <p:nvPr/>
        </p:nvSpPr>
        <p:spPr>
          <a:xfrm rot="-3738229" flipH="1">
            <a:off x="7977436" y="1293160"/>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32"/>
          <p:cNvSpPr/>
          <p:nvPr/>
        </p:nvSpPr>
        <p:spPr>
          <a:xfrm rot="-3738229" flipH="1">
            <a:off x="7977436" y="17425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p:nvPr/>
        </p:nvSpPr>
        <p:spPr>
          <a:xfrm rot="-3738229" flipH="1">
            <a:off x="7977436" y="22196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32"/>
          <p:cNvSpPr/>
          <p:nvPr/>
        </p:nvSpPr>
        <p:spPr>
          <a:xfrm rot="-3738229" flipH="1">
            <a:off x="7977436" y="2674760"/>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32"/>
          <p:cNvSpPr/>
          <p:nvPr/>
        </p:nvSpPr>
        <p:spPr>
          <a:xfrm rot="-3738229" flipH="1">
            <a:off x="7977436" y="3129885"/>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32"/>
          <p:cNvSpPr/>
          <p:nvPr/>
        </p:nvSpPr>
        <p:spPr>
          <a:xfrm rot="-3757063" flipH="1">
            <a:off x="7142673" y="4011769"/>
            <a:ext cx="89175" cy="35347"/>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32"/>
          <p:cNvSpPr/>
          <p:nvPr/>
        </p:nvSpPr>
        <p:spPr>
          <a:xfrm rot="-3757063" flipH="1">
            <a:off x="7142673" y="4466283"/>
            <a:ext cx="89175" cy="35347"/>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94" name="Google Shape;294;p32"/>
          <p:cNvCxnSpPr/>
          <p:nvPr/>
        </p:nvCxnSpPr>
        <p:spPr>
          <a:xfrm>
            <a:off x="3435900" y="3414275"/>
            <a:ext cx="1023900" cy="8100"/>
          </a:xfrm>
          <a:prstGeom prst="straightConnector1">
            <a:avLst/>
          </a:prstGeom>
          <a:noFill/>
          <a:ln w="9525" cap="flat" cmpd="sng">
            <a:solidFill>
              <a:schemeClr val="dk2"/>
            </a:solidFill>
            <a:prstDash val="solid"/>
            <a:round/>
            <a:headEnd type="none" w="med" len="med"/>
            <a:tailEnd type="none" w="med" len="med"/>
          </a:ln>
        </p:spPr>
      </p:cxnSp>
      <p:cxnSp>
        <p:nvCxnSpPr>
          <p:cNvPr id="295" name="Google Shape;295;p32"/>
          <p:cNvCxnSpPr>
            <a:endCxn id="275" idx="1"/>
          </p:cNvCxnSpPr>
          <p:nvPr/>
        </p:nvCxnSpPr>
        <p:spPr>
          <a:xfrm rot="10800000" flipH="1">
            <a:off x="3645100" y="2506500"/>
            <a:ext cx="522900" cy="79800"/>
          </a:xfrm>
          <a:prstGeom prst="straightConnector1">
            <a:avLst/>
          </a:prstGeom>
          <a:noFill/>
          <a:ln w="9525" cap="flat" cmpd="sng">
            <a:solidFill>
              <a:schemeClr val="dk2"/>
            </a:solidFill>
            <a:prstDash val="solid"/>
            <a:round/>
            <a:headEnd type="none" w="med" len="med"/>
            <a:tailEnd type="none" w="med" len="med"/>
          </a:ln>
        </p:spPr>
      </p:cxnSp>
      <p:sp>
        <p:nvSpPr>
          <p:cNvPr id="296" name="Google Shape;296;p32"/>
          <p:cNvSpPr/>
          <p:nvPr/>
        </p:nvSpPr>
        <p:spPr>
          <a:xfrm>
            <a:off x="3747900" y="2475238"/>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97" name="Google Shape;297;p32"/>
          <p:cNvCxnSpPr/>
          <p:nvPr/>
        </p:nvCxnSpPr>
        <p:spPr>
          <a:xfrm flipH="1">
            <a:off x="3877650" y="2675850"/>
            <a:ext cx="5400" cy="742500"/>
          </a:xfrm>
          <a:prstGeom prst="straightConnector1">
            <a:avLst/>
          </a:prstGeom>
          <a:noFill/>
          <a:ln w="9525" cap="flat" cmpd="sng">
            <a:solidFill>
              <a:schemeClr val="dk2"/>
            </a:solidFill>
            <a:prstDash val="solid"/>
            <a:round/>
            <a:headEnd type="none" w="med" len="med"/>
            <a:tailEnd type="none" w="med" len="med"/>
          </a:ln>
        </p:spPr>
      </p:cxnSp>
      <p:cxnSp>
        <p:nvCxnSpPr>
          <p:cNvPr id="298" name="Google Shape;298;p32"/>
          <p:cNvCxnSpPr/>
          <p:nvPr/>
        </p:nvCxnSpPr>
        <p:spPr>
          <a:xfrm rot="10800000" flipH="1">
            <a:off x="6824063" y="3369900"/>
            <a:ext cx="786300" cy="13500"/>
          </a:xfrm>
          <a:prstGeom prst="straightConnector1">
            <a:avLst/>
          </a:prstGeom>
          <a:noFill/>
          <a:ln w="9525" cap="flat" cmpd="sng">
            <a:solidFill>
              <a:schemeClr val="dk2"/>
            </a:solidFill>
            <a:prstDash val="solid"/>
            <a:round/>
            <a:headEnd type="none" w="med" len="med"/>
            <a:tailEnd type="none" w="med" len="med"/>
          </a:ln>
        </p:spPr>
      </p:cxnSp>
      <p:sp>
        <p:nvSpPr>
          <p:cNvPr id="299" name="Google Shape;299;p32"/>
          <p:cNvSpPr/>
          <p:nvPr/>
        </p:nvSpPr>
        <p:spPr>
          <a:xfrm>
            <a:off x="7055850" y="3307313"/>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00" name="Google Shape;300;p32"/>
          <p:cNvCxnSpPr/>
          <p:nvPr/>
        </p:nvCxnSpPr>
        <p:spPr>
          <a:xfrm>
            <a:off x="7193400" y="3518400"/>
            <a:ext cx="3300" cy="174000"/>
          </a:xfrm>
          <a:prstGeom prst="straightConnector1">
            <a:avLst/>
          </a:prstGeom>
          <a:noFill/>
          <a:ln w="9525" cap="flat" cmpd="sng">
            <a:solidFill>
              <a:schemeClr val="dk2"/>
            </a:solidFill>
            <a:prstDash val="solid"/>
            <a:round/>
            <a:headEnd type="none" w="med" len="med"/>
            <a:tailEnd type="none" w="med" len="med"/>
          </a:ln>
        </p:spPr>
      </p:cxnSp>
      <p:pic>
        <p:nvPicPr>
          <p:cNvPr id="301" name="Google Shape;301;p32"/>
          <p:cNvPicPr preferRelativeResize="0"/>
          <p:nvPr/>
        </p:nvPicPr>
        <p:blipFill>
          <a:blip r:embed="rId3">
            <a:alphaModFix/>
          </a:blip>
          <a:stretch>
            <a:fillRect/>
          </a:stretch>
        </p:blipFill>
        <p:spPr>
          <a:xfrm>
            <a:off x="2626325" y="3596950"/>
            <a:ext cx="222639" cy="216599"/>
          </a:xfrm>
          <a:prstGeom prst="rect">
            <a:avLst/>
          </a:prstGeom>
          <a:noFill/>
          <a:ln>
            <a:noFill/>
          </a:ln>
        </p:spPr>
      </p:pic>
      <p:pic>
        <p:nvPicPr>
          <p:cNvPr id="302" name="Google Shape;302;p32"/>
          <p:cNvPicPr preferRelativeResize="0"/>
          <p:nvPr/>
        </p:nvPicPr>
        <p:blipFill>
          <a:blip r:embed="rId3">
            <a:alphaModFix/>
          </a:blip>
          <a:stretch>
            <a:fillRect/>
          </a:stretch>
        </p:blipFill>
        <p:spPr>
          <a:xfrm>
            <a:off x="4542463" y="3596950"/>
            <a:ext cx="222639" cy="216599"/>
          </a:xfrm>
          <a:prstGeom prst="rect">
            <a:avLst/>
          </a:prstGeom>
          <a:noFill/>
          <a:ln>
            <a:noFill/>
          </a:ln>
        </p:spPr>
      </p:pic>
      <p:pic>
        <p:nvPicPr>
          <p:cNvPr id="303" name="Google Shape;303;p32"/>
          <p:cNvPicPr preferRelativeResize="0"/>
          <p:nvPr/>
        </p:nvPicPr>
        <p:blipFill>
          <a:blip r:embed="rId3">
            <a:alphaModFix/>
          </a:blip>
          <a:stretch>
            <a:fillRect/>
          </a:stretch>
        </p:blipFill>
        <p:spPr>
          <a:xfrm>
            <a:off x="2720713" y="2768375"/>
            <a:ext cx="222639" cy="216599"/>
          </a:xfrm>
          <a:prstGeom prst="rect">
            <a:avLst/>
          </a:prstGeom>
          <a:noFill/>
          <a:ln>
            <a:noFill/>
          </a:ln>
        </p:spPr>
      </p:pic>
      <p:sp>
        <p:nvSpPr>
          <p:cNvPr id="304" name="Google Shape;304;p32"/>
          <p:cNvSpPr txBox="1"/>
          <p:nvPr/>
        </p:nvSpPr>
        <p:spPr>
          <a:xfrm>
            <a:off x="4761038" y="3474400"/>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dirty="0">
              <a:latin typeface="Calibri"/>
              <a:ea typeface="Calibri"/>
              <a:cs typeface="Calibri"/>
              <a:sym typeface="Calibri"/>
            </a:endParaRPr>
          </a:p>
        </p:txBody>
      </p:sp>
      <p:sp>
        <p:nvSpPr>
          <p:cNvPr id="305" name="Google Shape;305;p32"/>
          <p:cNvSpPr txBox="1"/>
          <p:nvPr/>
        </p:nvSpPr>
        <p:spPr>
          <a:xfrm>
            <a:off x="2848975" y="3474400"/>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dirty="0">
              <a:latin typeface="Calibri"/>
              <a:ea typeface="Calibri"/>
              <a:cs typeface="Calibri"/>
              <a:sym typeface="Calibri"/>
            </a:endParaRPr>
          </a:p>
        </p:txBody>
      </p:sp>
      <p:sp>
        <p:nvSpPr>
          <p:cNvPr id="306" name="Google Shape;306;p32"/>
          <p:cNvSpPr txBox="1"/>
          <p:nvPr/>
        </p:nvSpPr>
        <p:spPr>
          <a:xfrm>
            <a:off x="2936788" y="2645825"/>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dirty="0">
              <a:latin typeface="Calibri"/>
              <a:ea typeface="Calibri"/>
              <a:cs typeface="Calibri"/>
              <a:sym typeface="Calibri"/>
            </a:endParaRPr>
          </a:p>
        </p:txBody>
      </p:sp>
      <p:sp>
        <p:nvSpPr>
          <p:cNvPr id="307" name="Google Shape;307;p32"/>
          <p:cNvSpPr txBox="1"/>
          <p:nvPr/>
        </p:nvSpPr>
        <p:spPr>
          <a:xfrm>
            <a:off x="0" y="0"/>
            <a:ext cx="2720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Genealogía de Rut</a:t>
            </a:r>
            <a:endParaRPr sz="3000" dirty="0">
              <a:latin typeface="Roboto"/>
              <a:ea typeface="Roboto"/>
              <a:cs typeface="Roboto"/>
              <a:sym typeface="Roboto"/>
            </a:endParaRPr>
          </a:p>
        </p:txBody>
      </p:sp>
      <p:sp>
        <p:nvSpPr>
          <p:cNvPr id="309" name="Google Shape;309;p32"/>
          <p:cNvSpPr txBox="1"/>
          <p:nvPr/>
        </p:nvSpPr>
        <p:spPr>
          <a:xfrm>
            <a:off x="832075" y="604175"/>
            <a:ext cx="1613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Roboto"/>
                <a:ea typeface="Roboto"/>
                <a:cs typeface="Roboto"/>
                <a:sym typeface="Roboto"/>
              </a:rPr>
              <a:t>(Rut 1, 4; Génesis 19)</a:t>
            </a:r>
            <a:endParaRPr sz="1100" dirty="0">
              <a:latin typeface="Roboto"/>
              <a:ea typeface="Roboto"/>
              <a:cs typeface="Roboto"/>
              <a:sym typeface="Roboto"/>
            </a:endParaRPr>
          </a:p>
        </p:txBody>
      </p:sp>
      <p:sp>
        <p:nvSpPr>
          <p:cNvPr id="311" name="Google Shape;311;p32"/>
          <p:cNvSpPr/>
          <p:nvPr/>
        </p:nvSpPr>
        <p:spPr>
          <a:xfrm>
            <a:off x="1013800" y="1331662"/>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32"/>
          <p:cNvSpPr/>
          <p:nvPr/>
        </p:nvSpPr>
        <p:spPr>
          <a:xfrm>
            <a:off x="1037010" y="2222091"/>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32"/>
          <p:cNvSpPr txBox="1"/>
          <p:nvPr/>
        </p:nvSpPr>
        <p:spPr>
          <a:xfrm>
            <a:off x="1177778" y="1393519"/>
            <a:ext cx="807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Lot/Lot</a:t>
            </a:r>
            <a:endParaRPr sz="1000" dirty="0">
              <a:latin typeface="Calibri"/>
              <a:ea typeface="Calibri"/>
              <a:cs typeface="Calibri"/>
              <a:sym typeface="Calibri"/>
            </a:endParaRPr>
          </a:p>
        </p:txBody>
      </p:sp>
      <p:sp>
        <p:nvSpPr>
          <p:cNvPr id="314" name="Google Shape;314;p32"/>
          <p:cNvSpPr txBox="1"/>
          <p:nvPr/>
        </p:nvSpPr>
        <p:spPr>
          <a:xfrm>
            <a:off x="1114589" y="2283973"/>
            <a:ext cx="870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Moab/Moab</a:t>
            </a:r>
            <a:endParaRPr sz="1000" dirty="0">
              <a:latin typeface="Calibri"/>
              <a:ea typeface="Calibri"/>
              <a:cs typeface="Calibri"/>
              <a:sym typeface="Calibri"/>
            </a:endParaRPr>
          </a:p>
        </p:txBody>
      </p:sp>
      <p:cxnSp>
        <p:nvCxnSpPr>
          <p:cNvPr id="315" name="Google Shape;315;p32"/>
          <p:cNvCxnSpPr/>
          <p:nvPr/>
        </p:nvCxnSpPr>
        <p:spPr>
          <a:xfrm flipH="1">
            <a:off x="1389750" y="2738875"/>
            <a:ext cx="83700" cy="456300"/>
          </a:xfrm>
          <a:prstGeom prst="straightConnector1">
            <a:avLst/>
          </a:prstGeom>
          <a:noFill/>
          <a:ln w="38100" cap="flat" cmpd="sng">
            <a:solidFill>
              <a:schemeClr val="dk1"/>
            </a:solidFill>
            <a:prstDash val="dash"/>
            <a:round/>
            <a:headEnd type="none" w="med" len="med"/>
            <a:tailEnd type="none" w="med" len="med"/>
          </a:ln>
        </p:spPr>
      </p:cxnSp>
      <p:cxnSp>
        <p:nvCxnSpPr>
          <p:cNvPr id="316" name="Google Shape;316;p32"/>
          <p:cNvCxnSpPr/>
          <p:nvPr/>
        </p:nvCxnSpPr>
        <p:spPr>
          <a:xfrm flipH="1">
            <a:off x="1398366" y="1734181"/>
            <a:ext cx="100800" cy="485400"/>
          </a:xfrm>
          <a:prstGeom prst="straightConnector1">
            <a:avLst/>
          </a:prstGeom>
          <a:noFill/>
          <a:ln w="38100" cap="flat" cmpd="sng">
            <a:solidFill>
              <a:schemeClr val="dk1"/>
            </a:solidFill>
            <a:prstDash val="solid"/>
            <a:round/>
            <a:headEnd type="none" w="med" len="med"/>
            <a:tailEnd type="none" w="med" len="med"/>
          </a:ln>
        </p:spPr>
      </p:cxnSp>
      <p:sp>
        <p:nvSpPr>
          <p:cNvPr id="317" name="Google Shape;317;p32"/>
          <p:cNvSpPr/>
          <p:nvPr/>
        </p:nvSpPr>
        <p:spPr>
          <a:xfrm>
            <a:off x="5813300" y="1312062"/>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32"/>
          <p:cNvSpPr/>
          <p:nvPr/>
        </p:nvSpPr>
        <p:spPr>
          <a:xfrm>
            <a:off x="5836510" y="2202491"/>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32"/>
          <p:cNvSpPr txBox="1"/>
          <p:nvPr/>
        </p:nvSpPr>
        <p:spPr>
          <a:xfrm>
            <a:off x="5977278" y="1373919"/>
            <a:ext cx="807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Lot/Lot</a:t>
            </a:r>
            <a:endParaRPr sz="1000" dirty="0">
              <a:latin typeface="Calibri"/>
              <a:ea typeface="Calibri"/>
              <a:cs typeface="Calibri"/>
              <a:sym typeface="Calibri"/>
            </a:endParaRPr>
          </a:p>
        </p:txBody>
      </p:sp>
      <p:sp>
        <p:nvSpPr>
          <p:cNvPr id="320" name="Google Shape;320;p32"/>
          <p:cNvSpPr txBox="1"/>
          <p:nvPr/>
        </p:nvSpPr>
        <p:spPr>
          <a:xfrm>
            <a:off x="5914089" y="2264373"/>
            <a:ext cx="870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Moab/Moab</a:t>
            </a:r>
            <a:endParaRPr sz="1000" dirty="0">
              <a:latin typeface="Calibri"/>
              <a:ea typeface="Calibri"/>
              <a:cs typeface="Calibri"/>
              <a:sym typeface="Calibri"/>
            </a:endParaRPr>
          </a:p>
        </p:txBody>
      </p:sp>
      <p:cxnSp>
        <p:nvCxnSpPr>
          <p:cNvPr id="321" name="Google Shape;321;p32"/>
          <p:cNvCxnSpPr/>
          <p:nvPr/>
        </p:nvCxnSpPr>
        <p:spPr>
          <a:xfrm flipH="1">
            <a:off x="6189250" y="2719275"/>
            <a:ext cx="83700" cy="456300"/>
          </a:xfrm>
          <a:prstGeom prst="straightConnector1">
            <a:avLst/>
          </a:prstGeom>
          <a:noFill/>
          <a:ln w="38100" cap="flat" cmpd="sng">
            <a:solidFill>
              <a:schemeClr val="dk1"/>
            </a:solidFill>
            <a:prstDash val="dash"/>
            <a:round/>
            <a:headEnd type="none" w="med" len="med"/>
            <a:tailEnd type="none" w="med" len="med"/>
          </a:ln>
        </p:spPr>
      </p:cxnSp>
      <p:cxnSp>
        <p:nvCxnSpPr>
          <p:cNvPr id="322" name="Google Shape;322;p32"/>
          <p:cNvCxnSpPr/>
          <p:nvPr/>
        </p:nvCxnSpPr>
        <p:spPr>
          <a:xfrm flipH="1">
            <a:off x="6197866" y="1714581"/>
            <a:ext cx="100800" cy="485400"/>
          </a:xfrm>
          <a:prstGeom prst="straightConnector1">
            <a:avLst/>
          </a:prstGeom>
          <a:noFill/>
          <a:ln w="38100" cap="flat" cmpd="sng">
            <a:solidFill>
              <a:schemeClr val="dk1"/>
            </a:solidFill>
            <a:prstDash val="solid"/>
            <a:round/>
            <a:headEnd type="none" w="med" len="med"/>
            <a:tailEnd type="none" w="med" len="med"/>
          </a:ln>
        </p:spPr>
      </p:cxnSp>
      <p:cxnSp>
        <p:nvCxnSpPr>
          <p:cNvPr id="323" name="Google Shape;323;p32"/>
          <p:cNvCxnSpPr/>
          <p:nvPr/>
        </p:nvCxnSpPr>
        <p:spPr>
          <a:xfrm rot="10800000" flipH="1">
            <a:off x="3137650" y="182100"/>
            <a:ext cx="4437600" cy="34500"/>
          </a:xfrm>
          <a:prstGeom prst="straightConnector1">
            <a:avLst/>
          </a:prstGeom>
          <a:noFill/>
          <a:ln w="38100" cap="flat" cmpd="sng">
            <a:solidFill>
              <a:schemeClr val="dk1"/>
            </a:solidFill>
            <a:prstDash val="solid"/>
            <a:round/>
            <a:headEnd type="none" w="med" len="med"/>
            <a:tailEnd type="none" w="med" len="med"/>
          </a:ln>
        </p:spPr>
      </p:cxnSp>
      <p:cxnSp>
        <p:nvCxnSpPr>
          <p:cNvPr id="324" name="Google Shape;324;p32"/>
          <p:cNvCxnSpPr>
            <a:endCxn id="274" idx="0"/>
          </p:cNvCxnSpPr>
          <p:nvPr/>
        </p:nvCxnSpPr>
        <p:spPr>
          <a:xfrm flipH="1">
            <a:off x="3128900" y="199200"/>
            <a:ext cx="17400" cy="2203200"/>
          </a:xfrm>
          <a:prstGeom prst="straightConnector1">
            <a:avLst/>
          </a:prstGeom>
          <a:noFill/>
          <a:ln w="38100" cap="flat" cmpd="sng">
            <a:solidFill>
              <a:schemeClr val="dk1"/>
            </a:solidFill>
            <a:prstDash val="lgDash"/>
            <a:round/>
            <a:headEnd type="none" w="med" len="med"/>
            <a:tailEnd type="none" w="med" len="med"/>
          </a:ln>
        </p:spPr>
      </p:cxnSp>
      <p:cxnSp>
        <p:nvCxnSpPr>
          <p:cNvPr id="325" name="Google Shape;325;p32"/>
          <p:cNvCxnSpPr/>
          <p:nvPr/>
        </p:nvCxnSpPr>
        <p:spPr>
          <a:xfrm flipH="1">
            <a:off x="4590463" y="180900"/>
            <a:ext cx="17400" cy="2203200"/>
          </a:xfrm>
          <a:prstGeom prst="straightConnector1">
            <a:avLst/>
          </a:prstGeom>
          <a:noFill/>
          <a:ln w="38100" cap="flat" cmpd="sng">
            <a:solidFill>
              <a:schemeClr val="dk1"/>
            </a:solidFill>
            <a:prstDash val="lgDash"/>
            <a:round/>
            <a:headEnd type="none" w="med" len="med"/>
            <a:tailEnd type="none" w="med" len="med"/>
          </a:ln>
        </p:spPr>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82" name="Google Shape;482;p64"/>
          <p:cNvSpPr txBox="1">
            <a:spLocks noGrp="1"/>
          </p:cNvSpPr>
          <p:nvPr>
            <p:ph type="subTitle" idx="1"/>
          </p:nvPr>
        </p:nvSpPr>
        <p:spPr>
          <a:xfrm>
            <a:off x="88499" y="167575"/>
            <a:ext cx="889938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Judá</a:t>
            </a:r>
            <a:endParaRPr sz="2800"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Se va Orfa</a:t>
            </a:r>
            <a:endParaRPr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14 </a:t>
            </a:r>
            <a:r>
              <a:rPr lang="en" sz="2000" dirty="0">
                <a:latin typeface="Roboto"/>
                <a:ea typeface="Roboto"/>
                <a:cs typeface="Roboto"/>
                <a:sym typeface="Roboto"/>
              </a:rPr>
              <a:t>Y ellas alzaron sus voces y lloraron otra vez; y Orfa besó a su suegra, pero Rut se quedó con ella.</a:t>
            </a:r>
            <a:endParaRPr sz="2000" dirty="0">
              <a:latin typeface="Roboto"/>
              <a:ea typeface="Roboto"/>
              <a:cs typeface="Roboto"/>
              <a:sym typeface="Roboto"/>
            </a:endParaRPr>
          </a:p>
          <a:p>
            <a:pPr marL="457200" lvl="0" indent="-330200" algn="l" rtl="0">
              <a:spcBef>
                <a:spcPts val="750"/>
              </a:spcBef>
              <a:spcAft>
                <a:spcPts val="0"/>
              </a:spcAft>
              <a:buSzPts val="1600"/>
              <a:buFont typeface="Roboto"/>
              <a:buChar char="●"/>
            </a:pPr>
            <a:r>
              <a:rPr lang="en" sz="2000" dirty="0">
                <a:latin typeface="Roboto"/>
                <a:ea typeface="Roboto"/>
                <a:cs typeface="Roboto"/>
                <a:sym typeface="Roboto"/>
              </a:rPr>
              <a:t>¿Hacia dónde nos lleva el dolor/duelo?</a:t>
            </a:r>
            <a:endParaRPr sz="20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2000" dirty="0">
                <a:latin typeface="Roboto"/>
                <a:ea typeface="Roboto"/>
                <a:cs typeface="Roboto"/>
                <a:sym typeface="Roboto"/>
              </a:rPr>
              <a:t>¿Cuál es la base subyacente de las convicciones que tenemos respecto a nuestra fe en Dios? </a:t>
            </a:r>
            <a:endParaRPr sz="20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2000" dirty="0">
                <a:latin typeface="Roboto"/>
                <a:ea typeface="Roboto"/>
                <a:cs typeface="Roboto"/>
                <a:sym typeface="Roboto"/>
              </a:rPr>
              <a:t>¿Por qué  tienen el poder de disuadir nuestra fe/convicción los argumentos continuos y "razonables"? ¿Cómo podemos evitarlo?</a:t>
            </a:r>
            <a:endParaRPr sz="2000"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64594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82" name="Google Shape;482;p64"/>
          <p:cNvSpPr txBox="1">
            <a:spLocks noGrp="1"/>
          </p:cNvSpPr>
          <p:nvPr>
            <p:ph type="subTitle" idx="1"/>
          </p:nvPr>
        </p:nvSpPr>
        <p:spPr>
          <a:xfrm>
            <a:off x="88499" y="167575"/>
            <a:ext cx="889938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Judá</a:t>
            </a:r>
            <a:endParaRPr sz="2800"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Se va Orfa</a:t>
            </a:r>
            <a:endParaRPr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14 </a:t>
            </a:r>
            <a:r>
              <a:rPr lang="en" sz="2000" dirty="0">
                <a:latin typeface="Roboto"/>
                <a:ea typeface="Roboto"/>
                <a:cs typeface="Roboto"/>
                <a:sym typeface="Roboto"/>
              </a:rPr>
              <a:t>Y ellas alzaron sus voces y lloraron otra vez; y Orfa besó a su suegra, pero Rut se quedó con ella.</a:t>
            </a:r>
            <a:endParaRPr sz="2000" dirty="0">
              <a:latin typeface="Roboto"/>
              <a:ea typeface="Roboto"/>
              <a:cs typeface="Roboto"/>
              <a:sym typeface="Roboto"/>
            </a:endParaRPr>
          </a:p>
          <a:p>
            <a:pPr marL="457200" lvl="0" indent="-330200" algn="l" rtl="0">
              <a:spcBef>
                <a:spcPts val="750"/>
              </a:spcBef>
              <a:spcAft>
                <a:spcPts val="0"/>
              </a:spcAft>
              <a:buSzPts val="1600"/>
              <a:buFont typeface="Roboto"/>
              <a:buChar char="●"/>
            </a:pPr>
            <a:r>
              <a:rPr lang="en" sz="2000" dirty="0">
                <a:latin typeface="Roboto"/>
                <a:ea typeface="Roboto"/>
                <a:cs typeface="Roboto"/>
                <a:sym typeface="Roboto"/>
              </a:rPr>
              <a:t>¿Hacia dónde nos lleva el dolor/duelo?</a:t>
            </a:r>
            <a:endParaRPr sz="20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2000" dirty="0">
                <a:latin typeface="Roboto"/>
                <a:ea typeface="Roboto"/>
                <a:cs typeface="Roboto"/>
                <a:sym typeface="Roboto"/>
              </a:rPr>
              <a:t>¿Cuál es la base subyacente de las convicciones que tenemos respecto a nuestra fe en Dios? </a:t>
            </a:r>
            <a:endParaRPr sz="20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2000" dirty="0">
                <a:latin typeface="Roboto"/>
                <a:ea typeface="Roboto"/>
                <a:cs typeface="Roboto"/>
                <a:sym typeface="Roboto"/>
              </a:rPr>
              <a:t>¿Por qué  tienen el poder de disuadir nuestra fe/convicción los argumentos continuos y "razonables"? ¿Cómo podemos evitarlo?</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Noemí trata de persuadirle a Rut</a:t>
            </a:r>
            <a:endParaRPr sz="20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15 </a:t>
            </a:r>
            <a:r>
              <a:rPr lang="en" sz="2000" dirty="0">
                <a:latin typeface="Roboto"/>
                <a:ea typeface="Roboto"/>
                <a:cs typeface="Roboto"/>
                <a:sym typeface="Roboto"/>
              </a:rPr>
              <a:t>Entonces Noemí dijo: «Mira, tu cuñada ha regresado a su pueblo y a sus dioses; vuelve tras tu cuñada».</a:t>
            </a:r>
            <a:endParaRPr sz="2000"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2992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4"/>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482" name="Google Shape;482;p64"/>
          <p:cNvSpPr txBox="1">
            <a:spLocks noGrp="1"/>
          </p:cNvSpPr>
          <p:nvPr>
            <p:ph type="subTitle" idx="1"/>
          </p:nvPr>
        </p:nvSpPr>
        <p:spPr>
          <a:xfrm>
            <a:off x="88499" y="167575"/>
            <a:ext cx="8899383"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800" b="1" dirty="0">
                <a:latin typeface="Roboto"/>
                <a:ea typeface="Roboto"/>
                <a:cs typeface="Roboto"/>
                <a:sym typeface="Roboto"/>
              </a:rPr>
              <a:t>Regreso a Judá</a:t>
            </a:r>
            <a:endParaRPr sz="2800" b="1" dirty="0">
              <a:latin typeface="Roboto"/>
              <a:ea typeface="Roboto"/>
              <a:cs typeface="Roboto"/>
              <a:sym typeface="Roboto"/>
            </a:endParaRPr>
          </a:p>
          <a:p>
            <a:pPr marL="0" lvl="0" indent="0" algn="l" rtl="0">
              <a:spcBef>
                <a:spcPts val="750"/>
              </a:spcBef>
              <a:spcAft>
                <a:spcPts val="0"/>
              </a:spcAft>
              <a:buNone/>
            </a:pPr>
            <a:r>
              <a:rPr lang="en" b="1" dirty="0">
                <a:latin typeface="Roboto"/>
                <a:ea typeface="Roboto"/>
                <a:cs typeface="Roboto"/>
                <a:sym typeface="Roboto"/>
              </a:rPr>
              <a:t>Se va Orfa</a:t>
            </a:r>
            <a:endParaRPr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14 </a:t>
            </a:r>
            <a:r>
              <a:rPr lang="en" sz="2000" dirty="0">
                <a:latin typeface="Roboto"/>
                <a:ea typeface="Roboto"/>
                <a:cs typeface="Roboto"/>
                <a:sym typeface="Roboto"/>
              </a:rPr>
              <a:t>Y ellas alzaron sus voces y lloraron otra vez; y Orfa besó a su suegra, pero Rut se quedó con ella.</a:t>
            </a:r>
            <a:endParaRPr sz="2000" dirty="0">
              <a:latin typeface="Roboto"/>
              <a:ea typeface="Roboto"/>
              <a:cs typeface="Roboto"/>
              <a:sym typeface="Roboto"/>
            </a:endParaRPr>
          </a:p>
          <a:p>
            <a:pPr marL="457200" lvl="0" indent="-330200" algn="l" rtl="0">
              <a:spcBef>
                <a:spcPts val="750"/>
              </a:spcBef>
              <a:spcAft>
                <a:spcPts val="0"/>
              </a:spcAft>
              <a:buSzPts val="1600"/>
              <a:buFont typeface="Roboto"/>
              <a:buChar char="●"/>
            </a:pPr>
            <a:r>
              <a:rPr lang="en" sz="2000" dirty="0">
                <a:latin typeface="Roboto"/>
                <a:ea typeface="Roboto"/>
                <a:cs typeface="Roboto"/>
                <a:sym typeface="Roboto"/>
              </a:rPr>
              <a:t>¿Hacia dónde nos lleva el dolor/duelo?</a:t>
            </a:r>
            <a:endParaRPr sz="20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2000" dirty="0">
                <a:latin typeface="Roboto"/>
                <a:ea typeface="Roboto"/>
                <a:cs typeface="Roboto"/>
                <a:sym typeface="Roboto"/>
              </a:rPr>
              <a:t>¿Cuál es la base subyacente de las convicciones que tenemos respecto a nuestra fe en Dios? </a:t>
            </a:r>
            <a:endParaRPr sz="20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 sz="2000" dirty="0">
                <a:latin typeface="Roboto"/>
                <a:ea typeface="Roboto"/>
                <a:cs typeface="Roboto"/>
                <a:sym typeface="Roboto"/>
              </a:rPr>
              <a:t>¿Por qué  tienen el poder de disuadir nuestra fe/convicción los argumentos continuos y "razonables"? ¿Cómo podemos evitarlo?</a:t>
            </a:r>
            <a:endParaRPr sz="2000"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Noemí trata de persuadirle a Rut</a:t>
            </a:r>
            <a:endParaRPr sz="20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15 </a:t>
            </a:r>
            <a:r>
              <a:rPr lang="en" sz="2000" dirty="0">
                <a:latin typeface="Roboto"/>
                <a:ea typeface="Roboto"/>
                <a:cs typeface="Roboto"/>
                <a:sym typeface="Roboto"/>
              </a:rPr>
              <a:t>Entonces Noemí dijo: «Mira, tu cuñada ha regresado a su pueblo y a sus dioses; vuelve tras tu cuñada».</a:t>
            </a:r>
            <a:endParaRPr sz="2000" dirty="0">
              <a:latin typeface="Roboto"/>
              <a:ea typeface="Roboto"/>
              <a:cs typeface="Roboto"/>
              <a:sym typeface="Roboto"/>
            </a:endParaRPr>
          </a:p>
          <a:p>
            <a:pPr marL="457200" lvl="0" indent="-330200" algn="l" rtl="0">
              <a:spcBef>
                <a:spcPts val="750"/>
              </a:spcBef>
              <a:spcAft>
                <a:spcPts val="0"/>
              </a:spcAft>
              <a:buSzPts val="1600"/>
              <a:buFont typeface="Roboto"/>
              <a:buChar char="●"/>
            </a:pPr>
            <a:r>
              <a:rPr lang="en" sz="2000" dirty="0">
                <a:latin typeface="Roboto"/>
                <a:ea typeface="Roboto"/>
                <a:cs typeface="Roboto"/>
                <a:sym typeface="Roboto"/>
              </a:rPr>
              <a:t>¿Qué se implica aquí en cuanto a seguir a los dioses?</a:t>
            </a:r>
            <a:endParaRPr sz="2000" dirty="0">
              <a:latin typeface="Roboto"/>
              <a:ea typeface="Roboto"/>
              <a:cs typeface="Roboto"/>
              <a:sym typeface="Roboto"/>
            </a:endParaRPr>
          </a:p>
          <a:p>
            <a:pPr marL="0" lvl="0" indent="0" algn="l" rtl="0">
              <a:spcBef>
                <a:spcPts val="750"/>
              </a:spcBef>
              <a:spcAft>
                <a:spcPts val="0"/>
              </a:spcAft>
              <a:buNone/>
            </a:pPr>
            <a:endParaRPr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08536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6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17" name="Google Shape;517;p69"/>
          <p:cNvSpPr txBox="1">
            <a:spLocks noGrp="1"/>
          </p:cNvSpPr>
          <p:nvPr>
            <p:ph type="subTitle" idx="1"/>
          </p:nvPr>
        </p:nvSpPr>
        <p:spPr>
          <a:xfrm>
            <a:off x="88500" y="167575"/>
            <a:ext cx="887708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Regreso a Judá</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La determinación de Rut de proseguir</a:t>
            </a:r>
            <a:endParaRPr sz="20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16</a:t>
            </a:r>
            <a:r>
              <a:rPr lang="en" sz="2000" dirty="0">
                <a:latin typeface="Roboto"/>
                <a:ea typeface="Roboto"/>
                <a:cs typeface="Roboto"/>
                <a:sym typeface="Roboto"/>
              </a:rPr>
              <a:t> Pero Rut le respondió: «No insistas en que te deje o que deje de seguirte; porque adonde tú vayas, yo iré, y donde tú mores, moraré. Tu pueblo será mi pueblo, y tu Dios mi Dios. </a:t>
            </a:r>
            <a:r>
              <a:rPr lang="en" sz="2000" b="1" dirty="0">
                <a:latin typeface="Roboto"/>
                <a:ea typeface="Roboto"/>
                <a:cs typeface="Roboto"/>
                <a:sym typeface="Roboto"/>
              </a:rPr>
              <a:t>17</a:t>
            </a:r>
            <a:r>
              <a:rPr lang="en" sz="2000" dirty="0">
                <a:latin typeface="Roboto"/>
                <a:ea typeface="Roboto"/>
                <a:cs typeface="Roboto"/>
                <a:sym typeface="Roboto"/>
              </a:rPr>
              <a:t> Donde tú mueras, allí moriré, y allí seré sepultada. Así haga el Señor conmigo, y aún peor, si algo, excepto la muerte, nos separa». </a:t>
            </a:r>
            <a:r>
              <a:rPr lang="en" sz="2000" b="1" dirty="0">
                <a:latin typeface="Roboto"/>
                <a:ea typeface="Roboto"/>
                <a:cs typeface="Roboto"/>
                <a:sym typeface="Roboto"/>
              </a:rPr>
              <a:t>18</a:t>
            </a:r>
            <a:r>
              <a:rPr lang="en" sz="2000" dirty="0">
                <a:latin typeface="Roboto"/>
                <a:ea typeface="Roboto"/>
                <a:cs typeface="Roboto"/>
                <a:sym typeface="Roboto"/>
              </a:rPr>
              <a:t> Al ver Noemí que Rut estaba decidida a ir con ella, no le insistió más.</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75775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6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17" name="Google Shape;517;p69"/>
          <p:cNvSpPr txBox="1">
            <a:spLocks noGrp="1"/>
          </p:cNvSpPr>
          <p:nvPr>
            <p:ph type="subTitle" idx="1"/>
          </p:nvPr>
        </p:nvSpPr>
        <p:spPr>
          <a:xfrm>
            <a:off x="88500" y="167575"/>
            <a:ext cx="887708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Regreso a Judá</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La determinación de Rut de proseguir</a:t>
            </a:r>
            <a:endParaRPr sz="20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16</a:t>
            </a:r>
            <a:r>
              <a:rPr lang="en" sz="2000" dirty="0">
                <a:latin typeface="Roboto"/>
                <a:ea typeface="Roboto"/>
                <a:cs typeface="Roboto"/>
                <a:sym typeface="Roboto"/>
              </a:rPr>
              <a:t> Pero Rut le respondió: «No insistas en que te deje o que deje de seguirte; porque adonde tú vayas, yo iré, y donde tú mores, moraré. Tu pueblo será mi pueblo, y tu Dios mi Dios. </a:t>
            </a:r>
            <a:r>
              <a:rPr lang="en" sz="2000" b="1" dirty="0">
                <a:latin typeface="Roboto"/>
                <a:ea typeface="Roboto"/>
                <a:cs typeface="Roboto"/>
                <a:sym typeface="Roboto"/>
              </a:rPr>
              <a:t>17</a:t>
            </a:r>
            <a:r>
              <a:rPr lang="en" sz="2000" dirty="0">
                <a:latin typeface="Roboto"/>
                <a:ea typeface="Roboto"/>
                <a:cs typeface="Roboto"/>
                <a:sym typeface="Roboto"/>
              </a:rPr>
              <a:t> Donde tú mueras, allí moriré, y allí seré sepultada. Así haga el Señor conmigo, y aún peor, si algo, excepto la muerte, nos separa». </a:t>
            </a:r>
            <a:r>
              <a:rPr lang="en" sz="2000" b="1" dirty="0">
                <a:latin typeface="Roboto"/>
                <a:ea typeface="Roboto"/>
                <a:cs typeface="Roboto"/>
                <a:sym typeface="Roboto"/>
              </a:rPr>
              <a:t>18</a:t>
            </a:r>
            <a:r>
              <a:rPr lang="en" sz="2000" dirty="0">
                <a:latin typeface="Roboto"/>
                <a:ea typeface="Roboto"/>
                <a:cs typeface="Roboto"/>
                <a:sym typeface="Roboto"/>
              </a:rPr>
              <a:t> Al ver Noemí que Rut estaba decidida a ir con ella, no le insistió más.</a:t>
            </a:r>
            <a:endParaRPr sz="2000" dirty="0">
              <a:latin typeface="Roboto"/>
              <a:ea typeface="Roboto"/>
              <a:cs typeface="Roboto"/>
              <a:sym typeface="Roboto"/>
            </a:endParaRPr>
          </a:p>
          <a:p>
            <a:pPr marL="457200" lvl="0" indent="-323850" algn="l" rtl="0">
              <a:spcBef>
                <a:spcPts val="750"/>
              </a:spcBef>
              <a:spcAft>
                <a:spcPts val="0"/>
              </a:spcAft>
              <a:buSzPts val="1500"/>
              <a:buFont typeface="Roboto"/>
              <a:buChar char="●"/>
            </a:pPr>
            <a:r>
              <a:rPr lang="en" sz="2000" dirty="0">
                <a:latin typeface="Roboto"/>
                <a:ea typeface="Roboto"/>
                <a:cs typeface="Roboto"/>
                <a:sym typeface="Roboto"/>
              </a:rPr>
              <a:t>¿Cuáles son algunas de las características que muestra Rut aquí?</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29887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6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17" name="Google Shape;517;p69"/>
          <p:cNvSpPr txBox="1">
            <a:spLocks noGrp="1"/>
          </p:cNvSpPr>
          <p:nvPr>
            <p:ph type="subTitle" idx="1"/>
          </p:nvPr>
        </p:nvSpPr>
        <p:spPr>
          <a:xfrm>
            <a:off x="88500" y="167575"/>
            <a:ext cx="887708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Regreso a Judá</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La determinación de Rut de proseguir</a:t>
            </a:r>
            <a:endParaRPr sz="20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16</a:t>
            </a:r>
            <a:r>
              <a:rPr lang="en" sz="2000" dirty="0">
                <a:latin typeface="Roboto"/>
                <a:ea typeface="Roboto"/>
                <a:cs typeface="Roboto"/>
                <a:sym typeface="Roboto"/>
              </a:rPr>
              <a:t> Pero Rut le respondió: «No insistas en que te deje o que deje de seguirte; porque adonde tú vayas, yo iré, y donde tú mores, moraré. Tu pueblo será mi pueblo, y tu Dios mi Dios. </a:t>
            </a:r>
            <a:r>
              <a:rPr lang="en" sz="2000" b="1" dirty="0">
                <a:latin typeface="Roboto"/>
                <a:ea typeface="Roboto"/>
                <a:cs typeface="Roboto"/>
                <a:sym typeface="Roboto"/>
              </a:rPr>
              <a:t>17</a:t>
            </a:r>
            <a:r>
              <a:rPr lang="en" sz="2000" dirty="0">
                <a:latin typeface="Roboto"/>
                <a:ea typeface="Roboto"/>
                <a:cs typeface="Roboto"/>
                <a:sym typeface="Roboto"/>
              </a:rPr>
              <a:t> Donde tú mueras, allí moriré, y allí seré sepultada. Así haga el Señor conmigo, y aún peor, si algo, excepto la muerte, nos separa». </a:t>
            </a:r>
            <a:r>
              <a:rPr lang="en" sz="2000" b="1" dirty="0">
                <a:latin typeface="Roboto"/>
                <a:ea typeface="Roboto"/>
                <a:cs typeface="Roboto"/>
                <a:sym typeface="Roboto"/>
              </a:rPr>
              <a:t>18</a:t>
            </a:r>
            <a:r>
              <a:rPr lang="en" sz="2000" dirty="0">
                <a:latin typeface="Roboto"/>
                <a:ea typeface="Roboto"/>
                <a:cs typeface="Roboto"/>
                <a:sym typeface="Roboto"/>
              </a:rPr>
              <a:t> Al ver Noemí que Rut estaba decidida a ir con ella, no le insistió más.</a:t>
            </a:r>
            <a:endParaRPr sz="2000" dirty="0">
              <a:latin typeface="Roboto"/>
              <a:ea typeface="Roboto"/>
              <a:cs typeface="Roboto"/>
              <a:sym typeface="Roboto"/>
            </a:endParaRPr>
          </a:p>
          <a:p>
            <a:pPr marL="457200" lvl="0" indent="-323850" algn="l" rtl="0">
              <a:spcBef>
                <a:spcPts val="750"/>
              </a:spcBef>
              <a:spcAft>
                <a:spcPts val="0"/>
              </a:spcAft>
              <a:buSzPts val="1500"/>
              <a:buFont typeface="Roboto"/>
              <a:buChar char="●"/>
            </a:pPr>
            <a:r>
              <a:rPr lang="en" sz="2000" dirty="0">
                <a:latin typeface="Roboto"/>
                <a:ea typeface="Roboto"/>
                <a:cs typeface="Roboto"/>
                <a:sym typeface="Roboto"/>
              </a:rPr>
              <a:t>¿Cuáles son algunas de las características que muestra Rut aquí?</a:t>
            </a:r>
            <a:endParaRPr sz="2000" dirty="0">
              <a:latin typeface="Roboto"/>
              <a:ea typeface="Roboto"/>
              <a:cs typeface="Roboto"/>
              <a:sym typeface="Roboto"/>
            </a:endParaRPr>
          </a:p>
          <a:p>
            <a:pPr marL="457200" lvl="0" indent="-323850" algn="l" rtl="0">
              <a:spcBef>
                <a:spcPts val="0"/>
              </a:spcBef>
              <a:spcAft>
                <a:spcPts val="0"/>
              </a:spcAft>
              <a:buSzPts val="1500"/>
              <a:buFont typeface="Roboto"/>
              <a:buChar char="●"/>
            </a:pPr>
            <a:r>
              <a:rPr lang="en" sz="2000" dirty="0">
                <a:latin typeface="Roboto"/>
                <a:ea typeface="Roboto"/>
                <a:cs typeface="Roboto"/>
                <a:sym typeface="Roboto"/>
              </a:rPr>
              <a:t>¿Qué implican estos versículos sobre la comprensión que Rut tenía de Dios?</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021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6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17" name="Google Shape;517;p69"/>
          <p:cNvSpPr txBox="1">
            <a:spLocks noGrp="1"/>
          </p:cNvSpPr>
          <p:nvPr>
            <p:ph type="subTitle" idx="1"/>
          </p:nvPr>
        </p:nvSpPr>
        <p:spPr>
          <a:xfrm>
            <a:off x="88500" y="167575"/>
            <a:ext cx="887708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Regreso a Judá</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La determinación de Rut de proseguir</a:t>
            </a:r>
            <a:endParaRPr sz="20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16</a:t>
            </a:r>
            <a:r>
              <a:rPr lang="en" sz="2000" dirty="0">
                <a:latin typeface="Roboto"/>
                <a:ea typeface="Roboto"/>
                <a:cs typeface="Roboto"/>
                <a:sym typeface="Roboto"/>
              </a:rPr>
              <a:t> Pero Rut le respondió: «No insistas en que te deje o que deje de seguirte; porque adonde tú vayas, yo iré, y donde tú mores, moraré. Tu pueblo será mi pueblo, y tu Dios mi Dios. </a:t>
            </a:r>
            <a:r>
              <a:rPr lang="en" sz="2000" b="1" dirty="0">
                <a:latin typeface="Roboto"/>
                <a:ea typeface="Roboto"/>
                <a:cs typeface="Roboto"/>
                <a:sym typeface="Roboto"/>
              </a:rPr>
              <a:t>17</a:t>
            </a:r>
            <a:r>
              <a:rPr lang="en" sz="2000" dirty="0">
                <a:latin typeface="Roboto"/>
                <a:ea typeface="Roboto"/>
                <a:cs typeface="Roboto"/>
                <a:sym typeface="Roboto"/>
              </a:rPr>
              <a:t> Donde tú mueras, allí moriré, y allí seré sepultada. Así haga el Señor conmigo, y aún peor, si algo, excepto la muerte, nos separa». </a:t>
            </a:r>
            <a:r>
              <a:rPr lang="en" sz="2000" b="1" dirty="0">
                <a:latin typeface="Roboto"/>
                <a:ea typeface="Roboto"/>
                <a:cs typeface="Roboto"/>
                <a:sym typeface="Roboto"/>
              </a:rPr>
              <a:t>18</a:t>
            </a:r>
            <a:r>
              <a:rPr lang="en" sz="2000" dirty="0">
                <a:latin typeface="Roboto"/>
                <a:ea typeface="Roboto"/>
                <a:cs typeface="Roboto"/>
                <a:sym typeface="Roboto"/>
              </a:rPr>
              <a:t> Al ver Noemí que Rut estaba decidida a ir con ella, no le insistió más.</a:t>
            </a:r>
            <a:endParaRPr sz="2000" dirty="0">
              <a:latin typeface="Roboto"/>
              <a:ea typeface="Roboto"/>
              <a:cs typeface="Roboto"/>
              <a:sym typeface="Roboto"/>
            </a:endParaRPr>
          </a:p>
          <a:p>
            <a:pPr marL="457200" lvl="0" indent="-323850" algn="l" rtl="0">
              <a:spcBef>
                <a:spcPts val="750"/>
              </a:spcBef>
              <a:spcAft>
                <a:spcPts val="0"/>
              </a:spcAft>
              <a:buSzPts val="1500"/>
              <a:buFont typeface="Roboto"/>
              <a:buChar char="●"/>
            </a:pPr>
            <a:r>
              <a:rPr lang="en" sz="2000" dirty="0">
                <a:latin typeface="Roboto"/>
                <a:ea typeface="Roboto"/>
                <a:cs typeface="Roboto"/>
                <a:sym typeface="Roboto"/>
              </a:rPr>
              <a:t>¿Cuáles son algunas de las características que muestra Rut aquí?</a:t>
            </a:r>
            <a:endParaRPr sz="2000" dirty="0">
              <a:latin typeface="Roboto"/>
              <a:ea typeface="Roboto"/>
              <a:cs typeface="Roboto"/>
              <a:sym typeface="Roboto"/>
            </a:endParaRPr>
          </a:p>
          <a:p>
            <a:pPr marL="457200" lvl="0" indent="-323850" algn="l" rtl="0">
              <a:spcBef>
                <a:spcPts val="0"/>
              </a:spcBef>
              <a:spcAft>
                <a:spcPts val="0"/>
              </a:spcAft>
              <a:buSzPts val="1500"/>
              <a:buFont typeface="Roboto"/>
              <a:buChar char="●"/>
            </a:pPr>
            <a:r>
              <a:rPr lang="en" sz="2000" dirty="0">
                <a:latin typeface="Roboto"/>
                <a:ea typeface="Roboto"/>
                <a:cs typeface="Roboto"/>
                <a:sym typeface="Roboto"/>
              </a:rPr>
              <a:t>¿Qué implican estos versículos sobre la comprensión que Rut tenía de Dios?</a:t>
            </a:r>
            <a:endParaRPr sz="2000" dirty="0">
              <a:latin typeface="Roboto"/>
              <a:ea typeface="Roboto"/>
              <a:cs typeface="Roboto"/>
              <a:sym typeface="Roboto"/>
            </a:endParaRPr>
          </a:p>
          <a:p>
            <a:pPr marL="457200" lvl="0" indent="-323850" algn="l" rtl="0">
              <a:spcBef>
                <a:spcPts val="0"/>
              </a:spcBef>
              <a:spcAft>
                <a:spcPts val="0"/>
              </a:spcAft>
              <a:buSzPts val="1500"/>
              <a:buFont typeface="Roboto"/>
              <a:buChar char="●"/>
            </a:pPr>
            <a:r>
              <a:rPr lang="en" sz="2000" dirty="0">
                <a:latin typeface="Roboto"/>
                <a:ea typeface="Roboto"/>
                <a:cs typeface="Roboto"/>
                <a:sym typeface="Roboto"/>
              </a:rPr>
              <a:t>¿A qué otra mujer gentil nos recuerda? (ref. Josué 2:11-12)</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44246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69"/>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17" name="Google Shape;517;p69"/>
          <p:cNvSpPr txBox="1">
            <a:spLocks noGrp="1"/>
          </p:cNvSpPr>
          <p:nvPr>
            <p:ph type="subTitle" idx="1"/>
          </p:nvPr>
        </p:nvSpPr>
        <p:spPr>
          <a:xfrm>
            <a:off x="88500" y="167575"/>
            <a:ext cx="8877080"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Regreso a Judá</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La determinación de Rut de proseguir</a:t>
            </a:r>
            <a:endParaRPr sz="20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16</a:t>
            </a:r>
            <a:r>
              <a:rPr lang="en" sz="2000" dirty="0">
                <a:latin typeface="Roboto"/>
                <a:ea typeface="Roboto"/>
                <a:cs typeface="Roboto"/>
                <a:sym typeface="Roboto"/>
              </a:rPr>
              <a:t> Pero Rut le respondió: «No insistas en que te deje o que deje de seguirte; porque adonde tú vayas, yo iré, y donde tú mores, moraré. Tu pueblo será mi pueblo, y tu Dios mi Dios. </a:t>
            </a:r>
            <a:r>
              <a:rPr lang="en" sz="2000" b="1" dirty="0">
                <a:latin typeface="Roboto"/>
                <a:ea typeface="Roboto"/>
                <a:cs typeface="Roboto"/>
                <a:sym typeface="Roboto"/>
              </a:rPr>
              <a:t>17</a:t>
            </a:r>
            <a:r>
              <a:rPr lang="en" sz="2000" dirty="0">
                <a:latin typeface="Roboto"/>
                <a:ea typeface="Roboto"/>
                <a:cs typeface="Roboto"/>
                <a:sym typeface="Roboto"/>
              </a:rPr>
              <a:t> Donde tú mueras, allí moriré, y allí seré sepultada. Así haga el Señor conmigo, y aún peor, si algo, excepto la muerte, nos separa». </a:t>
            </a:r>
            <a:r>
              <a:rPr lang="en" sz="2000" b="1" dirty="0">
                <a:latin typeface="Roboto"/>
                <a:ea typeface="Roboto"/>
                <a:cs typeface="Roboto"/>
                <a:sym typeface="Roboto"/>
              </a:rPr>
              <a:t>18</a:t>
            </a:r>
            <a:r>
              <a:rPr lang="en" sz="2000" dirty="0">
                <a:latin typeface="Roboto"/>
                <a:ea typeface="Roboto"/>
                <a:cs typeface="Roboto"/>
                <a:sym typeface="Roboto"/>
              </a:rPr>
              <a:t> Al ver Noemí que Rut estaba decidida a ir con ella, no le insistió más.</a:t>
            </a:r>
            <a:endParaRPr sz="2000" dirty="0">
              <a:latin typeface="Roboto"/>
              <a:ea typeface="Roboto"/>
              <a:cs typeface="Roboto"/>
              <a:sym typeface="Roboto"/>
            </a:endParaRPr>
          </a:p>
          <a:p>
            <a:pPr marL="457200" lvl="0" indent="-323850" algn="l" rtl="0">
              <a:spcBef>
                <a:spcPts val="750"/>
              </a:spcBef>
              <a:spcAft>
                <a:spcPts val="0"/>
              </a:spcAft>
              <a:buSzPts val="1500"/>
              <a:buFont typeface="Roboto"/>
              <a:buChar char="●"/>
            </a:pPr>
            <a:r>
              <a:rPr lang="en" sz="2000" dirty="0">
                <a:latin typeface="Roboto"/>
                <a:ea typeface="Roboto"/>
                <a:cs typeface="Roboto"/>
                <a:sym typeface="Roboto"/>
              </a:rPr>
              <a:t>¿Cuáles son algunas de las características que muestra Rut aquí?</a:t>
            </a:r>
            <a:endParaRPr sz="2000" dirty="0">
              <a:latin typeface="Roboto"/>
              <a:ea typeface="Roboto"/>
              <a:cs typeface="Roboto"/>
              <a:sym typeface="Roboto"/>
            </a:endParaRPr>
          </a:p>
          <a:p>
            <a:pPr marL="457200" lvl="0" indent="-323850" algn="l" rtl="0">
              <a:spcBef>
                <a:spcPts val="0"/>
              </a:spcBef>
              <a:spcAft>
                <a:spcPts val="0"/>
              </a:spcAft>
              <a:buSzPts val="1500"/>
              <a:buFont typeface="Roboto"/>
              <a:buChar char="●"/>
            </a:pPr>
            <a:r>
              <a:rPr lang="en" sz="2000" dirty="0">
                <a:latin typeface="Roboto"/>
                <a:ea typeface="Roboto"/>
                <a:cs typeface="Roboto"/>
                <a:sym typeface="Roboto"/>
              </a:rPr>
              <a:t>¿Qué implican estos versículos sobre la comprensión que Rut tenía de Dios?</a:t>
            </a:r>
            <a:endParaRPr sz="2000" dirty="0">
              <a:latin typeface="Roboto"/>
              <a:ea typeface="Roboto"/>
              <a:cs typeface="Roboto"/>
              <a:sym typeface="Roboto"/>
            </a:endParaRPr>
          </a:p>
          <a:p>
            <a:pPr marL="457200" lvl="0" indent="-323850" algn="l" rtl="0">
              <a:spcBef>
                <a:spcPts val="0"/>
              </a:spcBef>
              <a:spcAft>
                <a:spcPts val="0"/>
              </a:spcAft>
              <a:buSzPts val="1500"/>
              <a:buFont typeface="Roboto"/>
              <a:buChar char="●"/>
            </a:pPr>
            <a:r>
              <a:rPr lang="en" sz="2000" dirty="0">
                <a:latin typeface="Roboto"/>
                <a:ea typeface="Roboto"/>
                <a:cs typeface="Roboto"/>
                <a:sym typeface="Roboto"/>
              </a:rPr>
              <a:t>¿A qué otra mujer gentil nos recuerda? (ref. Josué 2:11-12)</a:t>
            </a:r>
            <a:endParaRPr sz="2000" dirty="0">
              <a:latin typeface="Roboto"/>
              <a:ea typeface="Roboto"/>
              <a:cs typeface="Roboto"/>
              <a:sym typeface="Roboto"/>
            </a:endParaRPr>
          </a:p>
          <a:p>
            <a:pPr marL="457200" lvl="0" indent="-323850" algn="l" rtl="0">
              <a:spcBef>
                <a:spcPts val="0"/>
              </a:spcBef>
              <a:spcAft>
                <a:spcPts val="0"/>
              </a:spcAft>
              <a:buSzPts val="1500"/>
              <a:buFont typeface="Roboto"/>
              <a:buChar char="●"/>
            </a:pPr>
            <a:r>
              <a:rPr lang="en" sz="2000" dirty="0">
                <a:latin typeface="Roboto"/>
                <a:ea typeface="Roboto"/>
                <a:cs typeface="Roboto"/>
                <a:sym typeface="Roboto"/>
              </a:rPr>
              <a:t>En los tiempos de Rut, uno de los jueces de Israel (Jefté) hizo un voto precipitado (Jueces 11:30-31; 34-35). ¿Cómo se compara el voto de Rut?</a:t>
            </a:r>
            <a:endParaRPr sz="20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78937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0" name="Google Shape;530;p7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31" name="Google Shape;531;p71"/>
          <p:cNvSpPr txBox="1">
            <a:spLocks noGrp="1"/>
          </p:cNvSpPr>
          <p:nvPr>
            <p:ph type="subTitle" idx="1"/>
          </p:nvPr>
        </p:nvSpPr>
        <p:spPr>
          <a:xfrm>
            <a:off x="88500" y="167575"/>
            <a:ext cx="8869646"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Regreso a Judá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Llegada a Belén, la amargura de Noemí</a:t>
            </a:r>
            <a:endParaRPr sz="20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19</a:t>
            </a:r>
            <a:r>
              <a:rPr lang="en" sz="2000" dirty="0">
                <a:latin typeface="Roboto"/>
                <a:ea typeface="Roboto"/>
                <a:cs typeface="Roboto"/>
                <a:sym typeface="Roboto"/>
              </a:rPr>
              <a:t> 19 Caminaron, pues, las dos hasta que llegaron a Belén. Cuando llegaron a Belén, toda la ciudad se conmovió a causa de ellas, y las mujeres decían: «¿No es esta Noemí?». </a:t>
            </a:r>
            <a:r>
              <a:rPr lang="en" sz="2000" b="1" dirty="0">
                <a:latin typeface="Roboto"/>
                <a:ea typeface="Roboto"/>
                <a:cs typeface="Roboto"/>
                <a:sym typeface="Roboto"/>
              </a:rPr>
              <a:t>20</a:t>
            </a:r>
            <a:r>
              <a:rPr lang="en" sz="2000" dirty="0">
                <a:latin typeface="Roboto"/>
                <a:ea typeface="Roboto"/>
                <a:cs typeface="Roboto"/>
                <a:sym typeface="Roboto"/>
              </a:rPr>
              <a:t> Ella les dijo: «No me llamen Noemí, llámenme Mara, porque el trato del Todopoderoso me ha llenado de amargura. </a:t>
            </a:r>
            <a:r>
              <a:rPr lang="en" sz="2000" b="1" dirty="0">
                <a:latin typeface="Roboto"/>
                <a:ea typeface="Roboto"/>
                <a:cs typeface="Roboto"/>
                <a:sym typeface="Roboto"/>
              </a:rPr>
              <a:t>21</a:t>
            </a:r>
            <a:r>
              <a:rPr lang="en" sz="2000" dirty="0">
                <a:latin typeface="Roboto"/>
                <a:ea typeface="Roboto"/>
                <a:cs typeface="Roboto"/>
                <a:sym typeface="Roboto"/>
              </a:rPr>
              <a:t> Llena me fui, pero vacía me ha hecho volver el Señor. ¿Por qué me llaman Noemí, ya que el Señor ha dado testimonio contra mí y el Todopoderoso me ha afligido?».</a:t>
            </a:r>
            <a:endParaRPr sz="2000" dirty="0">
              <a:latin typeface="Roboto"/>
              <a:ea typeface="Roboto"/>
              <a:cs typeface="Roboto"/>
              <a:sym typeface="Roboto"/>
            </a:endParaRPr>
          </a:p>
          <a:p>
            <a:pPr marL="0" lvl="0" indent="0" algn="l" rtl="0">
              <a:spcBef>
                <a:spcPts val="750"/>
              </a:spcBef>
              <a:spcAft>
                <a:spcPts val="0"/>
              </a:spcAft>
              <a:buNone/>
            </a:pPr>
            <a:endParaRPr sz="2400" dirty="0">
              <a:latin typeface="Roboto"/>
              <a:ea typeface="Roboto"/>
              <a:cs typeface="Roboto"/>
              <a:sym typeface="Roboto"/>
            </a:endParaRPr>
          </a:p>
          <a:p>
            <a:pPr marL="0" lvl="0" indent="0" algn="l" rtl="0">
              <a:spcBef>
                <a:spcPts val="750"/>
              </a:spcBef>
              <a:spcAft>
                <a:spcPts val="0"/>
              </a:spcAft>
              <a:buNone/>
            </a:pP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249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0" name="Google Shape;530;p71"/>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31" name="Google Shape;531;p71"/>
          <p:cNvSpPr txBox="1">
            <a:spLocks noGrp="1"/>
          </p:cNvSpPr>
          <p:nvPr>
            <p:ph type="subTitle" idx="1"/>
          </p:nvPr>
        </p:nvSpPr>
        <p:spPr>
          <a:xfrm>
            <a:off x="88500" y="167575"/>
            <a:ext cx="8869646"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Regreso a Judá </a:t>
            </a:r>
            <a:endParaRPr sz="32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Llegada a Belén, la amargura de Noemí</a:t>
            </a:r>
            <a:endParaRPr sz="2000" b="1" dirty="0">
              <a:latin typeface="Roboto"/>
              <a:ea typeface="Roboto"/>
              <a:cs typeface="Roboto"/>
              <a:sym typeface="Roboto"/>
            </a:endParaRPr>
          </a:p>
          <a:p>
            <a:pPr marL="0" lvl="0" indent="0" algn="l" rtl="0">
              <a:spcBef>
                <a:spcPts val="750"/>
              </a:spcBef>
              <a:spcAft>
                <a:spcPts val="0"/>
              </a:spcAft>
              <a:buNone/>
            </a:pPr>
            <a:r>
              <a:rPr lang="en" sz="2000" b="1" dirty="0">
                <a:latin typeface="Roboto"/>
                <a:ea typeface="Roboto"/>
                <a:cs typeface="Roboto"/>
                <a:sym typeface="Roboto"/>
              </a:rPr>
              <a:t>19</a:t>
            </a:r>
            <a:r>
              <a:rPr lang="en" sz="2000" dirty="0">
                <a:latin typeface="Roboto"/>
                <a:ea typeface="Roboto"/>
                <a:cs typeface="Roboto"/>
                <a:sym typeface="Roboto"/>
              </a:rPr>
              <a:t> 19 Caminaron, pues, las dos hasta que llegaron a Belén. Cuando llegaron a Belén, toda la ciudad se conmovió a causa de ellas, y las mujeres decían: «¿No es esta Noemí?». </a:t>
            </a:r>
            <a:r>
              <a:rPr lang="en" sz="2000" b="1" dirty="0">
                <a:latin typeface="Roboto"/>
                <a:ea typeface="Roboto"/>
                <a:cs typeface="Roboto"/>
                <a:sym typeface="Roboto"/>
              </a:rPr>
              <a:t>20</a:t>
            </a:r>
            <a:r>
              <a:rPr lang="en" sz="2000" dirty="0">
                <a:latin typeface="Roboto"/>
                <a:ea typeface="Roboto"/>
                <a:cs typeface="Roboto"/>
                <a:sym typeface="Roboto"/>
              </a:rPr>
              <a:t> Ella les dijo: «No me llamen Noemí, llámenme Mara, porque el trato del Todopoderoso me ha llenado de amargura. </a:t>
            </a:r>
            <a:r>
              <a:rPr lang="en" sz="2000" b="1" dirty="0">
                <a:latin typeface="Roboto"/>
                <a:ea typeface="Roboto"/>
                <a:cs typeface="Roboto"/>
                <a:sym typeface="Roboto"/>
              </a:rPr>
              <a:t>21</a:t>
            </a:r>
            <a:r>
              <a:rPr lang="en" sz="2000" dirty="0">
                <a:latin typeface="Roboto"/>
                <a:ea typeface="Roboto"/>
                <a:cs typeface="Roboto"/>
                <a:sym typeface="Roboto"/>
              </a:rPr>
              <a:t> Llena me fui, pero vacía me ha hecho volver el Señor. ¿Por qué me llaman Noemí, ya que el Señor ha dado testimonio contra mí y el Todopoderoso me ha afligido?».</a:t>
            </a:r>
            <a:endParaRPr sz="2000" dirty="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2000" dirty="0">
              <a:latin typeface="Arial"/>
              <a:ea typeface="Arial"/>
              <a:cs typeface="Arial"/>
              <a:sym typeface="Arial"/>
            </a:endParaRPr>
          </a:p>
          <a:p>
            <a:pPr marL="457200" lvl="0" indent="-327025" algn="l" rtl="0">
              <a:lnSpc>
                <a:spcPct val="100000"/>
              </a:lnSpc>
              <a:spcBef>
                <a:spcPts val="0"/>
              </a:spcBef>
              <a:spcAft>
                <a:spcPts val="0"/>
              </a:spcAft>
              <a:buSzPts val="1550"/>
              <a:buFont typeface="Roboto"/>
              <a:buChar char="●"/>
            </a:pPr>
            <a:r>
              <a:rPr lang="en" sz="2000" dirty="0">
                <a:latin typeface="Roboto"/>
                <a:ea typeface="Roboto"/>
                <a:cs typeface="Roboto"/>
                <a:sym typeface="Roboto"/>
              </a:rPr>
              <a:t>Noemí - viaje seguro de vuelta a Belén, ganó parientes, un hogar que conoce,, temporada de cosecha, Rut a su lado</a:t>
            </a:r>
            <a:endParaRPr sz="2000" dirty="0">
              <a:latin typeface="Roboto"/>
              <a:ea typeface="Roboto"/>
              <a:cs typeface="Roboto"/>
              <a:sym typeface="Roboto"/>
            </a:endParaRPr>
          </a:p>
          <a:p>
            <a:pPr marL="457200" lvl="0" indent="-327025" algn="l" rtl="0">
              <a:spcBef>
                <a:spcPts val="0"/>
              </a:spcBef>
              <a:spcAft>
                <a:spcPts val="0"/>
              </a:spcAft>
              <a:buSzPts val="1550"/>
              <a:buFont typeface="Roboto"/>
              <a:buChar char="●"/>
            </a:pPr>
            <a:r>
              <a:rPr lang="en" sz="2000" dirty="0">
                <a:latin typeface="Roboto"/>
                <a:ea typeface="Roboto"/>
                <a:cs typeface="Roboto"/>
                <a:sym typeface="Roboto"/>
              </a:rPr>
              <a:t>Rut - perdió todo lo que tenía en casa, nueva tierra/cultura/costumbres, riesgo de ser maltratada en tierra extranjera, escasa esperanza de volver a casarse (carga)</a:t>
            </a:r>
            <a:endParaRPr sz="2000" dirty="0">
              <a:latin typeface="Roboto"/>
              <a:ea typeface="Roboto"/>
              <a:cs typeface="Roboto"/>
              <a:sym typeface="Roboto"/>
            </a:endParaRPr>
          </a:p>
          <a:p>
            <a:pPr marL="0" lvl="0" indent="0" algn="l" rtl="0">
              <a:spcBef>
                <a:spcPts val="750"/>
              </a:spcBef>
              <a:spcAft>
                <a:spcPts val="0"/>
              </a:spcAft>
              <a:buNone/>
            </a:pPr>
            <a:endParaRPr sz="2400" dirty="0">
              <a:latin typeface="Roboto"/>
              <a:ea typeface="Roboto"/>
              <a:cs typeface="Roboto"/>
              <a:sym typeface="Roboto"/>
            </a:endParaRPr>
          </a:p>
          <a:p>
            <a:pPr marL="0" lvl="0" indent="0" algn="l" rtl="0">
              <a:spcBef>
                <a:spcPts val="750"/>
              </a:spcBef>
              <a:spcAft>
                <a:spcPts val="0"/>
              </a:spcAft>
              <a:buNone/>
            </a:pPr>
            <a:endParaRPr sz="24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377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p:nvPr/>
        </p:nvSpPr>
        <p:spPr>
          <a:xfrm>
            <a:off x="7556650" y="443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32"/>
          <p:cNvSpPr/>
          <p:nvPr/>
        </p:nvSpPr>
        <p:spPr>
          <a:xfrm>
            <a:off x="7556650" y="48702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32"/>
          <p:cNvSpPr/>
          <p:nvPr/>
        </p:nvSpPr>
        <p:spPr>
          <a:xfrm>
            <a:off x="7556650" y="9296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32"/>
          <p:cNvSpPr/>
          <p:nvPr/>
        </p:nvSpPr>
        <p:spPr>
          <a:xfrm>
            <a:off x="7556650" y="139915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32"/>
          <p:cNvSpPr/>
          <p:nvPr/>
        </p:nvSpPr>
        <p:spPr>
          <a:xfrm>
            <a:off x="7556650" y="184180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32"/>
          <p:cNvSpPr/>
          <p:nvPr/>
        </p:nvSpPr>
        <p:spPr>
          <a:xfrm>
            <a:off x="7556650" y="23112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32"/>
          <p:cNvSpPr/>
          <p:nvPr/>
        </p:nvSpPr>
        <p:spPr>
          <a:xfrm>
            <a:off x="7556650" y="2780750"/>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32"/>
          <p:cNvSpPr/>
          <p:nvPr/>
        </p:nvSpPr>
        <p:spPr>
          <a:xfrm>
            <a:off x="755665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32"/>
          <p:cNvSpPr/>
          <p:nvPr/>
        </p:nvSpPr>
        <p:spPr>
          <a:xfrm>
            <a:off x="580100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32"/>
          <p:cNvSpPr/>
          <p:nvPr/>
        </p:nvSpPr>
        <p:spPr>
          <a:xfrm>
            <a:off x="4421625"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32"/>
          <p:cNvSpPr/>
          <p:nvPr/>
        </p:nvSpPr>
        <p:spPr>
          <a:xfrm>
            <a:off x="2445675"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32"/>
          <p:cNvSpPr/>
          <p:nvPr/>
        </p:nvSpPr>
        <p:spPr>
          <a:xfrm>
            <a:off x="1058250" y="3209988"/>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32"/>
          <p:cNvSpPr/>
          <p:nvPr/>
        </p:nvSpPr>
        <p:spPr>
          <a:xfrm>
            <a:off x="4129075" y="23699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32"/>
          <p:cNvSpPr/>
          <p:nvPr/>
        </p:nvSpPr>
        <p:spPr>
          <a:xfrm>
            <a:off x="2612675" y="2404475"/>
            <a:ext cx="1032453" cy="334544"/>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32"/>
          <p:cNvSpPr txBox="1"/>
          <p:nvPr/>
        </p:nvSpPr>
        <p:spPr>
          <a:xfrm>
            <a:off x="7699150" y="11550"/>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Judá/Judah</a:t>
            </a:r>
            <a:endParaRPr sz="1000" dirty="0">
              <a:latin typeface="Calibri"/>
              <a:ea typeface="Calibri"/>
              <a:cs typeface="Calibri"/>
              <a:sym typeface="Calibri"/>
            </a:endParaRPr>
          </a:p>
        </p:txBody>
      </p:sp>
      <p:sp>
        <p:nvSpPr>
          <p:cNvPr id="264" name="Google Shape;264;p32"/>
          <p:cNvSpPr txBox="1"/>
          <p:nvPr/>
        </p:nvSpPr>
        <p:spPr>
          <a:xfrm>
            <a:off x="7699150" y="470613"/>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Fares/Perez</a:t>
            </a:r>
            <a:endParaRPr sz="1000" dirty="0">
              <a:latin typeface="Calibri"/>
              <a:ea typeface="Calibri"/>
              <a:cs typeface="Calibri"/>
              <a:sym typeface="Calibri"/>
            </a:endParaRPr>
          </a:p>
        </p:txBody>
      </p:sp>
      <p:sp>
        <p:nvSpPr>
          <p:cNvPr id="265" name="Google Shape;265;p32"/>
          <p:cNvSpPr/>
          <p:nvPr/>
        </p:nvSpPr>
        <p:spPr>
          <a:xfrm>
            <a:off x="6630625" y="3643159"/>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32"/>
          <p:cNvSpPr/>
          <p:nvPr/>
        </p:nvSpPr>
        <p:spPr>
          <a:xfrm>
            <a:off x="6630625" y="4091715"/>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2"/>
          <p:cNvSpPr/>
          <p:nvPr/>
        </p:nvSpPr>
        <p:spPr>
          <a:xfrm>
            <a:off x="6630625" y="4540315"/>
            <a:ext cx="1113088" cy="365688"/>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2"/>
          <p:cNvSpPr txBox="1"/>
          <p:nvPr/>
        </p:nvSpPr>
        <p:spPr>
          <a:xfrm>
            <a:off x="7602375" y="896850"/>
            <a:ext cx="98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Hezrón/Hezron</a:t>
            </a:r>
            <a:endParaRPr sz="1000" dirty="0">
              <a:latin typeface="Calibri"/>
              <a:ea typeface="Calibri"/>
              <a:cs typeface="Calibri"/>
              <a:sym typeface="Calibri"/>
            </a:endParaRPr>
          </a:p>
        </p:txBody>
      </p:sp>
      <p:sp>
        <p:nvSpPr>
          <p:cNvPr id="269" name="Google Shape;269;p32"/>
          <p:cNvSpPr txBox="1"/>
          <p:nvPr/>
        </p:nvSpPr>
        <p:spPr>
          <a:xfrm>
            <a:off x="7737900" y="1352913"/>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Ram/Ram</a:t>
            </a:r>
            <a:endParaRPr sz="1000" dirty="0">
              <a:latin typeface="Calibri"/>
              <a:ea typeface="Calibri"/>
              <a:cs typeface="Calibri"/>
              <a:sym typeface="Calibri"/>
            </a:endParaRPr>
          </a:p>
        </p:txBody>
      </p:sp>
      <p:sp>
        <p:nvSpPr>
          <p:cNvPr id="270" name="Google Shape;270;p32"/>
          <p:cNvSpPr txBox="1"/>
          <p:nvPr/>
        </p:nvSpPr>
        <p:spPr>
          <a:xfrm>
            <a:off x="7497575" y="1809000"/>
            <a:ext cx="1201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Calibri"/>
                <a:ea typeface="Calibri"/>
                <a:cs typeface="Calibri"/>
                <a:sym typeface="Calibri"/>
              </a:rPr>
              <a:t>Aminadab/Amminadab</a:t>
            </a:r>
            <a:endParaRPr sz="800" dirty="0">
              <a:latin typeface="Calibri"/>
              <a:ea typeface="Calibri"/>
              <a:cs typeface="Calibri"/>
              <a:sym typeface="Calibri"/>
            </a:endParaRPr>
          </a:p>
        </p:txBody>
      </p:sp>
      <p:sp>
        <p:nvSpPr>
          <p:cNvPr id="271" name="Google Shape;271;p32"/>
          <p:cNvSpPr txBox="1"/>
          <p:nvPr/>
        </p:nvSpPr>
        <p:spPr>
          <a:xfrm>
            <a:off x="7556650" y="2278450"/>
            <a:ext cx="114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Naasón/Nahshon</a:t>
            </a:r>
            <a:endParaRPr sz="1000" dirty="0">
              <a:latin typeface="Calibri"/>
              <a:ea typeface="Calibri"/>
              <a:cs typeface="Calibri"/>
              <a:sym typeface="Calibri"/>
            </a:endParaRPr>
          </a:p>
        </p:txBody>
      </p:sp>
      <p:sp>
        <p:nvSpPr>
          <p:cNvPr id="272" name="Google Shape;272;p32"/>
          <p:cNvSpPr txBox="1"/>
          <p:nvPr/>
        </p:nvSpPr>
        <p:spPr>
          <a:xfrm>
            <a:off x="7602325" y="2780750"/>
            <a:ext cx="98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Salmón/Salmon</a:t>
            </a:r>
            <a:endParaRPr sz="1000" dirty="0">
              <a:latin typeface="Calibri"/>
              <a:ea typeface="Calibri"/>
              <a:cs typeface="Calibri"/>
              <a:sym typeface="Calibri"/>
            </a:endParaRPr>
          </a:p>
        </p:txBody>
      </p:sp>
      <p:sp>
        <p:nvSpPr>
          <p:cNvPr id="273" name="Google Shape;273;p32"/>
          <p:cNvSpPr txBox="1"/>
          <p:nvPr/>
        </p:nvSpPr>
        <p:spPr>
          <a:xfrm>
            <a:off x="7722275" y="3209875"/>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Booz/Boaz</a:t>
            </a:r>
            <a:endParaRPr sz="1000" dirty="0">
              <a:latin typeface="Calibri"/>
              <a:ea typeface="Calibri"/>
              <a:cs typeface="Calibri"/>
              <a:sym typeface="Calibri"/>
            </a:endParaRPr>
          </a:p>
        </p:txBody>
      </p:sp>
      <p:sp>
        <p:nvSpPr>
          <p:cNvPr id="274" name="Google Shape;274;p32"/>
          <p:cNvSpPr txBox="1"/>
          <p:nvPr/>
        </p:nvSpPr>
        <p:spPr>
          <a:xfrm>
            <a:off x="2557850" y="2402400"/>
            <a:ext cx="114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Elimelec/Elimelech</a:t>
            </a:r>
            <a:endParaRPr sz="1000" dirty="0">
              <a:latin typeface="Calibri"/>
              <a:ea typeface="Calibri"/>
              <a:cs typeface="Calibri"/>
              <a:sym typeface="Calibri"/>
            </a:endParaRPr>
          </a:p>
        </p:txBody>
      </p:sp>
      <p:sp>
        <p:nvSpPr>
          <p:cNvPr id="275" name="Google Shape;275;p32"/>
          <p:cNvSpPr txBox="1"/>
          <p:nvPr/>
        </p:nvSpPr>
        <p:spPr>
          <a:xfrm>
            <a:off x="4168000" y="2337150"/>
            <a:ext cx="91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Noemí/Naomi</a:t>
            </a:r>
            <a:endParaRPr sz="1000" dirty="0">
              <a:latin typeface="Calibri"/>
              <a:ea typeface="Calibri"/>
              <a:cs typeface="Calibri"/>
              <a:sym typeface="Calibri"/>
            </a:endParaRPr>
          </a:p>
        </p:txBody>
      </p:sp>
      <p:sp>
        <p:nvSpPr>
          <p:cNvPr id="276" name="Google Shape;276;p32"/>
          <p:cNvSpPr txBox="1"/>
          <p:nvPr/>
        </p:nvSpPr>
        <p:spPr>
          <a:xfrm>
            <a:off x="4425875" y="3193950"/>
            <a:ext cx="1113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Mahlón/Mahlon</a:t>
            </a:r>
            <a:endParaRPr sz="1000" dirty="0">
              <a:latin typeface="Calibri"/>
              <a:ea typeface="Calibri"/>
              <a:cs typeface="Calibri"/>
              <a:sym typeface="Calibri"/>
            </a:endParaRPr>
          </a:p>
        </p:txBody>
      </p:sp>
      <p:sp>
        <p:nvSpPr>
          <p:cNvPr id="277" name="Google Shape;277;p32"/>
          <p:cNvSpPr txBox="1"/>
          <p:nvPr/>
        </p:nvSpPr>
        <p:spPr>
          <a:xfrm>
            <a:off x="5971325" y="3193938"/>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Rut/Ruth</a:t>
            </a:r>
            <a:endParaRPr sz="1000" dirty="0">
              <a:latin typeface="Calibri"/>
              <a:ea typeface="Calibri"/>
              <a:cs typeface="Calibri"/>
              <a:sym typeface="Calibri"/>
            </a:endParaRPr>
          </a:p>
        </p:txBody>
      </p:sp>
      <p:sp>
        <p:nvSpPr>
          <p:cNvPr id="278" name="Google Shape;278;p32"/>
          <p:cNvSpPr txBox="1"/>
          <p:nvPr/>
        </p:nvSpPr>
        <p:spPr>
          <a:xfrm>
            <a:off x="2521500" y="3210000"/>
            <a:ext cx="103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Quelión/Chilion</a:t>
            </a:r>
            <a:endParaRPr sz="1000" dirty="0">
              <a:latin typeface="Calibri"/>
              <a:ea typeface="Calibri"/>
              <a:cs typeface="Calibri"/>
              <a:sym typeface="Calibri"/>
            </a:endParaRPr>
          </a:p>
        </p:txBody>
      </p:sp>
      <p:sp>
        <p:nvSpPr>
          <p:cNvPr id="279" name="Google Shape;279;p32"/>
          <p:cNvSpPr txBox="1"/>
          <p:nvPr/>
        </p:nvSpPr>
        <p:spPr>
          <a:xfrm>
            <a:off x="1179525" y="3209988"/>
            <a:ext cx="78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Orfa/Orpah</a:t>
            </a:r>
            <a:endParaRPr sz="1000" dirty="0">
              <a:latin typeface="Calibri"/>
              <a:ea typeface="Calibri"/>
              <a:cs typeface="Calibri"/>
              <a:sym typeface="Calibri"/>
            </a:endParaRPr>
          </a:p>
        </p:txBody>
      </p:sp>
      <p:sp>
        <p:nvSpPr>
          <p:cNvPr id="280" name="Google Shape;280;p32"/>
          <p:cNvSpPr/>
          <p:nvPr/>
        </p:nvSpPr>
        <p:spPr>
          <a:xfrm>
            <a:off x="2128988" y="3299088"/>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32"/>
          <p:cNvSpPr/>
          <p:nvPr/>
        </p:nvSpPr>
        <p:spPr>
          <a:xfrm>
            <a:off x="5488338" y="3266250"/>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32"/>
          <p:cNvSpPr txBox="1"/>
          <p:nvPr/>
        </p:nvSpPr>
        <p:spPr>
          <a:xfrm>
            <a:off x="6761397" y="3624925"/>
            <a:ext cx="85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Obed/Obed</a:t>
            </a:r>
            <a:endParaRPr sz="1000" dirty="0">
              <a:latin typeface="Calibri"/>
              <a:ea typeface="Calibri"/>
              <a:cs typeface="Calibri"/>
              <a:sym typeface="Calibri"/>
            </a:endParaRPr>
          </a:p>
        </p:txBody>
      </p:sp>
      <p:sp>
        <p:nvSpPr>
          <p:cNvPr id="283" name="Google Shape;283;p32"/>
          <p:cNvSpPr txBox="1"/>
          <p:nvPr/>
        </p:nvSpPr>
        <p:spPr>
          <a:xfrm>
            <a:off x="6761397" y="4087356"/>
            <a:ext cx="85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Isaí/Jesse</a:t>
            </a:r>
            <a:endParaRPr sz="1000" dirty="0">
              <a:latin typeface="Calibri"/>
              <a:ea typeface="Calibri"/>
              <a:cs typeface="Calibri"/>
              <a:sym typeface="Calibri"/>
            </a:endParaRPr>
          </a:p>
        </p:txBody>
      </p:sp>
      <p:sp>
        <p:nvSpPr>
          <p:cNvPr id="284" name="Google Shape;284;p32"/>
          <p:cNvSpPr txBox="1"/>
          <p:nvPr/>
        </p:nvSpPr>
        <p:spPr>
          <a:xfrm>
            <a:off x="6761397" y="4540287"/>
            <a:ext cx="917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David/David</a:t>
            </a:r>
            <a:endParaRPr sz="1000" dirty="0">
              <a:latin typeface="Calibri"/>
              <a:ea typeface="Calibri"/>
              <a:cs typeface="Calibri"/>
              <a:sym typeface="Calibri"/>
            </a:endParaRPr>
          </a:p>
        </p:txBody>
      </p:sp>
      <p:sp>
        <p:nvSpPr>
          <p:cNvPr id="285" name="Google Shape;285;p32"/>
          <p:cNvSpPr/>
          <p:nvPr/>
        </p:nvSpPr>
        <p:spPr>
          <a:xfrm rot="-3738229" flipH="1">
            <a:off x="7977436" y="4170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rot="-3738229" flipH="1">
            <a:off x="7977436" y="841735"/>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32"/>
          <p:cNvSpPr/>
          <p:nvPr/>
        </p:nvSpPr>
        <p:spPr>
          <a:xfrm rot="-3738229" flipH="1">
            <a:off x="7977436" y="1293160"/>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32"/>
          <p:cNvSpPr/>
          <p:nvPr/>
        </p:nvSpPr>
        <p:spPr>
          <a:xfrm rot="-3738229" flipH="1">
            <a:off x="7977436" y="17425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p:nvPr/>
        </p:nvSpPr>
        <p:spPr>
          <a:xfrm rot="-3738229" flipH="1">
            <a:off x="7977436" y="2219622"/>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32"/>
          <p:cNvSpPr/>
          <p:nvPr/>
        </p:nvSpPr>
        <p:spPr>
          <a:xfrm rot="-3738229" flipH="1">
            <a:off x="7977436" y="2674760"/>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32"/>
          <p:cNvSpPr/>
          <p:nvPr/>
        </p:nvSpPr>
        <p:spPr>
          <a:xfrm rot="-3738229" flipH="1">
            <a:off x="7977436" y="3129885"/>
            <a:ext cx="115295" cy="48373"/>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32"/>
          <p:cNvSpPr/>
          <p:nvPr/>
        </p:nvSpPr>
        <p:spPr>
          <a:xfrm rot="-3757063" flipH="1">
            <a:off x="7142673" y="4011769"/>
            <a:ext cx="89175" cy="35347"/>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32"/>
          <p:cNvSpPr/>
          <p:nvPr/>
        </p:nvSpPr>
        <p:spPr>
          <a:xfrm rot="-3757063" flipH="1">
            <a:off x="7142673" y="4466283"/>
            <a:ext cx="89175" cy="35347"/>
          </a:xfrm>
          <a:custGeom>
            <a:avLst/>
            <a:gdLst/>
            <a:ahLst/>
            <a:cxnLst/>
            <a:rect l="l" t="t" r="r" b="b"/>
            <a:pathLst>
              <a:path w="29937" h="12370" extrusionOk="0">
                <a:moveTo>
                  <a:pt x="1364" y="1"/>
                </a:moveTo>
                <a:lnTo>
                  <a:pt x="1255" y="8"/>
                </a:lnTo>
                <a:lnTo>
                  <a:pt x="1146" y="22"/>
                </a:lnTo>
                <a:lnTo>
                  <a:pt x="1037" y="51"/>
                </a:lnTo>
                <a:lnTo>
                  <a:pt x="928" y="80"/>
                </a:lnTo>
                <a:lnTo>
                  <a:pt x="830" y="117"/>
                </a:lnTo>
                <a:lnTo>
                  <a:pt x="731" y="160"/>
                </a:lnTo>
                <a:lnTo>
                  <a:pt x="622" y="218"/>
                </a:lnTo>
                <a:lnTo>
                  <a:pt x="524" y="284"/>
                </a:lnTo>
                <a:lnTo>
                  <a:pt x="437" y="356"/>
                </a:lnTo>
                <a:lnTo>
                  <a:pt x="339" y="436"/>
                </a:lnTo>
                <a:lnTo>
                  <a:pt x="251" y="531"/>
                </a:lnTo>
                <a:lnTo>
                  <a:pt x="164" y="625"/>
                </a:lnTo>
                <a:lnTo>
                  <a:pt x="110" y="720"/>
                </a:lnTo>
                <a:lnTo>
                  <a:pt x="55" y="814"/>
                </a:lnTo>
                <a:lnTo>
                  <a:pt x="22" y="901"/>
                </a:lnTo>
                <a:lnTo>
                  <a:pt x="0" y="981"/>
                </a:lnTo>
                <a:lnTo>
                  <a:pt x="0" y="1068"/>
                </a:lnTo>
                <a:lnTo>
                  <a:pt x="0" y="1148"/>
                </a:lnTo>
                <a:lnTo>
                  <a:pt x="22" y="1228"/>
                </a:lnTo>
                <a:lnTo>
                  <a:pt x="44" y="1301"/>
                </a:lnTo>
                <a:lnTo>
                  <a:pt x="88" y="1373"/>
                </a:lnTo>
                <a:lnTo>
                  <a:pt x="131" y="1446"/>
                </a:lnTo>
                <a:lnTo>
                  <a:pt x="186" y="1518"/>
                </a:lnTo>
                <a:lnTo>
                  <a:pt x="251" y="1584"/>
                </a:lnTo>
                <a:lnTo>
                  <a:pt x="328" y="1656"/>
                </a:lnTo>
                <a:lnTo>
                  <a:pt x="404" y="1722"/>
                </a:lnTo>
                <a:lnTo>
                  <a:pt x="590" y="1845"/>
                </a:lnTo>
                <a:lnTo>
                  <a:pt x="786" y="1962"/>
                </a:lnTo>
                <a:lnTo>
                  <a:pt x="993" y="2078"/>
                </a:lnTo>
                <a:lnTo>
                  <a:pt x="1222" y="2187"/>
                </a:lnTo>
                <a:lnTo>
                  <a:pt x="1670" y="2397"/>
                </a:lnTo>
                <a:lnTo>
                  <a:pt x="2095" y="2593"/>
                </a:lnTo>
                <a:lnTo>
                  <a:pt x="4834" y="3930"/>
                </a:lnTo>
                <a:lnTo>
                  <a:pt x="6197" y="4591"/>
                </a:lnTo>
                <a:lnTo>
                  <a:pt x="7583" y="5244"/>
                </a:lnTo>
                <a:lnTo>
                  <a:pt x="8968" y="5891"/>
                </a:lnTo>
                <a:lnTo>
                  <a:pt x="10354" y="6523"/>
                </a:lnTo>
                <a:lnTo>
                  <a:pt x="11761" y="7147"/>
                </a:lnTo>
                <a:lnTo>
                  <a:pt x="12470" y="7452"/>
                </a:lnTo>
                <a:lnTo>
                  <a:pt x="13190" y="7757"/>
                </a:lnTo>
                <a:lnTo>
                  <a:pt x="13900" y="8048"/>
                </a:lnTo>
                <a:lnTo>
                  <a:pt x="14620" y="8346"/>
                </a:lnTo>
                <a:lnTo>
                  <a:pt x="15351" y="8629"/>
                </a:lnTo>
                <a:lnTo>
                  <a:pt x="16082" y="8912"/>
                </a:lnTo>
                <a:lnTo>
                  <a:pt x="16812" y="9188"/>
                </a:lnTo>
                <a:lnTo>
                  <a:pt x="17554" y="9457"/>
                </a:lnTo>
                <a:lnTo>
                  <a:pt x="18296" y="9718"/>
                </a:lnTo>
                <a:lnTo>
                  <a:pt x="19049" y="9972"/>
                </a:lnTo>
                <a:lnTo>
                  <a:pt x="19813" y="10227"/>
                </a:lnTo>
                <a:lnTo>
                  <a:pt x="20576" y="10466"/>
                </a:lnTo>
                <a:lnTo>
                  <a:pt x="21340" y="10706"/>
                </a:lnTo>
                <a:lnTo>
                  <a:pt x="22126" y="10931"/>
                </a:lnTo>
                <a:lnTo>
                  <a:pt x="22900" y="11149"/>
                </a:lnTo>
                <a:lnTo>
                  <a:pt x="23697" y="11360"/>
                </a:lnTo>
                <a:lnTo>
                  <a:pt x="24493" y="11563"/>
                </a:lnTo>
                <a:lnTo>
                  <a:pt x="25300" y="11759"/>
                </a:lnTo>
                <a:lnTo>
                  <a:pt x="26391" y="12006"/>
                </a:lnTo>
                <a:lnTo>
                  <a:pt x="27493" y="12231"/>
                </a:lnTo>
                <a:lnTo>
                  <a:pt x="27700" y="12268"/>
                </a:lnTo>
                <a:lnTo>
                  <a:pt x="27951" y="12297"/>
                </a:lnTo>
                <a:lnTo>
                  <a:pt x="28268" y="12326"/>
                </a:lnTo>
                <a:lnTo>
                  <a:pt x="28682" y="12369"/>
                </a:lnTo>
                <a:lnTo>
                  <a:pt x="28824" y="12304"/>
                </a:lnTo>
                <a:lnTo>
                  <a:pt x="29010" y="12238"/>
                </a:lnTo>
                <a:lnTo>
                  <a:pt x="29206" y="12166"/>
                </a:lnTo>
                <a:lnTo>
                  <a:pt x="29413" y="12086"/>
                </a:lnTo>
                <a:lnTo>
                  <a:pt x="29610" y="11999"/>
                </a:lnTo>
                <a:lnTo>
                  <a:pt x="29697" y="11955"/>
                </a:lnTo>
                <a:lnTo>
                  <a:pt x="29773" y="11904"/>
                </a:lnTo>
                <a:lnTo>
                  <a:pt x="29828" y="11861"/>
                </a:lnTo>
                <a:lnTo>
                  <a:pt x="29882" y="11810"/>
                </a:lnTo>
                <a:lnTo>
                  <a:pt x="29915" y="11759"/>
                </a:lnTo>
                <a:lnTo>
                  <a:pt x="29937" y="11701"/>
                </a:lnTo>
                <a:lnTo>
                  <a:pt x="29937" y="11628"/>
                </a:lnTo>
                <a:lnTo>
                  <a:pt x="29937" y="11541"/>
                </a:lnTo>
                <a:lnTo>
                  <a:pt x="29926" y="11461"/>
                </a:lnTo>
                <a:lnTo>
                  <a:pt x="29893" y="11374"/>
                </a:lnTo>
                <a:lnTo>
                  <a:pt x="29861" y="11280"/>
                </a:lnTo>
                <a:lnTo>
                  <a:pt x="29828" y="11193"/>
                </a:lnTo>
                <a:lnTo>
                  <a:pt x="29773" y="11098"/>
                </a:lnTo>
                <a:lnTo>
                  <a:pt x="29719" y="11011"/>
                </a:lnTo>
                <a:lnTo>
                  <a:pt x="29664" y="10924"/>
                </a:lnTo>
                <a:lnTo>
                  <a:pt x="29588" y="10844"/>
                </a:lnTo>
                <a:lnTo>
                  <a:pt x="29512" y="10764"/>
                </a:lnTo>
                <a:lnTo>
                  <a:pt x="29435" y="10691"/>
                </a:lnTo>
                <a:lnTo>
                  <a:pt x="29359" y="10626"/>
                </a:lnTo>
                <a:lnTo>
                  <a:pt x="29272" y="10568"/>
                </a:lnTo>
                <a:lnTo>
                  <a:pt x="29173" y="10517"/>
                </a:lnTo>
                <a:lnTo>
                  <a:pt x="29086" y="10474"/>
                </a:lnTo>
                <a:lnTo>
                  <a:pt x="28770" y="10350"/>
                </a:lnTo>
                <a:lnTo>
                  <a:pt x="28442" y="10234"/>
                </a:lnTo>
                <a:lnTo>
                  <a:pt x="27799" y="10009"/>
                </a:lnTo>
                <a:lnTo>
                  <a:pt x="27133" y="9798"/>
                </a:lnTo>
                <a:lnTo>
                  <a:pt x="26468" y="9588"/>
                </a:lnTo>
                <a:lnTo>
                  <a:pt x="25802" y="9384"/>
                </a:lnTo>
                <a:lnTo>
                  <a:pt x="25137" y="9166"/>
                </a:lnTo>
                <a:lnTo>
                  <a:pt x="24493" y="8948"/>
                </a:lnTo>
                <a:lnTo>
                  <a:pt x="24166" y="8832"/>
                </a:lnTo>
                <a:lnTo>
                  <a:pt x="23849" y="8709"/>
                </a:lnTo>
                <a:lnTo>
                  <a:pt x="21351" y="7714"/>
                </a:lnTo>
                <a:lnTo>
                  <a:pt x="18853" y="6719"/>
                </a:lnTo>
                <a:lnTo>
                  <a:pt x="13856" y="4721"/>
                </a:lnTo>
                <a:lnTo>
                  <a:pt x="8870" y="2717"/>
                </a:lnTo>
                <a:lnTo>
                  <a:pt x="3873" y="720"/>
                </a:lnTo>
                <a:lnTo>
                  <a:pt x="3448" y="545"/>
                </a:lnTo>
                <a:lnTo>
                  <a:pt x="2990" y="356"/>
                </a:lnTo>
                <a:lnTo>
                  <a:pt x="2761" y="269"/>
                </a:lnTo>
                <a:lnTo>
                  <a:pt x="2532" y="189"/>
                </a:lnTo>
                <a:lnTo>
                  <a:pt x="2292" y="124"/>
                </a:lnTo>
                <a:lnTo>
                  <a:pt x="2062" y="66"/>
                </a:lnTo>
                <a:lnTo>
                  <a:pt x="1822" y="22"/>
                </a:lnTo>
                <a:lnTo>
                  <a:pt x="1713" y="8"/>
                </a:lnTo>
                <a:lnTo>
                  <a:pt x="1593" y="1"/>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94" name="Google Shape;294;p32"/>
          <p:cNvCxnSpPr/>
          <p:nvPr/>
        </p:nvCxnSpPr>
        <p:spPr>
          <a:xfrm>
            <a:off x="3435900" y="3414275"/>
            <a:ext cx="1023900" cy="8100"/>
          </a:xfrm>
          <a:prstGeom prst="straightConnector1">
            <a:avLst/>
          </a:prstGeom>
          <a:noFill/>
          <a:ln w="9525" cap="flat" cmpd="sng">
            <a:solidFill>
              <a:schemeClr val="dk2"/>
            </a:solidFill>
            <a:prstDash val="solid"/>
            <a:round/>
            <a:headEnd type="none" w="med" len="med"/>
            <a:tailEnd type="none" w="med" len="med"/>
          </a:ln>
        </p:spPr>
      </p:cxnSp>
      <p:cxnSp>
        <p:nvCxnSpPr>
          <p:cNvPr id="295" name="Google Shape;295;p32"/>
          <p:cNvCxnSpPr>
            <a:endCxn id="275" idx="1"/>
          </p:cNvCxnSpPr>
          <p:nvPr/>
        </p:nvCxnSpPr>
        <p:spPr>
          <a:xfrm rot="10800000" flipH="1">
            <a:off x="3645100" y="2506500"/>
            <a:ext cx="522900" cy="79800"/>
          </a:xfrm>
          <a:prstGeom prst="straightConnector1">
            <a:avLst/>
          </a:prstGeom>
          <a:noFill/>
          <a:ln w="9525" cap="flat" cmpd="sng">
            <a:solidFill>
              <a:schemeClr val="dk2"/>
            </a:solidFill>
            <a:prstDash val="solid"/>
            <a:round/>
            <a:headEnd type="none" w="med" len="med"/>
            <a:tailEnd type="none" w="med" len="med"/>
          </a:ln>
        </p:spPr>
      </p:cxnSp>
      <p:sp>
        <p:nvSpPr>
          <p:cNvPr id="296" name="Google Shape;296;p32"/>
          <p:cNvSpPr/>
          <p:nvPr/>
        </p:nvSpPr>
        <p:spPr>
          <a:xfrm>
            <a:off x="3747900" y="2475238"/>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97" name="Google Shape;297;p32"/>
          <p:cNvCxnSpPr/>
          <p:nvPr/>
        </p:nvCxnSpPr>
        <p:spPr>
          <a:xfrm flipH="1">
            <a:off x="3877650" y="2675850"/>
            <a:ext cx="5400" cy="742500"/>
          </a:xfrm>
          <a:prstGeom prst="straightConnector1">
            <a:avLst/>
          </a:prstGeom>
          <a:noFill/>
          <a:ln w="9525" cap="flat" cmpd="sng">
            <a:solidFill>
              <a:schemeClr val="dk2"/>
            </a:solidFill>
            <a:prstDash val="solid"/>
            <a:round/>
            <a:headEnd type="none" w="med" len="med"/>
            <a:tailEnd type="none" w="med" len="med"/>
          </a:ln>
        </p:spPr>
      </p:cxnSp>
      <p:cxnSp>
        <p:nvCxnSpPr>
          <p:cNvPr id="298" name="Google Shape;298;p32"/>
          <p:cNvCxnSpPr/>
          <p:nvPr/>
        </p:nvCxnSpPr>
        <p:spPr>
          <a:xfrm rot="10800000" flipH="1">
            <a:off x="6824063" y="3369900"/>
            <a:ext cx="786300" cy="13500"/>
          </a:xfrm>
          <a:prstGeom prst="straightConnector1">
            <a:avLst/>
          </a:prstGeom>
          <a:noFill/>
          <a:ln w="9525" cap="flat" cmpd="sng">
            <a:solidFill>
              <a:schemeClr val="dk2"/>
            </a:solidFill>
            <a:prstDash val="solid"/>
            <a:round/>
            <a:headEnd type="none" w="med" len="med"/>
            <a:tailEnd type="none" w="med" len="med"/>
          </a:ln>
        </p:spPr>
      </p:cxnSp>
      <p:sp>
        <p:nvSpPr>
          <p:cNvPr id="299" name="Google Shape;299;p32"/>
          <p:cNvSpPr/>
          <p:nvPr/>
        </p:nvSpPr>
        <p:spPr>
          <a:xfrm>
            <a:off x="7055850" y="3307313"/>
            <a:ext cx="278400" cy="2193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00" name="Google Shape;300;p32"/>
          <p:cNvCxnSpPr/>
          <p:nvPr/>
        </p:nvCxnSpPr>
        <p:spPr>
          <a:xfrm>
            <a:off x="7193400" y="3518400"/>
            <a:ext cx="3300" cy="174000"/>
          </a:xfrm>
          <a:prstGeom prst="straightConnector1">
            <a:avLst/>
          </a:prstGeom>
          <a:noFill/>
          <a:ln w="9525" cap="flat" cmpd="sng">
            <a:solidFill>
              <a:schemeClr val="dk2"/>
            </a:solidFill>
            <a:prstDash val="solid"/>
            <a:round/>
            <a:headEnd type="none" w="med" len="med"/>
            <a:tailEnd type="none" w="med" len="med"/>
          </a:ln>
        </p:spPr>
      </p:cxnSp>
      <p:pic>
        <p:nvPicPr>
          <p:cNvPr id="301" name="Google Shape;301;p32"/>
          <p:cNvPicPr preferRelativeResize="0"/>
          <p:nvPr/>
        </p:nvPicPr>
        <p:blipFill>
          <a:blip r:embed="rId3">
            <a:alphaModFix/>
          </a:blip>
          <a:stretch>
            <a:fillRect/>
          </a:stretch>
        </p:blipFill>
        <p:spPr>
          <a:xfrm>
            <a:off x="2626325" y="3596950"/>
            <a:ext cx="222639" cy="216599"/>
          </a:xfrm>
          <a:prstGeom prst="rect">
            <a:avLst/>
          </a:prstGeom>
          <a:noFill/>
          <a:ln>
            <a:noFill/>
          </a:ln>
        </p:spPr>
      </p:pic>
      <p:pic>
        <p:nvPicPr>
          <p:cNvPr id="302" name="Google Shape;302;p32"/>
          <p:cNvPicPr preferRelativeResize="0"/>
          <p:nvPr/>
        </p:nvPicPr>
        <p:blipFill>
          <a:blip r:embed="rId3">
            <a:alphaModFix/>
          </a:blip>
          <a:stretch>
            <a:fillRect/>
          </a:stretch>
        </p:blipFill>
        <p:spPr>
          <a:xfrm>
            <a:off x="4542463" y="3596950"/>
            <a:ext cx="222639" cy="216599"/>
          </a:xfrm>
          <a:prstGeom prst="rect">
            <a:avLst/>
          </a:prstGeom>
          <a:noFill/>
          <a:ln>
            <a:noFill/>
          </a:ln>
        </p:spPr>
      </p:pic>
      <p:pic>
        <p:nvPicPr>
          <p:cNvPr id="303" name="Google Shape;303;p32"/>
          <p:cNvPicPr preferRelativeResize="0"/>
          <p:nvPr/>
        </p:nvPicPr>
        <p:blipFill>
          <a:blip r:embed="rId3">
            <a:alphaModFix/>
          </a:blip>
          <a:stretch>
            <a:fillRect/>
          </a:stretch>
        </p:blipFill>
        <p:spPr>
          <a:xfrm>
            <a:off x="2720713" y="2768375"/>
            <a:ext cx="222639" cy="216599"/>
          </a:xfrm>
          <a:prstGeom prst="rect">
            <a:avLst/>
          </a:prstGeom>
          <a:noFill/>
          <a:ln>
            <a:noFill/>
          </a:ln>
        </p:spPr>
      </p:pic>
      <p:sp>
        <p:nvSpPr>
          <p:cNvPr id="304" name="Google Shape;304;p32"/>
          <p:cNvSpPr txBox="1"/>
          <p:nvPr/>
        </p:nvSpPr>
        <p:spPr>
          <a:xfrm>
            <a:off x="4761038" y="3474400"/>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dirty="0">
              <a:latin typeface="Calibri"/>
              <a:ea typeface="Calibri"/>
              <a:cs typeface="Calibri"/>
              <a:sym typeface="Calibri"/>
            </a:endParaRPr>
          </a:p>
        </p:txBody>
      </p:sp>
      <p:sp>
        <p:nvSpPr>
          <p:cNvPr id="305" name="Google Shape;305;p32"/>
          <p:cNvSpPr txBox="1"/>
          <p:nvPr/>
        </p:nvSpPr>
        <p:spPr>
          <a:xfrm>
            <a:off x="2848975" y="3474400"/>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dirty="0">
              <a:latin typeface="Calibri"/>
              <a:ea typeface="Calibri"/>
              <a:cs typeface="Calibri"/>
              <a:sym typeface="Calibri"/>
            </a:endParaRPr>
          </a:p>
        </p:txBody>
      </p:sp>
      <p:sp>
        <p:nvSpPr>
          <p:cNvPr id="306" name="Google Shape;306;p32"/>
          <p:cNvSpPr txBox="1"/>
          <p:nvPr/>
        </p:nvSpPr>
        <p:spPr>
          <a:xfrm>
            <a:off x="2936788" y="2645825"/>
            <a:ext cx="60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alibri"/>
                <a:ea typeface="Calibri"/>
                <a:cs typeface="Calibri"/>
                <a:sym typeface="Calibri"/>
              </a:rPr>
              <a:t>Murió en Moab/Dead in Moab</a:t>
            </a:r>
            <a:endParaRPr sz="600" dirty="0">
              <a:latin typeface="Calibri"/>
              <a:ea typeface="Calibri"/>
              <a:cs typeface="Calibri"/>
              <a:sym typeface="Calibri"/>
            </a:endParaRPr>
          </a:p>
        </p:txBody>
      </p:sp>
      <p:sp>
        <p:nvSpPr>
          <p:cNvPr id="307" name="Google Shape;307;p32"/>
          <p:cNvSpPr txBox="1"/>
          <p:nvPr/>
        </p:nvSpPr>
        <p:spPr>
          <a:xfrm>
            <a:off x="0" y="0"/>
            <a:ext cx="2720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Genealogía de Rut</a:t>
            </a:r>
            <a:endParaRPr sz="3000" dirty="0">
              <a:latin typeface="Roboto"/>
              <a:ea typeface="Roboto"/>
              <a:cs typeface="Roboto"/>
              <a:sym typeface="Roboto"/>
            </a:endParaRPr>
          </a:p>
        </p:txBody>
      </p:sp>
      <p:sp>
        <p:nvSpPr>
          <p:cNvPr id="309" name="Google Shape;309;p32"/>
          <p:cNvSpPr txBox="1"/>
          <p:nvPr/>
        </p:nvSpPr>
        <p:spPr>
          <a:xfrm>
            <a:off x="832075" y="604175"/>
            <a:ext cx="1613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Roboto"/>
                <a:ea typeface="Roboto"/>
                <a:cs typeface="Roboto"/>
                <a:sym typeface="Roboto"/>
              </a:rPr>
              <a:t>(Rut 1, 4; Génesis 19)</a:t>
            </a:r>
            <a:endParaRPr sz="1100" dirty="0">
              <a:latin typeface="Roboto"/>
              <a:ea typeface="Roboto"/>
              <a:cs typeface="Roboto"/>
              <a:sym typeface="Roboto"/>
            </a:endParaRPr>
          </a:p>
        </p:txBody>
      </p:sp>
      <p:sp>
        <p:nvSpPr>
          <p:cNvPr id="311" name="Google Shape;311;p32"/>
          <p:cNvSpPr/>
          <p:nvPr/>
        </p:nvSpPr>
        <p:spPr>
          <a:xfrm>
            <a:off x="1013800" y="1331662"/>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32"/>
          <p:cNvSpPr/>
          <p:nvPr/>
        </p:nvSpPr>
        <p:spPr>
          <a:xfrm>
            <a:off x="1037010" y="2222091"/>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32"/>
          <p:cNvSpPr txBox="1"/>
          <p:nvPr/>
        </p:nvSpPr>
        <p:spPr>
          <a:xfrm>
            <a:off x="1177778" y="1393519"/>
            <a:ext cx="807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Lot/Lot</a:t>
            </a:r>
            <a:endParaRPr sz="1000" dirty="0">
              <a:latin typeface="Calibri"/>
              <a:ea typeface="Calibri"/>
              <a:cs typeface="Calibri"/>
              <a:sym typeface="Calibri"/>
            </a:endParaRPr>
          </a:p>
        </p:txBody>
      </p:sp>
      <p:sp>
        <p:nvSpPr>
          <p:cNvPr id="314" name="Google Shape;314;p32"/>
          <p:cNvSpPr txBox="1"/>
          <p:nvPr/>
        </p:nvSpPr>
        <p:spPr>
          <a:xfrm>
            <a:off x="1114589" y="2283973"/>
            <a:ext cx="870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Moab/Moab</a:t>
            </a:r>
            <a:endParaRPr sz="1000" dirty="0">
              <a:latin typeface="Calibri"/>
              <a:ea typeface="Calibri"/>
              <a:cs typeface="Calibri"/>
              <a:sym typeface="Calibri"/>
            </a:endParaRPr>
          </a:p>
        </p:txBody>
      </p:sp>
      <p:cxnSp>
        <p:nvCxnSpPr>
          <p:cNvPr id="315" name="Google Shape;315;p32"/>
          <p:cNvCxnSpPr/>
          <p:nvPr/>
        </p:nvCxnSpPr>
        <p:spPr>
          <a:xfrm flipH="1">
            <a:off x="1389750" y="2738875"/>
            <a:ext cx="83700" cy="456300"/>
          </a:xfrm>
          <a:prstGeom prst="straightConnector1">
            <a:avLst/>
          </a:prstGeom>
          <a:noFill/>
          <a:ln w="38100" cap="flat" cmpd="sng">
            <a:solidFill>
              <a:schemeClr val="dk1"/>
            </a:solidFill>
            <a:prstDash val="dash"/>
            <a:round/>
            <a:headEnd type="none" w="med" len="med"/>
            <a:tailEnd type="none" w="med" len="med"/>
          </a:ln>
        </p:spPr>
      </p:cxnSp>
      <p:cxnSp>
        <p:nvCxnSpPr>
          <p:cNvPr id="316" name="Google Shape;316;p32"/>
          <p:cNvCxnSpPr/>
          <p:nvPr/>
        </p:nvCxnSpPr>
        <p:spPr>
          <a:xfrm flipH="1">
            <a:off x="1398366" y="1734181"/>
            <a:ext cx="100800" cy="485400"/>
          </a:xfrm>
          <a:prstGeom prst="straightConnector1">
            <a:avLst/>
          </a:prstGeom>
          <a:noFill/>
          <a:ln w="38100" cap="flat" cmpd="sng">
            <a:solidFill>
              <a:schemeClr val="dk1"/>
            </a:solidFill>
            <a:prstDash val="solid"/>
            <a:round/>
            <a:headEnd type="none" w="med" len="med"/>
            <a:tailEnd type="none" w="med" len="med"/>
          </a:ln>
        </p:spPr>
      </p:cxnSp>
      <p:sp>
        <p:nvSpPr>
          <p:cNvPr id="317" name="Google Shape;317;p32"/>
          <p:cNvSpPr/>
          <p:nvPr/>
        </p:nvSpPr>
        <p:spPr>
          <a:xfrm>
            <a:off x="5813300" y="1312062"/>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32"/>
          <p:cNvSpPr/>
          <p:nvPr/>
        </p:nvSpPr>
        <p:spPr>
          <a:xfrm>
            <a:off x="5836510" y="2202491"/>
            <a:ext cx="1009293" cy="464401"/>
          </a:xfrm>
          <a:custGeom>
            <a:avLst/>
            <a:gdLst/>
            <a:ahLst/>
            <a:cxnLst/>
            <a:rect l="l" t="t" r="r" b="b"/>
            <a:pathLst>
              <a:path w="83898" h="35730" extrusionOk="0">
                <a:moveTo>
                  <a:pt x="52277" y="0"/>
                </a:moveTo>
                <a:lnTo>
                  <a:pt x="49651" y="63"/>
                </a:lnTo>
                <a:lnTo>
                  <a:pt x="47695" y="206"/>
                </a:lnTo>
                <a:lnTo>
                  <a:pt x="46383" y="358"/>
                </a:lnTo>
                <a:lnTo>
                  <a:pt x="45731" y="447"/>
                </a:lnTo>
                <a:lnTo>
                  <a:pt x="44874" y="563"/>
                </a:lnTo>
                <a:lnTo>
                  <a:pt x="43168" y="724"/>
                </a:lnTo>
                <a:lnTo>
                  <a:pt x="41444" y="786"/>
                </a:lnTo>
                <a:lnTo>
                  <a:pt x="39721" y="759"/>
                </a:lnTo>
                <a:lnTo>
                  <a:pt x="38846" y="706"/>
                </a:lnTo>
                <a:lnTo>
                  <a:pt x="37828" y="643"/>
                </a:lnTo>
                <a:lnTo>
                  <a:pt x="35774" y="599"/>
                </a:lnTo>
                <a:lnTo>
                  <a:pt x="33720" y="643"/>
                </a:lnTo>
                <a:lnTo>
                  <a:pt x="31666" y="742"/>
                </a:lnTo>
                <a:lnTo>
                  <a:pt x="30639" y="804"/>
                </a:lnTo>
                <a:lnTo>
                  <a:pt x="25460" y="1152"/>
                </a:lnTo>
                <a:lnTo>
                  <a:pt x="15101" y="1947"/>
                </a:lnTo>
                <a:lnTo>
                  <a:pt x="9922" y="2349"/>
                </a:lnTo>
                <a:lnTo>
                  <a:pt x="9350" y="2394"/>
                </a:lnTo>
                <a:lnTo>
                  <a:pt x="8225" y="2519"/>
                </a:lnTo>
                <a:lnTo>
                  <a:pt x="7109" y="2742"/>
                </a:lnTo>
                <a:lnTo>
                  <a:pt x="6305" y="3019"/>
                </a:lnTo>
                <a:lnTo>
                  <a:pt x="5778" y="3260"/>
                </a:lnTo>
                <a:lnTo>
                  <a:pt x="5519" y="3403"/>
                </a:lnTo>
                <a:lnTo>
                  <a:pt x="5153" y="3626"/>
                </a:lnTo>
                <a:lnTo>
                  <a:pt x="4474" y="4090"/>
                </a:lnTo>
                <a:lnTo>
                  <a:pt x="3849" y="4590"/>
                </a:lnTo>
                <a:lnTo>
                  <a:pt x="3278" y="5117"/>
                </a:lnTo>
                <a:lnTo>
                  <a:pt x="2769" y="5671"/>
                </a:lnTo>
                <a:lnTo>
                  <a:pt x="2304" y="6260"/>
                </a:lnTo>
                <a:lnTo>
                  <a:pt x="1894" y="6867"/>
                </a:lnTo>
                <a:lnTo>
                  <a:pt x="1536" y="7502"/>
                </a:lnTo>
                <a:lnTo>
                  <a:pt x="1215" y="8162"/>
                </a:lnTo>
                <a:lnTo>
                  <a:pt x="947" y="8841"/>
                </a:lnTo>
                <a:lnTo>
                  <a:pt x="715" y="9546"/>
                </a:lnTo>
                <a:lnTo>
                  <a:pt x="527" y="10270"/>
                </a:lnTo>
                <a:lnTo>
                  <a:pt x="313" y="11386"/>
                </a:lnTo>
                <a:lnTo>
                  <a:pt x="152" y="12949"/>
                </a:lnTo>
                <a:lnTo>
                  <a:pt x="126" y="13752"/>
                </a:lnTo>
                <a:lnTo>
                  <a:pt x="134" y="15021"/>
                </a:lnTo>
                <a:lnTo>
                  <a:pt x="188" y="16932"/>
                </a:lnTo>
                <a:lnTo>
                  <a:pt x="161" y="18191"/>
                </a:lnTo>
                <a:lnTo>
                  <a:pt x="99" y="18816"/>
                </a:lnTo>
                <a:lnTo>
                  <a:pt x="45" y="19334"/>
                </a:lnTo>
                <a:lnTo>
                  <a:pt x="0" y="20361"/>
                </a:lnTo>
                <a:lnTo>
                  <a:pt x="36" y="21370"/>
                </a:lnTo>
                <a:lnTo>
                  <a:pt x="134" y="22370"/>
                </a:lnTo>
                <a:lnTo>
                  <a:pt x="295" y="23361"/>
                </a:lnTo>
                <a:lnTo>
                  <a:pt x="510" y="24343"/>
                </a:lnTo>
                <a:lnTo>
                  <a:pt x="911" y="25799"/>
                </a:lnTo>
                <a:lnTo>
                  <a:pt x="1233" y="26772"/>
                </a:lnTo>
                <a:lnTo>
                  <a:pt x="1411" y="27272"/>
                </a:lnTo>
                <a:lnTo>
                  <a:pt x="1840" y="28210"/>
                </a:lnTo>
                <a:lnTo>
                  <a:pt x="2358" y="29058"/>
                </a:lnTo>
                <a:lnTo>
                  <a:pt x="2956" y="29817"/>
                </a:lnTo>
                <a:lnTo>
                  <a:pt x="3653" y="30487"/>
                </a:lnTo>
                <a:lnTo>
                  <a:pt x="4430" y="31059"/>
                </a:lnTo>
                <a:lnTo>
                  <a:pt x="5296" y="31514"/>
                </a:lnTo>
                <a:lnTo>
                  <a:pt x="6260" y="31871"/>
                </a:lnTo>
                <a:lnTo>
                  <a:pt x="6787" y="31996"/>
                </a:lnTo>
                <a:lnTo>
                  <a:pt x="7412" y="32130"/>
                </a:lnTo>
                <a:lnTo>
                  <a:pt x="8663" y="32336"/>
                </a:lnTo>
                <a:lnTo>
                  <a:pt x="9931" y="32470"/>
                </a:lnTo>
                <a:lnTo>
                  <a:pt x="11190" y="32550"/>
                </a:lnTo>
                <a:lnTo>
                  <a:pt x="12458" y="32568"/>
                </a:lnTo>
                <a:lnTo>
                  <a:pt x="13726" y="32541"/>
                </a:lnTo>
                <a:lnTo>
                  <a:pt x="15619" y="32443"/>
                </a:lnTo>
                <a:lnTo>
                  <a:pt x="16878" y="32336"/>
                </a:lnTo>
                <a:lnTo>
                  <a:pt x="18200" y="32220"/>
                </a:lnTo>
                <a:lnTo>
                  <a:pt x="20825" y="32104"/>
                </a:lnTo>
                <a:lnTo>
                  <a:pt x="22138" y="32112"/>
                </a:lnTo>
                <a:lnTo>
                  <a:pt x="25781" y="32166"/>
                </a:lnTo>
                <a:lnTo>
                  <a:pt x="31238" y="32282"/>
                </a:lnTo>
                <a:lnTo>
                  <a:pt x="34881" y="32318"/>
                </a:lnTo>
                <a:lnTo>
                  <a:pt x="36703" y="32309"/>
                </a:lnTo>
                <a:lnTo>
                  <a:pt x="38194" y="32300"/>
                </a:lnTo>
                <a:lnTo>
                  <a:pt x="41168" y="32211"/>
                </a:lnTo>
                <a:lnTo>
                  <a:pt x="45633" y="32023"/>
                </a:lnTo>
                <a:lnTo>
                  <a:pt x="48615" y="31898"/>
                </a:lnTo>
                <a:lnTo>
                  <a:pt x="49973" y="31845"/>
                </a:lnTo>
                <a:lnTo>
                  <a:pt x="51321" y="31791"/>
                </a:lnTo>
                <a:lnTo>
                  <a:pt x="53027" y="31702"/>
                </a:lnTo>
                <a:lnTo>
                  <a:pt x="56447" y="31523"/>
                </a:lnTo>
                <a:lnTo>
                  <a:pt x="58152" y="31487"/>
                </a:lnTo>
                <a:lnTo>
                  <a:pt x="60581" y="31487"/>
                </a:lnTo>
                <a:lnTo>
                  <a:pt x="65430" y="31577"/>
                </a:lnTo>
                <a:lnTo>
                  <a:pt x="67859" y="31603"/>
                </a:lnTo>
                <a:lnTo>
                  <a:pt x="69243" y="31612"/>
                </a:lnTo>
                <a:lnTo>
                  <a:pt x="72021" y="31603"/>
                </a:lnTo>
                <a:lnTo>
                  <a:pt x="74101" y="31487"/>
                </a:lnTo>
                <a:lnTo>
                  <a:pt x="75486" y="31327"/>
                </a:lnTo>
                <a:lnTo>
                  <a:pt x="76861" y="31085"/>
                </a:lnTo>
                <a:lnTo>
                  <a:pt x="78245" y="30737"/>
                </a:lnTo>
                <a:lnTo>
                  <a:pt x="78924" y="30505"/>
                </a:lnTo>
                <a:lnTo>
                  <a:pt x="78816" y="30737"/>
                </a:lnTo>
                <a:lnTo>
                  <a:pt x="78548" y="31175"/>
                </a:lnTo>
                <a:lnTo>
                  <a:pt x="78263" y="31559"/>
                </a:lnTo>
                <a:lnTo>
                  <a:pt x="77932" y="31898"/>
                </a:lnTo>
                <a:lnTo>
                  <a:pt x="77575" y="32193"/>
                </a:lnTo>
                <a:lnTo>
                  <a:pt x="77191" y="32443"/>
                </a:lnTo>
                <a:lnTo>
                  <a:pt x="76789" y="32648"/>
                </a:lnTo>
                <a:lnTo>
                  <a:pt x="76370" y="32800"/>
                </a:lnTo>
                <a:lnTo>
                  <a:pt x="76146" y="32854"/>
                </a:lnTo>
                <a:lnTo>
                  <a:pt x="75486" y="33005"/>
                </a:lnTo>
                <a:lnTo>
                  <a:pt x="74155" y="33238"/>
                </a:lnTo>
                <a:lnTo>
                  <a:pt x="72815" y="33407"/>
                </a:lnTo>
                <a:lnTo>
                  <a:pt x="71467" y="33514"/>
                </a:lnTo>
                <a:lnTo>
                  <a:pt x="70788" y="33541"/>
                </a:lnTo>
                <a:lnTo>
                  <a:pt x="67779" y="33631"/>
                </a:lnTo>
                <a:lnTo>
                  <a:pt x="61742" y="33693"/>
                </a:lnTo>
                <a:lnTo>
                  <a:pt x="58724" y="33711"/>
                </a:lnTo>
                <a:lnTo>
                  <a:pt x="57411" y="33693"/>
                </a:lnTo>
                <a:lnTo>
                  <a:pt x="55438" y="33595"/>
                </a:lnTo>
                <a:lnTo>
                  <a:pt x="54116" y="33559"/>
                </a:lnTo>
                <a:lnTo>
                  <a:pt x="53464" y="33568"/>
                </a:lnTo>
                <a:lnTo>
                  <a:pt x="46999" y="33756"/>
                </a:lnTo>
                <a:lnTo>
                  <a:pt x="40543" y="33979"/>
                </a:lnTo>
                <a:lnTo>
                  <a:pt x="38944" y="33988"/>
                </a:lnTo>
                <a:lnTo>
                  <a:pt x="37337" y="33961"/>
                </a:lnTo>
                <a:lnTo>
                  <a:pt x="36676" y="33961"/>
                </a:lnTo>
                <a:lnTo>
                  <a:pt x="35363" y="34015"/>
                </a:lnTo>
                <a:lnTo>
                  <a:pt x="33390" y="34166"/>
                </a:lnTo>
                <a:lnTo>
                  <a:pt x="30773" y="34399"/>
                </a:lnTo>
                <a:lnTo>
                  <a:pt x="28800" y="34497"/>
                </a:lnTo>
                <a:lnTo>
                  <a:pt x="27478" y="34497"/>
                </a:lnTo>
                <a:lnTo>
                  <a:pt x="26808" y="34470"/>
                </a:lnTo>
                <a:lnTo>
                  <a:pt x="25594" y="34399"/>
                </a:lnTo>
                <a:lnTo>
                  <a:pt x="23147" y="34345"/>
                </a:lnTo>
                <a:lnTo>
                  <a:pt x="19477" y="34345"/>
                </a:lnTo>
                <a:lnTo>
                  <a:pt x="17030" y="34354"/>
                </a:lnTo>
                <a:lnTo>
                  <a:pt x="15833" y="34363"/>
                </a:lnTo>
                <a:lnTo>
                  <a:pt x="13449" y="34416"/>
                </a:lnTo>
                <a:lnTo>
                  <a:pt x="11520" y="34416"/>
                </a:lnTo>
                <a:lnTo>
                  <a:pt x="10413" y="34381"/>
                </a:lnTo>
                <a:lnTo>
                  <a:pt x="9698" y="34273"/>
                </a:lnTo>
                <a:lnTo>
                  <a:pt x="9350" y="34184"/>
                </a:lnTo>
                <a:lnTo>
                  <a:pt x="8734" y="33997"/>
                </a:lnTo>
                <a:lnTo>
                  <a:pt x="7520" y="33532"/>
                </a:lnTo>
                <a:lnTo>
                  <a:pt x="6359" y="32961"/>
                </a:lnTo>
                <a:lnTo>
                  <a:pt x="5242" y="32282"/>
                </a:lnTo>
                <a:lnTo>
                  <a:pt x="4707" y="31898"/>
                </a:lnTo>
                <a:lnTo>
                  <a:pt x="4448" y="31764"/>
                </a:lnTo>
                <a:lnTo>
                  <a:pt x="3992" y="31603"/>
                </a:lnTo>
                <a:lnTo>
                  <a:pt x="3992" y="31603"/>
                </a:lnTo>
                <a:lnTo>
                  <a:pt x="4019" y="31845"/>
                </a:lnTo>
                <a:lnTo>
                  <a:pt x="4055" y="32166"/>
                </a:lnTo>
                <a:lnTo>
                  <a:pt x="4099" y="32255"/>
                </a:lnTo>
                <a:lnTo>
                  <a:pt x="4349" y="32604"/>
                </a:lnTo>
                <a:lnTo>
                  <a:pt x="4876" y="33273"/>
                </a:lnTo>
                <a:lnTo>
                  <a:pt x="5457" y="33881"/>
                </a:lnTo>
                <a:lnTo>
                  <a:pt x="5948" y="34282"/>
                </a:lnTo>
                <a:lnTo>
                  <a:pt x="6323" y="34515"/>
                </a:lnTo>
                <a:lnTo>
                  <a:pt x="6519" y="34613"/>
                </a:lnTo>
                <a:lnTo>
                  <a:pt x="7037" y="34863"/>
                </a:lnTo>
                <a:lnTo>
                  <a:pt x="8100" y="35238"/>
                </a:lnTo>
                <a:lnTo>
                  <a:pt x="9181" y="35479"/>
                </a:lnTo>
                <a:lnTo>
                  <a:pt x="10288" y="35604"/>
                </a:lnTo>
                <a:lnTo>
                  <a:pt x="10850" y="35613"/>
                </a:lnTo>
                <a:lnTo>
                  <a:pt x="18387" y="35613"/>
                </a:lnTo>
                <a:lnTo>
                  <a:pt x="25915" y="35622"/>
                </a:lnTo>
                <a:lnTo>
                  <a:pt x="26898" y="35640"/>
                </a:lnTo>
                <a:lnTo>
                  <a:pt x="28853" y="35729"/>
                </a:lnTo>
                <a:lnTo>
                  <a:pt x="29836" y="35720"/>
                </a:lnTo>
                <a:lnTo>
                  <a:pt x="35720" y="35533"/>
                </a:lnTo>
                <a:lnTo>
                  <a:pt x="41596" y="35309"/>
                </a:lnTo>
                <a:lnTo>
                  <a:pt x="45490" y="35166"/>
                </a:lnTo>
                <a:lnTo>
                  <a:pt x="49374" y="35006"/>
                </a:lnTo>
                <a:lnTo>
                  <a:pt x="52062" y="34881"/>
                </a:lnTo>
                <a:lnTo>
                  <a:pt x="56099" y="34675"/>
                </a:lnTo>
                <a:lnTo>
                  <a:pt x="58786" y="34577"/>
                </a:lnTo>
                <a:lnTo>
                  <a:pt x="60135" y="34541"/>
                </a:lnTo>
                <a:lnTo>
                  <a:pt x="63019" y="34515"/>
                </a:lnTo>
                <a:lnTo>
                  <a:pt x="68806" y="34586"/>
                </a:lnTo>
                <a:lnTo>
                  <a:pt x="71690" y="34622"/>
                </a:lnTo>
                <a:lnTo>
                  <a:pt x="72396" y="34613"/>
                </a:lnTo>
                <a:lnTo>
                  <a:pt x="73780" y="34470"/>
                </a:lnTo>
                <a:lnTo>
                  <a:pt x="75128" y="34193"/>
                </a:lnTo>
                <a:lnTo>
                  <a:pt x="76468" y="33818"/>
                </a:lnTo>
                <a:lnTo>
                  <a:pt x="77120" y="33595"/>
                </a:lnTo>
                <a:lnTo>
                  <a:pt x="77343" y="33506"/>
                </a:lnTo>
                <a:lnTo>
                  <a:pt x="77781" y="33309"/>
                </a:lnTo>
                <a:lnTo>
                  <a:pt x="78200" y="33068"/>
                </a:lnTo>
                <a:lnTo>
                  <a:pt x="78593" y="32791"/>
                </a:lnTo>
                <a:lnTo>
                  <a:pt x="78772" y="32648"/>
                </a:lnTo>
                <a:lnTo>
                  <a:pt x="79022" y="32425"/>
                </a:lnTo>
                <a:lnTo>
                  <a:pt x="79433" y="31943"/>
                </a:lnTo>
                <a:lnTo>
                  <a:pt x="79781" y="31425"/>
                </a:lnTo>
                <a:lnTo>
                  <a:pt x="80076" y="30871"/>
                </a:lnTo>
                <a:lnTo>
                  <a:pt x="80459" y="30005"/>
                </a:lnTo>
                <a:lnTo>
                  <a:pt x="80951" y="28844"/>
                </a:lnTo>
                <a:lnTo>
                  <a:pt x="81236" y="28290"/>
                </a:lnTo>
                <a:lnTo>
                  <a:pt x="81263" y="28219"/>
                </a:lnTo>
                <a:lnTo>
                  <a:pt x="81236" y="28005"/>
                </a:lnTo>
                <a:lnTo>
                  <a:pt x="81138" y="27772"/>
                </a:lnTo>
                <a:lnTo>
                  <a:pt x="80995" y="27567"/>
                </a:lnTo>
                <a:lnTo>
                  <a:pt x="80915" y="27496"/>
                </a:lnTo>
                <a:lnTo>
                  <a:pt x="80852" y="27460"/>
                </a:lnTo>
                <a:lnTo>
                  <a:pt x="80647" y="27442"/>
                </a:lnTo>
                <a:lnTo>
                  <a:pt x="80424" y="27487"/>
                </a:lnTo>
                <a:lnTo>
                  <a:pt x="80209" y="27576"/>
                </a:lnTo>
                <a:lnTo>
                  <a:pt x="80138" y="27630"/>
                </a:lnTo>
                <a:lnTo>
                  <a:pt x="79950" y="27817"/>
                </a:lnTo>
                <a:lnTo>
                  <a:pt x="79540" y="28156"/>
                </a:lnTo>
                <a:lnTo>
                  <a:pt x="78897" y="28594"/>
                </a:lnTo>
                <a:lnTo>
                  <a:pt x="77977" y="29032"/>
                </a:lnTo>
                <a:lnTo>
                  <a:pt x="76995" y="29344"/>
                </a:lnTo>
                <a:lnTo>
                  <a:pt x="76486" y="29433"/>
                </a:lnTo>
                <a:lnTo>
                  <a:pt x="75396" y="29603"/>
                </a:lnTo>
                <a:lnTo>
                  <a:pt x="73744" y="29773"/>
                </a:lnTo>
                <a:lnTo>
                  <a:pt x="72637" y="29835"/>
                </a:lnTo>
                <a:lnTo>
                  <a:pt x="72083" y="29844"/>
                </a:lnTo>
                <a:lnTo>
                  <a:pt x="69145" y="29880"/>
                </a:lnTo>
                <a:lnTo>
                  <a:pt x="63251" y="29889"/>
                </a:lnTo>
                <a:lnTo>
                  <a:pt x="60305" y="29889"/>
                </a:lnTo>
                <a:lnTo>
                  <a:pt x="56777" y="29871"/>
                </a:lnTo>
                <a:lnTo>
                  <a:pt x="53250" y="29889"/>
                </a:lnTo>
                <a:lnTo>
                  <a:pt x="52482" y="29925"/>
                </a:lnTo>
                <a:lnTo>
                  <a:pt x="50955" y="30103"/>
                </a:lnTo>
                <a:lnTo>
                  <a:pt x="50196" y="30166"/>
                </a:lnTo>
                <a:lnTo>
                  <a:pt x="48642" y="30228"/>
                </a:lnTo>
                <a:lnTo>
                  <a:pt x="45534" y="30318"/>
                </a:lnTo>
                <a:lnTo>
                  <a:pt x="43990" y="30389"/>
                </a:lnTo>
                <a:lnTo>
                  <a:pt x="41462" y="30541"/>
                </a:lnTo>
                <a:lnTo>
                  <a:pt x="36399" y="30871"/>
                </a:lnTo>
                <a:lnTo>
                  <a:pt x="33872" y="30978"/>
                </a:lnTo>
                <a:lnTo>
                  <a:pt x="33184" y="30996"/>
                </a:lnTo>
                <a:lnTo>
                  <a:pt x="31818" y="30960"/>
                </a:lnTo>
                <a:lnTo>
                  <a:pt x="29755" y="30827"/>
                </a:lnTo>
                <a:lnTo>
                  <a:pt x="28389" y="30719"/>
                </a:lnTo>
                <a:lnTo>
                  <a:pt x="27273" y="30648"/>
                </a:lnTo>
                <a:lnTo>
                  <a:pt x="25049" y="30559"/>
                </a:lnTo>
                <a:lnTo>
                  <a:pt x="22817" y="30541"/>
                </a:lnTo>
                <a:lnTo>
                  <a:pt x="20593" y="30621"/>
                </a:lnTo>
                <a:lnTo>
                  <a:pt x="19477" y="30702"/>
                </a:lnTo>
                <a:lnTo>
                  <a:pt x="18896" y="30746"/>
                </a:lnTo>
                <a:lnTo>
                  <a:pt x="17735" y="30746"/>
                </a:lnTo>
                <a:lnTo>
                  <a:pt x="16575" y="30728"/>
                </a:lnTo>
                <a:lnTo>
                  <a:pt x="15423" y="30746"/>
                </a:lnTo>
                <a:lnTo>
                  <a:pt x="14842" y="30791"/>
                </a:lnTo>
                <a:lnTo>
                  <a:pt x="14029" y="30862"/>
                </a:lnTo>
                <a:lnTo>
                  <a:pt x="12413" y="30943"/>
                </a:lnTo>
                <a:lnTo>
                  <a:pt x="10806" y="30943"/>
                </a:lnTo>
                <a:lnTo>
                  <a:pt x="9189" y="30844"/>
                </a:lnTo>
                <a:lnTo>
                  <a:pt x="8377" y="30755"/>
                </a:lnTo>
                <a:lnTo>
                  <a:pt x="7868" y="30684"/>
                </a:lnTo>
                <a:lnTo>
                  <a:pt x="6921" y="30460"/>
                </a:lnTo>
                <a:lnTo>
                  <a:pt x="6064" y="30139"/>
                </a:lnTo>
                <a:lnTo>
                  <a:pt x="5305" y="29719"/>
                </a:lnTo>
                <a:lnTo>
                  <a:pt x="4617" y="29183"/>
                </a:lnTo>
                <a:lnTo>
                  <a:pt x="4019" y="28549"/>
                </a:lnTo>
                <a:lnTo>
                  <a:pt x="3501" y="27799"/>
                </a:lnTo>
                <a:lnTo>
                  <a:pt x="3072" y="26942"/>
                </a:lnTo>
                <a:lnTo>
                  <a:pt x="2885" y="26469"/>
                </a:lnTo>
                <a:lnTo>
                  <a:pt x="2706" y="25978"/>
                </a:lnTo>
                <a:lnTo>
                  <a:pt x="2429" y="24995"/>
                </a:lnTo>
                <a:lnTo>
                  <a:pt x="2215" y="24004"/>
                </a:lnTo>
                <a:lnTo>
                  <a:pt x="2072" y="23004"/>
                </a:lnTo>
                <a:lnTo>
                  <a:pt x="1983" y="22004"/>
                </a:lnTo>
                <a:lnTo>
                  <a:pt x="1947" y="21004"/>
                </a:lnTo>
                <a:lnTo>
                  <a:pt x="1983" y="19486"/>
                </a:lnTo>
                <a:lnTo>
                  <a:pt x="2063" y="18459"/>
                </a:lnTo>
                <a:lnTo>
                  <a:pt x="2099" y="17958"/>
                </a:lnTo>
                <a:lnTo>
                  <a:pt x="2135" y="16940"/>
                </a:lnTo>
                <a:lnTo>
                  <a:pt x="2135" y="15422"/>
                </a:lnTo>
                <a:lnTo>
                  <a:pt x="2153" y="14404"/>
                </a:lnTo>
                <a:lnTo>
                  <a:pt x="2179" y="13529"/>
                </a:lnTo>
                <a:lnTo>
                  <a:pt x="2224" y="12225"/>
                </a:lnTo>
                <a:lnTo>
                  <a:pt x="2295" y="11359"/>
                </a:lnTo>
                <a:lnTo>
                  <a:pt x="2367" y="10931"/>
                </a:lnTo>
                <a:lnTo>
                  <a:pt x="2483" y="10323"/>
                </a:lnTo>
                <a:lnTo>
                  <a:pt x="2822" y="9198"/>
                </a:lnTo>
                <a:lnTo>
                  <a:pt x="3287" y="8180"/>
                </a:lnTo>
                <a:lnTo>
                  <a:pt x="3885" y="7269"/>
                </a:lnTo>
                <a:lnTo>
                  <a:pt x="4599" y="6466"/>
                </a:lnTo>
                <a:lnTo>
                  <a:pt x="5439" y="5778"/>
                </a:lnTo>
                <a:lnTo>
                  <a:pt x="6403" y="5207"/>
                </a:lnTo>
                <a:lnTo>
                  <a:pt x="7484" y="4751"/>
                </a:lnTo>
                <a:lnTo>
                  <a:pt x="8064" y="4573"/>
                </a:lnTo>
                <a:lnTo>
                  <a:pt x="8636" y="4421"/>
                </a:lnTo>
                <a:lnTo>
                  <a:pt x="9806" y="4206"/>
                </a:lnTo>
                <a:lnTo>
                  <a:pt x="11601" y="4019"/>
                </a:lnTo>
                <a:lnTo>
                  <a:pt x="12788" y="3938"/>
                </a:lnTo>
                <a:lnTo>
                  <a:pt x="16003" y="3742"/>
                </a:lnTo>
                <a:lnTo>
                  <a:pt x="20816" y="3501"/>
                </a:lnTo>
                <a:lnTo>
                  <a:pt x="24022" y="3304"/>
                </a:lnTo>
                <a:lnTo>
                  <a:pt x="25621" y="3179"/>
                </a:lnTo>
                <a:lnTo>
                  <a:pt x="27219" y="3045"/>
                </a:lnTo>
                <a:lnTo>
                  <a:pt x="30407" y="2840"/>
                </a:lnTo>
                <a:lnTo>
                  <a:pt x="33604" y="2724"/>
                </a:lnTo>
                <a:lnTo>
                  <a:pt x="35997" y="2724"/>
                </a:lnTo>
                <a:lnTo>
                  <a:pt x="37596" y="2769"/>
                </a:lnTo>
                <a:lnTo>
                  <a:pt x="38390" y="2813"/>
                </a:lnTo>
                <a:lnTo>
                  <a:pt x="39230" y="2858"/>
                </a:lnTo>
                <a:lnTo>
                  <a:pt x="40891" y="2867"/>
                </a:lnTo>
                <a:lnTo>
                  <a:pt x="42543" y="2787"/>
                </a:lnTo>
                <a:lnTo>
                  <a:pt x="44186" y="2617"/>
                </a:lnTo>
                <a:lnTo>
                  <a:pt x="45008" y="2492"/>
                </a:lnTo>
                <a:lnTo>
                  <a:pt x="46186" y="2322"/>
                </a:lnTo>
                <a:lnTo>
                  <a:pt x="48544" y="2063"/>
                </a:lnTo>
                <a:lnTo>
                  <a:pt x="50901" y="1911"/>
                </a:lnTo>
                <a:lnTo>
                  <a:pt x="53259" y="1840"/>
                </a:lnTo>
                <a:lnTo>
                  <a:pt x="55616" y="1858"/>
                </a:lnTo>
                <a:lnTo>
                  <a:pt x="57983" y="1929"/>
                </a:lnTo>
                <a:lnTo>
                  <a:pt x="61519" y="2117"/>
                </a:lnTo>
                <a:lnTo>
                  <a:pt x="63885" y="2286"/>
                </a:lnTo>
                <a:lnTo>
                  <a:pt x="66180" y="2465"/>
                </a:lnTo>
                <a:lnTo>
                  <a:pt x="70770" y="2778"/>
                </a:lnTo>
                <a:lnTo>
                  <a:pt x="73074" y="2876"/>
                </a:lnTo>
                <a:lnTo>
                  <a:pt x="73601" y="2894"/>
                </a:lnTo>
                <a:lnTo>
                  <a:pt x="74637" y="2992"/>
                </a:lnTo>
                <a:lnTo>
                  <a:pt x="75646" y="3179"/>
                </a:lnTo>
                <a:lnTo>
                  <a:pt x="76629" y="3465"/>
                </a:lnTo>
                <a:lnTo>
                  <a:pt x="77102" y="3662"/>
                </a:lnTo>
                <a:lnTo>
                  <a:pt x="77459" y="3822"/>
                </a:lnTo>
                <a:lnTo>
                  <a:pt x="78156" y="4180"/>
                </a:lnTo>
                <a:lnTo>
                  <a:pt x="78790" y="4581"/>
                </a:lnTo>
                <a:lnTo>
                  <a:pt x="79379" y="5046"/>
                </a:lnTo>
                <a:lnTo>
                  <a:pt x="79897" y="5573"/>
                </a:lnTo>
                <a:lnTo>
                  <a:pt x="80334" y="6171"/>
                </a:lnTo>
                <a:lnTo>
                  <a:pt x="80683" y="6841"/>
                </a:lnTo>
                <a:lnTo>
                  <a:pt x="80942" y="7600"/>
                </a:lnTo>
                <a:lnTo>
                  <a:pt x="81031" y="8019"/>
                </a:lnTo>
                <a:lnTo>
                  <a:pt x="81120" y="8493"/>
                </a:lnTo>
                <a:lnTo>
                  <a:pt x="81290" y="9439"/>
                </a:lnTo>
                <a:lnTo>
                  <a:pt x="81344" y="9913"/>
                </a:lnTo>
                <a:lnTo>
                  <a:pt x="81558" y="12690"/>
                </a:lnTo>
                <a:lnTo>
                  <a:pt x="81987" y="18235"/>
                </a:lnTo>
                <a:lnTo>
                  <a:pt x="82165" y="21013"/>
                </a:lnTo>
                <a:lnTo>
                  <a:pt x="82201" y="21647"/>
                </a:lnTo>
                <a:lnTo>
                  <a:pt x="82201" y="22906"/>
                </a:lnTo>
                <a:lnTo>
                  <a:pt x="82112" y="23843"/>
                </a:lnTo>
                <a:lnTo>
                  <a:pt x="81995" y="24459"/>
                </a:lnTo>
                <a:lnTo>
                  <a:pt x="81835" y="25067"/>
                </a:lnTo>
                <a:lnTo>
                  <a:pt x="81620" y="25674"/>
                </a:lnTo>
                <a:lnTo>
                  <a:pt x="81478" y="25978"/>
                </a:lnTo>
                <a:lnTo>
                  <a:pt x="81460" y="26058"/>
                </a:lnTo>
                <a:lnTo>
                  <a:pt x="81504" y="26290"/>
                </a:lnTo>
                <a:lnTo>
                  <a:pt x="81719" y="26674"/>
                </a:lnTo>
                <a:lnTo>
                  <a:pt x="81897" y="26879"/>
                </a:lnTo>
                <a:lnTo>
                  <a:pt x="81951" y="26924"/>
                </a:lnTo>
                <a:lnTo>
                  <a:pt x="82129" y="26960"/>
                </a:lnTo>
                <a:lnTo>
                  <a:pt x="82353" y="26951"/>
                </a:lnTo>
                <a:lnTo>
                  <a:pt x="82540" y="26897"/>
                </a:lnTo>
                <a:lnTo>
                  <a:pt x="82603" y="26853"/>
                </a:lnTo>
                <a:lnTo>
                  <a:pt x="82862" y="26594"/>
                </a:lnTo>
                <a:lnTo>
                  <a:pt x="83219" y="26156"/>
                </a:lnTo>
                <a:lnTo>
                  <a:pt x="83389" y="25844"/>
                </a:lnTo>
                <a:lnTo>
                  <a:pt x="83433" y="25674"/>
                </a:lnTo>
                <a:lnTo>
                  <a:pt x="83612" y="24843"/>
                </a:lnTo>
                <a:lnTo>
                  <a:pt x="83817" y="23575"/>
                </a:lnTo>
                <a:lnTo>
                  <a:pt x="83889" y="22727"/>
                </a:lnTo>
                <a:lnTo>
                  <a:pt x="83898" y="22298"/>
                </a:lnTo>
                <a:lnTo>
                  <a:pt x="83889" y="20879"/>
                </a:lnTo>
                <a:lnTo>
                  <a:pt x="83737" y="18030"/>
                </a:lnTo>
                <a:lnTo>
                  <a:pt x="83630" y="16601"/>
                </a:lnTo>
                <a:lnTo>
                  <a:pt x="83487" y="14601"/>
                </a:lnTo>
                <a:lnTo>
                  <a:pt x="83138" y="10582"/>
                </a:lnTo>
                <a:lnTo>
                  <a:pt x="82915" y="8582"/>
                </a:lnTo>
                <a:lnTo>
                  <a:pt x="82853" y="8189"/>
                </a:lnTo>
                <a:lnTo>
                  <a:pt x="82692" y="7448"/>
                </a:lnTo>
                <a:lnTo>
                  <a:pt x="82478" y="6742"/>
                </a:lnTo>
                <a:lnTo>
                  <a:pt x="82201" y="6082"/>
                </a:lnTo>
                <a:lnTo>
                  <a:pt x="81870" y="5465"/>
                </a:lnTo>
                <a:lnTo>
                  <a:pt x="81495" y="4885"/>
                </a:lnTo>
                <a:lnTo>
                  <a:pt x="81067" y="4358"/>
                </a:lnTo>
                <a:lnTo>
                  <a:pt x="80602" y="3867"/>
                </a:lnTo>
                <a:lnTo>
                  <a:pt x="80093" y="3421"/>
                </a:lnTo>
                <a:lnTo>
                  <a:pt x="79549" y="3019"/>
                </a:lnTo>
                <a:lnTo>
                  <a:pt x="78977" y="2661"/>
                </a:lnTo>
                <a:lnTo>
                  <a:pt x="78370" y="2349"/>
                </a:lnTo>
                <a:lnTo>
                  <a:pt x="77736" y="2081"/>
                </a:lnTo>
                <a:lnTo>
                  <a:pt x="77075" y="1858"/>
                </a:lnTo>
                <a:lnTo>
                  <a:pt x="76405" y="1679"/>
                </a:lnTo>
                <a:lnTo>
                  <a:pt x="75709" y="1554"/>
                </a:lnTo>
                <a:lnTo>
                  <a:pt x="75360" y="1510"/>
                </a:lnTo>
                <a:lnTo>
                  <a:pt x="73262" y="1268"/>
                </a:lnTo>
                <a:lnTo>
                  <a:pt x="69065" y="911"/>
                </a:lnTo>
                <a:lnTo>
                  <a:pt x="66966" y="759"/>
                </a:lnTo>
                <a:lnTo>
                  <a:pt x="64278" y="563"/>
                </a:lnTo>
                <a:lnTo>
                  <a:pt x="58903" y="224"/>
                </a:lnTo>
                <a:lnTo>
                  <a:pt x="56206" y="90"/>
                </a:lnTo>
                <a:lnTo>
                  <a:pt x="54893" y="45"/>
                </a:lnTo>
                <a:lnTo>
                  <a:pt x="5227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32"/>
          <p:cNvSpPr txBox="1"/>
          <p:nvPr/>
        </p:nvSpPr>
        <p:spPr>
          <a:xfrm>
            <a:off x="5977278" y="1373919"/>
            <a:ext cx="807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Lot/Lot</a:t>
            </a:r>
            <a:endParaRPr sz="1000" dirty="0">
              <a:latin typeface="Calibri"/>
              <a:ea typeface="Calibri"/>
              <a:cs typeface="Calibri"/>
              <a:sym typeface="Calibri"/>
            </a:endParaRPr>
          </a:p>
        </p:txBody>
      </p:sp>
      <p:sp>
        <p:nvSpPr>
          <p:cNvPr id="320" name="Google Shape;320;p32"/>
          <p:cNvSpPr txBox="1"/>
          <p:nvPr/>
        </p:nvSpPr>
        <p:spPr>
          <a:xfrm>
            <a:off x="5914089" y="2264373"/>
            <a:ext cx="870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Moab/Moab</a:t>
            </a:r>
            <a:endParaRPr sz="1000" dirty="0">
              <a:latin typeface="Calibri"/>
              <a:ea typeface="Calibri"/>
              <a:cs typeface="Calibri"/>
              <a:sym typeface="Calibri"/>
            </a:endParaRPr>
          </a:p>
        </p:txBody>
      </p:sp>
      <p:cxnSp>
        <p:nvCxnSpPr>
          <p:cNvPr id="321" name="Google Shape;321;p32"/>
          <p:cNvCxnSpPr/>
          <p:nvPr/>
        </p:nvCxnSpPr>
        <p:spPr>
          <a:xfrm flipH="1">
            <a:off x="6189250" y="2719275"/>
            <a:ext cx="83700" cy="456300"/>
          </a:xfrm>
          <a:prstGeom prst="straightConnector1">
            <a:avLst/>
          </a:prstGeom>
          <a:noFill/>
          <a:ln w="38100" cap="flat" cmpd="sng">
            <a:solidFill>
              <a:schemeClr val="dk1"/>
            </a:solidFill>
            <a:prstDash val="dash"/>
            <a:round/>
            <a:headEnd type="none" w="med" len="med"/>
            <a:tailEnd type="none" w="med" len="med"/>
          </a:ln>
        </p:spPr>
      </p:cxnSp>
      <p:cxnSp>
        <p:nvCxnSpPr>
          <p:cNvPr id="322" name="Google Shape;322;p32"/>
          <p:cNvCxnSpPr/>
          <p:nvPr/>
        </p:nvCxnSpPr>
        <p:spPr>
          <a:xfrm flipH="1">
            <a:off x="6197866" y="1714581"/>
            <a:ext cx="100800" cy="485400"/>
          </a:xfrm>
          <a:prstGeom prst="straightConnector1">
            <a:avLst/>
          </a:prstGeom>
          <a:noFill/>
          <a:ln w="38100" cap="flat" cmpd="sng">
            <a:solidFill>
              <a:schemeClr val="dk1"/>
            </a:solidFill>
            <a:prstDash val="solid"/>
            <a:round/>
            <a:headEnd type="none" w="med" len="med"/>
            <a:tailEnd type="none" w="med" len="med"/>
          </a:ln>
        </p:spPr>
      </p:cxnSp>
      <p:cxnSp>
        <p:nvCxnSpPr>
          <p:cNvPr id="323" name="Google Shape;323;p32"/>
          <p:cNvCxnSpPr/>
          <p:nvPr/>
        </p:nvCxnSpPr>
        <p:spPr>
          <a:xfrm rot="10800000" flipH="1">
            <a:off x="3137650" y="182100"/>
            <a:ext cx="4437600" cy="34500"/>
          </a:xfrm>
          <a:prstGeom prst="straightConnector1">
            <a:avLst/>
          </a:prstGeom>
          <a:noFill/>
          <a:ln w="38100" cap="flat" cmpd="sng">
            <a:solidFill>
              <a:schemeClr val="dk1"/>
            </a:solidFill>
            <a:prstDash val="solid"/>
            <a:round/>
            <a:headEnd type="none" w="med" len="med"/>
            <a:tailEnd type="none" w="med" len="med"/>
          </a:ln>
        </p:spPr>
      </p:cxnSp>
      <p:cxnSp>
        <p:nvCxnSpPr>
          <p:cNvPr id="324" name="Google Shape;324;p32"/>
          <p:cNvCxnSpPr>
            <a:endCxn id="274" idx="0"/>
          </p:cNvCxnSpPr>
          <p:nvPr/>
        </p:nvCxnSpPr>
        <p:spPr>
          <a:xfrm flipH="1">
            <a:off x="3128900" y="199200"/>
            <a:ext cx="17400" cy="2203200"/>
          </a:xfrm>
          <a:prstGeom prst="straightConnector1">
            <a:avLst/>
          </a:prstGeom>
          <a:noFill/>
          <a:ln w="38100" cap="flat" cmpd="sng">
            <a:solidFill>
              <a:schemeClr val="dk1"/>
            </a:solidFill>
            <a:prstDash val="lgDash"/>
            <a:round/>
            <a:headEnd type="none" w="med" len="med"/>
            <a:tailEnd type="none" w="med" len="med"/>
          </a:ln>
        </p:spPr>
      </p:cxnSp>
      <p:cxnSp>
        <p:nvCxnSpPr>
          <p:cNvPr id="325" name="Google Shape;325;p32"/>
          <p:cNvCxnSpPr/>
          <p:nvPr/>
        </p:nvCxnSpPr>
        <p:spPr>
          <a:xfrm flipH="1">
            <a:off x="4590463" y="180900"/>
            <a:ext cx="17400" cy="2203200"/>
          </a:xfrm>
          <a:prstGeom prst="straightConnector1">
            <a:avLst/>
          </a:prstGeom>
          <a:noFill/>
          <a:ln w="38100" cap="flat" cmpd="sng">
            <a:solidFill>
              <a:schemeClr val="dk1"/>
            </a:solidFill>
            <a:prstDash val="lgDash"/>
            <a:round/>
            <a:headEnd type="none" w="med" len="med"/>
            <a:tailEnd type="none" w="med" len="med"/>
          </a:ln>
        </p:spPr>
      </p:cxnSp>
      <p:cxnSp>
        <p:nvCxnSpPr>
          <p:cNvPr id="326" name="Google Shape;326;p32"/>
          <p:cNvCxnSpPr/>
          <p:nvPr/>
        </p:nvCxnSpPr>
        <p:spPr>
          <a:xfrm rot="10800000" flipH="1">
            <a:off x="854575" y="1523675"/>
            <a:ext cx="2902200" cy="1467300"/>
          </a:xfrm>
          <a:prstGeom prst="bentConnector3">
            <a:avLst>
              <a:gd name="adj1" fmla="val 50000"/>
            </a:avLst>
          </a:prstGeom>
          <a:noFill/>
          <a:ln w="28575" cap="flat" cmpd="sng">
            <a:solidFill>
              <a:srgbClr val="4A86E8"/>
            </a:solidFill>
            <a:prstDash val="solid"/>
            <a:round/>
            <a:headEnd type="none" w="med" len="med"/>
            <a:tailEnd type="none" w="med" len="med"/>
          </a:ln>
        </p:spPr>
      </p:cxnSp>
      <p:cxnSp>
        <p:nvCxnSpPr>
          <p:cNvPr id="327" name="Google Shape;327;p32"/>
          <p:cNvCxnSpPr/>
          <p:nvPr/>
        </p:nvCxnSpPr>
        <p:spPr>
          <a:xfrm rot="10800000">
            <a:off x="3673375" y="1523500"/>
            <a:ext cx="3783900" cy="1628700"/>
          </a:xfrm>
          <a:prstGeom prst="bentConnector3">
            <a:avLst>
              <a:gd name="adj1" fmla="val 50000"/>
            </a:avLst>
          </a:prstGeom>
          <a:noFill/>
          <a:ln w="28575" cap="flat" cmpd="sng">
            <a:solidFill>
              <a:srgbClr val="4A86E8"/>
            </a:solidFill>
            <a:prstDash val="solid"/>
            <a:round/>
            <a:headEnd type="none" w="med" len="med"/>
            <a:tailEnd type="none" w="med" len="med"/>
          </a:ln>
        </p:spPr>
      </p:cxnSp>
      <p:cxnSp>
        <p:nvCxnSpPr>
          <p:cNvPr id="328" name="Google Shape;328;p32"/>
          <p:cNvCxnSpPr/>
          <p:nvPr/>
        </p:nvCxnSpPr>
        <p:spPr>
          <a:xfrm>
            <a:off x="870675" y="2990975"/>
            <a:ext cx="16200" cy="1112700"/>
          </a:xfrm>
          <a:prstGeom prst="straightConnector1">
            <a:avLst/>
          </a:prstGeom>
          <a:noFill/>
          <a:ln w="28575" cap="flat" cmpd="sng">
            <a:solidFill>
              <a:srgbClr val="4A86E8"/>
            </a:solidFill>
            <a:prstDash val="solid"/>
            <a:round/>
            <a:headEnd type="none" w="med" len="med"/>
            <a:tailEnd type="none" w="med" len="med"/>
          </a:ln>
        </p:spPr>
      </p:cxnSp>
      <p:cxnSp>
        <p:nvCxnSpPr>
          <p:cNvPr id="329" name="Google Shape;329;p32"/>
          <p:cNvCxnSpPr/>
          <p:nvPr/>
        </p:nvCxnSpPr>
        <p:spPr>
          <a:xfrm rot="10800000" flipH="1">
            <a:off x="894875" y="4055000"/>
            <a:ext cx="8021700" cy="32400"/>
          </a:xfrm>
          <a:prstGeom prst="straightConnector1">
            <a:avLst/>
          </a:prstGeom>
          <a:noFill/>
          <a:ln w="28575" cap="flat" cmpd="sng">
            <a:solidFill>
              <a:srgbClr val="4A86E8"/>
            </a:solidFill>
            <a:prstDash val="solid"/>
            <a:round/>
            <a:headEnd type="none" w="med" len="med"/>
            <a:tailEnd type="none" w="med" len="med"/>
          </a:ln>
        </p:spPr>
      </p:cxnSp>
      <p:cxnSp>
        <p:nvCxnSpPr>
          <p:cNvPr id="330" name="Google Shape;330;p32"/>
          <p:cNvCxnSpPr/>
          <p:nvPr/>
        </p:nvCxnSpPr>
        <p:spPr>
          <a:xfrm rot="10800000" flipH="1">
            <a:off x="7425025" y="3144100"/>
            <a:ext cx="1483500" cy="8100"/>
          </a:xfrm>
          <a:prstGeom prst="straightConnector1">
            <a:avLst/>
          </a:prstGeom>
          <a:noFill/>
          <a:ln w="28575" cap="flat" cmpd="sng">
            <a:solidFill>
              <a:srgbClr val="4A86E8"/>
            </a:solidFill>
            <a:prstDash val="solid"/>
            <a:round/>
            <a:headEnd type="none" w="med" len="med"/>
            <a:tailEnd type="none" w="med" len="med"/>
          </a:ln>
        </p:spPr>
      </p:cxnSp>
      <p:cxnSp>
        <p:nvCxnSpPr>
          <p:cNvPr id="331" name="Google Shape;331;p32"/>
          <p:cNvCxnSpPr/>
          <p:nvPr/>
        </p:nvCxnSpPr>
        <p:spPr>
          <a:xfrm flipH="1">
            <a:off x="8899125" y="3136075"/>
            <a:ext cx="9300" cy="920700"/>
          </a:xfrm>
          <a:prstGeom prst="straightConnector1">
            <a:avLst/>
          </a:prstGeom>
          <a:noFill/>
          <a:ln w="28575" cap="flat" cmpd="sng">
            <a:solidFill>
              <a:srgbClr val="4A86E8"/>
            </a:solidFill>
            <a:prstDash val="solid"/>
            <a:round/>
            <a:headEnd type="none" w="med" len="med"/>
            <a:tailEnd type="none" w="med" len="med"/>
          </a:ln>
        </p:spPr>
      </p:cxnSp>
    </p:spTree>
    <p:extLst>
      <p:ext uri="{BB962C8B-B14F-4D97-AF65-F5344CB8AC3E}">
        <p14:creationId xmlns:p14="http://schemas.microsoft.com/office/powerpoint/2010/main" val="20741401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7" name="Google Shape;537;p72"/>
          <p:cNvSpPr txBox="1">
            <a:spLocks noGrp="1"/>
          </p:cNvSpPr>
          <p:nvPr>
            <p:ph type="subTitle" idx="1"/>
          </p:nvPr>
        </p:nvSpPr>
        <p:spPr>
          <a:xfrm>
            <a:off x="0" y="147775"/>
            <a:ext cx="4572000" cy="48975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2035" b="1">
              <a:latin typeface="Roboto"/>
              <a:ea typeface="Roboto"/>
              <a:cs typeface="Roboto"/>
              <a:sym typeface="Roboto"/>
            </a:endParaRPr>
          </a:p>
          <a:p>
            <a:pPr marL="0" lvl="0" indent="0" algn="l" rtl="0">
              <a:lnSpc>
                <a:spcPct val="100000"/>
              </a:lnSpc>
              <a:spcBef>
                <a:spcPts val="750"/>
              </a:spcBef>
              <a:spcAft>
                <a:spcPts val="0"/>
              </a:spcAft>
              <a:buSzPts val="1018"/>
              <a:buNone/>
            </a:pPr>
            <a:endParaRPr sz="1600">
              <a:latin typeface="Roboto"/>
              <a:ea typeface="Roboto"/>
              <a:cs typeface="Roboto"/>
              <a:sym typeface="Roboto"/>
            </a:endParaRPr>
          </a:p>
        </p:txBody>
      </p:sp>
      <p:sp>
        <p:nvSpPr>
          <p:cNvPr id="538" name="Google Shape;538;p72"/>
          <p:cNvSpPr txBox="1">
            <a:spLocks noGrp="1"/>
          </p:cNvSpPr>
          <p:nvPr>
            <p:ph type="subTitle" idx="1"/>
          </p:nvPr>
        </p:nvSpPr>
        <p:spPr>
          <a:xfrm>
            <a:off x="88500" y="142800"/>
            <a:ext cx="8758134" cy="4857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3200" b="1" dirty="0">
                <a:latin typeface="Roboto"/>
                <a:ea typeface="Roboto"/>
                <a:cs typeface="Roboto"/>
                <a:sym typeface="Roboto"/>
              </a:rPr>
              <a:t>Regreso a Judá</a:t>
            </a:r>
            <a:endParaRPr sz="3200" b="1" dirty="0">
              <a:latin typeface="Roboto"/>
              <a:ea typeface="Roboto"/>
              <a:cs typeface="Roboto"/>
              <a:sym typeface="Roboto"/>
            </a:endParaRPr>
          </a:p>
          <a:p>
            <a:pPr marL="0" lvl="0" indent="0" algn="l" rtl="0">
              <a:spcBef>
                <a:spcPts val="750"/>
              </a:spcBef>
              <a:spcAft>
                <a:spcPts val="0"/>
              </a:spcAft>
              <a:buNone/>
            </a:pPr>
            <a:r>
              <a:rPr lang="en" sz="2400" b="1" dirty="0">
                <a:latin typeface="Roboto"/>
                <a:ea typeface="Roboto"/>
                <a:cs typeface="Roboto"/>
                <a:sym typeface="Roboto"/>
              </a:rPr>
              <a:t>Un destello de esperanza</a:t>
            </a:r>
            <a:endParaRPr sz="2400" b="1" dirty="0">
              <a:latin typeface="Roboto"/>
              <a:ea typeface="Roboto"/>
              <a:cs typeface="Roboto"/>
              <a:sym typeface="Roboto"/>
            </a:endParaRPr>
          </a:p>
          <a:p>
            <a:pPr marL="0" lvl="0" indent="0" algn="l" rtl="0">
              <a:spcBef>
                <a:spcPts val="750"/>
              </a:spcBef>
              <a:spcAft>
                <a:spcPts val="0"/>
              </a:spcAft>
              <a:buNone/>
            </a:pPr>
            <a:r>
              <a:rPr lang="en" sz="2400" b="1" dirty="0">
                <a:latin typeface="Roboto"/>
                <a:ea typeface="Roboto"/>
                <a:cs typeface="Roboto"/>
                <a:sym typeface="Roboto"/>
              </a:rPr>
              <a:t>22</a:t>
            </a:r>
            <a:r>
              <a:rPr lang="en" sz="2400" dirty="0">
                <a:latin typeface="Roboto"/>
                <a:ea typeface="Roboto"/>
                <a:cs typeface="Roboto"/>
                <a:sym typeface="Roboto"/>
              </a:rPr>
              <a:t> Y volvió Noemí, y con ella su nuera Rut la moabita, regresando así de los campos de Moab. Llegaron a Belén al comienzo de la siega de la cebada.</a:t>
            </a:r>
            <a:endParaRPr sz="2400" dirty="0">
              <a:latin typeface="Roboto"/>
              <a:ea typeface="Roboto"/>
              <a:cs typeface="Roboto"/>
              <a:sym typeface="Roboto"/>
            </a:endParaRPr>
          </a:p>
          <a:p>
            <a:pPr marL="457200" lvl="0" indent="-336550" algn="l" rtl="0">
              <a:spcBef>
                <a:spcPts val="750"/>
              </a:spcBef>
              <a:spcAft>
                <a:spcPts val="0"/>
              </a:spcAft>
              <a:buSzPts val="1700"/>
              <a:buFont typeface="Roboto"/>
              <a:buChar char="●"/>
            </a:pPr>
            <a:r>
              <a:rPr lang="en" sz="2400" dirty="0">
                <a:latin typeface="Roboto"/>
                <a:ea typeface="Roboto"/>
                <a:cs typeface="Roboto"/>
                <a:sym typeface="Roboto"/>
              </a:rPr>
              <a:t>¿Qué lecciones podemos aprender de la amargura de Noemí? ¿Cómo podemos aprender a estar alegres en tiempos difíciles?</a:t>
            </a:r>
            <a:endParaRPr sz="2400" dirty="0">
              <a:latin typeface="Roboto"/>
              <a:ea typeface="Roboto"/>
              <a:cs typeface="Roboto"/>
              <a:sym typeface="Roboto"/>
            </a:endParaRPr>
          </a:p>
          <a:p>
            <a:pPr marL="0" lvl="0" indent="0" algn="l" rtl="0">
              <a:spcBef>
                <a:spcPts val="750"/>
              </a:spcBef>
              <a:spcAft>
                <a:spcPts val="0"/>
              </a:spcAft>
              <a:buNone/>
            </a:pPr>
            <a:endParaRPr sz="2000" dirty="0">
              <a:latin typeface="Roboto"/>
              <a:ea typeface="Roboto"/>
              <a:cs typeface="Roboto"/>
              <a:sym typeface="Roboto"/>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19370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aphicFrame>
        <p:nvGraphicFramePr>
          <p:cNvPr id="544" name="Google Shape;544;p73"/>
          <p:cNvGraphicFramePr/>
          <p:nvPr>
            <p:extLst/>
          </p:nvPr>
        </p:nvGraphicFramePr>
        <p:xfrm>
          <a:off x="0" y="5"/>
          <a:ext cx="9144000" cy="5017300"/>
        </p:xfrm>
        <a:graphic>
          <a:graphicData uri="http://schemas.openxmlformats.org/drawingml/2006/table">
            <a:tbl>
              <a:tblPr>
                <a:noFill/>
              </a:tblPr>
              <a:tblGrid>
                <a:gridCol w="2286000"/>
                <a:gridCol w="2286000"/>
                <a:gridCol w="2286000"/>
                <a:gridCol w="2286000"/>
              </a:tblGrid>
              <a:tr h="553500">
                <a:tc>
                  <a:txBody>
                    <a:bodyPr/>
                    <a:lstStyle/>
                    <a:p>
                      <a:pPr marL="0" lvl="0" indent="0" algn="l" rtl="0">
                        <a:spcBef>
                          <a:spcPts val="0"/>
                        </a:spcBef>
                        <a:spcAft>
                          <a:spcPts val="0"/>
                        </a:spcAft>
                        <a:buNone/>
                      </a:pPr>
                      <a:endParaRPr sz="1600" b="1"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Rut</a:t>
                      </a:r>
                      <a:endParaRPr sz="20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Noemí</a:t>
                      </a:r>
                      <a:endParaRPr sz="20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Israel</a:t>
                      </a:r>
                      <a:endParaRPr sz="2000" b="1">
                        <a:latin typeface="Roboto"/>
                        <a:ea typeface="Roboto"/>
                        <a:cs typeface="Roboto"/>
                        <a:sym typeface="Roboto"/>
                      </a:endParaRPr>
                    </a:p>
                  </a:txBody>
                  <a:tcPr marL="91425" marR="91425" marT="91425" marB="91425"/>
                </a:tc>
              </a:tr>
              <a:tr h="1032175">
                <a:tc>
                  <a:txBody>
                    <a:bodyPr/>
                    <a:lstStyle/>
                    <a:p>
                      <a:pPr marL="0" lvl="0" indent="0" algn="l" rtl="0">
                        <a:spcBef>
                          <a:spcPts val="0"/>
                        </a:spcBef>
                        <a:spcAft>
                          <a:spcPts val="0"/>
                        </a:spcAft>
                        <a:buNone/>
                      </a:pPr>
                      <a:r>
                        <a:rPr lang="en" sz="1600" b="1">
                          <a:latin typeface="Roboto"/>
                          <a:ea typeface="Roboto"/>
                          <a:cs typeface="Roboto"/>
                          <a:sym typeface="Roboto"/>
                        </a:rPr>
                        <a:t>Conocimiento de Dios</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r h="1197800">
                <a:tc>
                  <a:txBody>
                    <a:bodyPr/>
                    <a:lstStyle/>
                    <a:p>
                      <a:pPr marL="0" lvl="0" indent="0" algn="l" rtl="0">
                        <a:spcBef>
                          <a:spcPts val="0"/>
                        </a:spcBef>
                        <a:spcAft>
                          <a:spcPts val="0"/>
                        </a:spcAft>
                        <a:buNone/>
                      </a:pPr>
                      <a:r>
                        <a:rPr lang="en" sz="1600" b="1">
                          <a:latin typeface="Roboto"/>
                          <a:ea typeface="Roboto"/>
                          <a:cs typeface="Roboto"/>
                          <a:sym typeface="Roboto"/>
                        </a:rPr>
                        <a:t>Lealtad</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r h="1201650">
                <a:tc>
                  <a:txBody>
                    <a:bodyPr/>
                    <a:lstStyle/>
                    <a:p>
                      <a:pPr marL="0" lvl="0" indent="0" algn="l" rtl="0">
                        <a:spcBef>
                          <a:spcPts val="0"/>
                        </a:spcBef>
                        <a:spcAft>
                          <a:spcPts val="0"/>
                        </a:spcAft>
                        <a:buNone/>
                      </a:pPr>
                      <a:r>
                        <a:rPr lang="en" sz="1600" b="1">
                          <a:latin typeface="Roboto"/>
                          <a:ea typeface="Roboto"/>
                          <a:cs typeface="Roboto"/>
                          <a:sym typeface="Roboto"/>
                        </a:rPr>
                        <a:t>Acción que resulta</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r>
              <a:tr h="1032175">
                <a:tc>
                  <a:txBody>
                    <a:bodyPr/>
                    <a:lstStyle/>
                    <a:p>
                      <a:pPr marL="0" lvl="0" indent="0" algn="l" rtl="0">
                        <a:spcBef>
                          <a:spcPts val="0"/>
                        </a:spcBef>
                        <a:spcAft>
                          <a:spcPts val="0"/>
                        </a:spcAft>
                        <a:buNone/>
                      </a:pPr>
                      <a:r>
                        <a:rPr lang="en" sz="1600" b="1">
                          <a:latin typeface="Roboto"/>
                          <a:ea typeface="Roboto"/>
                          <a:cs typeface="Roboto"/>
                          <a:sym typeface="Roboto"/>
                        </a:rPr>
                        <a:t>Premisa subyacente</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bl>
          </a:graphicData>
        </a:graphic>
      </p:graphicFrame>
    </p:spTree>
    <p:extLst>
      <p:ext uri="{BB962C8B-B14F-4D97-AF65-F5344CB8AC3E}">
        <p14:creationId xmlns:p14="http://schemas.microsoft.com/office/powerpoint/2010/main" val="26539910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aphicFrame>
        <p:nvGraphicFramePr>
          <p:cNvPr id="544" name="Google Shape;544;p73"/>
          <p:cNvGraphicFramePr/>
          <p:nvPr>
            <p:extLst/>
          </p:nvPr>
        </p:nvGraphicFramePr>
        <p:xfrm>
          <a:off x="0" y="5"/>
          <a:ext cx="9144000" cy="5017300"/>
        </p:xfrm>
        <a:graphic>
          <a:graphicData uri="http://schemas.openxmlformats.org/drawingml/2006/table">
            <a:tbl>
              <a:tblPr>
                <a:noFill/>
              </a:tblPr>
              <a:tblGrid>
                <a:gridCol w="2286000"/>
                <a:gridCol w="2286000"/>
                <a:gridCol w="2286000"/>
                <a:gridCol w="2286000"/>
              </a:tblGrid>
              <a:tr h="553500">
                <a:tc>
                  <a:txBody>
                    <a:bodyPr/>
                    <a:lstStyle/>
                    <a:p>
                      <a:pPr marL="0" lvl="0" indent="0" algn="l" rtl="0">
                        <a:spcBef>
                          <a:spcPts val="0"/>
                        </a:spcBef>
                        <a:spcAft>
                          <a:spcPts val="0"/>
                        </a:spcAft>
                        <a:buNone/>
                      </a:pPr>
                      <a:endParaRPr sz="1600" b="1"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Rut</a:t>
                      </a:r>
                      <a:endParaRPr sz="20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Noemí</a:t>
                      </a:r>
                      <a:endParaRPr sz="20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Israel</a:t>
                      </a:r>
                      <a:endParaRPr sz="2000" b="1">
                        <a:latin typeface="Roboto"/>
                        <a:ea typeface="Roboto"/>
                        <a:cs typeface="Roboto"/>
                        <a:sym typeface="Roboto"/>
                      </a:endParaRPr>
                    </a:p>
                  </a:txBody>
                  <a:tcPr marL="91425" marR="91425" marT="91425" marB="91425"/>
                </a:tc>
              </a:tr>
              <a:tr h="1032175">
                <a:tc>
                  <a:txBody>
                    <a:bodyPr/>
                    <a:lstStyle/>
                    <a:p>
                      <a:pPr marL="0" lvl="0" indent="0" algn="l" rtl="0">
                        <a:spcBef>
                          <a:spcPts val="0"/>
                        </a:spcBef>
                        <a:spcAft>
                          <a:spcPts val="0"/>
                        </a:spcAft>
                        <a:buNone/>
                      </a:pPr>
                      <a:r>
                        <a:rPr lang="en" sz="1600" b="1">
                          <a:latin typeface="Roboto"/>
                          <a:ea typeface="Roboto"/>
                          <a:cs typeface="Roboto"/>
                          <a:sym typeface="Roboto"/>
                        </a:rPr>
                        <a:t>Conocimiento de Dios</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Por medio de las vidas de Noemí y su familia</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Por medio de las leyes, la crianza y la fe que practicaba</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Revelación directa por señales y prodigios</a:t>
                      </a:r>
                      <a:endParaRPr sz="1600" dirty="0">
                        <a:solidFill>
                          <a:schemeClr val="dk1"/>
                        </a:solidFill>
                        <a:latin typeface="Roboto"/>
                        <a:ea typeface="Roboto"/>
                        <a:cs typeface="Roboto"/>
                        <a:sym typeface="Roboto"/>
                      </a:endParaRPr>
                    </a:p>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r h="1197800">
                <a:tc>
                  <a:txBody>
                    <a:bodyPr/>
                    <a:lstStyle/>
                    <a:p>
                      <a:pPr marL="0" lvl="0" indent="0" algn="l" rtl="0">
                        <a:spcBef>
                          <a:spcPts val="0"/>
                        </a:spcBef>
                        <a:spcAft>
                          <a:spcPts val="0"/>
                        </a:spcAft>
                        <a:buNone/>
                      </a:pPr>
                      <a:r>
                        <a:rPr lang="en" sz="1600" b="1">
                          <a:latin typeface="Roboto"/>
                          <a:ea typeface="Roboto"/>
                          <a:cs typeface="Roboto"/>
                          <a:sym typeface="Roboto"/>
                        </a:rPr>
                        <a:t>Lealtad</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r h="1201650">
                <a:tc>
                  <a:txBody>
                    <a:bodyPr/>
                    <a:lstStyle/>
                    <a:p>
                      <a:pPr marL="0" lvl="0" indent="0" algn="l" rtl="0">
                        <a:spcBef>
                          <a:spcPts val="0"/>
                        </a:spcBef>
                        <a:spcAft>
                          <a:spcPts val="0"/>
                        </a:spcAft>
                        <a:buNone/>
                      </a:pPr>
                      <a:r>
                        <a:rPr lang="en" sz="1600" b="1">
                          <a:latin typeface="Roboto"/>
                          <a:ea typeface="Roboto"/>
                          <a:cs typeface="Roboto"/>
                          <a:sym typeface="Roboto"/>
                        </a:rPr>
                        <a:t>Acción que resulta</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r>
              <a:tr h="1032175">
                <a:tc>
                  <a:txBody>
                    <a:bodyPr/>
                    <a:lstStyle/>
                    <a:p>
                      <a:pPr marL="0" lvl="0" indent="0" algn="l" rtl="0">
                        <a:spcBef>
                          <a:spcPts val="0"/>
                        </a:spcBef>
                        <a:spcAft>
                          <a:spcPts val="0"/>
                        </a:spcAft>
                        <a:buNone/>
                      </a:pPr>
                      <a:r>
                        <a:rPr lang="en" sz="1600" b="1">
                          <a:latin typeface="Roboto"/>
                          <a:ea typeface="Roboto"/>
                          <a:cs typeface="Roboto"/>
                          <a:sym typeface="Roboto"/>
                        </a:rPr>
                        <a:t>Premisa subyacente</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bl>
          </a:graphicData>
        </a:graphic>
      </p:graphicFrame>
    </p:spTree>
    <p:extLst>
      <p:ext uri="{BB962C8B-B14F-4D97-AF65-F5344CB8AC3E}">
        <p14:creationId xmlns:p14="http://schemas.microsoft.com/office/powerpoint/2010/main" val="563109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aphicFrame>
        <p:nvGraphicFramePr>
          <p:cNvPr id="544" name="Google Shape;544;p73"/>
          <p:cNvGraphicFramePr/>
          <p:nvPr>
            <p:extLst/>
          </p:nvPr>
        </p:nvGraphicFramePr>
        <p:xfrm>
          <a:off x="0" y="5"/>
          <a:ext cx="9144000" cy="5017300"/>
        </p:xfrm>
        <a:graphic>
          <a:graphicData uri="http://schemas.openxmlformats.org/drawingml/2006/table">
            <a:tbl>
              <a:tblPr>
                <a:noFill/>
              </a:tblPr>
              <a:tblGrid>
                <a:gridCol w="2286000"/>
                <a:gridCol w="2286000"/>
                <a:gridCol w="2286000"/>
                <a:gridCol w="2286000"/>
              </a:tblGrid>
              <a:tr h="553500">
                <a:tc>
                  <a:txBody>
                    <a:bodyPr/>
                    <a:lstStyle/>
                    <a:p>
                      <a:pPr marL="0" lvl="0" indent="0" algn="l" rtl="0">
                        <a:spcBef>
                          <a:spcPts val="0"/>
                        </a:spcBef>
                        <a:spcAft>
                          <a:spcPts val="0"/>
                        </a:spcAft>
                        <a:buNone/>
                      </a:pPr>
                      <a:endParaRPr sz="1600" b="1"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Rut</a:t>
                      </a:r>
                      <a:endParaRPr sz="20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Noemí</a:t>
                      </a:r>
                      <a:endParaRPr sz="20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Israel</a:t>
                      </a:r>
                      <a:endParaRPr sz="2000" b="1">
                        <a:latin typeface="Roboto"/>
                        <a:ea typeface="Roboto"/>
                        <a:cs typeface="Roboto"/>
                        <a:sym typeface="Roboto"/>
                      </a:endParaRPr>
                    </a:p>
                  </a:txBody>
                  <a:tcPr marL="91425" marR="91425" marT="91425" marB="91425"/>
                </a:tc>
              </a:tr>
              <a:tr h="1032175">
                <a:tc>
                  <a:txBody>
                    <a:bodyPr/>
                    <a:lstStyle/>
                    <a:p>
                      <a:pPr marL="0" lvl="0" indent="0" algn="l" rtl="0">
                        <a:spcBef>
                          <a:spcPts val="0"/>
                        </a:spcBef>
                        <a:spcAft>
                          <a:spcPts val="0"/>
                        </a:spcAft>
                        <a:buNone/>
                      </a:pPr>
                      <a:r>
                        <a:rPr lang="en" sz="1600" b="1">
                          <a:latin typeface="Roboto"/>
                          <a:ea typeface="Roboto"/>
                          <a:cs typeface="Roboto"/>
                          <a:sym typeface="Roboto"/>
                        </a:rPr>
                        <a:t>Conocimiento de Dios</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Por medio de las vidas de Noemí y su familia</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Por medio de las leyes, la crianza y la fe que practicaba</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Revelación directa por señales y prodigios</a:t>
                      </a:r>
                      <a:endParaRPr sz="1600" dirty="0">
                        <a:solidFill>
                          <a:schemeClr val="dk1"/>
                        </a:solidFill>
                        <a:latin typeface="Roboto"/>
                        <a:ea typeface="Roboto"/>
                        <a:cs typeface="Roboto"/>
                        <a:sym typeface="Roboto"/>
                      </a:endParaRPr>
                    </a:p>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r h="1197800">
                <a:tc>
                  <a:txBody>
                    <a:bodyPr/>
                    <a:lstStyle/>
                    <a:p>
                      <a:pPr marL="0" lvl="0" indent="0" algn="l" rtl="0">
                        <a:spcBef>
                          <a:spcPts val="0"/>
                        </a:spcBef>
                        <a:spcAft>
                          <a:spcPts val="0"/>
                        </a:spcAft>
                        <a:buNone/>
                      </a:pPr>
                      <a:r>
                        <a:rPr lang="en" sz="1600" b="1">
                          <a:latin typeface="Roboto"/>
                          <a:ea typeface="Roboto"/>
                          <a:cs typeface="Roboto"/>
                          <a:sym typeface="Roboto"/>
                        </a:rPr>
                        <a:t>Lealtad</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latin typeface="Roboto"/>
                          <a:ea typeface="Roboto"/>
                          <a:cs typeface="Roboto"/>
                          <a:sym typeface="Roboto"/>
                        </a:rPr>
                        <a:t>Hacia Noemí</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Hacia las provisiones, reconocía la ira de Dios</a:t>
                      </a: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Temió a Dios </a:t>
                      </a:r>
                      <a:r>
                        <a:rPr lang="en" sz="1600" dirty="0" smtClean="0">
                          <a:solidFill>
                            <a:schemeClr val="dk1"/>
                          </a:solidFill>
                          <a:latin typeface="Roboto"/>
                          <a:ea typeface="Roboto"/>
                          <a:cs typeface="Roboto"/>
                          <a:sym typeface="Roboto"/>
                        </a:rPr>
                        <a:t>momentáneamente</a:t>
                      </a:r>
                      <a:r>
                        <a:rPr lang="en" sz="1600" dirty="0">
                          <a:solidFill>
                            <a:schemeClr val="dk1"/>
                          </a:solidFill>
                          <a:latin typeface="Roboto"/>
                          <a:ea typeface="Roboto"/>
                          <a:cs typeface="Roboto"/>
                          <a:sym typeface="Roboto"/>
                        </a:rPr>
                        <a:t>; cambiaba </a:t>
                      </a:r>
                      <a:r>
                        <a:rPr lang="en" sz="1600" dirty="0" smtClean="0">
                          <a:solidFill>
                            <a:schemeClr val="dk1"/>
                          </a:solidFill>
                          <a:latin typeface="Roboto"/>
                          <a:ea typeface="Roboto"/>
                          <a:cs typeface="Roboto"/>
                          <a:sym typeface="Roboto"/>
                        </a:rPr>
                        <a:t>constante-mente </a:t>
                      </a:r>
                      <a:r>
                        <a:rPr lang="en" sz="1600" dirty="0">
                          <a:solidFill>
                            <a:schemeClr val="dk1"/>
                          </a:solidFill>
                          <a:latin typeface="Roboto"/>
                          <a:ea typeface="Roboto"/>
                          <a:cs typeface="Roboto"/>
                          <a:sym typeface="Roboto"/>
                        </a:rPr>
                        <a:t>su lealtad</a:t>
                      </a:r>
                      <a:endParaRPr sz="1600" dirty="0">
                        <a:latin typeface="Roboto"/>
                        <a:ea typeface="Roboto"/>
                        <a:cs typeface="Roboto"/>
                        <a:sym typeface="Roboto"/>
                      </a:endParaRPr>
                    </a:p>
                  </a:txBody>
                  <a:tcPr marL="91425" marR="91425" marT="91425" marB="91425"/>
                </a:tc>
              </a:tr>
              <a:tr h="1201650">
                <a:tc>
                  <a:txBody>
                    <a:bodyPr/>
                    <a:lstStyle/>
                    <a:p>
                      <a:pPr marL="0" lvl="0" indent="0" algn="l" rtl="0">
                        <a:spcBef>
                          <a:spcPts val="0"/>
                        </a:spcBef>
                        <a:spcAft>
                          <a:spcPts val="0"/>
                        </a:spcAft>
                        <a:buNone/>
                      </a:pPr>
                      <a:r>
                        <a:rPr lang="en" sz="1600" b="1">
                          <a:latin typeface="Roboto"/>
                          <a:ea typeface="Roboto"/>
                          <a:cs typeface="Roboto"/>
                          <a:sym typeface="Roboto"/>
                        </a:rPr>
                        <a:t>Acción que resulta</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r>
              <a:tr h="1032175">
                <a:tc>
                  <a:txBody>
                    <a:bodyPr/>
                    <a:lstStyle/>
                    <a:p>
                      <a:pPr marL="0" lvl="0" indent="0" algn="l" rtl="0">
                        <a:spcBef>
                          <a:spcPts val="0"/>
                        </a:spcBef>
                        <a:spcAft>
                          <a:spcPts val="0"/>
                        </a:spcAft>
                        <a:buNone/>
                      </a:pPr>
                      <a:r>
                        <a:rPr lang="en" sz="1600" b="1">
                          <a:latin typeface="Roboto"/>
                          <a:ea typeface="Roboto"/>
                          <a:cs typeface="Roboto"/>
                          <a:sym typeface="Roboto"/>
                        </a:rPr>
                        <a:t>Premisa subyacente</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bl>
          </a:graphicData>
        </a:graphic>
      </p:graphicFrame>
    </p:spTree>
    <p:extLst>
      <p:ext uri="{BB962C8B-B14F-4D97-AF65-F5344CB8AC3E}">
        <p14:creationId xmlns:p14="http://schemas.microsoft.com/office/powerpoint/2010/main" val="39385883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aphicFrame>
        <p:nvGraphicFramePr>
          <p:cNvPr id="544" name="Google Shape;544;p73"/>
          <p:cNvGraphicFramePr/>
          <p:nvPr>
            <p:extLst/>
          </p:nvPr>
        </p:nvGraphicFramePr>
        <p:xfrm>
          <a:off x="0" y="5"/>
          <a:ext cx="9144000" cy="5017300"/>
        </p:xfrm>
        <a:graphic>
          <a:graphicData uri="http://schemas.openxmlformats.org/drawingml/2006/table">
            <a:tbl>
              <a:tblPr>
                <a:noFill/>
              </a:tblPr>
              <a:tblGrid>
                <a:gridCol w="2286000"/>
                <a:gridCol w="2286000"/>
                <a:gridCol w="2286000"/>
                <a:gridCol w="2286000"/>
              </a:tblGrid>
              <a:tr h="553500">
                <a:tc>
                  <a:txBody>
                    <a:bodyPr/>
                    <a:lstStyle/>
                    <a:p>
                      <a:pPr marL="0" lvl="0" indent="0" algn="l" rtl="0">
                        <a:spcBef>
                          <a:spcPts val="0"/>
                        </a:spcBef>
                        <a:spcAft>
                          <a:spcPts val="0"/>
                        </a:spcAft>
                        <a:buNone/>
                      </a:pPr>
                      <a:endParaRPr sz="1600" b="1"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Rut</a:t>
                      </a:r>
                      <a:endParaRPr sz="20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Noemí</a:t>
                      </a:r>
                      <a:endParaRPr sz="20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Israel</a:t>
                      </a:r>
                      <a:endParaRPr sz="2000" b="1">
                        <a:latin typeface="Roboto"/>
                        <a:ea typeface="Roboto"/>
                        <a:cs typeface="Roboto"/>
                        <a:sym typeface="Roboto"/>
                      </a:endParaRPr>
                    </a:p>
                  </a:txBody>
                  <a:tcPr marL="91425" marR="91425" marT="91425" marB="91425"/>
                </a:tc>
              </a:tr>
              <a:tr h="1032175">
                <a:tc>
                  <a:txBody>
                    <a:bodyPr/>
                    <a:lstStyle/>
                    <a:p>
                      <a:pPr marL="0" lvl="0" indent="0" algn="l" rtl="0">
                        <a:spcBef>
                          <a:spcPts val="0"/>
                        </a:spcBef>
                        <a:spcAft>
                          <a:spcPts val="0"/>
                        </a:spcAft>
                        <a:buNone/>
                      </a:pPr>
                      <a:r>
                        <a:rPr lang="en" sz="1600" b="1">
                          <a:latin typeface="Roboto"/>
                          <a:ea typeface="Roboto"/>
                          <a:cs typeface="Roboto"/>
                          <a:sym typeface="Roboto"/>
                        </a:rPr>
                        <a:t>Conocimiento de Dios</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Por medio de las vidas de Noemí y su familia</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Por medio de las leyes, la crianza y la fe que practicaba</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Revelación directa por señales y prodigios</a:t>
                      </a:r>
                      <a:endParaRPr sz="1600" dirty="0">
                        <a:solidFill>
                          <a:schemeClr val="dk1"/>
                        </a:solidFill>
                        <a:latin typeface="Roboto"/>
                        <a:ea typeface="Roboto"/>
                        <a:cs typeface="Roboto"/>
                        <a:sym typeface="Roboto"/>
                      </a:endParaRPr>
                    </a:p>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r h="1197800">
                <a:tc>
                  <a:txBody>
                    <a:bodyPr/>
                    <a:lstStyle/>
                    <a:p>
                      <a:pPr marL="0" lvl="0" indent="0" algn="l" rtl="0">
                        <a:spcBef>
                          <a:spcPts val="0"/>
                        </a:spcBef>
                        <a:spcAft>
                          <a:spcPts val="0"/>
                        </a:spcAft>
                        <a:buNone/>
                      </a:pPr>
                      <a:r>
                        <a:rPr lang="en" sz="1600" b="1">
                          <a:latin typeface="Roboto"/>
                          <a:ea typeface="Roboto"/>
                          <a:cs typeface="Roboto"/>
                          <a:sym typeface="Roboto"/>
                        </a:rPr>
                        <a:t>Lealtad</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latin typeface="Roboto"/>
                          <a:ea typeface="Roboto"/>
                          <a:cs typeface="Roboto"/>
                          <a:sym typeface="Roboto"/>
                        </a:rPr>
                        <a:t>Hacia Noemí</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Hacia las provisiones, reconocía la ira de Dios</a:t>
                      </a: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Temió a Dios </a:t>
                      </a:r>
                      <a:r>
                        <a:rPr lang="en" sz="1600" dirty="0" smtClean="0">
                          <a:solidFill>
                            <a:schemeClr val="dk1"/>
                          </a:solidFill>
                          <a:latin typeface="Roboto"/>
                          <a:ea typeface="Roboto"/>
                          <a:cs typeface="Roboto"/>
                          <a:sym typeface="Roboto"/>
                        </a:rPr>
                        <a:t>momentáneamente</a:t>
                      </a:r>
                      <a:r>
                        <a:rPr lang="en" sz="1600" dirty="0">
                          <a:solidFill>
                            <a:schemeClr val="dk1"/>
                          </a:solidFill>
                          <a:latin typeface="Roboto"/>
                          <a:ea typeface="Roboto"/>
                          <a:cs typeface="Roboto"/>
                          <a:sym typeface="Roboto"/>
                        </a:rPr>
                        <a:t>; cambiaba </a:t>
                      </a:r>
                      <a:r>
                        <a:rPr lang="en" sz="1600" dirty="0" smtClean="0">
                          <a:solidFill>
                            <a:schemeClr val="dk1"/>
                          </a:solidFill>
                          <a:latin typeface="Roboto"/>
                          <a:ea typeface="Roboto"/>
                          <a:cs typeface="Roboto"/>
                          <a:sym typeface="Roboto"/>
                        </a:rPr>
                        <a:t>constante-mente </a:t>
                      </a:r>
                      <a:r>
                        <a:rPr lang="en" sz="1600" dirty="0">
                          <a:solidFill>
                            <a:schemeClr val="dk1"/>
                          </a:solidFill>
                          <a:latin typeface="Roboto"/>
                          <a:ea typeface="Roboto"/>
                          <a:cs typeface="Roboto"/>
                          <a:sym typeface="Roboto"/>
                        </a:rPr>
                        <a:t>su lealtad</a:t>
                      </a:r>
                      <a:endParaRPr sz="1600" dirty="0">
                        <a:latin typeface="Roboto"/>
                        <a:ea typeface="Roboto"/>
                        <a:cs typeface="Roboto"/>
                        <a:sym typeface="Roboto"/>
                      </a:endParaRPr>
                    </a:p>
                  </a:txBody>
                  <a:tcPr marL="91425" marR="91425" marT="91425" marB="91425"/>
                </a:tc>
              </a:tr>
              <a:tr h="1201650">
                <a:tc>
                  <a:txBody>
                    <a:bodyPr/>
                    <a:lstStyle/>
                    <a:p>
                      <a:pPr marL="0" lvl="0" indent="0" algn="l" rtl="0">
                        <a:spcBef>
                          <a:spcPts val="0"/>
                        </a:spcBef>
                        <a:spcAft>
                          <a:spcPts val="0"/>
                        </a:spcAft>
                        <a:buNone/>
                      </a:pPr>
                      <a:r>
                        <a:rPr lang="en" sz="1600" b="1">
                          <a:latin typeface="Roboto"/>
                          <a:ea typeface="Roboto"/>
                          <a:cs typeface="Roboto"/>
                          <a:sym typeface="Roboto"/>
                        </a:rPr>
                        <a:t>Acción que resulta</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Completa obediencia y lealtad hacia Noemí; “Dios juzgará”</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Con temor y </a:t>
                      </a:r>
                      <a:r>
                        <a:rPr lang="en" sz="1600" dirty="0" smtClean="0">
                          <a:solidFill>
                            <a:schemeClr val="dk1"/>
                          </a:solidFill>
                          <a:latin typeface="Roboto"/>
                          <a:ea typeface="Roboto"/>
                          <a:cs typeface="Roboto"/>
                          <a:sym typeface="Roboto"/>
                        </a:rPr>
                        <a:t>aborre-ciendo </a:t>
                      </a:r>
                      <a:r>
                        <a:rPr lang="en" sz="1600" dirty="0">
                          <a:solidFill>
                            <a:schemeClr val="dk1"/>
                          </a:solidFill>
                          <a:latin typeface="Roboto"/>
                          <a:ea typeface="Roboto"/>
                          <a:cs typeface="Roboto"/>
                          <a:sym typeface="Roboto"/>
                        </a:rPr>
                        <a:t>su destino; </a:t>
                      </a:r>
                      <a:r>
                        <a:rPr lang="en" sz="1600" dirty="0" smtClean="0">
                          <a:solidFill>
                            <a:schemeClr val="dk1"/>
                          </a:solidFill>
                          <a:latin typeface="Roboto"/>
                          <a:ea typeface="Roboto"/>
                          <a:cs typeface="Roboto"/>
                          <a:sym typeface="Roboto"/>
                        </a:rPr>
                        <a:t>desesperanza </a:t>
                      </a: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Desobed-</a:t>
                      </a:r>
                      <a:br>
                        <a:rPr lang="en" sz="1600">
                          <a:solidFill>
                            <a:schemeClr val="dk1"/>
                          </a:solidFill>
                          <a:latin typeface="Roboto"/>
                          <a:ea typeface="Roboto"/>
                          <a:cs typeface="Roboto"/>
                          <a:sym typeface="Roboto"/>
                        </a:rPr>
                      </a:br>
                      <a:r>
                        <a:rPr lang="en" sz="1600">
                          <a:solidFill>
                            <a:schemeClr val="dk1"/>
                          </a:solidFill>
                          <a:latin typeface="Roboto"/>
                          <a:ea typeface="Roboto"/>
                          <a:cs typeface="Roboto"/>
                          <a:sym typeface="Roboto"/>
                        </a:rPr>
                        <a:t>iencia y falta de fe</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r>
              <a:tr h="1032175">
                <a:tc>
                  <a:txBody>
                    <a:bodyPr/>
                    <a:lstStyle/>
                    <a:p>
                      <a:pPr marL="0" lvl="0" indent="0" algn="l" rtl="0">
                        <a:spcBef>
                          <a:spcPts val="0"/>
                        </a:spcBef>
                        <a:spcAft>
                          <a:spcPts val="0"/>
                        </a:spcAft>
                        <a:buNone/>
                      </a:pPr>
                      <a:r>
                        <a:rPr lang="en" sz="1600" b="1">
                          <a:latin typeface="Roboto"/>
                          <a:ea typeface="Roboto"/>
                          <a:cs typeface="Roboto"/>
                          <a:sym typeface="Roboto"/>
                        </a:rPr>
                        <a:t>Premisa subyacente</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bl>
          </a:graphicData>
        </a:graphic>
      </p:graphicFrame>
    </p:spTree>
    <p:extLst>
      <p:ext uri="{BB962C8B-B14F-4D97-AF65-F5344CB8AC3E}">
        <p14:creationId xmlns:p14="http://schemas.microsoft.com/office/powerpoint/2010/main" val="2472350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aphicFrame>
        <p:nvGraphicFramePr>
          <p:cNvPr id="544" name="Google Shape;544;p73"/>
          <p:cNvGraphicFramePr/>
          <p:nvPr/>
        </p:nvGraphicFramePr>
        <p:xfrm>
          <a:off x="0" y="5"/>
          <a:ext cx="9144000" cy="5017300"/>
        </p:xfrm>
        <a:graphic>
          <a:graphicData uri="http://schemas.openxmlformats.org/drawingml/2006/table">
            <a:tbl>
              <a:tblPr>
                <a:noFill/>
              </a:tblPr>
              <a:tblGrid>
                <a:gridCol w="2286000"/>
                <a:gridCol w="2286000"/>
                <a:gridCol w="2286000"/>
                <a:gridCol w="2286000"/>
              </a:tblGrid>
              <a:tr h="553500">
                <a:tc>
                  <a:txBody>
                    <a:bodyPr/>
                    <a:lstStyle/>
                    <a:p>
                      <a:pPr marL="0" lvl="0" indent="0" algn="l" rtl="0">
                        <a:spcBef>
                          <a:spcPts val="0"/>
                        </a:spcBef>
                        <a:spcAft>
                          <a:spcPts val="0"/>
                        </a:spcAft>
                        <a:buNone/>
                      </a:pPr>
                      <a:endParaRPr sz="1600" b="1"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Rut</a:t>
                      </a:r>
                      <a:endParaRPr sz="20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Noemí</a:t>
                      </a:r>
                      <a:endParaRPr sz="20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2000" b="1">
                          <a:latin typeface="Roboto"/>
                          <a:ea typeface="Roboto"/>
                          <a:cs typeface="Roboto"/>
                          <a:sym typeface="Roboto"/>
                        </a:rPr>
                        <a:t>Israel</a:t>
                      </a:r>
                      <a:endParaRPr sz="2000" b="1">
                        <a:latin typeface="Roboto"/>
                        <a:ea typeface="Roboto"/>
                        <a:cs typeface="Roboto"/>
                        <a:sym typeface="Roboto"/>
                      </a:endParaRPr>
                    </a:p>
                  </a:txBody>
                  <a:tcPr marL="91425" marR="91425" marT="91425" marB="91425"/>
                </a:tc>
              </a:tr>
              <a:tr h="1032175">
                <a:tc>
                  <a:txBody>
                    <a:bodyPr/>
                    <a:lstStyle/>
                    <a:p>
                      <a:pPr marL="0" lvl="0" indent="0" algn="l" rtl="0">
                        <a:spcBef>
                          <a:spcPts val="0"/>
                        </a:spcBef>
                        <a:spcAft>
                          <a:spcPts val="0"/>
                        </a:spcAft>
                        <a:buNone/>
                      </a:pPr>
                      <a:r>
                        <a:rPr lang="en" sz="1600" b="1">
                          <a:latin typeface="Roboto"/>
                          <a:ea typeface="Roboto"/>
                          <a:cs typeface="Roboto"/>
                          <a:sym typeface="Roboto"/>
                        </a:rPr>
                        <a:t>Conocimiento de Dios</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Por medio de las vidas de Noemí y su familia</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Por medio de las leyes, la crianza y la fe que practicaba</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Revelación directa por señales y prodigios</a:t>
                      </a:r>
                      <a:endParaRPr sz="1600" dirty="0">
                        <a:solidFill>
                          <a:schemeClr val="dk1"/>
                        </a:solidFill>
                        <a:latin typeface="Roboto"/>
                        <a:ea typeface="Roboto"/>
                        <a:cs typeface="Roboto"/>
                        <a:sym typeface="Roboto"/>
                      </a:endParaRPr>
                    </a:p>
                    <a:p>
                      <a:pPr marL="0" lvl="0" indent="0" algn="l" rtl="0">
                        <a:spcBef>
                          <a:spcPts val="0"/>
                        </a:spcBef>
                        <a:spcAft>
                          <a:spcPts val="0"/>
                        </a:spcAft>
                        <a:buNone/>
                      </a:pPr>
                      <a:endParaRPr sz="1600" dirty="0">
                        <a:latin typeface="Roboto"/>
                        <a:ea typeface="Roboto"/>
                        <a:cs typeface="Roboto"/>
                        <a:sym typeface="Roboto"/>
                      </a:endParaRPr>
                    </a:p>
                  </a:txBody>
                  <a:tcPr marL="91425" marR="91425" marT="91425" marB="91425"/>
                </a:tc>
              </a:tr>
              <a:tr h="1197800">
                <a:tc>
                  <a:txBody>
                    <a:bodyPr/>
                    <a:lstStyle/>
                    <a:p>
                      <a:pPr marL="0" lvl="0" indent="0" algn="l" rtl="0">
                        <a:spcBef>
                          <a:spcPts val="0"/>
                        </a:spcBef>
                        <a:spcAft>
                          <a:spcPts val="0"/>
                        </a:spcAft>
                        <a:buNone/>
                      </a:pPr>
                      <a:r>
                        <a:rPr lang="en" sz="1600" b="1">
                          <a:latin typeface="Roboto"/>
                          <a:ea typeface="Roboto"/>
                          <a:cs typeface="Roboto"/>
                          <a:sym typeface="Roboto"/>
                        </a:rPr>
                        <a:t>Lealtad</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latin typeface="Roboto"/>
                          <a:ea typeface="Roboto"/>
                          <a:cs typeface="Roboto"/>
                          <a:sym typeface="Roboto"/>
                        </a:rPr>
                        <a:t>Hacia Noemí</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Hacia las provisiones, reconocía la ira de Dios</a:t>
                      </a: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Temió a Dios </a:t>
                      </a:r>
                      <a:r>
                        <a:rPr lang="en" sz="1600" dirty="0" smtClean="0">
                          <a:solidFill>
                            <a:schemeClr val="dk1"/>
                          </a:solidFill>
                          <a:latin typeface="Roboto"/>
                          <a:ea typeface="Roboto"/>
                          <a:cs typeface="Roboto"/>
                          <a:sym typeface="Roboto"/>
                        </a:rPr>
                        <a:t>momentáneamente</a:t>
                      </a:r>
                      <a:r>
                        <a:rPr lang="en" sz="1600" dirty="0">
                          <a:solidFill>
                            <a:schemeClr val="dk1"/>
                          </a:solidFill>
                          <a:latin typeface="Roboto"/>
                          <a:ea typeface="Roboto"/>
                          <a:cs typeface="Roboto"/>
                          <a:sym typeface="Roboto"/>
                        </a:rPr>
                        <a:t>; cambiaba </a:t>
                      </a:r>
                      <a:r>
                        <a:rPr lang="en" sz="1600" dirty="0" smtClean="0">
                          <a:solidFill>
                            <a:schemeClr val="dk1"/>
                          </a:solidFill>
                          <a:latin typeface="Roboto"/>
                          <a:ea typeface="Roboto"/>
                          <a:cs typeface="Roboto"/>
                          <a:sym typeface="Roboto"/>
                        </a:rPr>
                        <a:t>constante-mente </a:t>
                      </a:r>
                      <a:r>
                        <a:rPr lang="en" sz="1600" dirty="0">
                          <a:solidFill>
                            <a:schemeClr val="dk1"/>
                          </a:solidFill>
                          <a:latin typeface="Roboto"/>
                          <a:ea typeface="Roboto"/>
                          <a:cs typeface="Roboto"/>
                          <a:sym typeface="Roboto"/>
                        </a:rPr>
                        <a:t>su lealtad</a:t>
                      </a:r>
                      <a:endParaRPr sz="1600" dirty="0">
                        <a:latin typeface="Roboto"/>
                        <a:ea typeface="Roboto"/>
                        <a:cs typeface="Roboto"/>
                        <a:sym typeface="Roboto"/>
                      </a:endParaRPr>
                    </a:p>
                  </a:txBody>
                  <a:tcPr marL="91425" marR="91425" marT="91425" marB="91425"/>
                </a:tc>
              </a:tr>
              <a:tr h="1201650">
                <a:tc>
                  <a:txBody>
                    <a:bodyPr/>
                    <a:lstStyle/>
                    <a:p>
                      <a:pPr marL="0" lvl="0" indent="0" algn="l" rtl="0">
                        <a:spcBef>
                          <a:spcPts val="0"/>
                        </a:spcBef>
                        <a:spcAft>
                          <a:spcPts val="0"/>
                        </a:spcAft>
                        <a:buNone/>
                      </a:pPr>
                      <a:r>
                        <a:rPr lang="en" sz="1600" b="1">
                          <a:latin typeface="Roboto"/>
                          <a:ea typeface="Roboto"/>
                          <a:cs typeface="Roboto"/>
                          <a:sym typeface="Roboto"/>
                        </a:rPr>
                        <a:t>Acción que resulta</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Completa obediencia y lealtad hacia Noemí; “Dios juzgará”</a:t>
                      </a: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Con temor y </a:t>
                      </a:r>
                      <a:r>
                        <a:rPr lang="en" sz="1600" dirty="0" smtClean="0">
                          <a:solidFill>
                            <a:schemeClr val="dk1"/>
                          </a:solidFill>
                          <a:latin typeface="Roboto"/>
                          <a:ea typeface="Roboto"/>
                          <a:cs typeface="Roboto"/>
                          <a:sym typeface="Roboto"/>
                        </a:rPr>
                        <a:t>aborre-ciendo </a:t>
                      </a:r>
                      <a:r>
                        <a:rPr lang="en" sz="1600" dirty="0">
                          <a:solidFill>
                            <a:schemeClr val="dk1"/>
                          </a:solidFill>
                          <a:latin typeface="Roboto"/>
                          <a:ea typeface="Roboto"/>
                          <a:cs typeface="Roboto"/>
                          <a:sym typeface="Roboto"/>
                        </a:rPr>
                        <a:t>su destino; </a:t>
                      </a:r>
                      <a:r>
                        <a:rPr lang="en" sz="1600" dirty="0" smtClean="0">
                          <a:solidFill>
                            <a:schemeClr val="dk1"/>
                          </a:solidFill>
                          <a:latin typeface="Roboto"/>
                          <a:ea typeface="Roboto"/>
                          <a:cs typeface="Roboto"/>
                          <a:sym typeface="Roboto"/>
                        </a:rPr>
                        <a:t>desesperanza </a:t>
                      </a:r>
                      <a:endParaRPr sz="1600" dirty="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Desobed-</a:t>
                      </a:r>
                      <a:br>
                        <a:rPr lang="en" sz="1600">
                          <a:solidFill>
                            <a:schemeClr val="dk1"/>
                          </a:solidFill>
                          <a:latin typeface="Roboto"/>
                          <a:ea typeface="Roboto"/>
                          <a:cs typeface="Roboto"/>
                          <a:sym typeface="Roboto"/>
                        </a:rPr>
                      </a:br>
                      <a:r>
                        <a:rPr lang="en" sz="1600">
                          <a:solidFill>
                            <a:schemeClr val="dk1"/>
                          </a:solidFill>
                          <a:latin typeface="Roboto"/>
                          <a:ea typeface="Roboto"/>
                          <a:cs typeface="Roboto"/>
                          <a:sym typeface="Roboto"/>
                        </a:rPr>
                        <a:t>iencia y falta de fe</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r>
              <a:tr h="1032175">
                <a:tc>
                  <a:txBody>
                    <a:bodyPr/>
                    <a:lstStyle/>
                    <a:p>
                      <a:pPr marL="0" lvl="0" indent="0" algn="l" rtl="0">
                        <a:spcBef>
                          <a:spcPts val="0"/>
                        </a:spcBef>
                        <a:spcAft>
                          <a:spcPts val="0"/>
                        </a:spcAft>
                        <a:buNone/>
                      </a:pPr>
                      <a:r>
                        <a:rPr lang="en" sz="1600" b="1">
                          <a:latin typeface="Roboto"/>
                          <a:ea typeface="Roboto"/>
                          <a:cs typeface="Roboto"/>
                          <a:sym typeface="Roboto"/>
                        </a:rPr>
                        <a:t>Premisa subyacente</a:t>
                      </a:r>
                      <a:endParaRPr sz="1600"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Consciencia, conocimiento de Dios</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Roboto"/>
                          <a:ea typeface="Roboto"/>
                          <a:cs typeface="Roboto"/>
                          <a:sym typeface="Roboto"/>
                        </a:rPr>
                        <a:t>El juicio de Dios</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600" dirty="0">
                          <a:solidFill>
                            <a:schemeClr val="dk1"/>
                          </a:solidFill>
                          <a:latin typeface="Roboto"/>
                          <a:ea typeface="Roboto"/>
                          <a:cs typeface="Roboto"/>
                          <a:sym typeface="Roboto"/>
                        </a:rPr>
                        <a:t>Incredulidad, sin importar la cantidad de evidencia dada</a:t>
                      </a:r>
                      <a:endParaRPr sz="1600" dirty="0">
                        <a:latin typeface="Roboto"/>
                        <a:ea typeface="Roboto"/>
                        <a:cs typeface="Roboto"/>
                        <a:sym typeface="Roboto"/>
                      </a:endParaRPr>
                    </a:p>
                  </a:txBody>
                  <a:tcPr marL="91425" marR="91425" marT="91425" marB="91425"/>
                </a:tc>
              </a:tr>
            </a:tbl>
          </a:graphicData>
        </a:graphic>
      </p:graphicFrame>
    </p:spTree>
    <p:extLst>
      <p:ext uri="{BB962C8B-B14F-4D97-AF65-F5344CB8AC3E}">
        <p14:creationId xmlns:p14="http://schemas.microsoft.com/office/powerpoint/2010/main" val="38403016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20" name="Google Shape;520;p56"/>
          <p:cNvSpPr txBox="1"/>
          <p:nvPr/>
        </p:nvSpPr>
        <p:spPr>
          <a:xfrm>
            <a:off x="174300" y="672250"/>
            <a:ext cx="8969700" cy="3970277"/>
          </a:xfrm>
          <a:prstGeom prst="rect">
            <a:avLst/>
          </a:prstGeom>
          <a:noFill/>
          <a:ln>
            <a:noFill/>
          </a:ln>
        </p:spPr>
        <p:txBody>
          <a:bodyPr spcFirstLastPara="1" wrap="square" lIns="91425" tIns="45700" rIns="91425" bIns="45700" anchor="t" anchorCtr="0">
            <a:spAutoFit/>
          </a:bodyPr>
          <a:lstStyle/>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Introducción: Noemí pierde a su familia (1:1-5)</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Noemí regresa a Belén con Rut (1:6-22)</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Rut espiga en el campo de Booz (2:1-23)</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Rut, en la era, le pide a Booz que se case con ella (3:1-18)</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Booz organiza la redención en la puerta (4:1-12)</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Conclusión: Noemí bendecida con una nueva familia (4:13-17)</a:t>
            </a:r>
            <a:endParaRPr sz="1800" dirty="0">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Genealogía: bendición extendida (4:18-22)</a:t>
            </a:r>
            <a:endParaRPr sz="1800" dirty="0">
              <a:latin typeface="Roboto"/>
              <a:ea typeface="Roboto"/>
              <a:cs typeface="Roboto"/>
              <a:sym typeface="Roboto"/>
            </a:endParaRPr>
          </a:p>
        </p:txBody>
      </p:sp>
      <p:sp>
        <p:nvSpPr>
          <p:cNvPr id="521" name="Google Shape;521;p56"/>
          <p:cNvSpPr txBox="1"/>
          <p:nvPr/>
        </p:nvSpPr>
        <p:spPr>
          <a:xfrm>
            <a:off x="0" y="33300"/>
            <a:ext cx="9143999"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latin typeface="Roboto"/>
                <a:ea typeface="Roboto"/>
                <a:cs typeface="Roboto"/>
                <a:sym typeface="Roboto"/>
              </a:rPr>
              <a:t>Bosquejo de Rut</a:t>
            </a:r>
            <a:endParaRPr sz="3200" b="1" dirty="0">
              <a:latin typeface="Roboto"/>
              <a:ea typeface="Roboto"/>
              <a:cs typeface="Roboto"/>
              <a:sym typeface="Roboto"/>
            </a:endParaRPr>
          </a:p>
        </p:txBody>
      </p:sp>
    </p:spTree>
    <p:extLst>
      <p:ext uri="{BB962C8B-B14F-4D97-AF65-F5344CB8AC3E}">
        <p14:creationId xmlns:p14="http://schemas.microsoft.com/office/powerpoint/2010/main" val="6379105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32"/>
          <p:cNvSpPr txBox="1"/>
          <p:nvPr/>
        </p:nvSpPr>
        <p:spPr>
          <a:xfrm>
            <a:off x="172900" y="221550"/>
            <a:ext cx="8748076" cy="446348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200" b="1" dirty="0">
                <a:solidFill>
                  <a:schemeClr val="dk1"/>
                </a:solidFill>
                <a:latin typeface="Roboto"/>
                <a:ea typeface="Roboto"/>
                <a:cs typeface="Roboto"/>
                <a:sym typeface="Roboto"/>
              </a:rPr>
              <a:t>Objetivos de la lección</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3200" dirty="0">
                <a:solidFill>
                  <a:schemeClr val="dk1"/>
                </a:solidFill>
                <a:latin typeface="Roboto"/>
                <a:ea typeface="Roboto"/>
                <a:cs typeface="Roboto"/>
                <a:sym typeface="Roboto"/>
              </a:rPr>
              <a:t>1. Enumerar algunas virtudes exhibidas por los personajes hacia los demás en el capítulo</a:t>
            </a:r>
            <a:endParaRPr sz="32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32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3200" dirty="0">
                <a:solidFill>
                  <a:schemeClr val="dk1"/>
                </a:solidFill>
                <a:latin typeface="Roboto"/>
                <a:ea typeface="Roboto"/>
                <a:cs typeface="Roboto"/>
                <a:sym typeface="Roboto"/>
              </a:rPr>
              <a:t>2. Enumerar 3 lecciones de las palabras de compromiso/ determinación de Rut</a:t>
            </a:r>
            <a:endParaRPr sz="32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3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2948530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143000" y="841772"/>
            <a:ext cx="6858000" cy="1790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130" name="Google Shape;130;p25"/>
          <p:cNvSpPr txBox="1">
            <a:spLocks noGrp="1"/>
          </p:cNvSpPr>
          <p:nvPr>
            <p:ph type="subTitle" idx="1"/>
          </p:nvPr>
        </p:nvSpPr>
        <p:spPr>
          <a:xfrm>
            <a:off x="1143000" y="2701528"/>
            <a:ext cx="6858000" cy="12417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endParaRPr/>
          </a:p>
        </p:txBody>
      </p:sp>
    </p:spTree>
    <p:extLst>
      <p:ext uri="{BB962C8B-B14F-4D97-AF65-F5344CB8AC3E}">
        <p14:creationId xmlns:p14="http://schemas.microsoft.com/office/powerpoint/2010/main" val="262943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13172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792113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37"/>
          <p:cNvPicPr preferRelativeResize="0"/>
          <p:nvPr/>
        </p:nvPicPr>
        <p:blipFill rotWithShape="1">
          <a:blip r:embed="rId3">
            <a:alphaModFix/>
          </a:blip>
          <a:srcRect/>
          <a:stretch/>
        </p:blipFill>
        <p:spPr>
          <a:xfrm>
            <a:off x="170245" y="137421"/>
            <a:ext cx="4427285" cy="4706748"/>
          </a:xfrm>
          <a:prstGeom prst="rect">
            <a:avLst/>
          </a:prstGeom>
          <a:noFill/>
          <a:ln>
            <a:noFill/>
          </a:ln>
        </p:spPr>
      </p:pic>
      <p:sp>
        <p:nvSpPr>
          <p:cNvPr id="375" name="Google Shape;375;p37"/>
          <p:cNvSpPr txBox="1"/>
          <p:nvPr/>
        </p:nvSpPr>
        <p:spPr>
          <a:xfrm>
            <a:off x="170249" y="4897190"/>
            <a:ext cx="37239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00">
                <a:solidFill>
                  <a:schemeClr val="lt1"/>
                </a:solidFill>
                <a:highlight>
                  <a:schemeClr val="accent1"/>
                </a:highlight>
                <a:latin typeface="Roboto"/>
                <a:ea typeface="Roboto"/>
                <a:cs typeface="Roboto"/>
                <a:sym typeface="Roboto"/>
              </a:rPr>
              <a:t>Copyright © 2001 Crossway Bibles – www.esvstudybible.org</a:t>
            </a:r>
            <a:endParaRPr sz="1000" dirty="0">
              <a:solidFill>
                <a:schemeClr val="lt1"/>
              </a:solidFill>
              <a:highlight>
                <a:schemeClr val="accent1"/>
              </a:highlight>
              <a:latin typeface="Roboto"/>
              <a:ea typeface="Roboto"/>
              <a:cs typeface="Roboto"/>
              <a:sym typeface="Roboto"/>
            </a:endParaRPr>
          </a:p>
        </p:txBody>
      </p:sp>
      <p:sp>
        <p:nvSpPr>
          <p:cNvPr id="376" name="Google Shape;376;p37"/>
          <p:cNvSpPr txBox="1"/>
          <p:nvPr/>
        </p:nvSpPr>
        <p:spPr>
          <a:xfrm>
            <a:off x="4597525" y="69575"/>
            <a:ext cx="4546500" cy="120028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 sz="2400" b="1" dirty="0">
                <a:solidFill>
                  <a:srgbClr val="262626"/>
                </a:solidFill>
                <a:latin typeface="Roboto"/>
                <a:ea typeface="Roboto"/>
                <a:cs typeface="Roboto"/>
                <a:sym typeface="Roboto"/>
              </a:rPr>
              <a:t>Context físico de </a:t>
            </a:r>
            <a:r>
              <a:rPr lang="en" sz="2400" b="1" dirty="0" smtClean="0">
                <a:solidFill>
                  <a:srgbClr val="262626"/>
                </a:solidFill>
                <a:latin typeface="Roboto"/>
                <a:ea typeface="Roboto"/>
                <a:cs typeface="Roboto"/>
                <a:sym typeface="Roboto"/>
              </a:rPr>
              <a:t>Rut</a:t>
            </a:r>
          </a:p>
          <a:p>
            <a:pPr marL="457200" marR="0" lvl="0" indent="457200" algn="l" rtl="0">
              <a:spcBef>
                <a:spcPts val="0"/>
              </a:spcBef>
              <a:spcAft>
                <a:spcPts val="0"/>
              </a:spcAft>
              <a:buNone/>
            </a:pPr>
            <a:endParaRPr sz="2400" b="1" dirty="0">
              <a:solidFill>
                <a:srgbClr val="262626"/>
              </a:solidFill>
              <a:latin typeface="Roboto"/>
              <a:ea typeface="Roboto"/>
              <a:cs typeface="Roboto"/>
              <a:sym typeface="Roboto"/>
            </a:endParaRPr>
          </a:p>
          <a:p>
            <a:pPr marL="0" marR="0" lvl="0" indent="0" algn="l" rtl="0">
              <a:spcBef>
                <a:spcPts val="0"/>
              </a:spcBef>
              <a:spcAft>
                <a:spcPts val="0"/>
              </a:spcAft>
              <a:buNone/>
            </a:pPr>
            <a:endParaRPr sz="2400" dirty="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7575602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24498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Crecer en las virtudes divinas, especialmente en tiempos de dificultad o de tentación</a:t>
            </a:r>
            <a:r>
              <a:rPr lang="en" sz="3200" dirty="0" smtClean="0">
                <a:solidFill>
                  <a:schemeClr val="dk1"/>
                </a:solidFill>
                <a:latin typeface="Roboto"/>
                <a:ea typeface="Roboto"/>
                <a:cs typeface="Roboto"/>
                <a:sym typeface="Roboto"/>
              </a:rPr>
              <a:t>.</a:t>
            </a:r>
            <a:endParaRPr sz="32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2881383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358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Crecer en las virtudes divinas, especialmente en tiempos de dificultad o de tentación.</a:t>
            </a:r>
            <a:endParaRPr sz="32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Mostrar compasión y bondad hacia los demás</a:t>
            </a:r>
            <a:r>
              <a:rPr lang="en" sz="3200" dirty="0" smtClean="0">
                <a:solidFill>
                  <a:schemeClr val="dk1"/>
                </a:solidFill>
                <a:latin typeface="Roboto"/>
                <a:ea typeface="Roboto"/>
                <a:cs typeface="Roboto"/>
                <a:sym typeface="Roboto"/>
              </a:rPr>
              <a:t>.</a:t>
            </a:r>
            <a:endParaRPr sz="32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1113042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55"/>
          <p:cNvSpPr txBox="1"/>
          <p:nvPr/>
        </p:nvSpPr>
        <p:spPr>
          <a:xfrm>
            <a:off x="0" y="0"/>
            <a:ext cx="8920976" cy="471510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Crecer en las virtudes divinas, especialmente en tiempos de dificultad o de tentación.</a:t>
            </a:r>
            <a:endParaRPr sz="32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Mostrar compasión y bondad hacia los demás.</a:t>
            </a:r>
            <a:endParaRPr sz="3200" dirty="0">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AutoNum type="arabicPeriod"/>
            </a:pPr>
            <a:r>
              <a:rPr lang="en" sz="3200" dirty="0">
                <a:solidFill>
                  <a:schemeClr val="dk1"/>
                </a:solidFill>
                <a:latin typeface="Roboto"/>
                <a:ea typeface="Roboto"/>
                <a:cs typeface="Roboto"/>
                <a:sym typeface="Roboto"/>
              </a:rPr>
              <a:t>Considerar la providencia de Dios para vivir una vida activa y fiel.</a:t>
            </a:r>
            <a:endParaRPr sz="3200" dirty="0">
              <a:latin typeface="Roboto"/>
              <a:ea typeface="Roboto"/>
              <a:cs typeface="Roboto"/>
              <a:sym typeface="Roboto"/>
            </a:endParaRPr>
          </a:p>
        </p:txBody>
      </p:sp>
    </p:spTree>
    <p:extLst>
      <p:ext uri="{BB962C8B-B14F-4D97-AF65-F5344CB8AC3E}">
        <p14:creationId xmlns:p14="http://schemas.microsoft.com/office/powerpoint/2010/main" val="21553754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52"/>
          <p:cNvSpPr txBox="1"/>
          <p:nvPr/>
        </p:nvSpPr>
        <p:spPr>
          <a:xfrm>
            <a:off x="0" y="0"/>
            <a:ext cx="9047356" cy="471510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b="1" dirty="0" smtClean="0">
                <a:solidFill>
                  <a:schemeClr val="dk1"/>
                </a:solidFill>
                <a:latin typeface="Roboto"/>
                <a:ea typeface="Roboto"/>
                <a:cs typeface="Roboto"/>
                <a:sym typeface="Roboto"/>
              </a:rPr>
              <a:t>Objetivos </a:t>
            </a:r>
            <a:r>
              <a:rPr lang="en" sz="3200" b="1" dirty="0">
                <a:solidFill>
                  <a:schemeClr val="dk1"/>
                </a:solidFill>
                <a:latin typeface="Roboto"/>
                <a:ea typeface="Roboto"/>
                <a:cs typeface="Roboto"/>
                <a:sym typeface="Roboto"/>
              </a:rPr>
              <a:t>de la clase</a:t>
            </a:r>
            <a:r>
              <a:rPr lang="en" sz="3200" b="1" dirty="0" smtClean="0">
                <a:solidFill>
                  <a:schemeClr val="dk1"/>
                </a:solidFill>
                <a:latin typeface="Roboto"/>
                <a:ea typeface="Roboto"/>
                <a:cs typeface="Roboto"/>
                <a:sym typeface="Roboto"/>
              </a:rPr>
              <a:t>:</a:t>
            </a:r>
          </a:p>
          <a:p>
            <a:pPr marL="0" lvl="0" indent="0" algn="l" rtl="0">
              <a:lnSpc>
                <a:spcPct val="115000"/>
              </a:lnSpc>
              <a:spcBef>
                <a:spcPts val="0"/>
              </a:spcBef>
              <a:spcAft>
                <a:spcPts val="0"/>
              </a:spcAft>
              <a:buNone/>
            </a:pPr>
            <a:endParaRPr sz="3200" b="1"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3200" b="1" dirty="0">
                <a:solidFill>
                  <a:schemeClr val="dk1"/>
                </a:solidFill>
                <a:latin typeface="Roboto"/>
                <a:ea typeface="Roboto"/>
                <a:cs typeface="Roboto"/>
                <a:sym typeface="Roboto"/>
              </a:rPr>
              <a:t>Crecer en las virtudes divinas</a:t>
            </a:r>
            <a:r>
              <a:rPr lang="en" sz="3200" dirty="0">
                <a:solidFill>
                  <a:schemeClr val="dk1"/>
                </a:solidFill>
                <a:latin typeface="Roboto"/>
                <a:ea typeface="Roboto"/>
                <a:cs typeface="Roboto"/>
                <a:sym typeface="Roboto"/>
              </a:rPr>
              <a:t>, especialmente en tiempos de dificultad o de tentación.</a:t>
            </a:r>
            <a:endParaRPr sz="3200"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3200" b="1" dirty="0">
                <a:solidFill>
                  <a:schemeClr val="dk1"/>
                </a:solidFill>
                <a:latin typeface="Roboto"/>
                <a:ea typeface="Roboto"/>
                <a:cs typeface="Roboto"/>
                <a:sym typeface="Roboto"/>
              </a:rPr>
              <a:t>Mostrar compasión y bondad</a:t>
            </a:r>
            <a:r>
              <a:rPr lang="en" sz="3200" dirty="0">
                <a:solidFill>
                  <a:schemeClr val="dk1"/>
                </a:solidFill>
                <a:latin typeface="Roboto"/>
                <a:ea typeface="Roboto"/>
                <a:cs typeface="Roboto"/>
                <a:sym typeface="Roboto"/>
              </a:rPr>
              <a:t> hacia los demás.</a:t>
            </a:r>
            <a:endParaRPr sz="3200" dirty="0">
              <a:solidFill>
                <a:schemeClr val="dk1"/>
              </a:solidFill>
              <a:latin typeface="Roboto"/>
              <a:ea typeface="Roboto"/>
              <a:cs typeface="Roboto"/>
              <a:sym typeface="Roboto"/>
            </a:endParaRPr>
          </a:p>
          <a:p>
            <a:pPr marL="457200" lvl="0" indent="-368300" algn="l" rtl="0">
              <a:lnSpc>
                <a:spcPct val="115000"/>
              </a:lnSpc>
              <a:spcBef>
                <a:spcPts val="0"/>
              </a:spcBef>
              <a:spcAft>
                <a:spcPts val="0"/>
              </a:spcAft>
              <a:buClr>
                <a:schemeClr val="dk1"/>
              </a:buClr>
              <a:buSzPts val="2200"/>
              <a:buFont typeface="Roboto"/>
              <a:buAutoNum type="arabicPeriod"/>
            </a:pPr>
            <a:r>
              <a:rPr lang="en" sz="3200" dirty="0">
                <a:solidFill>
                  <a:schemeClr val="dk1"/>
                </a:solidFill>
                <a:latin typeface="Roboto"/>
                <a:ea typeface="Roboto"/>
                <a:cs typeface="Roboto"/>
                <a:sym typeface="Roboto"/>
              </a:rPr>
              <a:t>Considerar la providencia de Dios para </a:t>
            </a:r>
            <a:r>
              <a:rPr lang="en" sz="3200" b="1" dirty="0">
                <a:solidFill>
                  <a:schemeClr val="dk1"/>
                </a:solidFill>
                <a:latin typeface="Roboto"/>
                <a:ea typeface="Roboto"/>
                <a:cs typeface="Roboto"/>
                <a:sym typeface="Roboto"/>
              </a:rPr>
              <a:t>vivir una vida activa y fiel</a:t>
            </a:r>
            <a:r>
              <a:rPr lang="en" sz="3200" dirty="0">
                <a:solidFill>
                  <a:schemeClr val="dk1"/>
                </a:solidFill>
                <a:latin typeface="Roboto"/>
                <a:ea typeface="Roboto"/>
                <a:cs typeface="Roboto"/>
                <a:sym typeface="Roboto"/>
              </a:rPr>
              <a:t>.</a:t>
            </a:r>
            <a:endParaRPr sz="3600" dirty="0">
              <a:latin typeface="Roboto"/>
              <a:ea typeface="Roboto"/>
              <a:cs typeface="Roboto"/>
              <a:sym typeface="Roboto"/>
            </a:endParaRPr>
          </a:p>
        </p:txBody>
      </p:sp>
    </p:spTree>
    <p:extLst>
      <p:ext uri="{BB962C8B-B14F-4D97-AF65-F5344CB8AC3E}">
        <p14:creationId xmlns:p14="http://schemas.microsoft.com/office/powerpoint/2010/main" val="5070301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5" name="Google Shape;275;p46"/>
          <p:cNvSpPr txBox="1"/>
          <p:nvPr/>
        </p:nvSpPr>
        <p:spPr>
          <a:xfrm>
            <a:off x="174300" y="672250"/>
            <a:ext cx="8471612" cy="3970277"/>
          </a:xfrm>
          <a:prstGeom prst="rect">
            <a:avLst/>
          </a:prstGeom>
          <a:noFill/>
          <a:ln>
            <a:noFill/>
          </a:ln>
        </p:spPr>
        <p:txBody>
          <a:bodyPr spcFirstLastPara="1" wrap="square" lIns="91425" tIns="45700" rIns="91425" bIns="45700" anchor="t" anchorCtr="0">
            <a:spAutoFit/>
          </a:bodyPr>
          <a:lstStyle/>
          <a:p>
            <a:pPr marL="571500" marR="0" lvl="0" indent="-565150" algn="l" rtl="0">
              <a:lnSpc>
                <a:spcPct val="100000"/>
              </a:lnSpc>
              <a:spcBef>
                <a:spcPts val="0"/>
              </a:spcBef>
              <a:spcAft>
                <a:spcPts val="0"/>
              </a:spcAft>
              <a:buClr>
                <a:srgbClr val="888888"/>
              </a:buClr>
              <a:buSzPts val="1900"/>
              <a:buFont typeface="Roboto"/>
              <a:buAutoNum type="romanUcPeriod"/>
            </a:pPr>
            <a:r>
              <a:rPr lang="en" sz="2800" dirty="0">
                <a:solidFill>
                  <a:srgbClr val="888888"/>
                </a:solidFill>
                <a:latin typeface="Roboto"/>
                <a:ea typeface="Roboto"/>
                <a:cs typeface="Roboto"/>
                <a:sym typeface="Roboto"/>
              </a:rPr>
              <a:t>Introducción: Noemí pierde a su familia (1:1-5)</a:t>
            </a:r>
            <a:endParaRPr sz="1800" dirty="0">
              <a:solidFill>
                <a:srgbClr val="888888"/>
              </a:solidFill>
              <a:latin typeface="Roboto"/>
              <a:ea typeface="Roboto"/>
              <a:cs typeface="Roboto"/>
              <a:sym typeface="Roboto"/>
            </a:endParaRPr>
          </a:p>
          <a:p>
            <a:pPr marL="571500" marR="0" lvl="0" indent="-565150" algn="l" rtl="0">
              <a:lnSpc>
                <a:spcPct val="100000"/>
              </a:lnSpc>
              <a:spcBef>
                <a:spcPts val="0"/>
              </a:spcBef>
              <a:spcAft>
                <a:spcPts val="0"/>
              </a:spcAft>
              <a:buClr>
                <a:srgbClr val="888888"/>
              </a:buClr>
              <a:buSzPts val="1900"/>
              <a:buFont typeface="Roboto"/>
              <a:buAutoNum type="romanUcPeriod"/>
            </a:pPr>
            <a:r>
              <a:rPr lang="en" sz="2800" dirty="0">
                <a:solidFill>
                  <a:srgbClr val="888888"/>
                </a:solidFill>
                <a:latin typeface="Roboto"/>
                <a:ea typeface="Roboto"/>
                <a:cs typeface="Roboto"/>
                <a:sym typeface="Roboto"/>
              </a:rPr>
              <a:t>Noemí regresa a Belén con Rut (1:6-22)</a:t>
            </a:r>
            <a:endParaRPr sz="1800" dirty="0">
              <a:solidFill>
                <a:srgbClr val="888888"/>
              </a:solidFill>
              <a:latin typeface="Roboto"/>
              <a:ea typeface="Roboto"/>
              <a:cs typeface="Roboto"/>
              <a:sym typeface="Roboto"/>
            </a:endParaRPr>
          </a:p>
          <a:p>
            <a:pPr marL="571500" marR="0" lvl="0" indent="-565150" algn="l" rtl="0">
              <a:lnSpc>
                <a:spcPct val="100000"/>
              </a:lnSpc>
              <a:spcBef>
                <a:spcPts val="0"/>
              </a:spcBef>
              <a:spcAft>
                <a:spcPts val="0"/>
              </a:spcAft>
              <a:buClr>
                <a:srgbClr val="262626"/>
              </a:buClr>
              <a:buSzPts val="1900"/>
              <a:buFont typeface="Roboto"/>
              <a:buAutoNum type="romanUcPeriod"/>
            </a:pPr>
            <a:r>
              <a:rPr lang="en" sz="2800" dirty="0">
                <a:solidFill>
                  <a:srgbClr val="262626"/>
                </a:solidFill>
                <a:latin typeface="Roboto"/>
                <a:ea typeface="Roboto"/>
                <a:cs typeface="Roboto"/>
                <a:sym typeface="Roboto"/>
              </a:rPr>
              <a:t>Rut espiga en el campo de Booz (2:1-23)</a:t>
            </a:r>
            <a:endParaRPr sz="1800" dirty="0">
              <a:solidFill>
                <a:srgbClr val="888888"/>
              </a:solidFill>
              <a:latin typeface="Roboto"/>
              <a:ea typeface="Roboto"/>
              <a:cs typeface="Roboto"/>
              <a:sym typeface="Roboto"/>
            </a:endParaRPr>
          </a:p>
          <a:p>
            <a:pPr marL="571500" marR="0" lvl="0" indent="-565150" algn="l" rtl="0">
              <a:lnSpc>
                <a:spcPct val="100000"/>
              </a:lnSpc>
              <a:spcBef>
                <a:spcPts val="0"/>
              </a:spcBef>
              <a:spcAft>
                <a:spcPts val="0"/>
              </a:spcAft>
              <a:buClr>
                <a:srgbClr val="888888"/>
              </a:buClr>
              <a:buSzPts val="1900"/>
              <a:buFont typeface="Roboto"/>
              <a:buAutoNum type="romanUcPeriod"/>
            </a:pPr>
            <a:r>
              <a:rPr lang="en" sz="2800" dirty="0">
                <a:solidFill>
                  <a:srgbClr val="888888"/>
                </a:solidFill>
                <a:latin typeface="Roboto"/>
                <a:ea typeface="Roboto"/>
                <a:cs typeface="Roboto"/>
                <a:sym typeface="Roboto"/>
              </a:rPr>
              <a:t>Rut, en la era, le pide a Booz que se case con ella (3:1-18)</a:t>
            </a:r>
            <a:endParaRPr sz="1800" dirty="0">
              <a:solidFill>
                <a:srgbClr val="888888"/>
              </a:solidFill>
              <a:latin typeface="Roboto"/>
              <a:ea typeface="Roboto"/>
              <a:cs typeface="Roboto"/>
              <a:sym typeface="Roboto"/>
            </a:endParaRPr>
          </a:p>
          <a:p>
            <a:pPr marL="571500" marR="0" lvl="0" indent="-565150" algn="l" rtl="0">
              <a:lnSpc>
                <a:spcPct val="100000"/>
              </a:lnSpc>
              <a:spcBef>
                <a:spcPts val="0"/>
              </a:spcBef>
              <a:spcAft>
                <a:spcPts val="0"/>
              </a:spcAft>
              <a:buClr>
                <a:srgbClr val="888888"/>
              </a:buClr>
              <a:buSzPts val="1900"/>
              <a:buFont typeface="Roboto"/>
              <a:buAutoNum type="romanUcPeriod"/>
            </a:pPr>
            <a:r>
              <a:rPr lang="en" sz="2800" dirty="0">
                <a:solidFill>
                  <a:srgbClr val="888888"/>
                </a:solidFill>
                <a:latin typeface="Roboto"/>
                <a:ea typeface="Roboto"/>
                <a:cs typeface="Roboto"/>
                <a:sym typeface="Roboto"/>
              </a:rPr>
              <a:t>Booz organiza la redención en la puerta (4:1-12)</a:t>
            </a:r>
            <a:endParaRPr sz="1800" dirty="0">
              <a:solidFill>
                <a:srgbClr val="888888"/>
              </a:solidFill>
              <a:latin typeface="Roboto"/>
              <a:ea typeface="Roboto"/>
              <a:cs typeface="Roboto"/>
              <a:sym typeface="Roboto"/>
            </a:endParaRPr>
          </a:p>
          <a:p>
            <a:pPr marL="571500" marR="0" lvl="0" indent="-565150" algn="l" rtl="0">
              <a:lnSpc>
                <a:spcPct val="100000"/>
              </a:lnSpc>
              <a:spcBef>
                <a:spcPts val="0"/>
              </a:spcBef>
              <a:spcAft>
                <a:spcPts val="0"/>
              </a:spcAft>
              <a:buClr>
                <a:srgbClr val="888888"/>
              </a:buClr>
              <a:buSzPts val="1900"/>
              <a:buFont typeface="Roboto"/>
              <a:buAutoNum type="romanUcPeriod"/>
            </a:pPr>
            <a:r>
              <a:rPr lang="en" sz="2800" dirty="0">
                <a:solidFill>
                  <a:srgbClr val="888888"/>
                </a:solidFill>
                <a:latin typeface="Roboto"/>
                <a:ea typeface="Roboto"/>
                <a:cs typeface="Roboto"/>
                <a:sym typeface="Roboto"/>
              </a:rPr>
              <a:t>Conclusión: Noemí bendecida con una nueva familia (4:13-17)</a:t>
            </a:r>
            <a:endParaRPr sz="1800" dirty="0">
              <a:solidFill>
                <a:srgbClr val="888888"/>
              </a:solidFill>
              <a:latin typeface="Roboto"/>
              <a:ea typeface="Roboto"/>
              <a:cs typeface="Roboto"/>
              <a:sym typeface="Roboto"/>
            </a:endParaRPr>
          </a:p>
          <a:p>
            <a:pPr marL="571500" marR="0" lvl="0" indent="-565150" algn="l" rtl="0">
              <a:lnSpc>
                <a:spcPct val="100000"/>
              </a:lnSpc>
              <a:spcBef>
                <a:spcPts val="0"/>
              </a:spcBef>
              <a:spcAft>
                <a:spcPts val="0"/>
              </a:spcAft>
              <a:buClr>
                <a:srgbClr val="888888"/>
              </a:buClr>
              <a:buSzPts val="1900"/>
              <a:buFont typeface="Roboto"/>
              <a:buAutoNum type="romanUcPeriod"/>
            </a:pPr>
            <a:r>
              <a:rPr lang="en" sz="2800" dirty="0">
                <a:solidFill>
                  <a:srgbClr val="888888"/>
                </a:solidFill>
                <a:latin typeface="Roboto"/>
                <a:ea typeface="Roboto"/>
                <a:cs typeface="Roboto"/>
                <a:sym typeface="Roboto"/>
              </a:rPr>
              <a:t>Genealogía: bendición extendida (4:18-22)</a:t>
            </a:r>
            <a:endParaRPr sz="1800" dirty="0">
              <a:solidFill>
                <a:srgbClr val="888888"/>
              </a:solidFill>
              <a:latin typeface="Roboto"/>
              <a:ea typeface="Roboto"/>
              <a:cs typeface="Roboto"/>
              <a:sym typeface="Roboto"/>
            </a:endParaRPr>
          </a:p>
        </p:txBody>
      </p:sp>
      <p:sp>
        <p:nvSpPr>
          <p:cNvPr id="276" name="Google Shape;276;p46"/>
          <p:cNvSpPr txBox="1"/>
          <p:nvPr/>
        </p:nvSpPr>
        <p:spPr>
          <a:xfrm>
            <a:off x="1" y="33300"/>
            <a:ext cx="917086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latin typeface="Roboto"/>
                <a:ea typeface="Roboto"/>
                <a:cs typeface="Roboto"/>
                <a:sym typeface="Roboto"/>
              </a:rPr>
              <a:t>Bosquejo de Rut</a:t>
            </a:r>
            <a:endParaRPr sz="3200" b="1">
              <a:latin typeface="Roboto"/>
              <a:ea typeface="Roboto"/>
              <a:cs typeface="Roboto"/>
              <a:sym typeface="Roboto"/>
            </a:endParaRPr>
          </a:p>
        </p:txBody>
      </p:sp>
    </p:spTree>
    <p:extLst>
      <p:ext uri="{BB962C8B-B14F-4D97-AF65-F5344CB8AC3E}">
        <p14:creationId xmlns:p14="http://schemas.microsoft.com/office/powerpoint/2010/main" val="6596004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p:nvPr/>
        </p:nvSpPr>
        <p:spPr>
          <a:xfrm>
            <a:off x="1486767" y="1694402"/>
            <a:ext cx="16146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5400" b="0" i="0" u="none" strike="noStrike" cap="none" dirty="0" smtClean="0">
                <a:solidFill>
                  <a:srgbClr val="262626"/>
                </a:solidFill>
                <a:latin typeface="Roboto"/>
                <a:ea typeface="Roboto"/>
                <a:cs typeface="Roboto"/>
                <a:sym typeface="Roboto"/>
              </a:rPr>
              <a:t>Rut</a:t>
            </a:r>
            <a:endParaRPr sz="5400" b="0" i="0" u="none" strike="noStrike" cap="none" dirty="0">
              <a:solidFill>
                <a:srgbClr val="262626"/>
              </a:solidFill>
              <a:latin typeface="Roboto"/>
              <a:ea typeface="Roboto"/>
              <a:cs typeface="Roboto"/>
              <a:sym typeface="Roboto"/>
            </a:endParaRPr>
          </a:p>
        </p:txBody>
      </p:sp>
      <p:sp>
        <p:nvSpPr>
          <p:cNvPr id="283" name="Google Shape;283;p47"/>
          <p:cNvSpPr/>
          <p:nvPr/>
        </p:nvSpPr>
        <p:spPr>
          <a:xfrm>
            <a:off x="4572000" y="0"/>
            <a:ext cx="4572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47"/>
          <p:cNvSpPr txBox="1"/>
          <p:nvPr/>
        </p:nvSpPr>
        <p:spPr>
          <a:xfrm>
            <a:off x="4962756" y="1809141"/>
            <a:ext cx="3790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a:solidFill>
                  <a:srgbClr val="ECF0F1"/>
                </a:solidFill>
                <a:latin typeface="Roboto"/>
                <a:ea typeface="Roboto"/>
                <a:cs typeface="Roboto"/>
                <a:sym typeface="Roboto"/>
              </a:rPr>
              <a:t>2. Rut 2</a:t>
            </a:r>
            <a:endParaRPr sz="3200">
              <a:solidFill>
                <a:srgbClr val="ECF0F1"/>
              </a:solidFill>
              <a:latin typeface="Roboto"/>
              <a:ea typeface="Roboto"/>
              <a:cs typeface="Roboto"/>
              <a:sym typeface="Roboto"/>
            </a:endParaRPr>
          </a:p>
        </p:txBody>
      </p:sp>
    </p:spTree>
    <p:extLst>
      <p:ext uri="{BB962C8B-B14F-4D97-AF65-F5344CB8AC3E}">
        <p14:creationId xmlns:p14="http://schemas.microsoft.com/office/powerpoint/2010/main" val="42404675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51"/>
          <p:cNvSpPr txBox="1"/>
          <p:nvPr/>
        </p:nvSpPr>
        <p:spPr>
          <a:xfrm>
            <a:off x="172900" y="221550"/>
            <a:ext cx="8852154" cy="1366488"/>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600" b="1" dirty="0">
                <a:solidFill>
                  <a:schemeClr val="dk1"/>
                </a:solidFill>
                <a:latin typeface="Roboto"/>
                <a:ea typeface="Roboto"/>
                <a:cs typeface="Roboto"/>
                <a:sym typeface="Roboto"/>
              </a:rPr>
              <a:t>Objetivos de la lección:</a:t>
            </a:r>
            <a:endParaRPr sz="3600" b="1"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36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1304350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51"/>
          <p:cNvSpPr txBox="1"/>
          <p:nvPr/>
        </p:nvSpPr>
        <p:spPr>
          <a:xfrm>
            <a:off x="172900" y="221550"/>
            <a:ext cx="8852154" cy="200358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600" b="1" dirty="0">
                <a:solidFill>
                  <a:schemeClr val="dk1"/>
                </a:solidFill>
                <a:latin typeface="Roboto"/>
                <a:ea typeface="Roboto"/>
                <a:cs typeface="Roboto"/>
                <a:sym typeface="Roboto"/>
              </a:rPr>
              <a:t>Objetivos de la lección:</a:t>
            </a:r>
            <a:endParaRPr sz="3600" b="1"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600" dirty="0">
                <a:solidFill>
                  <a:schemeClr val="dk1"/>
                </a:solidFill>
                <a:latin typeface="Roboto"/>
                <a:ea typeface="Roboto"/>
                <a:cs typeface="Roboto"/>
                <a:sym typeface="Roboto"/>
              </a:rPr>
              <a:t>Identificar las características de Rut </a:t>
            </a:r>
            <a:endParaRPr sz="36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36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9614844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51"/>
          <p:cNvSpPr txBox="1"/>
          <p:nvPr/>
        </p:nvSpPr>
        <p:spPr>
          <a:xfrm>
            <a:off x="172900" y="221550"/>
            <a:ext cx="8852154" cy="2640683"/>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600" b="1" dirty="0">
                <a:solidFill>
                  <a:schemeClr val="dk1"/>
                </a:solidFill>
                <a:latin typeface="Roboto"/>
                <a:ea typeface="Roboto"/>
                <a:cs typeface="Roboto"/>
                <a:sym typeface="Roboto"/>
              </a:rPr>
              <a:t>Objetivos de la lección:</a:t>
            </a:r>
            <a:endParaRPr sz="3600" b="1"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600" dirty="0">
                <a:solidFill>
                  <a:schemeClr val="dk1"/>
                </a:solidFill>
                <a:latin typeface="Roboto"/>
                <a:ea typeface="Roboto"/>
                <a:cs typeface="Roboto"/>
                <a:sym typeface="Roboto"/>
              </a:rPr>
              <a:t>Identificar las características de Rut </a:t>
            </a:r>
            <a:endParaRPr sz="3600"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600" dirty="0">
                <a:solidFill>
                  <a:schemeClr val="dk1"/>
                </a:solidFill>
                <a:latin typeface="Roboto"/>
                <a:ea typeface="Roboto"/>
                <a:cs typeface="Roboto"/>
                <a:sym typeface="Roboto"/>
              </a:rPr>
              <a:t>Identificar las características de Booz </a:t>
            </a:r>
            <a:endParaRPr sz="36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36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1729093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51"/>
          <p:cNvSpPr txBox="1"/>
          <p:nvPr/>
        </p:nvSpPr>
        <p:spPr>
          <a:xfrm>
            <a:off x="172900" y="221550"/>
            <a:ext cx="8852154" cy="455197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 sz="3600" b="1" dirty="0">
                <a:solidFill>
                  <a:schemeClr val="dk1"/>
                </a:solidFill>
                <a:latin typeface="Roboto"/>
                <a:ea typeface="Roboto"/>
                <a:cs typeface="Roboto"/>
                <a:sym typeface="Roboto"/>
              </a:rPr>
              <a:t>Objetivos de la lección:</a:t>
            </a:r>
            <a:endParaRPr sz="3600" b="1"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600" dirty="0">
                <a:solidFill>
                  <a:schemeClr val="dk1"/>
                </a:solidFill>
                <a:latin typeface="Roboto"/>
                <a:ea typeface="Roboto"/>
                <a:cs typeface="Roboto"/>
                <a:sym typeface="Roboto"/>
              </a:rPr>
              <a:t>Identificar las características de Rut </a:t>
            </a:r>
            <a:endParaRPr sz="3600"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600" dirty="0">
                <a:solidFill>
                  <a:schemeClr val="dk1"/>
                </a:solidFill>
                <a:latin typeface="Roboto"/>
                <a:ea typeface="Roboto"/>
                <a:cs typeface="Roboto"/>
                <a:sym typeface="Roboto"/>
              </a:rPr>
              <a:t>Identificar las características de Booz </a:t>
            </a:r>
            <a:endParaRPr sz="3600" dirty="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AutoNum type="arabicPeriod"/>
            </a:pPr>
            <a:r>
              <a:rPr lang="en" sz="3600" dirty="0">
                <a:solidFill>
                  <a:schemeClr val="dk1"/>
                </a:solidFill>
                <a:latin typeface="Roboto"/>
                <a:ea typeface="Roboto"/>
                <a:cs typeface="Roboto"/>
                <a:sym typeface="Roboto"/>
              </a:rPr>
              <a:t>Enumerar las funciones de un pariente redentor y el propósito de esa institución. </a:t>
            </a:r>
            <a:endParaRPr sz="36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36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81457693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19596</Words>
  <Application>Microsoft Office PowerPoint</Application>
  <PresentationFormat>On-screen Show (16:9)</PresentationFormat>
  <Paragraphs>1548</Paragraphs>
  <Slides>195</Slides>
  <Notes>195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195</vt:i4>
      </vt:variant>
    </vt:vector>
  </HeadingPairs>
  <TitlesOfParts>
    <vt:vector size="202" baseType="lpstr">
      <vt:lpstr>Arial</vt:lpstr>
      <vt:lpstr>Quattrocento Sans</vt:lpstr>
      <vt:lpstr>Courier New</vt:lpstr>
      <vt:lpstr>Calibri</vt:lpstr>
      <vt:lpstr>Roboto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Actividad</vt:lpstr>
      <vt:lpstr>Personas mencionadas en Rut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Eubanks</dc:creator>
  <cp:lastModifiedBy>Esther Eubanks</cp:lastModifiedBy>
  <cp:revision>4</cp:revision>
  <dcterms:modified xsi:type="dcterms:W3CDTF">2022-09-06T15:29:34Z</dcterms:modified>
</cp:coreProperties>
</file>