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4"/>
  </p:notesMasterIdLst>
  <p:handoutMasterIdLst>
    <p:handoutMasterId r:id="rId215"/>
  </p:handoutMasterIdLst>
  <p:sldIdLst>
    <p:sldId id="303" r:id="rId2"/>
    <p:sldId id="471" r:id="rId3"/>
    <p:sldId id="420" r:id="rId4"/>
    <p:sldId id="268" r:id="rId5"/>
    <p:sldId id="422" r:id="rId6"/>
    <p:sldId id="472" r:id="rId7"/>
    <p:sldId id="258" r:id="rId8"/>
    <p:sldId id="470" r:id="rId9"/>
    <p:sldId id="469" r:id="rId10"/>
    <p:sldId id="269" r:id="rId11"/>
    <p:sldId id="270" r:id="rId12"/>
    <p:sldId id="273" r:id="rId13"/>
    <p:sldId id="274" r:id="rId14"/>
    <p:sldId id="272" r:id="rId15"/>
    <p:sldId id="275" r:id="rId16"/>
    <p:sldId id="304" r:id="rId17"/>
    <p:sldId id="279" r:id="rId18"/>
    <p:sldId id="280" r:id="rId19"/>
    <p:sldId id="311" r:id="rId20"/>
    <p:sldId id="312" r:id="rId21"/>
    <p:sldId id="498" r:id="rId22"/>
    <p:sldId id="316" r:id="rId23"/>
    <p:sldId id="317" r:id="rId24"/>
    <p:sldId id="506" r:id="rId25"/>
    <p:sldId id="507" r:id="rId26"/>
    <p:sldId id="287" r:id="rId27"/>
    <p:sldId id="278" r:id="rId28"/>
    <p:sldId id="508" r:id="rId29"/>
    <p:sldId id="319" r:id="rId30"/>
    <p:sldId id="468" r:id="rId31"/>
    <p:sldId id="509" r:id="rId32"/>
    <p:sldId id="510" r:id="rId33"/>
    <p:sldId id="276" r:id="rId34"/>
    <p:sldId id="277" r:id="rId35"/>
    <p:sldId id="261" r:id="rId36"/>
    <p:sldId id="511" r:id="rId37"/>
    <p:sldId id="512" r:id="rId38"/>
    <p:sldId id="513" r:id="rId39"/>
    <p:sldId id="499" r:id="rId40"/>
    <p:sldId id="418" r:id="rId41"/>
    <p:sldId id="288" r:id="rId42"/>
    <p:sldId id="335" r:id="rId43"/>
    <p:sldId id="281" r:id="rId44"/>
    <p:sldId id="282" r:id="rId45"/>
    <p:sldId id="262" r:id="rId46"/>
    <p:sldId id="332" r:id="rId47"/>
    <p:sldId id="290" r:id="rId48"/>
    <p:sldId id="292" r:id="rId49"/>
    <p:sldId id="293" r:id="rId50"/>
    <p:sldId id="295" r:id="rId51"/>
    <p:sldId id="298" r:id="rId52"/>
    <p:sldId id="294" r:id="rId53"/>
    <p:sldId id="296" r:id="rId54"/>
    <p:sldId id="297" r:id="rId55"/>
    <p:sldId id="505" r:id="rId56"/>
    <p:sldId id="514" r:id="rId57"/>
    <p:sldId id="289" r:id="rId58"/>
    <p:sldId id="515" r:id="rId59"/>
    <p:sldId id="516" r:id="rId60"/>
    <p:sldId id="517" r:id="rId61"/>
    <p:sldId id="300" r:id="rId62"/>
    <p:sldId id="340" r:id="rId63"/>
    <p:sldId id="518" r:id="rId64"/>
    <p:sldId id="283" r:id="rId65"/>
    <p:sldId id="480" r:id="rId66"/>
    <p:sldId id="321" r:id="rId67"/>
    <p:sldId id="322" r:id="rId68"/>
    <p:sldId id="323" r:id="rId69"/>
    <p:sldId id="306" r:id="rId70"/>
    <p:sldId id="324" r:id="rId71"/>
    <p:sldId id="519" r:id="rId72"/>
    <p:sldId id="325" r:id="rId73"/>
    <p:sldId id="475" r:id="rId74"/>
    <p:sldId id="326" r:id="rId75"/>
    <p:sldId id="328" r:id="rId76"/>
    <p:sldId id="336" r:id="rId77"/>
    <p:sldId id="327" r:id="rId78"/>
    <p:sldId id="337" r:id="rId79"/>
    <p:sldId id="338" r:id="rId80"/>
    <p:sldId id="478" r:id="rId81"/>
    <p:sldId id="263" r:id="rId82"/>
    <p:sldId id="341" r:id="rId83"/>
    <p:sldId id="355" r:id="rId84"/>
    <p:sldId id="349" r:id="rId85"/>
    <p:sldId id="520" r:id="rId86"/>
    <p:sldId id="425" r:id="rId87"/>
    <p:sldId id="521" r:id="rId88"/>
    <p:sldId id="522" r:id="rId89"/>
    <p:sldId id="366" r:id="rId90"/>
    <p:sldId id="356" r:id="rId91"/>
    <p:sldId id="363" r:id="rId92"/>
    <p:sldId id="305" r:id="rId93"/>
    <p:sldId id="486" r:id="rId94"/>
    <p:sldId id="284" r:id="rId95"/>
    <p:sldId id="343" r:id="rId96"/>
    <p:sldId id="344" r:id="rId97"/>
    <p:sldId id="345" r:id="rId98"/>
    <p:sldId id="346" r:id="rId99"/>
    <p:sldId id="481" r:id="rId100"/>
    <p:sldId id="347" r:id="rId101"/>
    <p:sldId id="348" r:id="rId102"/>
    <p:sldId id="351" r:id="rId103"/>
    <p:sldId id="352" r:id="rId104"/>
    <p:sldId id="353" r:id="rId105"/>
    <p:sldId id="482" r:id="rId106"/>
    <p:sldId id="523" r:id="rId107"/>
    <p:sldId id="524" r:id="rId108"/>
    <p:sldId id="525" r:id="rId109"/>
    <p:sldId id="526" r:id="rId110"/>
    <p:sldId id="527" r:id="rId111"/>
    <p:sldId id="528" r:id="rId112"/>
    <p:sldId id="529" r:id="rId113"/>
    <p:sldId id="530" r:id="rId114"/>
    <p:sldId id="531" r:id="rId115"/>
    <p:sldId id="532" r:id="rId116"/>
    <p:sldId id="533" r:id="rId117"/>
    <p:sldId id="534" r:id="rId118"/>
    <p:sldId id="535" r:id="rId119"/>
    <p:sldId id="536" r:id="rId120"/>
    <p:sldId id="537" r:id="rId121"/>
    <p:sldId id="538" r:id="rId122"/>
    <p:sldId id="539" r:id="rId123"/>
    <p:sldId id="540" r:id="rId124"/>
    <p:sldId id="541" r:id="rId125"/>
    <p:sldId id="542" r:id="rId126"/>
    <p:sldId id="543" r:id="rId127"/>
    <p:sldId id="544" r:id="rId128"/>
    <p:sldId id="545" r:id="rId129"/>
    <p:sldId id="546" r:id="rId130"/>
    <p:sldId id="547" r:id="rId131"/>
    <p:sldId id="548" r:id="rId132"/>
    <p:sldId id="549" r:id="rId133"/>
    <p:sldId id="550" r:id="rId134"/>
    <p:sldId id="551" r:id="rId135"/>
    <p:sldId id="552" r:id="rId136"/>
    <p:sldId id="553" r:id="rId137"/>
    <p:sldId id="554" r:id="rId138"/>
    <p:sldId id="555" r:id="rId139"/>
    <p:sldId id="556" r:id="rId140"/>
    <p:sldId id="557" r:id="rId141"/>
    <p:sldId id="558" r:id="rId142"/>
    <p:sldId id="559" r:id="rId143"/>
    <p:sldId id="560" r:id="rId144"/>
    <p:sldId id="561" r:id="rId145"/>
    <p:sldId id="562" r:id="rId146"/>
    <p:sldId id="563" r:id="rId147"/>
    <p:sldId id="564" r:id="rId148"/>
    <p:sldId id="565" r:id="rId149"/>
    <p:sldId id="566" r:id="rId150"/>
    <p:sldId id="567" r:id="rId151"/>
    <p:sldId id="568" r:id="rId152"/>
    <p:sldId id="569" r:id="rId153"/>
    <p:sldId id="570" r:id="rId154"/>
    <p:sldId id="571" r:id="rId155"/>
    <p:sldId id="572" r:id="rId156"/>
    <p:sldId id="573" r:id="rId157"/>
    <p:sldId id="574" r:id="rId158"/>
    <p:sldId id="575" r:id="rId159"/>
    <p:sldId id="576" r:id="rId160"/>
    <p:sldId id="577" r:id="rId161"/>
    <p:sldId id="578" r:id="rId162"/>
    <p:sldId id="579" r:id="rId163"/>
    <p:sldId id="580" r:id="rId164"/>
    <p:sldId id="581" r:id="rId165"/>
    <p:sldId id="582" r:id="rId166"/>
    <p:sldId id="583" r:id="rId167"/>
    <p:sldId id="584" r:id="rId168"/>
    <p:sldId id="585" r:id="rId169"/>
    <p:sldId id="586" r:id="rId170"/>
    <p:sldId id="587" r:id="rId171"/>
    <p:sldId id="588" r:id="rId172"/>
    <p:sldId id="589" r:id="rId173"/>
    <p:sldId id="590" r:id="rId174"/>
    <p:sldId id="591" r:id="rId175"/>
    <p:sldId id="592" r:id="rId176"/>
    <p:sldId id="593" r:id="rId177"/>
    <p:sldId id="594" r:id="rId178"/>
    <p:sldId id="595" r:id="rId179"/>
    <p:sldId id="596" r:id="rId180"/>
    <p:sldId id="597" r:id="rId181"/>
    <p:sldId id="598" r:id="rId182"/>
    <p:sldId id="599" r:id="rId183"/>
    <p:sldId id="600" r:id="rId184"/>
    <p:sldId id="601" r:id="rId185"/>
    <p:sldId id="602" r:id="rId186"/>
    <p:sldId id="603" r:id="rId187"/>
    <p:sldId id="604" r:id="rId188"/>
    <p:sldId id="605" r:id="rId189"/>
    <p:sldId id="606" r:id="rId190"/>
    <p:sldId id="607" r:id="rId191"/>
    <p:sldId id="608" r:id="rId192"/>
    <p:sldId id="609" r:id="rId193"/>
    <p:sldId id="610" r:id="rId194"/>
    <p:sldId id="611" r:id="rId195"/>
    <p:sldId id="612" r:id="rId196"/>
    <p:sldId id="613" r:id="rId197"/>
    <p:sldId id="614" r:id="rId198"/>
    <p:sldId id="615" r:id="rId199"/>
    <p:sldId id="616" r:id="rId200"/>
    <p:sldId id="617" r:id="rId201"/>
    <p:sldId id="618" r:id="rId202"/>
    <p:sldId id="619" r:id="rId203"/>
    <p:sldId id="620" r:id="rId204"/>
    <p:sldId id="621" r:id="rId205"/>
    <p:sldId id="622" r:id="rId206"/>
    <p:sldId id="623" r:id="rId207"/>
    <p:sldId id="624" r:id="rId208"/>
    <p:sldId id="625" r:id="rId209"/>
    <p:sldId id="626" r:id="rId210"/>
    <p:sldId id="627" r:id="rId211"/>
    <p:sldId id="628" r:id="rId212"/>
    <p:sldId id="629" r:id="rId21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10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FFCC"/>
    <a:srgbClr val="CC3300"/>
    <a:srgbClr val="0000CC"/>
    <a:srgbClr val="00FF00"/>
    <a:srgbClr val="C0C0C0"/>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3" autoAdjust="0"/>
    <p:restoredTop sz="86473" autoAdjust="0"/>
  </p:normalViewPr>
  <p:slideViewPr>
    <p:cSldViewPr snapToGrid="0">
      <p:cViewPr varScale="1">
        <p:scale>
          <a:sx n="60" d="100"/>
          <a:sy n="60" d="100"/>
        </p:scale>
        <p:origin x="1388" y="40"/>
      </p:cViewPr>
      <p:guideLst>
        <p:guide orient="horz" pos="1104"/>
        <p:guide pos="2880"/>
      </p:guideLst>
    </p:cSldViewPr>
  </p:slideViewPr>
  <p:outlineViewPr>
    <p:cViewPr>
      <p:scale>
        <a:sx n="33" d="100"/>
        <a:sy n="33" d="100"/>
      </p:scale>
      <p:origin x="0" y="0"/>
    </p:cViewPr>
    <p:sldLst>
      <p:sld r:id="rId1" collapse="1"/>
    </p:sldLst>
  </p:outlineViewPr>
  <p:notesTextViewPr>
    <p:cViewPr>
      <p:scale>
        <a:sx n="75" d="100"/>
        <a:sy n="75" d="100"/>
      </p:scale>
      <p:origin x="0" y="0"/>
    </p:cViewPr>
  </p:notesTextViewPr>
  <p:sorterViewPr>
    <p:cViewPr varScale="1">
      <p:scale>
        <a:sx n="1" d="1"/>
        <a:sy n="1" d="1"/>
      </p:scale>
      <p:origin x="0" y="-51821"/>
    </p:cViewPr>
  </p:sorterViewPr>
  <p:notesViewPr>
    <p:cSldViewPr snapToGrid="0">
      <p:cViewPr varScale="1">
        <p:scale>
          <a:sx n="30" d="100"/>
          <a:sy n="30" d="100"/>
        </p:scale>
        <p:origin x="1997" y="2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presProps" Target="pres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a:noFill/>
          </a:ln>
          <a:effectLst/>
        </p:spPr>
        <p:txBody>
          <a:bodyPr vert="horz" wrap="square" lIns="96629" tIns="48313" rIns="96629" bIns="48313"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en-US" altLang="en-US"/>
          </a:p>
        </p:txBody>
      </p:sp>
      <p:sp>
        <p:nvSpPr>
          <p:cNvPr id="5123" name="Rectangle 3"/>
          <p:cNvSpPr>
            <a:spLocks noGrp="1" noChangeArrowheads="1"/>
          </p:cNvSpPr>
          <p:nvPr>
            <p:ph type="dt" sz="quarter" idx="1"/>
          </p:nvPr>
        </p:nvSpPr>
        <p:spPr bwMode="auto">
          <a:xfrm>
            <a:off x="4144963" y="0"/>
            <a:ext cx="3170237" cy="481013"/>
          </a:xfrm>
          <a:prstGeom prst="rect">
            <a:avLst/>
          </a:prstGeom>
          <a:noFill/>
          <a:ln>
            <a:noFill/>
          </a:ln>
          <a:effectLst/>
        </p:spPr>
        <p:txBody>
          <a:bodyPr vert="horz" wrap="square" lIns="96629" tIns="48313" rIns="96629" bIns="48313"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lt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a:noFill/>
          </a:ln>
          <a:effectLst/>
        </p:spPr>
        <p:txBody>
          <a:bodyPr vert="horz" wrap="square" lIns="96629" tIns="48313" rIns="96629" bIns="48313"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en-US" altLang="en-US"/>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a:noFill/>
          </a:ln>
          <a:effectLst/>
        </p:spPr>
        <p:txBody>
          <a:bodyPr vert="horz" wrap="square" lIns="96629" tIns="48313" rIns="96629" bIns="48313" numCol="1" anchor="b" anchorCtr="0" compatLnSpc="1">
            <a:prstTxWarp prst="textNoShape">
              <a:avLst/>
            </a:prstTxWarp>
          </a:bodyPr>
          <a:lstStyle>
            <a:lvl1pPr algn="r">
              <a:defRPr sz="1300">
                <a:latin typeface="Times New Roman" panose="02020603050405020304" pitchFamily="18" charset="0"/>
              </a:defRPr>
            </a:lvl1pPr>
          </a:lstStyle>
          <a:p>
            <a:fld id="{D7964E76-F1B9-4831-9BD3-D800C913C54D}" type="slidenum">
              <a:rPr lang="en-US" altLang="en-US"/>
              <a:pPr/>
              <a:t>‹#›</a:t>
            </a:fld>
            <a:endParaRPr lang="en-US" altLang="en-US"/>
          </a:p>
        </p:txBody>
      </p:sp>
    </p:spTree>
    <p:extLst>
      <p:ext uri="{BB962C8B-B14F-4D97-AF65-F5344CB8AC3E}">
        <p14:creationId xmlns:p14="http://schemas.microsoft.com/office/powerpoint/2010/main" val="322323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81013"/>
          </a:xfrm>
          <a:prstGeom prst="rect">
            <a:avLst/>
          </a:prstGeom>
          <a:noFill/>
          <a:ln>
            <a:noFill/>
          </a:ln>
          <a:effectLst/>
        </p:spPr>
        <p:txBody>
          <a:bodyPr vert="horz" wrap="square" lIns="96629" tIns="48313" rIns="96629" bIns="48313"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en-US" altLang="en-US"/>
          </a:p>
        </p:txBody>
      </p:sp>
      <p:sp>
        <p:nvSpPr>
          <p:cNvPr id="20483" name="Rectangle 3"/>
          <p:cNvSpPr>
            <a:spLocks noGrp="1" noChangeArrowheads="1"/>
          </p:cNvSpPr>
          <p:nvPr>
            <p:ph type="dt" idx="1"/>
          </p:nvPr>
        </p:nvSpPr>
        <p:spPr bwMode="auto">
          <a:xfrm>
            <a:off x="4144963" y="0"/>
            <a:ext cx="3170237" cy="481013"/>
          </a:xfrm>
          <a:prstGeom prst="rect">
            <a:avLst/>
          </a:prstGeom>
          <a:noFill/>
          <a:ln>
            <a:noFill/>
          </a:ln>
          <a:effectLst/>
        </p:spPr>
        <p:txBody>
          <a:bodyPr vert="horz" wrap="square" lIns="96629" tIns="48313" rIns="96629" bIns="48313"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257300" y="720725"/>
            <a:ext cx="4802188" cy="3602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74725" y="4560888"/>
            <a:ext cx="5365750" cy="4319587"/>
          </a:xfrm>
          <a:prstGeom prst="rect">
            <a:avLst/>
          </a:prstGeom>
          <a:noFill/>
          <a:ln>
            <a:noFill/>
          </a:ln>
          <a:effectLst/>
        </p:spPr>
        <p:txBody>
          <a:bodyPr vert="horz" wrap="square" lIns="96629" tIns="48313" rIns="96629" bIns="4831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486" name="Rectangle 6"/>
          <p:cNvSpPr>
            <a:spLocks noGrp="1" noChangeArrowheads="1"/>
          </p:cNvSpPr>
          <p:nvPr>
            <p:ph type="ftr" sz="quarter" idx="4"/>
          </p:nvPr>
        </p:nvSpPr>
        <p:spPr bwMode="auto">
          <a:xfrm>
            <a:off x="0" y="9121775"/>
            <a:ext cx="3170238" cy="479425"/>
          </a:xfrm>
          <a:prstGeom prst="rect">
            <a:avLst/>
          </a:prstGeom>
          <a:noFill/>
          <a:ln>
            <a:noFill/>
          </a:ln>
          <a:effectLst/>
        </p:spPr>
        <p:txBody>
          <a:bodyPr vert="horz" wrap="square" lIns="96629" tIns="48313" rIns="96629" bIns="48313"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en-US" altLang="en-US"/>
          </a:p>
        </p:txBody>
      </p:sp>
      <p:sp>
        <p:nvSpPr>
          <p:cNvPr id="20487" name="Rectangle 7"/>
          <p:cNvSpPr>
            <a:spLocks noGrp="1" noChangeArrowheads="1"/>
          </p:cNvSpPr>
          <p:nvPr>
            <p:ph type="sldNum" sz="quarter" idx="5"/>
          </p:nvPr>
        </p:nvSpPr>
        <p:spPr bwMode="auto">
          <a:xfrm>
            <a:off x="4144963" y="9121775"/>
            <a:ext cx="3170237" cy="479425"/>
          </a:xfrm>
          <a:prstGeom prst="rect">
            <a:avLst/>
          </a:prstGeom>
          <a:noFill/>
          <a:ln>
            <a:noFill/>
          </a:ln>
          <a:effectLst/>
        </p:spPr>
        <p:txBody>
          <a:bodyPr vert="horz" wrap="square" lIns="96629" tIns="48313" rIns="96629" bIns="48313" numCol="1" anchor="b" anchorCtr="0" compatLnSpc="1">
            <a:prstTxWarp prst="textNoShape">
              <a:avLst/>
            </a:prstTxWarp>
          </a:bodyPr>
          <a:lstStyle>
            <a:lvl1pPr algn="r">
              <a:defRPr sz="1300">
                <a:latin typeface="Times New Roman" panose="02020603050405020304" pitchFamily="18" charset="0"/>
              </a:defRPr>
            </a:lvl1pPr>
          </a:lstStyle>
          <a:p>
            <a:fld id="{158914B7-1A72-45DB-B38F-4C025BB45A1F}" type="slidenum">
              <a:rPr lang="en-US" altLang="en-US"/>
              <a:pPr/>
              <a:t>‹#›</a:t>
            </a:fld>
            <a:endParaRPr lang="en-US" altLang="en-US"/>
          </a:p>
        </p:txBody>
      </p:sp>
    </p:spTree>
    <p:extLst>
      <p:ext uri="{BB962C8B-B14F-4D97-AF65-F5344CB8AC3E}">
        <p14:creationId xmlns:p14="http://schemas.microsoft.com/office/powerpoint/2010/main" val="235448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0BD394BB-CB8F-4E11-9A06-ECD1F7607038}" type="slidenum">
              <a:rPr lang="en-US" altLang="en-US" sz="1300">
                <a:latin typeface="Times New Roman" panose="02020603050405020304" pitchFamily="18" charset="0"/>
              </a:rPr>
              <a:pPr algn="l" rtl="0"/>
              <a:t>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4798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a:ln/>
        </p:spPr>
      </p:sp>
      <p:sp>
        <p:nvSpPr>
          <p:cNvPr id="10137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8628AEEE-AD30-4CC8-9DCF-B398B9C6006E}" type="slidenum">
              <a:rPr lang="en-US" altLang="en-US" sz="1300">
                <a:latin typeface="Times New Roman" panose="02020603050405020304" pitchFamily="18" charset="0"/>
              </a:rPr>
              <a:pPr algn="l" rtl="0"/>
              <a:t>76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38434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914B7-1A72-45DB-B38F-4C025BB45A1F}" type="slidenum">
              <a:rPr lang="en-US" altLang="en-US" smtClean="0"/>
              <a:pPr/>
              <a:t>78</a:t>
            </a:fld>
            <a:endParaRPr lang="en-US" altLang="en-US"/>
          </a:p>
        </p:txBody>
      </p:sp>
    </p:spTree>
    <p:extLst>
      <p:ext uri="{BB962C8B-B14F-4D97-AF65-F5344CB8AC3E}">
        <p14:creationId xmlns:p14="http://schemas.microsoft.com/office/powerpoint/2010/main" val="67109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ChangeArrowheads="1" noTextEdit="1"/>
          </p:cNvSpPr>
          <p:nvPr>
            <p:ph type="sldImg"/>
          </p:nvPr>
        </p:nvSpPr>
        <p:spPr>
          <a:ln/>
        </p:spPr>
      </p:sp>
      <p:sp>
        <p:nvSpPr>
          <p:cNvPr id="11878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smtClean="0"/>
              <a:t>es un </a:t>
            </a:r>
            <a:r>
              <a:rPr lang="en-US" altLang="en-US" dirty="0" err="1" smtClean="0"/>
              <a:t>término</a:t>
            </a:r>
            <a:r>
              <a:rPr lang="en-US" altLang="en-US" dirty="0" smtClean="0"/>
              <a:t> que se </a:t>
            </a:r>
            <a:r>
              <a:rPr lang="en-US" altLang="en-US" dirty="0" err="1" smtClean="0"/>
              <a:t>introdujo</a:t>
            </a:r>
            <a:r>
              <a:rPr lang="en-US" altLang="en-US" dirty="0" smtClean="0"/>
              <a:t> por </a:t>
            </a:r>
            <a:r>
              <a:rPr lang="en-US" altLang="en-US" dirty="0" err="1" smtClean="0"/>
              <a:t>primera</a:t>
            </a:r>
            <a:r>
              <a:rPr lang="en-US" altLang="en-US" dirty="0" smtClean="0"/>
              <a:t> </a:t>
            </a:r>
            <a:r>
              <a:rPr lang="en-US" altLang="en-US" dirty="0" err="1" smtClean="0"/>
              <a:t>vez</a:t>
            </a:r>
            <a:r>
              <a:rPr lang="en-US" altLang="en-US" dirty="0" smtClean="0"/>
              <a:t> </a:t>
            </a:r>
            <a:r>
              <a:rPr lang="en-US" altLang="en-US" dirty="0" err="1" smtClean="0"/>
              <a:t>en</a:t>
            </a:r>
            <a:r>
              <a:rPr lang="en-US" altLang="en-US" dirty="0" smtClean="0"/>
              <a:t> el </a:t>
            </a:r>
            <a:r>
              <a:rPr lang="en-US" altLang="en-US" dirty="0" err="1" smtClean="0"/>
              <a:t>libro</a:t>
            </a:r>
            <a:r>
              <a:rPr lang="en-US" altLang="en-US" dirty="0" smtClean="0"/>
              <a:t> Soul Searching: The Religious and Spiritual Lives of American Teenagers (2005) de </a:t>
            </a:r>
            <a:r>
              <a:rPr lang="en-US" altLang="en-US" dirty="0" err="1" smtClean="0"/>
              <a:t>los</a:t>
            </a:r>
            <a:r>
              <a:rPr lang="en-US" altLang="en-US" dirty="0" smtClean="0"/>
              <a:t> </a:t>
            </a:r>
            <a:r>
              <a:rPr lang="en-US" altLang="en-US" dirty="0" err="1" smtClean="0"/>
              <a:t>sociólogos</a:t>
            </a:r>
            <a:r>
              <a:rPr lang="en-US" altLang="en-US" dirty="0" smtClean="0"/>
              <a:t> Christian Smith y Melinda Lundquist Denton. El </a:t>
            </a:r>
            <a:r>
              <a:rPr lang="en-US" altLang="en-US" dirty="0" err="1" smtClean="0"/>
              <a:t>término</a:t>
            </a:r>
            <a:r>
              <a:rPr lang="en-US" altLang="en-US" dirty="0" smtClean="0"/>
              <a:t> se </a:t>
            </a:r>
            <a:r>
              <a:rPr lang="en-US" altLang="en-US" dirty="0" err="1" smtClean="0"/>
              <a:t>usa</a:t>
            </a:r>
            <a:r>
              <a:rPr lang="en-US" altLang="en-US" dirty="0" smtClean="0"/>
              <a:t> para </a:t>
            </a:r>
            <a:r>
              <a:rPr lang="en-US" altLang="en-US" dirty="0" err="1" smtClean="0"/>
              <a:t>describir</a:t>
            </a:r>
            <a:r>
              <a:rPr lang="en-US" altLang="en-US" dirty="0" smtClean="0"/>
              <a:t> lo que </a:t>
            </a:r>
            <a:r>
              <a:rPr lang="en-US" altLang="en-US" dirty="0" err="1" smtClean="0"/>
              <a:t>ellos</a:t>
            </a:r>
            <a:r>
              <a:rPr lang="en-US" altLang="en-US" dirty="0" smtClean="0"/>
              <a:t> </a:t>
            </a:r>
            <a:r>
              <a:rPr lang="en-US" altLang="en-US" dirty="0" err="1" smtClean="0"/>
              <a:t>consideran</a:t>
            </a:r>
            <a:r>
              <a:rPr lang="en-US" altLang="en-US" dirty="0" smtClean="0"/>
              <a:t> </a:t>
            </a:r>
            <a:r>
              <a:rPr lang="en-US" altLang="en-US" dirty="0" err="1" smtClean="0"/>
              <a:t>creencias</a:t>
            </a:r>
            <a:r>
              <a:rPr lang="en-US" altLang="en-US" dirty="0" smtClean="0"/>
              <a:t> </a:t>
            </a:r>
            <a:r>
              <a:rPr lang="en-US" altLang="en-US" dirty="0" err="1" smtClean="0"/>
              <a:t>religiosas</a:t>
            </a:r>
            <a:r>
              <a:rPr lang="en-US" altLang="en-US" dirty="0" smtClean="0"/>
              <a:t> </a:t>
            </a:r>
            <a:r>
              <a:rPr lang="en-US" altLang="en-US" dirty="0" err="1" smtClean="0"/>
              <a:t>comunes</a:t>
            </a:r>
            <a:r>
              <a:rPr lang="en-US" altLang="en-US" dirty="0" smtClean="0"/>
              <a:t> entre </a:t>
            </a:r>
            <a:r>
              <a:rPr lang="en-US" altLang="en-US" dirty="0" err="1" smtClean="0"/>
              <a:t>los</a:t>
            </a:r>
            <a:r>
              <a:rPr lang="en-US" altLang="en-US" dirty="0" smtClean="0"/>
              <a:t> </a:t>
            </a:r>
            <a:r>
              <a:rPr lang="en-US" altLang="en-US" dirty="0" err="1" smtClean="0"/>
              <a:t>jóvenes</a:t>
            </a:r>
            <a:r>
              <a:rPr lang="en-US" altLang="en-US" dirty="0" smtClean="0"/>
              <a:t> </a:t>
            </a:r>
            <a:r>
              <a:rPr lang="en-US" altLang="en-US" dirty="0" err="1" smtClean="0"/>
              <a:t>estadounidenses</a:t>
            </a:r>
            <a:r>
              <a:rPr lang="en-US" altLang="en-US" dirty="0" smtClean="0"/>
              <a:t>.[1][2][3] El </a:t>
            </a:r>
            <a:r>
              <a:rPr lang="en-US" altLang="en-US" dirty="0" err="1" smtClean="0"/>
              <a:t>libro</a:t>
            </a:r>
            <a:r>
              <a:rPr lang="en-US" altLang="en-US" dirty="0" smtClean="0"/>
              <a:t> es el </a:t>
            </a:r>
            <a:r>
              <a:rPr lang="en-US" altLang="en-US" dirty="0" err="1" smtClean="0"/>
              <a:t>resultado</a:t>
            </a:r>
            <a:r>
              <a:rPr lang="en-US" altLang="en-US" dirty="0" smtClean="0"/>
              <a:t> del </a:t>
            </a:r>
            <a:r>
              <a:rPr lang="en-US" altLang="en-US" dirty="0" err="1" smtClean="0"/>
              <a:t>proyecto</a:t>
            </a:r>
            <a:r>
              <a:rPr lang="en-US" altLang="en-US" dirty="0" smtClean="0"/>
              <a:t> de </a:t>
            </a:r>
            <a:r>
              <a:rPr lang="en-US" altLang="en-US" dirty="0" err="1" smtClean="0"/>
              <a:t>investigación</a:t>
            </a:r>
            <a:r>
              <a:rPr lang="en-US" altLang="en-US" dirty="0" smtClean="0"/>
              <a:t> "</a:t>
            </a:r>
            <a:r>
              <a:rPr lang="en-US" altLang="en-US" dirty="0" err="1" smtClean="0"/>
              <a:t>Estudio</a:t>
            </a:r>
            <a:r>
              <a:rPr lang="en-US" altLang="en-US" dirty="0" smtClean="0"/>
              <a:t> Nacional de Juventud y </a:t>
            </a:r>
            <a:r>
              <a:rPr lang="en-US" altLang="en-US" dirty="0" err="1" smtClean="0"/>
              <a:t>Religión</a:t>
            </a:r>
            <a:r>
              <a:rPr lang="en-US" altLang="en-US" dirty="0" smtClean="0"/>
              <a:t>".</a:t>
            </a:r>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A145BC3E-0ED6-400F-B9AB-0545F2CCE826}" type="slidenum">
              <a:rPr lang="en-US" altLang="en-US" sz="1300">
                <a:latin typeface="Times New Roman" panose="02020603050405020304" pitchFamily="18" charset="0"/>
              </a:rPr>
              <a:pPr algn="l" rtl="0"/>
              <a:t>92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90860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117</a:t>
            </a:fld>
            <a:endParaRPr lang="en-US" altLang="en-US"/>
          </a:p>
        </p:txBody>
      </p:sp>
    </p:spTree>
    <p:extLst>
      <p:ext uri="{BB962C8B-B14F-4D97-AF65-F5344CB8AC3E}">
        <p14:creationId xmlns:p14="http://schemas.microsoft.com/office/powerpoint/2010/main" val="394511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ChangeArrowheads="1" noTextEdit="1"/>
          </p:cNvSpPr>
          <p:nvPr>
            <p:ph type="sldImg"/>
          </p:nvPr>
        </p:nvSpPr>
        <p:spPr>
          <a:ln/>
        </p:spPr>
      </p:sp>
      <p:sp>
        <p:nvSpPr>
          <p:cNvPr id="16793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dirty="0" smtClean="0"/>
          </a:p>
        </p:txBody>
      </p:sp>
      <p:sp>
        <p:nvSpPr>
          <p:cNvPr id="16794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770AA02C-077A-4304-A156-091FB66B4407}" type="slidenum">
              <a:rPr lang="en-US" altLang="en-US" sz="1300"/>
              <a:pPr algn="l" rtl="0">
                <a:spcBef>
                  <a:spcPct val="0"/>
                </a:spcBef>
              </a:pPr>
              <a:t>139</a:t>
            </a:fld>
            <a:endParaRPr lang="en-US" altLang="en-US" sz="1300"/>
          </a:p>
        </p:txBody>
      </p:sp>
    </p:spTree>
    <p:extLst>
      <p:ext uri="{BB962C8B-B14F-4D97-AF65-F5344CB8AC3E}">
        <p14:creationId xmlns:p14="http://schemas.microsoft.com/office/powerpoint/2010/main" val="8264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157</a:t>
            </a:fld>
            <a:endParaRPr lang="en-US" altLang="en-US"/>
          </a:p>
        </p:txBody>
      </p:sp>
    </p:spTree>
    <p:extLst>
      <p:ext uri="{BB962C8B-B14F-4D97-AF65-F5344CB8AC3E}">
        <p14:creationId xmlns:p14="http://schemas.microsoft.com/office/powerpoint/2010/main" val="136691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ChangeArrowheads="1" noTextEdit="1"/>
          </p:cNvSpPr>
          <p:nvPr>
            <p:ph type="sldImg"/>
          </p:nvPr>
        </p:nvSpPr>
        <p:spPr>
          <a:ln/>
        </p:spPr>
      </p:sp>
      <p:sp>
        <p:nvSpPr>
          <p:cNvPr id="19149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smtClean="0"/>
              <a:t>Comenzando con el concepto original</a:t>
            </a:r>
          </a:p>
          <a:p>
            <a:pPr algn="l" rtl="0"/>
            <a:endParaRPr lang="en-US" altLang="en-US" smtClean="0"/>
          </a:p>
          <a:p>
            <a:pPr algn="l" rtl="0"/>
            <a:r>
              <a:rPr lang="en-US" altLang="en-US" smtClean="0"/>
              <a:t>Dios ha hecho la naturaleza para que sea útil al hombre.</a:t>
            </a:r>
          </a:p>
          <a:p>
            <a:pPr algn="l" rtl="0"/>
            <a:endParaRPr lang="en-US" altLang="en-US" smtClean="0"/>
          </a:p>
          <a:p>
            <a:pPr algn="l" rtl="0"/>
            <a:r>
              <a:rPr lang="en-US" altLang="en-US" smtClean="0"/>
              <a:t>La naturaleza puede actuar como una guía para el hombre y puede actuar como un proveedor para el hombre. Se mandó que el hombre comiera del jardín.</a:t>
            </a:r>
          </a:p>
        </p:txBody>
      </p:sp>
      <p:sp>
        <p:nvSpPr>
          <p:cNvPr id="1914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1460D88F-DE86-4D69-928C-A0DDF0E457D5}" type="slidenum">
              <a:rPr lang="en-US" altLang="en-US" sz="1300"/>
              <a:pPr algn="l" rtl="0">
                <a:spcBef>
                  <a:spcPct val="0"/>
                </a:spcBef>
              </a:pPr>
              <a:t>161</a:t>
            </a:fld>
            <a:endParaRPr lang="en-US" altLang="en-US" sz="1300"/>
          </a:p>
        </p:txBody>
      </p:sp>
    </p:spTree>
    <p:extLst>
      <p:ext uri="{BB962C8B-B14F-4D97-AF65-F5344CB8AC3E}">
        <p14:creationId xmlns:p14="http://schemas.microsoft.com/office/powerpoint/2010/main" val="410876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ChangeArrowheads="1" noTextEdit="1"/>
          </p:cNvSpPr>
          <p:nvPr>
            <p:ph type="sldImg"/>
          </p:nvPr>
        </p:nvSpPr>
        <p:spPr>
          <a:ln/>
        </p:spPr>
      </p:sp>
      <p:sp>
        <p:nvSpPr>
          <p:cNvPr id="19353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smtClean="0"/>
              <a:t>Al hombre se le dice que </a:t>
            </a:r>
            <a:r>
              <a:rPr lang="en-US" altLang="en-US" dirty="0" err="1" smtClean="0"/>
              <a:t>llene</a:t>
            </a:r>
            <a:r>
              <a:rPr lang="en-US" altLang="en-US" dirty="0" smtClean="0"/>
              <a:t> la </a:t>
            </a:r>
            <a:r>
              <a:rPr lang="en-US" altLang="en-US" dirty="0" err="1" smtClean="0"/>
              <a:t>tierra</a:t>
            </a:r>
            <a:r>
              <a:rPr lang="en-US" altLang="en-US" dirty="0" smtClean="0"/>
              <a:t> y </a:t>
            </a:r>
            <a:r>
              <a:rPr lang="en-US" altLang="en-US" dirty="0" err="1" smtClean="0"/>
              <a:t>tenga</a:t>
            </a:r>
            <a:r>
              <a:rPr lang="en-US" altLang="en-US" dirty="0" smtClean="0"/>
              <a:t> </a:t>
            </a:r>
            <a:r>
              <a:rPr lang="en-US" altLang="en-US" dirty="0" err="1" smtClean="0"/>
              <a:t>dominio</a:t>
            </a:r>
            <a:r>
              <a:rPr lang="en-US" altLang="en-US" dirty="0" smtClean="0"/>
              <a:t> </a:t>
            </a:r>
            <a:r>
              <a:rPr lang="en-US" altLang="en-US" dirty="0" err="1" smtClean="0"/>
              <a:t>sobre</a:t>
            </a:r>
            <a:r>
              <a:rPr lang="en-US" altLang="en-US" dirty="0" smtClean="0"/>
              <a:t> </a:t>
            </a:r>
            <a:r>
              <a:rPr lang="en-US" altLang="en-US" dirty="0" err="1" smtClean="0"/>
              <a:t>ella</a:t>
            </a:r>
            <a:endParaRPr lang="en-US" altLang="en-US" dirty="0" smtClean="0"/>
          </a:p>
          <a:p>
            <a:pPr algn="l" rtl="0"/>
            <a:r>
              <a:rPr lang="en-US" altLang="en-US" dirty="0" smtClean="0"/>
              <a:t>El hombre </a:t>
            </a:r>
            <a:r>
              <a:rPr lang="en-US" altLang="en-US" dirty="0" err="1" smtClean="0"/>
              <a:t>tiene</a:t>
            </a:r>
            <a:r>
              <a:rPr lang="en-US" altLang="en-US" dirty="0" smtClean="0"/>
              <a:t> </a:t>
            </a:r>
            <a:r>
              <a:rPr lang="en-US" altLang="en-US" dirty="0" err="1" smtClean="0"/>
              <a:t>varias</a:t>
            </a:r>
            <a:r>
              <a:rPr lang="en-US" altLang="en-US" dirty="0" smtClean="0"/>
              <a:t> </a:t>
            </a:r>
            <a:r>
              <a:rPr lang="en-US" altLang="en-US" dirty="0" err="1" smtClean="0"/>
              <a:t>ocupaciones</a:t>
            </a:r>
            <a:r>
              <a:rPr lang="en-US" altLang="en-US" dirty="0" smtClean="0"/>
              <a:t> que </a:t>
            </a:r>
            <a:r>
              <a:rPr lang="en-US" altLang="en-US" dirty="0" err="1" smtClean="0"/>
              <a:t>involucran</a:t>
            </a:r>
            <a:r>
              <a:rPr lang="en-US" altLang="en-US" dirty="0" smtClean="0"/>
              <a:t> la </a:t>
            </a:r>
            <a:r>
              <a:rPr lang="en-US" altLang="en-US" dirty="0" err="1" smtClean="0"/>
              <a:t>naturaleza</a:t>
            </a:r>
            <a:r>
              <a:rPr lang="en-US" altLang="en-US" dirty="0" smtClean="0"/>
              <a:t>.</a:t>
            </a:r>
          </a:p>
          <a:p>
            <a:pPr algn="l" rtl="0"/>
            <a:r>
              <a:rPr lang="en-US" altLang="en-US" dirty="0" smtClean="0"/>
              <a:t>El hombre </a:t>
            </a:r>
            <a:r>
              <a:rPr lang="en-US" altLang="en-US" dirty="0" err="1" smtClean="0"/>
              <a:t>desea</a:t>
            </a:r>
            <a:r>
              <a:rPr lang="en-US" altLang="en-US" dirty="0" smtClean="0"/>
              <a:t> </a:t>
            </a:r>
            <a:r>
              <a:rPr lang="en-US" altLang="en-US" dirty="0" err="1" smtClean="0"/>
              <a:t>vivir</a:t>
            </a:r>
            <a:r>
              <a:rPr lang="en-US" altLang="en-US" dirty="0" smtClean="0"/>
              <a:t> </a:t>
            </a:r>
            <a:r>
              <a:rPr lang="en-US" altLang="en-US" dirty="0" err="1" smtClean="0"/>
              <a:t>en</a:t>
            </a:r>
            <a:r>
              <a:rPr lang="en-US" altLang="en-US" dirty="0" smtClean="0"/>
              <a:t> un </a:t>
            </a:r>
            <a:r>
              <a:rPr lang="en-US" altLang="en-US" dirty="0" err="1" smtClean="0"/>
              <a:t>lugar</a:t>
            </a:r>
            <a:r>
              <a:rPr lang="en-US" altLang="en-US" dirty="0" smtClean="0"/>
              <a:t> </a:t>
            </a:r>
            <a:r>
              <a:rPr lang="en-US" altLang="en-US" dirty="0" err="1" smtClean="0"/>
              <a:t>donde</a:t>
            </a:r>
            <a:r>
              <a:rPr lang="en-US" altLang="en-US" dirty="0" smtClean="0"/>
              <a:t> la </a:t>
            </a:r>
            <a:r>
              <a:rPr lang="en-US" altLang="en-US" dirty="0" err="1" smtClean="0"/>
              <a:t>naturaleza</a:t>
            </a:r>
            <a:r>
              <a:rPr lang="en-US" altLang="en-US" dirty="0" smtClean="0"/>
              <a:t> sea </a:t>
            </a:r>
            <a:r>
              <a:rPr lang="en-US" altLang="en-US" dirty="0" err="1" smtClean="0"/>
              <a:t>más</a:t>
            </a:r>
            <a:r>
              <a:rPr lang="en-US" altLang="en-US" dirty="0" smtClean="0"/>
              <a:t> </a:t>
            </a:r>
            <a:r>
              <a:rPr lang="en-US" altLang="en-US" dirty="0" err="1" smtClean="0"/>
              <a:t>agradable</a:t>
            </a:r>
            <a:r>
              <a:rPr lang="en-US" altLang="en-US" dirty="0" smtClean="0"/>
              <a:t> y </a:t>
            </a:r>
            <a:r>
              <a:rPr lang="en-US" altLang="en-US" dirty="0" err="1" smtClean="0"/>
              <a:t>productiva</a:t>
            </a:r>
            <a:r>
              <a:rPr lang="en-US" altLang="en-US" dirty="0" smtClean="0"/>
              <a:t>.</a:t>
            </a:r>
          </a:p>
          <a:p>
            <a:pPr algn="l" rtl="0"/>
            <a:r>
              <a:rPr lang="en-US" altLang="en-US" dirty="0" smtClean="0"/>
              <a:t>Sin embargo, </a:t>
            </a:r>
            <a:r>
              <a:rPr lang="en-US" altLang="en-US" dirty="0" err="1" smtClean="0"/>
              <a:t>Jesús</a:t>
            </a:r>
            <a:r>
              <a:rPr lang="en-US" altLang="en-US" dirty="0" smtClean="0"/>
              <a:t> </a:t>
            </a:r>
            <a:r>
              <a:rPr lang="en-US" altLang="en-US" dirty="0" err="1" smtClean="0"/>
              <a:t>deja</a:t>
            </a:r>
            <a:r>
              <a:rPr lang="en-US" altLang="en-US" dirty="0" smtClean="0"/>
              <a:t> </a:t>
            </a:r>
            <a:r>
              <a:rPr lang="en-US" altLang="en-US" dirty="0" err="1" smtClean="0"/>
              <a:t>claro</a:t>
            </a:r>
            <a:r>
              <a:rPr lang="en-US" altLang="en-US" dirty="0" smtClean="0"/>
              <a:t> que el hombre </a:t>
            </a:r>
            <a:r>
              <a:rPr lang="en-US" altLang="en-US" dirty="0" err="1" smtClean="0"/>
              <a:t>está</a:t>
            </a:r>
            <a:r>
              <a:rPr lang="en-US" altLang="en-US" dirty="0" smtClean="0"/>
              <a:t> </a:t>
            </a:r>
            <a:r>
              <a:rPr lang="en-US" altLang="en-US" dirty="0" err="1" smtClean="0"/>
              <a:t>por</a:t>
            </a:r>
            <a:r>
              <a:rPr lang="en-US" altLang="en-US" dirty="0" smtClean="0"/>
              <a:t> </a:t>
            </a:r>
            <a:r>
              <a:rPr lang="en-US" altLang="en-US" dirty="0" err="1" smtClean="0"/>
              <a:t>encima</a:t>
            </a:r>
            <a:r>
              <a:rPr lang="en-US" altLang="en-US" dirty="0" smtClean="0"/>
              <a:t> de la </a:t>
            </a:r>
            <a:r>
              <a:rPr lang="en-US" altLang="en-US" dirty="0" err="1" smtClean="0"/>
              <a:t>naturaleza</a:t>
            </a:r>
            <a:r>
              <a:rPr lang="en-US" altLang="en-US" dirty="0" smtClean="0"/>
              <a:t> </a:t>
            </a:r>
            <a:r>
              <a:rPr lang="en-US" altLang="en-US" dirty="0" err="1" smtClean="0"/>
              <a:t>en</a:t>
            </a:r>
            <a:r>
              <a:rPr lang="en-US" altLang="en-US" dirty="0" smtClean="0"/>
              <a:t> </a:t>
            </a:r>
            <a:r>
              <a:rPr lang="en-US" altLang="en-US" dirty="0" err="1" smtClean="0"/>
              <a:t>términos</a:t>
            </a:r>
            <a:r>
              <a:rPr lang="en-US" altLang="en-US" dirty="0" smtClean="0"/>
              <a:t> de </a:t>
            </a:r>
            <a:r>
              <a:rPr lang="en-US" altLang="en-US" dirty="0" err="1" smtClean="0"/>
              <a:t>prioridad</a:t>
            </a:r>
            <a:r>
              <a:rPr lang="en-US" altLang="en-US" dirty="0" smtClean="0"/>
              <a:t>. Son </a:t>
            </a:r>
            <a:r>
              <a:rPr lang="en-US" altLang="en-US" dirty="0" err="1" smtClean="0"/>
              <a:t>algo</a:t>
            </a:r>
            <a:r>
              <a:rPr lang="en-US" altLang="en-US" dirty="0" smtClean="0"/>
              <a:t> </a:t>
            </a:r>
            <a:r>
              <a:rPr lang="en-US" altLang="en-US" dirty="0" err="1" smtClean="0"/>
              <a:t>separado</a:t>
            </a:r>
            <a:r>
              <a:rPr lang="en-US" altLang="en-US" dirty="0" smtClean="0"/>
              <a:t> de la </a:t>
            </a:r>
            <a:r>
              <a:rPr lang="en-US" altLang="en-US" dirty="0" err="1" smtClean="0"/>
              <a:t>naturaleza</a:t>
            </a:r>
            <a:r>
              <a:rPr lang="en-US" altLang="en-US" dirty="0" smtClean="0"/>
              <a:t>.</a:t>
            </a:r>
          </a:p>
        </p:txBody>
      </p:sp>
      <p:sp>
        <p:nvSpPr>
          <p:cNvPr id="19354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27A02D05-8331-4FEE-908D-C7904C74142A}" type="slidenum">
              <a:rPr lang="en-US" altLang="en-US" sz="1300"/>
              <a:pPr algn="l" rtl="0">
                <a:spcBef>
                  <a:spcPct val="0"/>
                </a:spcBef>
              </a:pPr>
              <a:t>162</a:t>
            </a:fld>
            <a:endParaRPr lang="en-US" altLang="en-US" sz="1300"/>
          </a:p>
        </p:txBody>
      </p:sp>
    </p:spTree>
    <p:extLst>
      <p:ext uri="{BB962C8B-B14F-4D97-AF65-F5344CB8AC3E}">
        <p14:creationId xmlns:p14="http://schemas.microsoft.com/office/powerpoint/2010/main" val="47016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ChangeArrowheads="1" noTextEdit="1"/>
          </p:cNvSpPr>
          <p:nvPr>
            <p:ph type="sldImg"/>
          </p:nvPr>
        </p:nvSpPr>
        <p:spPr>
          <a:ln/>
        </p:spPr>
      </p:sp>
      <p:sp>
        <p:nvSpPr>
          <p:cNvPr id="19558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err="1" smtClean="0"/>
              <a:t>Esto</a:t>
            </a:r>
            <a:r>
              <a:rPr lang="en-US" altLang="en-US" dirty="0" smtClean="0"/>
              <a:t> </a:t>
            </a:r>
            <a:r>
              <a:rPr lang="en-US" altLang="en-US" dirty="0" err="1" smtClean="0"/>
              <a:t>plantea</a:t>
            </a:r>
            <a:r>
              <a:rPr lang="en-US" altLang="en-US" dirty="0" smtClean="0"/>
              <a:t> la </a:t>
            </a:r>
            <a:r>
              <a:rPr lang="en-US" altLang="en-US" dirty="0" err="1" smtClean="0"/>
              <a:t>cuestión</a:t>
            </a:r>
            <a:r>
              <a:rPr lang="en-US" altLang="en-US" dirty="0" smtClean="0"/>
              <a:t> de </a:t>
            </a:r>
            <a:r>
              <a:rPr lang="en-US" altLang="en-US" dirty="0" err="1" smtClean="0"/>
              <a:t>tener</a:t>
            </a:r>
            <a:r>
              <a:rPr lang="en-US" altLang="en-US" dirty="0" smtClean="0"/>
              <a:t> la </a:t>
            </a:r>
            <a:r>
              <a:rPr lang="en-US" altLang="en-US" dirty="0" err="1" smtClean="0"/>
              <a:t>naturaleza</a:t>
            </a:r>
            <a:r>
              <a:rPr lang="en-US" altLang="en-US" dirty="0" smtClean="0"/>
              <a:t> a </a:t>
            </a:r>
            <a:r>
              <a:rPr lang="en-US" altLang="en-US" dirty="0" err="1" smtClean="0"/>
              <a:t>su</a:t>
            </a:r>
            <a:r>
              <a:rPr lang="en-US" altLang="en-US" dirty="0" smtClean="0"/>
              <a:t> </a:t>
            </a:r>
            <a:r>
              <a:rPr lang="en-US" altLang="en-US" dirty="0" err="1" smtClean="0"/>
              <a:t>disposición</a:t>
            </a:r>
            <a:r>
              <a:rPr lang="en-US" altLang="en-US" dirty="0" smtClean="0"/>
              <a:t>.</a:t>
            </a:r>
          </a:p>
          <a:p>
            <a:pPr algn="l" rtl="0"/>
            <a:r>
              <a:rPr lang="en-US" altLang="en-US" dirty="0" err="1" smtClean="0"/>
              <a:t>Nuevamente</a:t>
            </a:r>
            <a:r>
              <a:rPr lang="en-US" altLang="en-US" dirty="0" smtClean="0"/>
              <a:t>, se le </a:t>
            </a:r>
            <a:r>
              <a:rPr lang="en-US" altLang="en-US" dirty="0" err="1" smtClean="0"/>
              <a:t>dijo</a:t>
            </a:r>
            <a:r>
              <a:rPr lang="en-US" altLang="en-US" dirty="0" smtClean="0"/>
              <a:t> que </a:t>
            </a:r>
            <a:r>
              <a:rPr lang="en-US" altLang="en-US" dirty="0" err="1" smtClean="0"/>
              <a:t>sometiera</a:t>
            </a:r>
            <a:r>
              <a:rPr lang="en-US" altLang="en-US" dirty="0" smtClean="0"/>
              <a:t> y </a:t>
            </a:r>
            <a:r>
              <a:rPr lang="en-US" altLang="en-US" dirty="0" err="1" smtClean="0"/>
              <a:t>dominara</a:t>
            </a:r>
            <a:r>
              <a:rPr lang="en-US" altLang="en-US" dirty="0" smtClean="0"/>
              <a:t>. La idea de </a:t>
            </a:r>
            <a:r>
              <a:rPr lang="en-US" altLang="en-US" dirty="0" err="1" smtClean="0"/>
              <a:t>controlar</a:t>
            </a:r>
            <a:r>
              <a:rPr lang="en-US" altLang="en-US" dirty="0" smtClean="0"/>
              <a:t> y </a:t>
            </a:r>
            <a:r>
              <a:rPr lang="en-US" altLang="en-US" dirty="0" err="1" smtClean="0"/>
              <a:t>utilizar</a:t>
            </a:r>
            <a:r>
              <a:rPr lang="en-US" altLang="en-US" dirty="0" smtClean="0"/>
              <a:t> las </a:t>
            </a:r>
            <a:r>
              <a:rPr lang="en-US" altLang="en-US" dirty="0" err="1" smtClean="0"/>
              <a:t>diversas</a:t>
            </a:r>
            <a:r>
              <a:rPr lang="en-US" altLang="en-US" dirty="0" smtClean="0"/>
              <a:t> </a:t>
            </a:r>
            <a:r>
              <a:rPr lang="en-US" altLang="en-US" dirty="0" err="1" smtClean="0"/>
              <a:t>funciones</a:t>
            </a:r>
            <a:endParaRPr lang="en-US" altLang="en-US" dirty="0" smtClean="0"/>
          </a:p>
          <a:p>
            <a:pPr algn="l" rtl="0"/>
            <a:r>
              <a:rPr lang="en-US" altLang="en-US" dirty="0" err="1" smtClean="0"/>
              <a:t>Noé</a:t>
            </a:r>
            <a:r>
              <a:rPr lang="en-US" altLang="en-US" dirty="0" smtClean="0"/>
              <a:t> </a:t>
            </a:r>
            <a:r>
              <a:rPr lang="en-US" altLang="en-US" dirty="0" err="1" smtClean="0"/>
              <a:t>tuvo</a:t>
            </a:r>
            <a:r>
              <a:rPr lang="en-US" altLang="en-US" dirty="0" smtClean="0"/>
              <a:t> que </a:t>
            </a:r>
            <a:r>
              <a:rPr lang="en-US" altLang="en-US" dirty="0" err="1" smtClean="0"/>
              <a:t>reunir</a:t>
            </a:r>
            <a:r>
              <a:rPr lang="en-US" altLang="en-US" dirty="0" smtClean="0"/>
              <a:t> </a:t>
            </a:r>
            <a:r>
              <a:rPr lang="en-US" altLang="en-US" dirty="0" err="1" smtClean="0"/>
              <a:t>materiales</a:t>
            </a:r>
            <a:r>
              <a:rPr lang="en-US" altLang="en-US" dirty="0" smtClean="0"/>
              <a:t> </a:t>
            </a:r>
            <a:r>
              <a:rPr lang="en-US" altLang="en-US" dirty="0" err="1" smtClean="0"/>
              <a:t>naturales</a:t>
            </a:r>
            <a:r>
              <a:rPr lang="en-US" altLang="en-US" dirty="0" smtClean="0"/>
              <a:t> para </a:t>
            </a:r>
            <a:r>
              <a:rPr lang="en-US" altLang="en-US" dirty="0" err="1" smtClean="0"/>
              <a:t>construir</a:t>
            </a:r>
            <a:r>
              <a:rPr lang="en-US" altLang="en-US" dirty="0" smtClean="0"/>
              <a:t> el </a:t>
            </a:r>
            <a:r>
              <a:rPr lang="en-US" altLang="en-US" dirty="0" err="1" smtClean="0"/>
              <a:t>arca</a:t>
            </a:r>
            <a:r>
              <a:rPr lang="en-US" altLang="en-US" dirty="0" smtClean="0"/>
              <a:t>.</a:t>
            </a:r>
          </a:p>
          <a:p>
            <a:pPr algn="l" rtl="0"/>
            <a:r>
              <a:rPr lang="en-US" altLang="en-US" dirty="0" smtClean="0"/>
              <a:t>Hay </a:t>
            </a:r>
            <a:r>
              <a:rPr lang="en-US" altLang="en-US" dirty="0" err="1" smtClean="0"/>
              <a:t>muchas</a:t>
            </a:r>
            <a:r>
              <a:rPr lang="en-US" altLang="en-US" dirty="0" smtClean="0"/>
              <a:t> </a:t>
            </a:r>
            <a:r>
              <a:rPr lang="en-US" altLang="en-US" dirty="0" err="1" smtClean="0"/>
              <a:t>cosas</a:t>
            </a:r>
            <a:r>
              <a:rPr lang="en-US" altLang="en-US" dirty="0" smtClean="0"/>
              <a:t> </a:t>
            </a:r>
            <a:r>
              <a:rPr lang="en-US" altLang="en-US" dirty="0" err="1" smtClean="0"/>
              <a:t>en</a:t>
            </a:r>
            <a:r>
              <a:rPr lang="en-US" altLang="en-US" dirty="0" smtClean="0"/>
              <a:t> la </a:t>
            </a:r>
            <a:r>
              <a:rPr lang="en-US" altLang="en-US" dirty="0" err="1" smtClean="0"/>
              <a:t>naturaleza</a:t>
            </a:r>
            <a:r>
              <a:rPr lang="en-US" altLang="en-US" dirty="0" smtClean="0"/>
              <a:t> de las que el hombre </a:t>
            </a:r>
            <a:r>
              <a:rPr lang="en-US" altLang="en-US" dirty="0" err="1" smtClean="0"/>
              <a:t>tiene</a:t>
            </a:r>
            <a:r>
              <a:rPr lang="en-US" altLang="en-US" dirty="0" smtClean="0"/>
              <a:t> </a:t>
            </a:r>
            <a:r>
              <a:rPr lang="en-US" altLang="en-US" dirty="0" err="1" smtClean="0"/>
              <a:t>una</a:t>
            </a:r>
            <a:r>
              <a:rPr lang="en-US" altLang="en-US" dirty="0" smtClean="0"/>
              <a:t> </a:t>
            </a:r>
            <a:r>
              <a:rPr lang="en-US" altLang="en-US" dirty="0" err="1" smtClean="0"/>
              <a:t>comprensión</a:t>
            </a:r>
            <a:r>
              <a:rPr lang="en-US" altLang="en-US" dirty="0" smtClean="0"/>
              <a:t> </a:t>
            </a:r>
            <a:r>
              <a:rPr lang="en-US" altLang="en-US" dirty="0" err="1" smtClean="0"/>
              <a:t>pobre</a:t>
            </a:r>
            <a:r>
              <a:rPr lang="en-US" altLang="en-US" dirty="0" smtClean="0"/>
              <a:t> y </a:t>
            </a:r>
            <a:r>
              <a:rPr lang="en-US" altLang="en-US" dirty="0" err="1" smtClean="0"/>
              <a:t>pueden</a:t>
            </a:r>
            <a:r>
              <a:rPr lang="en-US" altLang="en-US" dirty="0" smtClean="0"/>
              <a:t> verse </a:t>
            </a:r>
            <a:r>
              <a:rPr lang="en-US" altLang="en-US" dirty="0" err="1" smtClean="0"/>
              <a:t>como</a:t>
            </a:r>
            <a:r>
              <a:rPr lang="en-US" altLang="en-US" dirty="0" smtClean="0"/>
              <a:t> </a:t>
            </a:r>
            <a:r>
              <a:rPr lang="en-US" altLang="en-US" dirty="0" err="1" smtClean="0"/>
              <a:t>una</a:t>
            </a:r>
            <a:r>
              <a:rPr lang="en-US" altLang="en-US" dirty="0" smtClean="0"/>
              <a:t> </a:t>
            </a:r>
            <a:r>
              <a:rPr lang="en-US" altLang="en-US" dirty="0" err="1" smtClean="0"/>
              <a:t>señal</a:t>
            </a:r>
            <a:r>
              <a:rPr lang="en-US" altLang="en-US" dirty="0" smtClean="0"/>
              <a:t> del </a:t>
            </a:r>
            <a:r>
              <a:rPr lang="en-US" altLang="en-US" dirty="0" err="1" smtClean="0"/>
              <a:t>mundo</a:t>
            </a:r>
            <a:r>
              <a:rPr lang="en-US" altLang="en-US" dirty="0" smtClean="0"/>
              <a:t> </a:t>
            </a:r>
            <a:r>
              <a:rPr lang="en-US" altLang="en-US" dirty="0" err="1" smtClean="0"/>
              <a:t>caído</a:t>
            </a:r>
            <a:r>
              <a:rPr lang="en-US" altLang="en-US" dirty="0" smtClean="0"/>
              <a:t>. Hay un </a:t>
            </a:r>
            <a:r>
              <a:rPr lang="en-US" altLang="en-US" dirty="0" err="1" smtClean="0"/>
              <a:t>concepto</a:t>
            </a:r>
            <a:r>
              <a:rPr lang="en-US" altLang="en-US" dirty="0" smtClean="0"/>
              <a:t> con el que </a:t>
            </a:r>
            <a:r>
              <a:rPr lang="en-US" altLang="en-US" dirty="0" err="1" smtClean="0"/>
              <a:t>debe</a:t>
            </a:r>
            <a:r>
              <a:rPr lang="en-US" altLang="en-US" dirty="0" smtClean="0"/>
              <a:t> </a:t>
            </a:r>
            <a:r>
              <a:rPr lang="en-US" altLang="en-US" dirty="0" err="1" smtClean="0"/>
              <a:t>luchar</a:t>
            </a:r>
            <a:r>
              <a:rPr lang="en-US" altLang="en-US" dirty="0" smtClean="0"/>
              <a:t>.</a:t>
            </a:r>
          </a:p>
        </p:txBody>
      </p:sp>
      <p:sp>
        <p:nvSpPr>
          <p:cNvPr id="19558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1C627468-21EC-47E5-9EC4-F41C2287E04D}" type="slidenum">
              <a:rPr lang="en-US" altLang="en-US" sz="1300"/>
              <a:pPr algn="l" rtl="0">
                <a:spcBef>
                  <a:spcPct val="0"/>
                </a:spcBef>
              </a:pPr>
              <a:t>163</a:t>
            </a:fld>
            <a:endParaRPr lang="en-US" altLang="en-US" sz="1300"/>
          </a:p>
        </p:txBody>
      </p:sp>
    </p:spTree>
    <p:extLst>
      <p:ext uri="{BB962C8B-B14F-4D97-AF65-F5344CB8AC3E}">
        <p14:creationId xmlns:p14="http://schemas.microsoft.com/office/powerpoint/2010/main" val="312063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ChangeArrowheads="1" noTextEdit="1"/>
          </p:cNvSpPr>
          <p:nvPr>
            <p:ph type="sldImg"/>
          </p:nvPr>
        </p:nvSpPr>
        <p:spPr>
          <a:ln/>
        </p:spPr>
      </p:sp>
      <p:sp>
        <p:nvSpPr>
          <p:cNvPr id="19865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19866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A9C4750C-A639-47DA-9BA3-C48507D018B0}" type="slidenum">
              <a:rPr lang="en-US" altLang="en-US" sz="1300"/>
              <a:pPr algn="l" rtl="0">
                <a:spcBef>
                  <a:spcPct val="0"/>
                </a:spcBef>
              </a:pPr>
              <a:t>165</a:t>
            </a:fld>
            <a:endParaRPr lang="en-US" altLang="en-US" sz="1300"/>
          </a:p>
        </p:txBody>
      </p:sp>
    </p:spTree>
    <p:extLst>
      <p:ext uri="{BB962C8B-B14F-4D97-AF65-F5344CB8AC3E}">
        <p14:creationId xmlns:p14="http://schemas.microsoft.com/office/powerpoint/2010/main" val="27000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DA37D389-76E2-4162-9355-92D6237155BC}" type="slidenum">
              <a:rPr lang="en-US" altLang="en-US" sz="1300">
                <a:latin typeface="Times New Roman" panose="02020603050405020304" pitchFamily="18" charset="0"/>
              </a:rPr>
              <a:pPr algn="l" rtl="0"/>
              <a:t>10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47282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ChangeArrowheads="1" noTextEdit="1"/>
          </p:cNvSpPr>
          <p:nvPr>
            <p:ph type="sldImg"/>
          </p:nvPr>
        </p:nvSpPr>
        <p:spPr>
          <a:ln/>
        </p:spPr>
      </p:sp>
      <p:sp>
        <p:nvSpPr>
          <p:cNvPr id="20070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smtClean="0"/>
              <a:t>Ahora </a:t>
            </a:r>
            <a:r>
              <a:rPr lang="en-US" altLang="en-US" dirty="0" err="1" smtClean="0"/>
              <a:t>mirando</a:t>
            </a:r>
            <a:r>
              <a:rPr lang="en-US" altLang="en-US" dirty="0" smtClean="0"/>
              <a:t> </a:t>
            </a:r>
            <a:r>
              <a:rPr lang="en-US" altLang="en-US" dirty="0" err="1" smtClean="0"/>
              <a:t>específicamente</a:t>
            </a:r>
            <a:r>
              <a:rPr lang="en-US" altLang="en-US" dirty="0" smtClean="0"/>
              <a:t> la </a:t>
            </a:r>
            <a:r>
              <a:rPr lang="en-US" altLang="en-US" dirty="0" err="1" smtClean="0"/>
              <a:t>intervención</a:t>
            </a:r>
            <a:r>
              <a:rPr lang="en-US" altLang="en-US" dirty="0" smtClean="0"/>
              <a:t> de Dios </a:t>
            </a:r>
            <a:r>
              <a:rPr lang="en-US" altLang="en-US" dirty="0" err="1" smtClean="0"/>
              <a:t>en</a:t>
            </a:r>
            <a:r>
              <a:rPr lang="en-US" altLang="en-US" dirty="0" smtClean="0"/>
              <a:t> el </a:t>
            </a:r>
            <a:r>
              <a:rPr lang="en-US" altLang="en-US" dirty="0" err="1" smtClean="0"/>
              <a:t>mundo</a:t>
            </a:r>
            <a:r>
              <a:rPr lang="en-US" altLang="en-US" dirty="0" smtClean="0"/>
              <a:t>.</a:t>
            </a:r>
          </a:p>
          <a:p>
            <a:pPr algn="l" rtl="0"/>
            <a:r>
              <a:rPr lang="en-US" altLang="en-US" dirty="0" smtClean="0"/>
              <a:t>Se </a:t>
            </a:r>
            <a:r>
              <a:rPr lang="en-US" altLang="en-US" dirty="0" err="1" smtClean="0"/>
              <a:t>mencionaron</a:t>
            </a:r>
            <a:r>
              <a:rPr lang="en-US" altLang="en-US" dirty="0" smtClean="0"/>
              <a:t> </a:t>
            </a:r>
            <a:r>
              <a:rPr lang="en-US" altLang="en-US" dirty="0" err="1" smtClean="0"/>
              <a:t>algunos</a:t>
            </a:r>
            <a:r>
              <a:rPr lang="en-US" altLang="en-US" dirty="0" smtClean="0"/>
              <a:t> de </a:t>
            </a:r>
            <a:r>
              <a:rPr lang="en-US" altLang="en-US" dirty="0" err="1" smtClean="0"/>
              <a:t>los</a:t>
            </a:r>
            <a:r>
              <a:rPr lang="en-US" altLang="en-US" dirty="0" smtClean="0"/>
              <a:t> </a:t>
            </a:r>
            <a:r>
              <a:rPr lang="en-US" altLang="en-US" dirty="0" err="1" smtClean="0"/>
              <a:t>dolores</a:t>
            </a:r>
            <a:r>
              <a:rPr lang="en-US" altLang="en-US" dirty="0" smtClean="0"/>
              <a:t>. El </a:t>
            </a:r>
            <a:r>
              <a:rPr lang="en-US" altLang="en-US" dirty="0" err="1" smtClean="0"/>
              <a:t>parto</a:t>
            </a:r>
            <a:r>
              <a:rPr lang="en-US" altLang="en-US" dirty="0" smtClean="0"/>
              <a:t> </a:t>
            </a:r>
            <a:r>
              <a:rPr lang="en-US" altLang="en-US" dirty="0" err="1" smtClean="0"/>
              <a:t>ya</a:t>
            </a:r>
            <a:r>
              <a:rPr lang="en-US" altLang="en-US" dirty="0" smtClean="0"/>
              <a:t> no </a:t>
            </a:r>
            <a:r>
              <a:rPr lang="en-US" altLang="en-US" dirty="0" err="1" smtClean="0"/>
              <a:t>es</a:t>
            </a:r>
            <a:r>
              <a:rPr lang="en-US" altLang="en-US" dirty="0" smtClean="0"/>
              <a:t> </a:t>
            </a:r>
            <a:r>
              <a:rPr lang="en-US" altLang="en-US" dirty="0" err="1" smtClean="0"/>
              <a:t>fácil</a:t>
            </a:r>
            <a:r>
              <a:rPr lang="en-US" altLang="en-US" dirty="0" smtClean="0"/>
              <a:t>, </a:t>
            </a:r>
            <a:r>
              <a:rPr lang="en-US" altLang="en-US" dirty="0" err="1" smtClean="0"/>
              <a:t>espinas</a:t>
            </a:r>
            <a:r>
              <a:rPr lang="en-US" altLang="en-US" dirty="0" smtClean="0"/>
              <a:t> y </a:t>
            </a:r>
            <a:r>
              <a:rPr lang="en-US" altLang="en-US" dirty="0" err="1" smtClean="0"/>
              <a:t>cardos</a:t>
            </a:r>
            <a:r>
              <a:rPr lang="en-US" altLang="en-US" dirty="0" smtClean="0"/>
              <a:t> del </a:t>
            </a:r>
            <a:r>
              <a:rPr lang="en-US" altLang="en-US" dirty="0" err="1" smtClean="0"/>
              <a:t>suelo</a:t>
            </a:r>
            <a:endParaRPr lang="en-US" altLang="en-US" dirty="0" smtClean="0"/>
          </a:p>
          <a:p>
            <a:pPr algn="l" rtl="0"/>
            <a:r>
              <a:rPr lang="en-US" altLang="en-US" dirty="0" smtClean="0"/>
              <a:t>Solo </a:t>
            </a:r>
            <a:r>
              <a:rPr lang="en-US" altLang="en-US" dirty="0" err="1" smtClean="0"/>
              <a:t>por</a:t>
            </a:r>
            <a:r>
              <a:rPr lang="en-US" altLang="en-US" dirty="0" smtClean="0"/>
              <a:t> </a:t>
            </a:r>
            <a:r>
              <a:rPr lang="en-US" altLang="en-US" dirty="0" err="1" smtClean="0"/>
              <a:t>nombrar</a:t>
            </a:r>
            <a:r>
              <a:rPr lang="en-US" altLang="en-US" dirty="0" smtClean="0"/>
              <a:t> </a:t>
            </a:r>
            <a:r>
              <a:rPr lang="en-US" altLang="en-US" dirty="0" err="1" smtClean="0"/>
              <a:t>algunas</a:t>
            </a:r>
            <a:r>
              <a:rPr lang="en-US" altLang="en-US" dirty="0" smtClean="0"/>
              <a:t> de las </a:t>
            </a:r>
            <a:r>
              <a:rPr lang="en-US" altLang="en-US" dirty="0" err="1" smtClean="0"/>
              <a:t>señales</a:t>
            </a:r>
            <a:r>
              <a:rPr lang="en-US" altLang="en-US" dirty="0" smtClean="0"/>
              <a:t> y </a:t>
            </a:r>
            <a:r>
              <a:rPr lang="en-US" altLang="en-US" dirty="0" err="1" smtClean="0"/>
              <a:t>milagros</a:t>
            </a:r>
            <a:r>
              <a:rPr lang="en-US" altLang="en-US" dirty="0" smtClean="0"/>
              <a:t> que Dios ha </a:t>
            </a:r>
            <a:r>
              <a:rPr lang="en-US" altLang="en-US" dirty="0" err="1" smtClean="0"/>
              <a:t>realizado</a:t>
            </a:r>
            <a:r>
              <a:rPr lang="en-US" altLang="en-US" dirty="0" smtClean="0"/>
              <a:t> a </a:t>
            </a:r>
            <a:r>
              <a:rPr lang="en-US" altLang="en-US" dirty="0" err="1" smtClean="0"/>
              <a:t>través</a:t>
            </a:r>
            <a:r>
              <a:rPr lang="en-US" altLang="en-US" dirty="0" smtClean="0"/>
              <a:t> de la </a:t>
            </a:r>
            <a:r>
              <a:rPr lang="en-US" altLang="en-US" dirty="0" err="1" smtClean="0"/>
              <a:t>naturaleza</a:t>
            </a:r>
            <a:r>
              <a:rPr lang="en-US" altLang="en-US" dirty="0" smtClean="0"/>
              <a:t>: el </a:t>
            </a:r>
            <a:r>
              <a:rPr lang="en-US" altLang="en-US" dirty="0" err="1" smtClean="0"/>
              <a:t>diluvio</a:t>
            </a:r>
            <a:r>
              <a:rPr lang="en-US" altLang="en-US" dirty="0" smtClean="0"/>
              <a:t>, las </a:t>
            </a:r>
            <a:r>
              <a:rPr lang="en-US" altLang="en-US" dirty="0" err="1" smtClean="0"/>
              <a:t>plagas</a:t>
            </a:r>
            <a:r>
              <a:rPr lang="en-US" altLang="en-US" dirty="0" smtClean="0"/>
              <a:t>, </a:t>
            </a:r>
            <a:r>
              <a:rPr lang="en-US" altLang="en-US" dirty="0" err="1" smtClean="0"/>
              <a:t>cruzar</a:t>
            </a:r>
            <a:r>
              <a:rPr lang="en-US" altLang="en-US" dirty="0" smtClean="0"/>
              <a:t> el Mar </a:t>
            </a:r>
            <a:r>
              <a:rPr lang="en-US" altLang="en-US" dirty="0" err="1" smtClean="0"/>
              <a:t>Rojo</a:t>
            </a:r>
            <a:r>
              <a:rPr lang="en-US" altLang="en-US" dirty="0" smtClean="0"/>
              <a:t>, </a:t>
            </a:r>
            <a:r>
              <a:rPr lang="en-US" altLang="en-US" dirty="0" err="1" smtClean="0"/>
              <a:t>traer</a:t>
            </a:r>
            <a:r>
              <a:rPr lang="en-US" altLang="en-US" dirty="0" smtClean="0"/>
              <a:t> </a:t>
            </a:r>
            <a:r>
              <a:rPr lang="en-US" altLang="en-US" dirty="0" err="1" smtClean="0"/>
              <a:t>agua</a:t>
            </a:r>
            <a:r>
              <a:rPr lang="en-US" altLang="en-US" dirty="0" smtClean="0"/>
              <a:t> de </a:t>
            </a:r>
            <a:r>
              <a:rPr lang="en-US" altLang="en-US" dirty="0" err="1" smtClean="0"/>
              <a:t>una</a:t>
            </a:r>
            <a:r>
              <a:rPr lang="en-US" altLang="en-US" dirty="0" smtClean="0"/>
              <a:t> </a:t>
            </a:r>
            <a:r>
              <a:rPr lang="en-US" altLang="en-US" dirty="0" err="1" smtClean="0"/>
              <a:t>roca</a:t>
            </a:r>
            <a:r>
              <a:rPr lang="en-US" altLang="en-US" dirty="0" smtClean="0"/>
              <a:t> y </a:t>
            </a:r>
            <a:r>
              <a:rPr lang="en-US" altLang="en-US" dirty="0" err="1" smtClean="0"/>
              <a:t>muchos</a:t>
            </a:r>
            <a:r>
              <a:rPr lang="en-US" altLang="en-US" dirty="0" smtClean="0"/>
              <a:t> </a:t>
            </a:r>
            <a:r>
              <a:rPr lang="en-US" altLang="en-US" dirty="0" err="1" smtClean="0"/>
              <a:t>más</a:t>
            </a:r>
            <a:r>
              <a:rPr lang="en-US" altLang="en-US" dirty="0" smtClean="0"/>
              <a:t> </a:t>
            </a:r>
            <a:r>
              <a:rPr lang="en-US" altLang="en-US" dirty="0" err="1" smtClean="0"/>
              <a:t>en</a:t>
            </a:r>
            <a:r>
              <a:rPr lang="en-US" altLang="en-US" dirty="0" smtClean="0"/>
              <a:t> el </a:t>
            </a:r>
            <a:r>
              <a:rPr lang="en-US" altLang="en-US" dirty="0" err="1" smtClean="0"/>
              <a:t>éxodo</a:t>
            </a:r>
            <a:r>
              <a:rPr lang="en-US" altLang="en-US" dirty="0" smtClean="0"/>
              <a:t>. </a:t>
            </a:r>
            <a:r>
              <a:rPr lang="en-US" altLang="en-US" dirty="0" err="1" smtClean="0"/>
              <a:t>Manteniendo</a:t>
            </a:r>
            <a:r>
              <a:rPr lang="en-US" altLang="en-US" dirty="0" smtClean="0"/>
              <a:t> la luz del </a:t>
            </a:r>
            <a:r>
              <a:rPr lang="en-US" altLang="en-US" dirty="0" err="1" smtClean="0"/>
              <a:t>día</a:t>
            </a:r>
            <a:r>
              <a:rPr lang="en-US" altLang="en-US" dirty="0" smtClean="0"/>
              <a:t> para Joshua.</a:t>
            </a:r>
          </a:p>
          <a:p>
            <a:pPr algn="l" rtl="0"/>
            <a:r>
              <a:rPr lang="en-US" altLang="en-US" dirty="0" smtClean="0"/>
              <a:t>Dios </a:t>
            </a:r>
            <a:r>
              <a:rPr lang="en-US" altLang="en-US" dirty="0" err="1" smtClean="0"/>
              <a:t>sostiene</a:t>
            </a:r>
            <a:r>
              <a:rPr lang="en-US" altLang="en-US" dirty="0" smtClean="0"/>
              <a:t> el </a:t>
            </a:r>
            <a:r>
              <a:rPr lang="en-US" altLang="en-US" dirty="0" err="1" smtClean="0"/>
              <a:t>mundo</a:t>
            </a:r>
            <a:r>
              <a:rPr lang="en-US" altLang="en-US" dirty="0" smtClean="0"/>
              <a:t> y, </a:t>
            </a:r>
            <a:r>
              <a:rPr lang="en-US" altLang="en-US" dirty="0" err="1" smtClean="0"/>
              <a:t>como</a:t>
            </a:r>
            <a:r>
              <a:rPr lang="en-US" altLang="en-US" dirty="0" smtClean="0"/>
              <a:t> </a:t>
            </a:r>
            <a:r>
              <a:rPr lang="en-US" altLang="en-US" dirty="0" err="1" smtClean="0"/>
              <a:t>tal</a:t>
            </a:r>
            <a:r>
              <a:rPr lang="en-US" altLang="en-US" dirty="0" smtClean="0"/>
              <a:t>, </a:t>
            </a:r>
            <a:r>
              <a:rPr lang="en-US" altLang="en-US" dirty="0" err="1" smtClean="0"/>
              <a:t>tiene</a:t>
            </a:r>
            <a:r>
              <a:rPr lang="en-US" altLang="en-US" dirty="0" smtClean="0"/>
              <a:t> la </a:t>
            </a:r>
            <a:r>
              <a:rPr lang="en-US" altLang="en-US" dirty="0" err="1" smtClean="0"/>
              <a:t>capacidad</a:t>
            </a:r>
            <a:r>
              <a:rPr lang="en-US" altLang="en-US" dirty="0" smtClean="0"/>
              <a:t> de </a:t>
            </a:r>
            <a:r>
              <a:rPr lang="en-US" altLang="en-US" dirty="0" err="1" smtClean="0"/>
              <a:t>destruirlo</a:t>
            </a:r>
            <a:r>
              <a:rPr lang="en-US" altLang="en-US" dirty="0" smtClean="0"/>
              <a:t>, lo que </a:t>
            </a:r>
            <a:r>
              <a:rPr lang="en-US" altLang="en-US" dirty="0" err="1" smtClean="0"/>
              <a:t>será</a:t>
            </a:r>
            <a:r>
              <a:rPr lang="en-US" altLang="en-US" dirty="0" smtClean="0"/>
              <a:t> la </a:t>
            </a:r>
            <a:r>
              <a:rPr lang="en-US" altLang="en-US" dirty="0" err="1" smtClean="0"/>
              <a:t>última</a:t>
            </a:r>
            <a:r>
              <a:rPr lang="en-US" altLang="en-US" dirty="0" smtClean="0"/>
              <a:t> </a:t>
            </a:r>
            <a:r>
              <a:rPr lang="en-US" altLang="en-US" dirty="0" err="1" smtClean="0"/>
              <a:t>intervención</a:t>
            </a:r>
            <a:r>
              <a:rPr lang="en-US" altLang="en-US" dirty="0" smtClean="0"/>
              <a:t> de Dios </a:t>
            </a:r>
            <a:r>
              <a:rPr lang="en-US" altLang="en-US" dirty="0" err="1" smtClean="0"/>
              <a:t>en</a:t>
            </a:r>
            <a:r>
              <a:rPr lang="en-US" altLang="en-US" dirty="0" smtClean="0"/>
              <a:t> la </a:t>
            </a:r>
            <a:r>
              <a:rPr lang="en-US" altLang="en-US" dirty="0" err="1" smtClean="0"/>
              <a:t>creación</a:t>
            </a:r>
            <a:r>
              <a:rPr lang="en-US" altLang="en-US" dirty="0" smtClean="0"/>
              <a:t> </a:t>
            </a:r>
            <a:r>
              <a:rPr lang="en-US" altLang="en-US" dirty="0" err="1" smtClean="0"/>
              <a:t>física</a:t>
            </a:r>
            <a:r>
              <a:rPr lang="en-US" altLang="en-US" dirty="0" smtClean="0"/>
              <a:t>.</a:t>
            </a:r>
          </a:p>
        </p:txBody>
      </p:sp>
      <p:sp>
        <p:nvSpPr>
          <p:cNvPr id="20070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197FA03A-5F76-418C-B162-3931C9025616}" type="slidenum">
              <a:rPr lang="en-US" altLang="en-US" sz="1300"/>
              <a:pPr algn="l" rtl="0">
                <a:spcBef>
                  <a:spcPct val="0"/>
                </a:spcBef>
              </a:pPr>
              <a:t>166</a:t>
            </a:fld>
            <a:endParaRPr lang="en-US" altLang="en-US" sz="1300"/>
          </a:p>
        </p:txBody>
      </p:sp>
    </p:spTree>
    <p:extLst>
      <p:ext uri="{BB962C8B-B14F-4D97-AF65-F5344CB8AC3E}">
        <p14:creationId xmlns:p14="http://schemas.microsoft.com/office/powerpoint/2010/main" val="1948781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ChangeArrowheads="1" noTextEdit="1"/>
          </p:cNvSpPr>
          <p:nvPr>
            <p:ph type="sldImg"/>
          </p:nvPr>
        </p:nvSpPr>
        <p:spPr>
          <a:ln/>
        </p:spPr>
      </p:sp>
      <p:sp>
        <p:nvSpPr>
          <p:cNvPr id="20275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smtClean="0"/>
              <a:t>Ahora que </a:t>
            </a:r>
            <a:r>
              <a:rPr lang="en-US" altLang="en-US" dirty="0" err="1" smtClean="0"/>
              <a:t>carecemos</a:t>
            </a:r>
            <a:r>
              <a:rPr lang="en-US" altLang="en-US" dirty="0" smtClean="0"/>
              <a:t> de la </a:t>
            </a:r>
            <a:r>
              <a:rPr lang="en-US" altLang="en-US" dirty="0" err="1" smtClean="0"/>
              <a:t>comprensión</a:t>
            </a:r>
            <a:r>
              <a:rPr lang="en-US" altLang="en-US" dirty="0" smtClean="0"/>
              <a:t> de </a:t>
            </a:r>
            <a:r>
              <a:rPr lang="en-US" altLang="en-US" dirty="0" err="1" smtClean="0"/>
              <a:t>por</a:t>
            </a:r>
            <a:r>
              <a:rPr lang="en-US" altLang="en-US" dirty="0" smtClean="0"/>
              <a:t> </a:t>
            </a:r>
            <a:r>
              <a:rPr lang="en-US" altLang="en-US" dirty="0" err="1" smtClean="0"/>
              <a:t>qué</a:t>
            </a:r>
            <a:r>
              <a:rPr lang="en-US" altLang="en-US" dirty="0" smtClean="0"/>
              <a:t> se </a:t>
            </a:r>
            <a:r>
              <a:rPr lang="en-US" altLang="en-US" dirty="0" err="1" smtClean="0"/>
              <a:t>causan</a:t>
            </a:r>
            <a:r>
              <a:rPr lang="en-US" altLang="en-US" dirty="0" smtClean="0"/>
              <a:t> </a:t>
            </a:r>
            <a:r>
              <a:rPr lang="en-US" altLang="en-US" dirty="0" err="1" smtClean="0"/>
              <a:t>estos</a:t>
            </a:r>
            <a:r>
              <a:rPr lang="en-US" altLang="en-US" dirty="0" smtClean="0"/>
              <a:t> </a:t>
            </a:r>
            <a:r>
              <a:rPr lang="en-US" altLang="en-US" dirty="0" err="1" smtClean="0"/>
              <a:t>desastres</a:t>
            </a:r>
            <a:r>
              <a:rPr lang="en-US" altLang="en-US" dirty="0" smtClean="0"/>
              <a:t>, </a:t>
            </a:r>
            <a:r>
              <a:rPr lang="en-US" altLang="en-US" dirty="0" err="1" smtClean="0"/>
              <a:t>sería</a:t>
            </a:r>
            <a:r>
              <a:rPr lang="en-US" altLang="en-US" dirty="0" smtClean="0"/>
              <a:t> </a:t>
            </a:r>
            <a:r>
              <a:rPr lang="en-US" altLang="en-US" dirty="0" err="1" smtClean="0"/>
              <a:t>extremadamente</a:t>
            </a:r>
            <a:r>
              <a:rPr lang="en-US" altLang="en-US" dirty="0" smtClean="0"/>
              <a:t> </a:t>
            </a:r>
            <a:r>
              <a:rPr lang="en-US" altLang="en-US" dirty="0" err="1" smtClean="0"/>
              <a:t>cauteloso</a:t>
            </a:r>
            <a:r>
              <a:rPr lang="en-US" altLang="en-US" dirty="0" smtClean="0"/>
              <a:t> al </a:t>
            </a:r>
            <a:r>
              <a:rPr lang="en-US" altLang="en-US" dirty="0" err="1" smtClean="0"/>
              <a:t>sugerir</a:t>
            </a:r>
            <a:r>
              <a:rPr lang="en-US" altLang="en-US" dirty="0" smtClean="0"/>
              <a:t> que Dios </a:t>
            </a:r>
            <a:r>
              <a:rPr lang="en-US" altLang="en-US" dirty="0" err="1" smtClean="0"/>
              <a:t>castiga</a:t>
            </a:r>
            <a:r>
              <a:rPr lang="en-US" altLang="en-US" dirty="0" smtClean="0"/>
              <a:t> a </a:t>
            </a:r>
            <a:r>
              <a:rPr lang="en-US" altLang="en-US" dirty="0" err="1" smtClean="0"/>
              <a:t>través</a:t>
            </a:r>
            <a:r>
              <a:rPr lang="en-US" altLang="en-US" dirty="0" smtClean="0"/>
              <a:t> del </a:t>
            </a:r>
            <a:r>
              <a:rPr lang="en-US" altLang="en-US" dirty="0" err="1" smtClean="0"/>
              <a:t>clima</a:t>
            </a:r>
            <a:r>
              <a:rPr lang="en-US" altLang="en-US" dirty="0" smtClean="0"/>
              <a:t> hoy, pero la </a:t>
            </a:r>
            <a:r>
              <a:rPr lang="en-US" altLang="en-US" dirty="0" err="1" smtClean="0"/>
              <a:t>adversidad</a:t>
            </a:r>
            <a:r>
              <a:rPr lang="en-US" altLang="en-US" dirty="0" smtClean="0"/>
              <a:t> </a:t>
            </a:r>
            <a:r>
              <a:rPr lang="en-US" altLang="en-US" dirty="0" err="1" smtClean="0"/>
              <a:t>es</a:t>
            </a:r>
            <a:r>
              <a:rPr lang="en-US" altLang="en-US" dirty="0" smtClean="0"/>
              <a:t> a menudo </a:t>
            </a:r>
            <a:r>
              <a:rPr lang="en-US" altLang="en-US" dirty="0" err="1" smtClean="0"/>
              <a:t>cuando</a:t>
            </a:r>
            <a:r>
              <a:rPr lang="en-US" altLang="en-US" dirty="0" smtClean="0"/>
              <a:t> </a:t>
            </a:r>
            <a:r>
              <a:rPr lang="en-US" altLang="en-US" dirty="0" err="1" smtClean="0"/>
              <a:t>somos</a:t>
            </a:r>
            <a:r>
              <a:rPr lang="en-US" altLang="en-US" dirty="0" smtClean="0"/>
              <a:t> </a:t>
            </a:r>
            <a:r>
              <a:rPr lang="en-US" altLang="en-US" dirty="0" err="1" smtClean="0"/>
              <a:t>más</a:t>
            </a:r>
            <a:r>
              <a:rPr lang="en-US" altLang="en-US" dirty="0" smtClean="0"/>
              <a:t> </a:t>
            </a:r>
            <a:r>
              <a:rPr lang="en-US" altLang="en-US" dirty="0" err="1" smtClean="0"/>
              <a:t>perspicaces</a:t>
            </a:r>
            <a:r>
              <a:rPr lang="en-US" altLang="en-US" dirty="0" smtClean="0"/>
              <a:t> </a:t>
            </a:r>
            <a:r>
              <a:rPr lang="en-US" altLang="en-US" dirty="0" err="1" smtClean="0"/>
              <a:t>acerca</a:t>
            </a:r>
            <a:r>
              <a:rPr lang="en-US" altLang="en-US" dirty="0" smtClean="0"/>
              <a:t> de </a:t>
            </a:r>
            <a:r>
              <a:rPr lang="en-US" altLang="en-US" dirty="0" err="1" smtClean="0"/>
              <a:t>nuestro</a:t>
            </a:r>
            <a:r>
              <a:rPr lang="en-US" altLang="en-US" dirty="0" smtClean="0"/>
              <a:t> </a:t>
            </a:r>
            <a:r>
              <a:rPr lang="en-US" altLang="en-US" dirty="0" err="1" smtClean="0"/>
              <a:t>ser</a:t>
            </a:r>
            <a:r>
              <a:rPr lang="en-US" altLang="en-US" dirty="0" smtClean="0"/>
              <a:t> </a:t>
            </a:r>
            <a:r>
              <a:rPr lang="en-US" altLang="en-US" dirty="0" err="1" smtClean="0"/>
              <a:t>espiritual</a:t>
            </a:r>
            <a:r>
              <a:rPr lang="en-US" altLang="en-US" dirty="0" smtClean="0"/>
              <a:t>.</a:t>
            </a:r>
          </a:p>
          <a:p>
            <a:pPr algn="l" rtl="0"/>
            <a:endParaRPr lang="en-US" altLang="en-US" dirty="0" smtClean="0"/>
          </a:p>
        </p:txBody>
      </p:sp>
      <p:sp>
        <p:nvSpPr>
          <p:cNvPr id="20275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B3E726D5-1FF4-478F-B1A1-9E43707239FA}" type="slidenum">
              <a:rPr lang="en-US" altLang="en-US" sz="1300"/>
              <a:pPr algn="l" rtl="0">
                <a:spcBef>
                  <a:spcPct val="0"/>
                </a:spcBef>
              </a:pPr>
              <a:t>167</a:t>
            </a:fld>
            <a:endParaRPr lang="en-US" altLang="en-US" sz="1300"/>
          </a:p>
        </p:txBody>
      </p:sp>
    </p:spTree>
    <p:extLst>
      <p:ext uri="{BB962C8B-B14F-4D97-AF65-F5344CB8AC3E}">
        <p14:creationId xmlns:p14="http://schemas.microsoft.com/office/powerpoint/2010/main" val="350683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ChangeArrowheads="1" noTextEdit="1"/>
          </p:cNvSpPr>
          <p:nvPr>
            <p:ph type="sldImg"/>
          </p:nvPr>
        </p:nvSpPr>
        <p:spPr>
          <a:ln/>
        </p:spPr>
      </p:sp>
      <p:sp>
        <p:nvSpPr>
          <p:cNvPr id="20480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err="1" smtClean="0"/>
              <a:t>Esta</a:t>
            </a:r>
            <a:r>
              <a:rPr lang="en-US" altLang="en-US" dirty="0" smtClean="0"/>
              <a:t> idea </a:t>
            </a:r>
            <a:r>
              <a:rPr lang="en-US" altLang="en-US" dirty="0" err="1" smtClean="0"/>
              <a:t>afirma</a:t>
            </a:r>
            <a:r>
              <a:rPr lang="en-US" altLang="en-US" dirty="0" smtClean="0"/>
              <a:t> que </a:t>
            </a:r>
            <a:r>
              <a:rPr lang="en-US" altLang="en-US" dirty="0" err="1" smtClean="0"/>
              <a:t>estas</a:t>
            </a:r>
            <a:r>
              <a:rPr lang="en-US" altLang="en-US" dirty="0" smtClean="0"/>
              <a:t> </a:t>
            </a:r>
            <a:r>
              <a:rPr lang="en-US" altLang="en-US" dirty="0" err="1" smtClean="0"/>
              <a:t>cosas</a:t>
            </a:r>
            <a:r>
              <a:rPr lang="en-US" altLang="en-US" dirty="0" smtClean="0"/>
              <a:t> no </a:t>
            </a:r>
            <a:r>
              <a:rPr lang="en-US" altLang="en-US" dirty="0" err="1" smtClean="0"/>
              <a:t>han</a:t>
            </a:r>
            <a:r>
              <a:rPr lang="en-US" altLang="en-US" dirty="0" smtClean="0"/>
              <a:t> </a:t>
            </a:r>
            <a:r>
              <a:rPr lang="en-US" altLang="en-US" dirty="0" err="1" smtClean="0"/>
              <a:t>sucedido</a:t>
            </a:r>
            <a:r>
              <a:rPr lang="en-US" altLang="en-US" dirty="0" smtClean="0"/>
              <a:t>, </a:t>
            </a:r>
            <a:r>
              <a:rPr lang="en-US" altLang="en-US" dirty="0" err="1" smtClean="0"/>
              <a:t>entonces</a:t>
            </a:r>
            <a:r>
              <a:rPr lang="en-US" altLang="en-US" dirty="0" smtClean="0"/>
              <a:t>, ¿</a:t>
            </a:r>
            <a:r>
              <a:rPr lang="en-US" altLang="en-US" dirty="0" err="1" smtClean="0"/>
              <a:t>qué</a:t>
            </a:r>
            <a:r>
              <a:rPr lang="en-US" altLang="en-US" dirty="0" smtClean="0"/>
              <a:t> </a:t>
            </a:r>
            <a:r>
              <a:rPr lang="en-US" altLang="en-US" dirty="0" err="1" smtClean="0"/>
              <a:t>deberíamos</a:t>
            </a:r>
            <a:r>
              <a:rPr lang="en-US" altLang="en-US" dirty="0" smtClean="0"/>
              <a:t> </a:t>
            </a:r>
            <a:r>
              <a:rPr lang="en-US" altLang="en-US" dirty="0" err="1" smtClean="0"/>
              <a:t>hacer</a:t>
            </a:r>
            <a:r>
              <a:rPr lang="en-US" altLang="en-US" dirty="0" smtClean="0"/>
              <a:t> </a:t>
            </a:r>
            <a:r>
              <a:rPr lang="en-US" altLang="en-US" dirty="0" err="1" smtClean="0"/>
              <a:t>mejor</a:t>
            </a:r>
            <a:r>
              <a:rPr lang="en-US" altLang="en-US" dirty="0" smtClean="0"/>
              <a:t>? </a:t>
            </a:r>
            <a:r>
              <a:rPr lang="en-US" altLang="en-US" dirty="0" err="1" smtClean="0"/>
              <a:t>Abogan</a:t>
            </a:r>
            <a:r>
              <a:rPr lang="en-US" altLang="en-US" dirty="0" smtClean="0"/>
              <a:t> </a:t>
            </a:r>
            <a:r>
              <a:rPr lang="en-US" altLang="en-US" dirty="0" err="1" smtClean="0"/>
              <a:t>por</a:t>
            </a:r>
            <a:r>
              <a:rPr lang="en-US" altLang="en-US" dirty="0" smtClean="0"/>
              <a:t> la </a:t>
            </a:r>
            <a:r>
              <a:rPr lang="en-US" altLang="en-US" dirty="0" err="1" smtClean="0"/>
              <a:t>preservación</a:t>
            </a:r>
            <a:r>
              <a:rPr lang="en-US" altLang="en-US" dirty="0" smtClean="0"/>
              <a:t> del </a:t>
            </a:r>
            <a:r>
              <a:rPr lang="en-US" altLang="en-US" dirty="0" err="1" smtClean="0"/>
              <a:t>mundo</a:t>
            </a:r>
            <a:r>
              <a:rPr lang="en-US" altLang="en-US" dirty="0" smtClean="0"/>
              <a:t>, </a:t>
            </a:r>
            <a:r>
              <a:rPr lang="en-US" altLang="en-US" dirty="0" err="1" smtClean="0"/>
              <a:t>ya</a:t>
            </a:r>
            <a:r>
              <a:rPr lang="en-US" altLang="en-US" dirty="0" smtClean="0"/>
              <a:t> que no </a:t>
            </a:r>
            <a:r>
              <a:rPr lang="en-US" altLang="en-US" dirty="0" err="1" smtClean="0"/>
              <a:t>parece</a:t>
            </a:r>
            <a:r>
              <a:rPr lang="en-US" altLang="en-US" dirty="0" smtClean="0"/>
              <a:t> </a:t>
            </a:r>
            <a:r>
              <a:rPr lang="en-US" altLang="en-US" dirty="0" err="1" smtClean="0"/>
              <a:t>desaparecer</a:t>
            </a:r>
            <a:r>
              <a:rPr lang="en-US" altLang="en-US" dirty="0" smtClean="0"/>
              <a:t> pronto.</a:t>
            </a:r>
          </a:p>
          <a:p>
            <a:pPr algn="l" rtl="0"/>
            <a:r>
              <a:rPr lang="en-US" altLang="en-US" dirty="0" err="1" smtClean="0"/>
              <a:t>Cualquier</a:t>
            </a:r>
            <a:r>
              <a:rPr lang="en-US" altLang="en-US" dirty="0" smtClean="0"/>
              <a:t> </a:t>
            </a:r>
            <a:r>
              <a:rPr lang="en-US" altLang="en-US" dirty="0" err="1" smtClean="0"/>
              <a:t>cosa</a:t>
            </a:r>
            <a:r>
              <a:rPr lang="en-US" altLang="en-US" dirty="0" smtClean="0"/>
              <a:t> que </a:t>
            </a:r>
            <a:r>
              <a:rPr lang="en-US" altLang="en-US" dirty="0" err="1" smtClean="0"/>
              <a:t>cambie</a:t>
            </a:r>
            <a:r>
              <a:rPr lang="en-US" altLang="en-US" dirty="0" smtClean="0"/>
              <a:t> el </a:t>
            </a:r>
            <a:r>
              <a:rPr lang="en-US" altLang="en-US" dirty="0" err="1" smtClean="0"/>
              <a:t>orden</a:t>
            </a:r>
            <a:r>
              <a:rPr lang="en-US" altLang="en-US" dirty="0" smtClean="0"/>
              <a:t> de la </a:t>
            </a:r>
            <a:r>
              <a:rPr lang="en-US" altLang="en-US" dirty="0" err="1" smtClean="0"/>
              <a:t>Naturaleza</a:t>
            </a:r>
            <a:r>
              <a:rPr lang="en-US" altLang="en-US" dirty="0" smtClean="0"/>
              <a:t> y la </a:t>
            </a:r>
            <a:r>
              <a:rPr lang="en-US" altLang="en-US" dirty="0" err="1" smtClean="0"/>
              <a:t>coloque</a:t>
            </a:r>
            <a:r>
              <a:rPr lang="en-US" altLang="en-US" dirty="0" smtClean="0"/>
              <a:t> </a:t>
            </a:r>
            <a:r>
              <a:rPr lang="en-US" altLang="en-US" dirty="0" err="1" smtClean="0"/>
              <a:t>en</a:t>
            </a:r>
            <a:r>
              <a:rPr lang="en-US" altLang="en-US" dirty="0" smtClean="0"/>
              <a:t> el </a:t>
            </a:r>
            <a:r>
              <a:rPr lang="en-US" altLang="en-US" dirty="0" err="1" smtClean="0"/>
              <a:t>lugar</a:t>
            </a:r>
            <a:r>
              <a:rPr lang="en-US" altLang="en-US" dirty="0" smtClean="0"/>
              <a:t> de Dios </a:t>
            </a:r>
            <a:r>
              <a:rPr lang="en-US" altLang="en-US" dirty="0" err="1" smtClean="0"/>
              <a:t>va</a:t>
            </a:r>
            <a:r>
              <a:rPr lang="en-US" altLang="en-US" dirty="0" smtClean="0"/>
              <a:t> a </a:t>
            </a:r>
            <a:r>
              <a:rPr lang="en-US" altLang="en-US" dirty="0" err="1" smtClean="0"/>
              <a:t>estar</a:t>
            </a:r>
            <a:r>
              <a:rPr lang="en-US" altLang="en-US" dirty="0" smtClean="0"/>
              <a:t> </a:t>
            </a:r>
            <a:r>
              <a:rPr lang="en-US" altLang="en-US" dirty="0" err="1" smtClean="0"/>
              <a:t>en</a:t>
            </a:r>
            <a:r>
              <a:rPr lang="en-US" altLang="en-US" dirty="0" smtClean="0"/>
              <a:t> </a:t>
            </a:r>
            <a:r>
              <a:rPr lang="en-US" altLang="en-US" dirty="0" err="1" smtClean="0"/>
              <a:t>problemas</a:t>
            </a:r>
            <a:r>
              <a:rPr lang="en-US" altLang="en-US" dirty="0" smtClean="0"/>
              <a:t>. </a:t>
            </a:r>
            <a:r>
              <a:rPr lang="en-US" altLang="en-US" dirty="0" err="1" smtClean="0"/>
              <a:t>Quedarnos</a:t>
            </a:r>
            <a:r>
              <a:rPr lang="en-US" altLang="en-US" dirty="0" smtClean="0"/>
              <a:t> con el </a:t>
            </a:r>
            <a:r>
              <a:rPr lang="en-US" altLang="en-US" dirty="0" err="1" smtClean="0"/>
              <a:t>panteísmo</a:t>
            </a:r>
            <a:r>
              <a:rPr lang="en-US" altLang="en-US" dirty="0" smtClean="0"/>
              <a:t>, o las </a:t>
            </a:r>
            <a:r>
              <a:rPr lang="en-US" altLang="en-US" dirty="0" err="1" smtClean="0"/>
              <a:t>fuerzas</a:t>
            </a:r>
            <a:r>
              <a:rPr lang="en-US" altLang="en-US" dirty="0" smtClean="0"/>
              <a:t> de la </a:t>
            </a:r>
            <a:r>
              <a:rPr lang="en-US" altLang="en-US" dirty="0" err="1" smtClean="0"/>
              <a:t>naturaleza</a:t>
            </a:r>
            <a:r>
              <a:rPr lang="en-US" altLang="en-US" dirty="0" smtClean="0"/>
              <a:t>, </a:t>
            </a:r>
            <a:r>
              <a:rPr lang="en-US" altLang="en-US" dirty="0" err="1" smtClean="0"/>
              <a:t>tener</a:t>
            </a:r>
            <a:r>
              <a:rPr lang="en-US" altLang="en-US" dirty="0" smtClean="0"/>
              <a:t> que </a:t>
            </a:r>
            <a:r>
              <a:rPr lang="en-US" altLang="en-US" dirty="0" err="1" smtClean="0"/>
              <a:t>preservar</a:t>
            </a:r>
            <a:r>
              <a:rPr lang="en-US" altLang="en-US" dirty="0" smtClean="0"/>
              <a:t> lo que </a:t>
            </a:r>
            <a:r>
              <a:rPr lang="en-US" altLang="en-US" dirty="0" err="1" smtClean="0"/>
              <a:t>tenemos</a:t>
            </a:r>
            <a:r>
              <a:rPr lang="en-US" altLang="en-US" dirty="0" smtClean="0"/>
              <a:t> o </a:t>
            </a:r>
            <a:r>
              <a:rPr lang="en-US" altLang="en-US" dirty="0" err="1" smtClean="0"/>
              <a:t>avanzar</a:t>
            </a:r>
            <a:r>
              <a:rPr lang="en-US" altLang="en-US" dirty="0" smtClean="0"/>
              <a:t> </a:t>
            </a:r>
            <a:r>
              <a:rPr lang="en-US" altLang="en-US" dirty="0" err="1" smtClean="0"/>
              <a:t>en</a:t>
            </a:r>
            <a:r>
              <a:rPr lang="en-US" altLang="en-US" dirty="0" smtClean="0"/>
              <a:t> la </a:t>
            </a:r>
            <a:r>
              <a:rPr lang="en-US" altLang="en-US" dirty="0" err="1" smtClean="0"/>
              <a:t>evolución</a:t>
            </a:r>
            <a:r>
              <a:rPr lang="en-US" altLang="en-US" dirty="0" smtClean="0"/>
              <a:t>, o </a:t>
            </a:r>
            <a:r>
              <a:rPr lang="en-US" altLang="en-US" dirty="0" err="1" smtClean="0"/>
              <a:t>hacer</a:t>
            </a:r>
            <a:r>
              <a:rPr lang="en-US" altLang="en-US" dirty="0" smtClean="0"/>
              <a:t> </a:t>
            </a:r>
            <a:r>
              <a:rPr lang="en-US" altLang="en-US" dirty="0" err="1" smtClean="0"/>
              <a:t>algo</a:t>
            </a:r>
            <a:r>
              <a:rPr lang="en-US" altLang="en-US" dirty="0" smtClean="0"/>
              <a:t> de </a:t>
            </a:r>
            <a:r>
              <a:rPr lang="en-US" altLang="en-US" dirty="0" err="1" smtClean="0"/>
              <a:t>geoingeniería</a:t>
            </a:r>
            <a:r>
              <a:rPr lang="en-US" altLang="en-US" dirty="0" smtClean="0"/>
              <a:t> para </a:t>
            </a:r>
            <a:r>
              <a:rPr lang="en-US" altLang="en-US" dirty="0" err="1" smtClean="0"/>
              <a:t>prevenir</a:t>
            </a:r>
            <a:r>
              <a:rPr lang="en-US" altLang="en-US" dirty="0" smtClean="0"/>
              <a:t> la “crisis del </a:t>
            </a:r>
            <a:r>
              <a:rPr lang="en-US" altLang="en-US" dirty="0" err="1" smtClean="0"/>
              <a:t>Calentamiento</a:t>
            </a:r>
            <a:r>
              <a:rPr lang="en-US" altLang="en-US" dirty="0" smtClean="0"/>
              <a:t> Global”. Este </a:t>
            </a:r>
            <a:r>
              <a:rPr lang="en-US" altLang="en-US" dirty="0" err="1" smtClean="0"/>
              <a:t>mundo</a:t>
            </a:r>
            <a:r>
              <a:rPr lang="en-US" altLang="en-US" dirty="0" smtClean="0"/>
              <a:t> </a:t>
            </a:r>
            <a:r>
              <a:rPr lang="en-US" altLang="en-US" dirty="0" err="1" smtClean="0"/>
              <a:t>está</a:t>
            </a:r>
            <a:r>
              <a:rPr lang="en-US" altLang="en-US" dirty="0" smtClean="0"/>
              <a:t> </a:t>
            </a:r>
            <a:r>
              <a:rPr lang="en-US" altLang="en-US" dirty="0" err="1" smtClean="0"/>
              <a:t>caído</a:t>
            </a:r>
            <a:r>
              <a:rPr lang="en-US" altLang="en-US" dirty="0" smtClean="0"/>
              <a:t>, y </a:t>
            </a:r>
            <a:r>
              <a:rPr lang="en-US" altLang="en-US" dirty="0" err="1" smtClean="0"/>
              <a:t>poner</a:t>
            </a:r>
            <a:r>
              <a:rPr lang="en-US" altLang="en-US" dirty="0" smtClean="0"/>
              <a:t> </a:t>
            </a:r>
            <a:r>
              <a:rPr lang="en-US" altLang="en-US" dirty="0" err="1" smtClean="0"/>
              <a:t>algo</a:t>
            </a:r>
            <a:r>
              <a:rPr lang="en-US" altLang="en-US" dirty="0" smtClean="0"/>
              <a:t> </a:t>
            </a:r>
            <a:r>
              <a:rPr lang="en-US" altLang="en-US" dirty="0" err="1" smtClean="0"/>
              <a:t>encima</a:t>
            </a:r>
            <a:r>
              <a:rPr lang="en-US" altLang="en-US" dirty="0" smtClean="0"/>
              <a:t> del hombre </a:t>
            </a:r>
            <a:r>
              <a:rPr lang="en-US" altLang="en-US" dirty="0" err="1" smtClean="0"/>
              <a:t>caído</a:t>
            </a:r>
            <a:r>
              <a:rPr lang="en-US" altLang="en-US" dirty="0" smtClean="0"/>
              <a:t> </a:t>
            </a:r>
            <a:r>
              <a:rPr lang="en-US" altLang="en-US" dirty="0" err="1" smtClean="0"/>
              <a:t>actuará</a:t>
            </a:r>
            <a:r>
              <a:rPr lang="en-US" altLang="en-US" dirty="0" smtClean="0"/>
              <a:t> </a:t>
            </a:r>
            <a:r>
              <a:rPr lang="en-US" altLang="en-US" dirty="0" err="1" smtClean="0"/>
              <a:t>como</a:t>
            </a:r>
            <a:r>
              <a:rPr lang="en-US" altLang="en-US" dirty="0" smtClean="0"/>
              <a:t> </a:t>
            </a:r>
            <a:r>
              <a:rPr lang="en-US" altLang="en-US" dirty="0" err="1" smtClean="0"/>
              <a:t>una</a:t>
            </a:r>
            <a:r>
              <a:rPr lang="en-US" altLang="en-US" dirty="0" smtClean="0"/>
              <a:t> mala </a:t>
            </a:r>
            <a:r>
              <a:rPr lang="en-US" altLang="en-US" dirty="0" err="1" smtClean="0"/>
              <a:t>solución</a:t>
            </a:r>
            <a:r>
              <a:rPr lang="en-US" altLang="en-US" dirty="0" smtClean="0"/>
              <a:t> al </a:t>
            </a:r>
            <a:r>
              <a:rPr lang="en-US" altLang="en-US" dirty="0" err="1" smtClean="0"/>
              <a:t>problema</a:t>
            </a:r>
            <a:r>
              <a:rPr lang="en-US" altLang="en-US" dirty="0" smtClean="0"/>
              <a:t>.</a:t>
            </a: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893E575F-920D-454D-B83A-F837B3D48BC8}" type="slidenum">
              <a:rPr lang="en-US" altLang="en-US" sz="1300"/>
              <a:pPr algn="l" rtl="0">
                <a:spcBef>
                  <a:spcPct val="0"/>
                </a:spcBef>
              </a:pPr>
              <a:t>168</a:t>
            </a:fld>
            <a:endParaRPr lang="en-US" altLang="en-US" sz="1300"/>
          </a:p>
        </p:txBody>
      </p:sp>
    </p:spTree>
    <p:extLst>
      <p:ext uri="{BB962C8B-B14F-4D97-AF65-F5344CB8AC3E}">
        <p14:creationId xmlns:p14="http://schemas.microsoft.com/office/powerpoint/2010/main" val="811321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ChangeArrowheads="1" noTextEdit="1"/>
          </p:cNvSpPr>
          <p:nvPr>
            <p:ph type="sldImg"/>
          </p:nvPr>
        </p:nvSpPr>
        <p:spPr>
          <a:ln/>
        </p:spPr>
      </p:sp>
      <p:sp>
        <p:nvSpPr>
          <p:cNvPr id="20685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err="1" smtClean="0"/>
              <a:t>Esta</a:t>
            </a:r>
            <a:r>
              <a:rPr lang="en-US" altLang="en-US" dirty="0" smtClean="0"/>
              <a:t> idea </a:t>
            </a:r>
            <a:r>
              <a:rPr lang="en-US" altLang="en-US" dirty="0" err="1" smtClean="0"/>
              <a:t>afirma</a:t>
            </a:r>
            <a:r>
              <a:rPr lang="en-US" altLang="en-US" dirty="0" smtClean="0"/>
              <a:t> que </a:t>
            </a:r>
            <a:r>
              <a:rPr lang="en-US" altLang="en-US" dirty="0" err="1" smtClean="0"/>
              <a:t>estas</a:t>
            </a:r>
            <a:r>
              <a:rPr lang="en-US" altLang="en-US" dirty="0" smtClean="0"/>
              <a:t> </a:t>
            </a:r>
            <a:r>
              <a:rPr lang="en-US" altLang="en-US" dirty="0" err="1" smtClean="0"/>
              <a:t>cosas</a:t>
            </a:r>
            <a:r>
              <a:rPr lang="en-US" altLang="en-US" dirty="0" smtClean="0"/>
              <a:t> no </a:t>
            </a:r>
            <a:r>
              <a:rPr lang="en-US" altLang="en-US" dirty="0" err="1" smtClean="0"/>
              <a:t>han</a:t>
            </a:r>
            <a:r>
              <a:rPr lang="en-US" altLang="en-US" dirty="0" smtClean="0"/>
              <a:t> </a:t>
            </a:r>
            <a:r>
              <a:rPr lang="en-US" altLang="en-US" dirty="0" err="1" smtClean="0"/>
              <a:t>sucedido</a:t>
            </a:r>
            <a:r>
              <a:rPr lang="en-US" altLang="en-US" dirty="0" smtClean="0"/>
              <a:t>, </a:t>
            </a:r>
            <a:r>
              <a:rPr lang="en-US" altLang="en-US" dirty="0" err="1" smtClean="0"/>
              <a:t>entonces</a:t>
            </a:r>
            <a:r>
              <a:rPr lang="en-US" altLang="en-US" dirty="0" smtClean="0"/>
              <a:t>, ¿</a:t>
            </a:r>
            <a:r>
              <a:rPr lang="en-US" altLang="en-US" dirty="0" err="1" smtClean="0"/>
              <a:t>qué</a:t>
            </a:r>
            <a:r>
              <a:rPr lang="en-US" altLang="en-US" dirty="0" smtClean="0"/>
              <a:t> </a:t>
            </a:r>
            <a:r>
              <a:rPr lang="en-US" altLang="en-US" dirty="0" err="1" smtClean="0"/>
              <a:t>deberíamos</a:t>
            </a:r>
            <a:r>
              <a:rPr lang="en-US" altLang="en-US" dirty="0" smtClean="0"/>
              <a:t> </a:t>
            </a:r>
            <a:r>
              <a:rPr lang="en-US" altLang="en-US" dirty="0" err="1" smtClean="0"/>
              <a:t>hacer</a:t>
            </a:r>
            <a:r>
              <a:rPr lang="en-US" altLang="en-US" dirty="0" smtClean="0"/>
              <a:t> </a:t>
            </a:r>
            <a:r>
              <a:rPr lang="en-US" altLang="en-US" dirty="0" err="1" smtClean="0"/>
              <a:t>mejor</a:t>
            </a:r>
            <a:r>
              <a:rPr lang="en-US" altLang="en-US" dirty="0" smtClean="0"/>
              <a:t>? </a:t>
            </a:r>
            <a:r>
              <a:rPr lang="en-US" altLang="en-US" dirty="0" err="1" smtClean="0"/>
              <a:t>Abogan</a:t>
            </a:r>
            <a:r>
              <a:rPr lang="en-US" altLang="en-US" dirty="0" smtClean="0"/>
              <a:t> </a:t>
            </a:r>
            <a:r>
              <a:rPr lang="en-US" altLang="en-US" dirty="0" err="1" smtClean="0"/>
              <a:t>por</a:t>
            </a:r>
            <a:r>
              <a:rPr lang="en-US" altLang="en-US" dirty="0" smtClean="0"/>
              <a:t> la </a:t>
            </a:r>
            <a:r>
              <a:rPr lang="en-US" altLang="en-US" dirty="0" err="1" smtClean="0"/>
              <a:t>preservación</a:t>
            </a:r>
            <a:r>
              <a:rPr lang="en-US" altLang="en-US" dirty="0" smtClean="0"/>
              <a:t> del </a:t>
            </a:r>
            <a:r>
              <a:rPr lang="en-US" altLang="en-US" dirty="0" err="1" smtClean="0"/>
              <a:t>mundo</a:t>
            </a:r>
            <a:r>
              <a:rPr lang="en-US" altLang="en-US" dirty="0" smtClean="0"/>
              <a:t>, </a:t>
            </a:r>
            <a:r>
              <a:rPr lang="en-US" altLang="en-US" dirty="0" err="1" smtClean="0"/>
              <a:t>ya</a:t>
            </a:r>
            <a:r>
              <a:rPr lang="en-US" altLang="en-US" dirty="0" smtClean="0"/>
              <a:t> que no </a:t>
            </a:r>
            <a:r>
              <a:rPr lang="en-US" altLang="en-US" dirty="0" err="1" smtClean="0"/>
              <a:t>parece</a:t>
            </a:r>
            <a:r>
              <a:rPr lang="en-US" altLang="en-US" dirty="0" smtClean="0"/>
              <a:t> </a:t>
            </a:r>
            <a:r>
              <a:rPr lang="en-US" altLang="en-US" dirty="0" err="1" smtClean="0"/>
              <a:t>desaparecer</a:t>
            </a:r>
            <a:r>
              <a:rPr lang="en-US" altLang="en-US" dirty="0" smtClean="0"/>
              <a:t> pronto.</a:t>
            </a:r>
          </a:p>
          <a:p>
            <a:pPr algn="l" rtl="0"/>
            <a:r>
              <a:rPr lang="en-US" altLang="en-US" dirty="0" err="1" smtClean="0"/>
              <a:t>Cualquier</a:t>
            </a:r>
            <a:r>
              <a:rPr lang="en-US" altLang="en-US" dirty="0" smtClean="0"/>
              <a:t> </a:t>
            </a:r>
            <a:r>
              <a:rPr lang="en-US" altLang="en-US" dirty="0" err="1" smtClean="0"/>
              <a:t>cosa</a:t>
            </a:r>
            <a:r>
              <a:rPr lang="en-US" altLang="en-US" dirty="0" smtClean="0"/>
              <a:t> que </a:t>
            </a:r>
            <a:r>
              <a:rPr lang="en-US" altLang="en-US" dirty="0" err="1" smtClean="0"/>
              <a:t>cambie</a:t>
            </a:r>
            <a:r>
              <a:rPr lang="en-US" altLang="en-US" dirty="0" smtClean="0"/>
              <a:t> el </a:t>
            </a:r>
            <a:r>
              <a:rPr lang="en-US" altLang="en-US" dirty="0" err="1" smtClean="0"/>
              <a:t>orden</a:t>
            </a:r>
            <a:r>
              <a:rPr lang="en-US" altLang="en-US" dirty="0" smtClean="0"/>
              <a:t> de la </a:t>
            </a:r>
            <a:r>
              <a:rPr lang="en-US" altLang="en-US" dirty="0" err="1" smtClean="0"/>
              <a:t>Naturaleza</a:t>
            </a:r>
            <a:r>
              <a:rPr lang="en-US" altLang="en-US" dirty="0" smtClean="0"/>
              <a:t> y la </a:t>
            </a:r>
            <a:r>
              <a:rPr lang="en-US" altLang="en-US" dirty="0" err="1" smtClean="0"/>
              <a:t>coloque</a:t>
            </a:r>
            <a:r>
              <a:rPr lang="en-US" altLang="en-US" dirty="0" smtClean="0"/>
              <a:t> </a:t>
            </a:r>
            <a:r>
              <a:rPr lang="en-US" altLang="en-US" dirty="0" err="1" smtClean="0"/>
              <a:t>en</a:t>
            </a:r>
            <a:r>
              <a:rPr lang="en-US" altLang="en-US" dirty="0" smtClean="0"/>
              <a:t> el </a:t>
            </a:r>
            <a:r>
              <a:rPr lang="en-US" altLang="en-US" dirty="0" err="1" smtClean="0"/>
              <a:t>lugar</a:t>
            </a:r>
            <a:r>
              <a:rPr lang="en-US" altLang="en-US" dirty="0" smtClean="0"/>
              <a:t> de Dios </a:t>
            </a:r>
            <a:r>
              <a:rPr lang="en-US" altLang="en-US" dirty="0" err="1" smtClean="0"/>
              <a:t>va</a:t>
            </a:r>
            <a:r>
              <a:rPr lang="en-US" altLang="en-US" dirty="0" smtClean="0"/>
              <a:t> a </a:t>
            </a:r>
            <a:r>
              <a:rPr lang="en-US" altLang="en-US" dirty="0" err="1" smtClean="0"/>
              <a:t>estar</a:t>
            </a:r>
            <a:r>
              <a:rPr lang="en-US" altLang="en-US" dirty="0" smtClean="0"/>
              <a:t> </a:t>
            </a:r>
            <a:r>
              <a:rPr lang="en-US" altLang="en-US" dirty="0" err="1" smtClean="0"/>
              <a:t>en</a:t>
            </a:r>
            <a:r>
              <a:rPr lang="en-US" altLang="en-US" dirty="0" smtClean="0"/>
              <a:t> </a:t>
            </a:r>
            <a:r>
              <a:rPr lang="en-US" altLang="en-US" dirty="0" err="1" smtClean="0"/>
              <a:t>problemas</a:t>
            </a:r>
            <a:r>
              <a:rPr lang="en-US" altLang="en-US" dirty="0" smtClean="0"/>
              <a:t>. </a:t>
            </a:r>
            <a:r>
              <a:rPr lang="en-US" altLang="en-US" dirty="0" err="1" smtClean="0"/>
              <a:t>Quedarnos</a:t>
            </a:r>
            <a:r>
              <a:rPr lang="en-US" altLang="en-US" dirty="0" smtClean="0"/>
              <a:t> con el </a:t>
            </a:r>
            <a:r>
              <a:rPr lang="en-US" altLang="en-US" dirty="0" err="1" smtClean="0"/>
              <a:t>panteísmo</a:t>
            </a:r>
            <a:r>
              <a:rPr lang="en-US" altLang="en-US" dirty="0" smtClean="0"/>
              <a:t>, o las </a:t>
            </a:r>
            <a:r>
              <a:rPr lang="en-US" altLang="en-US" dirty="0" err="1" smtClean="0"/>
              <a:t>fuerzas</a:t>
            </a:r>
            <a:r>
              <a:rPr lang="en-US" altLang="en-US" dirty="0" smtClean="0"/>
              <a:t> de la </a:t>
            </a:r>
            <a:r>
              <a:rPr lang="en-US" altLang="en-US" dirty="0" err="1" smtClean="0"/>
              <a:t>naturaleza</a:t>
            </a:r>
            <a:r>
              <a:rPr lang="en-US" altLang="en-US" dirty="0" smtClean="0"/>
              <a:t>, </a:t>
            </a:r>
            <a:r>
              <a:rPr lang="en-US" altLang="en-US" dirty="0" err="1" smtClean="0"/>
              <a:t>tener</a:t>
            </a:r>
            <a:r>
              <a:rPr lang="en-US" altLang="en-US" dirty="0" smtClean="0"/>
              <a:t> que </a:t>
            </a:r>
            <a:r>
              <a:rPr lang="en-US" altLang="en-US" dirty="0" err="1" smtClean="0"/>
              <a:t>preservar</a:t>
            </a:r>
            <a:r>
              <a:rPr lang="en-US" altLang="en-US" dirty="0" smtClean="0"/>
              <a:t> lo que </a:t>
            </a:r>
            <a:r>
              <a:rPr lang="en-US" altLang="en-US" dirty="0" err="1" smtClean="0"/>
              <a:t>tenemos</a:t>
            </a:r>
            <a:r>
              <a:rPr lang="en-US" altLang="en-US" dirty="0" smtClean="0"/>
              <a:t> o </a:t>
            </a:r>
            <a:r>
              <a:rPr lang="en-US" altLang="en-US" dirty="0" err="1" smtClean="0"/>
              <a:t>avanzar</a:t>
            </a:r>
            <a:r>
              <a:rPr lang="en-US" altLang="en-US" dirty="0" smtClean="0"/>
              <a:t> </a:t>
            </a:r>
            <a:r>
              <a:rPr lang="en-US" altLang="en-US" dirty="0" err="1" smtClean="0"/>
              <a:t>en</a:t>
            </a:r>
            <a:r>
              <a:rPr lang="en-US" altLang="en-US" dirty="0" smtClean="0"/>
              <a:t> la </a:t>
            </a:r>
            <a:r>
              <a:rPr lang="en-US" altLang="en-US" dirty="0" err="1" smtClean="0"/>
              <a:t>evolución</a:t>
            </a:r>
            <a:r>
              <a:rPr lang="en-US" altLang="en-US" dirty="0" smtClean="0"/>
              <a:t>, o </a:t>
            </a:r>
            <a:r>
              <a:rPr lang="en-US" altLang="en-US" dirty="0" err="1" smtClean="0"/>
              <a:t>hacer</a:t>
            </a:r>
            <a:r>
              <a:rPr lang="en-US" altLang="en-US" dirty="0" smtClean="0"/>
              <a:t> </a:t>
            </a:r>
            <a:r>
              <a:rPr lang="en-US" altLang="en-US" dirty="0" err="1" smtClean="0"/>
              <a:t>algo</a:t>
            </a:r>
            <a:r>
              <a:rPr lang="en-US" altLang="en-US" dirty="0" smtClean="0"/>
              <a:t> de </a:t>
            </a:r>
            <a:r>
              <a:rPr lang="en-US" altLang="en-US" dirty="0" err="1" smtClean="0"/>
              <a:t>geoingeniería</a:t>
            </a:r>
            <a:r>
              <a:rPr lang="en-US" altLang="en-US" dirty="0" smtClean="0"/>
              <a:t> para </a:t>
            </a:r>
            <a:r>
              <a:rPr lang="en-US" altLang="en-US" dirty="0" err="1" smtClean="0"/>
              <a:t>prevenir</a:t>
            </a:r>
            <a:r>
              <a:rPr lang="en-US" altLang="en-US" dirty="0" smtClean="0"/>
              <a:t> la “crisis del </a:t>
            </a:r>
            <a:r>
              <a:rPr lang="en-US" altLang="en-US" dirty="0" err="1" smtClean="0"/>
              <a:t>Calentamiento</a:t>
            </a:r>
            <a:r>
              <a:rPr lang="en-US" altLang="en-US" dirty="0" smtClean="0"/>
              <a:t> Global”. Este </a:t>
            </a:r>
            <a:r>
              <a:rPr lang="en-US" altLang="en-US" dirty="0" err="1" smtClean="0"/>
              <a:t>mundo</a:t>
            </a:r>
            <a:r>
              <a:rPr lang="en-US" altLang="en-US" dirty="0" smtClean="0"/>
              <a:t> </a:t>
            </a:r>
            <a:r>
              <a:rPr lang="en-US" altLang="en-US" dirty="0" err="1" smtClean="0"/>
              <a:t>está</a:t>
            </a:r>
            <a:r>
              <a:rPr lang="en-US" altLang="en-US" dirty="0" smtClean="0"/>
              <a:t> </a:t>
            </a:r>
            <a:r>
              <a:rPr lang="en-US" altLang="en-US" dirty="0" err="1" smtClean="0"/>
              <a:t>caído</a:t>
            </a:r>
            <a:r>
              <a:rPr lang="en-US" altLang="en-US" dirty="0" smtClean="0"/>
              <a:t>, y </a:t>
            </a:r>
            <a:r>
              <a:rPr lang="en-US" altLang="en-US" dirty="0" err="1" smtClean="0"/>
              <a:t>poner</a:t>
            </a:r>
            <a:r>
              <a:rPr lang="en-US" altLang="en-US" dirty="0" smtClean="0"/>
              <a:t> </a:t>
            </a:r>
            <a:r>
              <a:rPr lang="en-US" altLang="en-US" dirty="0" err="1" smtClean="0"/>
              <a:t>algo</a:t>
            </a:r>
            <a:r>
              <a:rPr lang="en-US" altLang="en-US" dirty="0" smtClean="0"/>
              <a:t> </a:t>
            </a:r>
            <a:r>
              <a:rPr lang="en-US" altLang="en-US" dirty="0" err="1" smtClean="0"/>
              <a:t>encima</a:t>
            </a:r>
            <a:r>
              <a:rPr lang="en-US" altLang="en-US" dirty="0" smtClean="0"/>
              <a:t> del hombre </a:t>
            </a:r>
            <a:r>
              <a:rPr lang="en-US" altLang="en-US" dirty="0" err="1" smtClean="0"/>
              <a:t>caído</a:t>
            </a:r>
            <a:r>
              <a:rPr lang="en-US" altLang="en-US" dirty="0" smtClean="0"/>
              <a:t> </a:t>
            </a:r>
            <a:r>
              <a:rPr lang="en-US" altLang="en-US" dirty="0" err="1" smtClean="0"/>
              <a:t>actuará</a:t>
            </a:r>
            <a:r>
              <a:rPr lang="en-US" altLang="en-US" dirty="0" smtClean="0"/>
              <a:t> </a:t>
            </a:r>
            <a:r>
              <a:rPr lang="en-US" altLang="en-US" dirty="0" err="1" smtClean="0"/>
              <a:t>como</a:t>
            </a:r>
            <a:r>
              <a:rPr lang="en-US" altLang="en-US" dirty="0" smtClean="0"/>
              <a:t> </a:t>
            </a:r>
            <a:r>
              <a:rPr lang="en-US" altLang="en-US" dirty="0" err="1" smtClean="0"/>
              <a:t>una</a:t>
            </a:r>
            <a:r>
              <a:rPr lang="en-US" altLang="en-US" dirty="0" smtClean="0"/>
              <a:t> mala </a:t>
            </a:r>
            <a:r>
              <a:rPr lang="en-US" altLang="en-US" dirty="0" err="1" smtClean="0"/>
              <a:t>solución</a:t>
            </a:r>
            <a:r>
              <a:rPr lang="en-US" altLang="en-US" dirty="0" smtClean="0"/>
              <a:t> al </a:t>
            </a:r>
            <a:r>
              <a:rPr lang="en-US" altLang="en-US" dirty="0" err="1" smtClean="0"/>
              <a:t>problema</a:t>
            </a:r>
            <a:r>
              <a:rPr lang="en-US" altLang="en-US" dirty="0" smtClean="0"/>
              <a:t>.</a:t>
            </a:r>
          </a:p>
        </p:txBody>
      </p:sp>
      <p:sp>
        <p:nvSpPr>
          <p:cNvPr id="20685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F02B2113-BAEA-40E6-AF18-D1177FD41690}" type="slidenum">
              <a:rPr lang="en-US" altLang="en-US" sz="1300"/>
              <a:pPr algn="l" rtl="0">
                <a:spcBef>
                  <a:spcPct val="0"/>
                </a:spcBef>
              </a:pPr>
              <a:t>169</a:t>
            </a:fld>
            <a:endParaRPr lang="en-US" altLang="en-US" sz="1300"/>
          </a:p>
        </p:txBody>
      </p:sp>
    </p:spTree>
    <p:extLst>
      <p:ext uri="{BB962C8B-B14F-4D97-AF65-F5344CB8AC3E}">
        <p14:creationId xmlns:p14="http://schemas.microsoft.com/office/powerpoint/2010/main" val="338005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ChangeArrowheads="1" noTextEdit="1"/>
          </p:cNvSpPr>
          <p:nvPr>
            <p:ph type="sldImg"/>
          </p:nvPr>
        </p:nvSpPr>
        <p:spPr>
          <a:ln/>
        </p:spPr>
      </p:sp>
      <p:sp>
        <p:nvSpPr>
          <p:cNvPr id="20889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r>
              <a:rPr lang="en-US" altLang="en-US" dirty="0" err="1" smtClean="0"/>
              <a:t>Esta</a:t>
            </a:r>
            <a:r>
              <a:rPr lang="en-US" altLang="en-US" dirty="0" smtClean="0"/>
              <a:t> idea </a:t>
            </a:r>
            <a:r>
              <a:rPr lang="en-US" altLang="en-US" dirty="0" err="1" smtClean="0"/>
              <a:t>afirma</a:t>
            </a:r>
            <a:r>
              <a:rPr lang="en-US" altLang="en-US" dirty="0" smtClean="0"/>
              <a:t> que </a:t>
            </a:r>
            <a:r>
              <a:rPr lang="en-US" altLang="en-US" dirty="0" err="1" smtClean="0"/>
              <a:t>estas</a:t>
            </a:r>
            <a:r>
              <a:rPr lang="en-US" altLang="en-US" dirty="0" smtClean="0"/>
              <a:t> </a:t>
            </a:r>
            <a:r>
              <a:rPr lang="en-US" altLang="en-US" dirty="0" err="1" smtClean="0"/>
              <a:t>cosas</a:t>
            </a:r>
            <a:r>
              <a:rPr lang="en-US" altLang="en-US" dirty="0" smtClean="0"/>
              <a:t> no </a:t>
            </a:r>
            <a:r>
              <a:rPr lang="en-US" altLang="en-US" dirty="0" err="1" smtClean="0"/>
              <a:t>han</a:t>
            </a:r>
            <a:r>
              <a:rPr lang="en-US" altLang="en-US" dirty="0" smtClean="0"/>
              <a:t> </a:t>
            </a:r>
            <a:r>
              <a:rPr lang="en-US" altLang="en-US" dirty="0" err="1" smtClean="0"/>
              <a:t>sucedido</a:t>
            </a:r>
            <a:r>
              <a:rPr lang="en-US" altLang="en-US" dirty="0" smtClean="0"/>
              <a:t>, </a:t>
            </a:r>
            <a:r>
              <a:rPr lang="en-US" altLang="en-US" dirty="0" err="1" smtClean="0"/>
              <a:t>entonces</a:t>
            </a:r>
            <a:r>
              <a:rPr lang="en-US" altLang="en-US" dirty="0" smtClean="0"/>
              <a:t>, ¿</a:t>
            </a:r>
            <a:r>
              <a:rPr lang="en-US" altLang="en-US" dirty="0" err="1" smtClean="0"/>
              <a:t>qué</a:t>
            </a:r>
            <a:r>
              <a:rPr lang="en-US" altLang="en-US" dirty="0" smtClean="0"/>
              <a:t> </a:t>
            </a:r>
            <a:r>
              <a:rPr lang="en-US" altLang="en-US" dirty="0" err="1" smtClean="0"/>
              <a:t>deberíamos</a:t>
            </a:r>
            <a:r>
              <a:rPr lang="en-US" altLang="en-US" dirty="0" smtClean="0"/>
              <a:t> </a:t>
            </a:r>
            <a:r>
              <a:rPr lang="en-US" altLang="en-US" dirty="0" err="1" smtClean="0"/>
              <a:t>hacer</a:t>
            </a:r>
            <a:r>
              <a:rPr lang="en-US" altLang="en-US" dirty="0" smtClean="0"/>
              <a:t> </a:t>
            </a:r>
            <a:r>
              <a:rPr lang="en-US" altLang="en-US" dirty="0" err="1" smtClean="0"/>
              <a:t>mejor</a:t>
            </a:r>
            <a:r>
              <a:rPr lang="en-US" altLang="en-US" dirty="0" smtClean="0"/>
              <a:t>? </a:t>
            </a:r>
            <a:r>
              <a:rPr lang="en-US" altLang="en-US" dirty="0" err="1" smtClean="0"/>
              <a:t>Abogan</a:t>
            </a:r>
            <a:r>
              <a:rPr lang="en-US" altLang="en-US" dirty="0" smtClean="0"/>
              <a:t> </a:t>
            </a:r>
            <a:r>
              <a:rPr lang="en-US" altLang="en-US" dirty="0" err="1" smtClean="0"/>
              <a:t>por</a:t>
            </a:r>
            <a:r>
              <a:rPr lang="en-US" altLang="en-US" dirty="0" smtClean="0"/>
              <a:t> la </a:t>
            </a:r>
            <a:r>
              <a:rPr lang="en-US" altLang="en-US" dirty="0" err="1" smtClean="0"/>
              <a:t>preservación</a:t>
            </a:r>
            <a:r>
              <a:rPr lang="en-US" altLang="en-US" dirty="0" smtClean="0"/>
              <a:t> del </a:t>
            </a:r>
            <a:r>
              <a:rPr lang="en-US" altLang="en-US" dirty="0" err="1" smtClean="0"/>
              <a:t>mundo</a:t>
            </a:r>
            <a:r>
              <a:rPr lang="en-US" altLang="en-US" dirty="0" smtClean="0"/>
              <a:t>, </a:t>
            </a:r>
            <a:r>
              <a:rPr lang="en-US" altLang="en-US" dirty="0" err="1" smtClean="0"/>
              <a:t>ya</a:t>
            </a:r>
            <a:r>
              <a:rPr lang="en-US" altLang="en-US" dirty="0" smtClean="0"/>
              <a:t> que no </a:t>
            </a:r>
            <a:r>
              <a:rPr lang="en-US" altLang="en-US" dirty="0" err="1" smtClean="0"/>
              <a:t>parece</a:t>
            </a:r>
            <a:r>
              <a:rPr lang="en-US" altLang="en-US" dirty="0" smtClean="0"/>
              <a:t> </a:t>
            </a:r>
            <a:r>
              <a:rPr lang="en-US" altLang="en-US" dirty="0" err="1" smtClean="0"/>
              <a:t>desaparecer</a:t>
            </a:r>
            <a:r>
              <a:rPr lang="en-US" altLang="en-US" dirty="0" smtClean="0"/>
              <a:t> pronto.</a:t>
            </a:r>
          </a:p>
          <a:p>
            <a:pPr algn="l" rtl="0"/>
            <a:r>
              <a:rPr lang="en-US" altLang="en-US" dirty="0" err="1" smtClean="0"/>
              <a:t>Cualquier</a:t>
            </a:r>
            <a:r>
              <a:rPr lang="en-US" altLang="en-US" dirty="0" smtClean="0"/>
              <a:t> </a:t>
            </a:r>
            <a:r>
              <a:rPr lang="en-US" altLang="en-US" dirty="0" err="1" smtClean="0"/>
              <a:t>cosa</a:t>
            </a:r>
            <a:r>
              <a:rPr lang="en-US" altLang="en-US" dirty="0" smtClean="0"/>
              <a:t> que </a:t>
            </a:r>
            <a:r>
              <a:rPr lang="en-US" altLang="en-US" dirty="0" err="1" smtClean="0"/>
              <a:t>cambie</a:t>
            </a:r>
            <a:r>
              <a:rPr lang="en-US" altLang="en-US" dirty="0" smtClean="0"/>
              <a:t> el </a:t>
            </a:r>
            <a:r>
              <a:rPr lang="en-US" altLang="en-US" dirty="0" err="1" smtClean="0"/>
              <a:t>orden</a:t>
            </a:r>
            <a:r>
              <a:rPr lang="en-US" altLang="en-US" dirty="0" smtClean="0"/>
              <a:t> de la </a:t>
            </a:r>
            <a:r>
              <a:rPr lang="en-US" altLang="en-US" dirty="0" err="1" smtClean="0"/>
              <a:t>Naturaleza</a:t>
            </a:r>
            <a:r>
              <a:rPr lang="en-US" altLang="en-US" dirty="0" smtClean="0"/>
              <a:t> y la </a:t>
            </a:r>
            <a:r>
              <a:rPr lang="en-US" altLang="en-US" dirty="0" err="1" smtClean="0"/>
              <a:t>coloque</a:t>
            </a:r>
            <a:r>
              <a:rPr lang="en-US" altLang="en-US" dirty="0" smtClean="0"/>
              <a:t> </a:t>
            </a:r>
            <a:r>
              <a:rPr lang="en-US" altLang="en-US" dirty="0" err="1" smtClean="0"/>
              <a:t>en</a:t>
            </a:r>
            <a:r>
              <a:rPr lang="en-US" altLang="en-US" dirty="0" smtClean="0"/>
              <a:t> el </a:t>
            </a:r>
            <a:r>
              <a:rPr lang="en-US" altLang="en-US" dirty="0" err="1" smtClean="0"/>
              <a:t>lugar</a:t>
            </a:r>
            <a:r>
              <a:rPr lang="en-US" altLang="en-US" dirty="0" smtClean="0"/>
              <a:t> de Dios </a:t>
            </a:r>
            <a:r>
              <a:rPr lang="en-US" altLang="en-US" dirty="0" err="1" smtClean="0"/>
              <a:t>va</a:t>
            </a:r>
            <a:r>
              <a:rPr lang="en-US" altLang="en-US" dirty="0" smtClean="0"/>
              <a:t> a </a:t>
            </a:r>
            <a:r>
              <a:rPr lang="en-US" altLang="en-US" dirty="0" err="1" smtClean="0"/>
              <a:t>estar</a:t>
            </a:r>
            <a:r>
              <a:rPr lang="en-US" altLang="en-US" dirty="0" smtClean="0"/>
              <a:t> </a:t>
            </a:r>
            <a:r>
              <a:rPr lang="en-US" altLang="en-US" dirty="0" err="1" smtClean="0"/>
              <a:t>en</a:t>
            </a:r>
            <a:r>
              <a:rPr lang="en-US" altLang="en-US" dirty="0" smtClean="0"/>
              <a:t> </a:t>
            </a:r>
            <a:r>
              <a:rPr lang="en-US" altLang="en-US" dirty="0" err="1" smtClean="0"/>
              <a:t>problemas</a:t>
            </a:r>
            <a:r>
              <a:rPr lang="en-US" altLang="en-US" dirty="0" smtClean="0"/>
              <a:t>. </a:t>
            </a:r>
            <a:r>
              <a:rPr lang="en-US" altLang="en-US" dirty="0" err="1" smtClean="0"/>
              <a:t>Quedarnos</a:t>
            </a:r>
            <a:r>
              <a:rPr lang="en-US" altLang="en-US" dirty="0" smtClean="0"/>
              <a:t> con el </a:t>
            </a:r>
            <a:r>
              <a:rPr lang="en-US" altLang="en-US" dirty="0" err="1" smtClean="0"/>
              <a:t>panteísmo</a:t>
            </a:r>
            <a:r>
              <a:rPr lang="en-US" altLang="en-US" dirty="0" smtClean="0"/>
              <a:t>, o las </a:t>
            </a:r>
            <a:r>
              <a:rPr lang="en-US" altLang="en-US" dirty="0" err="1" smtClean="0"/>
              <a:t>fuerzas</a:t>
            </a:r>
            <a:r>
              <a:rPr lang="en-US" altLang="en-US" dirty="0" smtClean="0"/>
              <a:t> de la </a:t>
            </a:r>
            <a:r>
              <a:rPr lang="en-US" altLang="en-US" dirty="0" err="1" smtClean="0"/>
              <a:t>naturaleza</a:t>
            </a:r>
            <a:r>
              <a:rPr lang="en-US" altLang="en-US" dirty="0" smtClean="0"/>
              <a:t>, </a:t>
            </a:r>
            <a:r>
              <a:rPr lang="en-US" altLang="en-US" dirty="0" err="1" smtClean="0"/>
              <a:t>tener</a:t>
            </a:r>
            <a:r>
              <a:rPr lang="en-US" altLang="en-US" dirty="0" smtClean="0"/>
              <a:t> que </a:t>
            </a:r>
            <a:r>
              <a:rPr lang="en-US" altLang="en-US" dirty="0" err="1" smtClean="0"/>
              <a:t>preservar</a:t>
            </a:r>
            <a:r>
              <a:rPr lang="en-US" altLang="en-US" dirty="0" smtClean="0"/>
              <a:t> lo que </a:t>
            </a:r>
            <a:r>
              <a:rPr lang="en-US" altLang="en-US" dirty="0" err="1" smtClean="0"/>
              <a:t>tenemos</a:t>
            </a:r>
            <a:r>
              <a:rPr lang="en-US" altLang="en-US" dirty="0" smtClean="0"/>
              <a:t> o </a:t>
            </a:r>
            <a:r>
              <a:rPr lang="en-US" altLang="en-US" dirty="0" err="1" smtClean="0"/>
              <a:t>avanzar</a:t>
            </a:r>
            <a:r>
              <a:rPr lang="en-US" altLang="en-US" dirty="0" smtClean="0"/>
              <a:t> </a:t>
            </a:r>
            <a:r>
              <a:rPr lang="en-US" altLang="en-US" dirty="0" err="1" smtClean="0"/>
              <a:t>en</a:t>
            </a:r>
            <a:r>
              <a:rPr lang="en-US" altLang="en-US" dirty="0" smtClean="0"/>
              <a:t> la </a:t>
            </a:r>
            <a:r>
              <a:rPr lang="en-US" altLang="en-US" dirty="0" err="1" smtClean="0"/>
              <a:t>evolución</a:t>
            </a:r>
            <a:r>
              <a:rPr lang="en-US" altLang="en-US" dirty="0" smtClean="0"/>
              <a:t>, o </a:t>
            </a:r>
            <a:r>
              <a:rPr lang="en-US" altLang="en-US" dirty="0" err="1" smtClean="0"/>
              <a:t>hacer</a:t>
            </a:r>
            <a:r>
              <a:rPr lang="en-US" altLang="en-US" dirty="0" smtClean="0"/>
              <a:t> </a:t>
            </a:r>
            <a:r>
              <a:rPr lang="en-US" altLang="en-US" dirty="0" err="1" smtClean="0"/>
              <a:t>algo</a:t>
            </a:r>
            <a:r>
              <a:rPr lang="en-US" altLang="en-US" dirty="0" smtClean="0"/>
              <a:t> de </a:t>
            </a:r>
            <a:r>
              <a:rPr lang="en-US" altLang="en-US" dirty="0" err="1" smtClean="0"/>
              <a:t>geoingeniería</a:t>
            </a:r>
            <a:r>
              <a:rPr lang="en-US" altLang="en-US" dirty="0" smtClean="0"/>
              <a:t> para </a:t>
            </a:r>
            <a:r>
              <a:rPr lang="en-US" altLang="en-US" dirty="0" err="1" smtClean="0"/>
              <a:t>prevenir</a:t>
            </a:r>
            <a:r>
              <a:rPr lang="en-US" altLang="en-US" dirty="0" smtClean="0"/>
              <a:t> la “crisis del </a:t>
            </a:r>
            <a:r>
              <a:rPr lang="en-US" altLang="en-US" dirty="0" err="1" smtClean="0"/>
              <a:t>Calentamiento</a:t>
            </a:r>
            <a:r>
              <a:rPr lang="en-US" altLang="en-US" dirty="0" smtClean="0"/>
              <a:t> Global”. Este </a:t>
            </a:r>
            <a:r>
              <a:rPr lang="en-US" altLang="en-US" dirty="0" err="1" smtClean="0"/>
              <a:t>mundo</a:t>
            </a:r>
            <a:r>
              <a:rPr lang="en-US" altLang="en-US" dirty="0" smtClean="0"/>
              <a:t> </a:t>
            </a:r>
            <a:r>
              <a:rPr lang="en-US" altLang="en-US" dirty="0" err="1" smtClean="0"/>
              <a:t>está</a:t>
            </a:r>
            <a:r>
              <a:rPr lang="en-US" altLang="en-US" dirty="0" smtClean="0"/>
              <a:t> </a:t>
            </a:r>
            <a:r>
              <a:rPr lang="en-US" altLang="en-US" dirty="0" err="1" smtClean="0"/>
              <a:t>caído</a:t>
            </a:r>
            <a:r>
              <a:rPr lang="en-US" altLang="en-US" dirty="0" smtClean="0"/>
              <a:t>, y </a:t>
            </a:r>
            <a:r>
              <a:rPr lang="en-US" altLang="en-US" dirty="0" err="1" smtClean="0"/>
              <a:t>poner</a:t>
            </a:r>
            <a:r>
              <a:rPr lang="en-US" altLang="en-US" dirty="0" smtClean="0"/>
              <a:t> </a:t>
            </a:r>
            <a:r>
              <a:rPr lang="en-US" altLang="en-US" dirty="0" err="1" smtClean="0"/>
              <a:t>algo</a:t>
            </a:r>
            <a:r>
              <a:rPr lang="en-US" altLang="en-US" dirty="0" smtClean="0"/>
              <a:t> </a:t>
            </a:r>
            <a:r>
              <a:rPr lang="en-US" altLang="en-US" dirty="0" err="1" smtClean="0"/>
              <a:t>encima</a:t>
            </a:r>
            <a:r>
              <a:rPr lang="en-US" altLang="en-US" dirty="0" smtClean="0"/>
              <a:t> del hombre </a:t>
            </a:r>
            <a:r>
              <a:rPr lang="en-US" altLang="en-US" dirty="0" err="1" smtClean="0"/>
              <a:t>caído</a:t>
            </a:r>
            <a:r>
              <a:rPr lang="en-US" altLang="en-US" dirty="0" smtClean="0"/>
              <a:t> </a:t>
            </a:r>
            <a:r>
              <a:rPr lang="en-US" altLang="en-US" dirty="0" err="1" smtClean="0"/>
              <a:t>actuará</a:t>
            </a:r>
            <a:r>
              <a:rPr lang="en-US" altLang="en-US" dirty="0" smtClean="0"/>
              <a:t> </a:t>
            </a:r>
            <a:r>
              <a:rPr lang="en-US" altLang="en-US" dirty="0" err="1" smtClean="0"/>
              <a:t>como</a:t>
            </a:r>
            <a:r>
              <a:rPr lang="en-US" altLang="en-US" dirty="0" smtClean="0"/>
              <a:t> </a:t>
            </a:r>
            <a:r>
              <a:rPr lang="en-US" altLang="en-US" dirty="0" err="1" smtClean="0"/>
              <a:t>una</a:t>
            </a:r>
            <a:r>
              <a:rPr lang="en-US" altLang="en-US" dirty="0" smtClean="0"/>
              <a:t> mala </a:t>
            </a:r>
            <a:r>
              <a:rPr lang="en-US" altLang="en-US" dirty="0" err="1" smtClean="0"/>
              <a:t>solución</a:t>
            </a:r>
            <a:r>
              <a:rPr lang="en-US" altLang="en-US" dirty="0" smtClean="0"/>
              <a:t> al </a:t>
            </a:r>
            <a:r>
              <a:rPr lang="en-US" altLang="en-US" dirty="0" err="1" smtClean="0"/>
              <a:t>problema</a:t>
            </a:r>
            <a:r>
              <a:rPr lang="en-US" altLang="en-US" dirty="0" smtClean="0"/>
              <a:t>.</a:t>
            </a:r>
          </a:p>
        </p:txBody>
      </p:sp>
      <p:sp>
        <p:nvSpPr>
          <p:cNvPr id="20890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6288" indent="-298450">
              <a:spcBef>
                <a:spcPct val="30000"/>
              </a:spcBef>
              <a:defRPr sz="1200">
                <a:solidFill>
                  <a:schemeClr val="tx1"/>
                </a:solidFill>
                <a:latin typeface="Times New Roman" panose="02020603050405020304" pitchFamily="18" charset="0"/>
              </a:defRPr>
            </a:lvl2pPr>
            <a:lvl3pPr marL="1195388" indent="-238125">
              <a:spcBef>
                <a:spcPct val="30000"/>
              </a:spcBef>
              <a:defRPr sz="1200">
                <a:solidFill>
                  <a:schemeClr val="tx1"/>
                </a:solidFill>
                <a:latin typeface="Times New Roman" panose="02020603050405020304" pitchFamily="18" charset="0"/>
              </a:defRPr>
            </a:lvl3pPr>
            <a:lvl4pPr marL="1673225" indent="-238125">
              <a:spcBef>
                <a:spcPct val="30000"/>
              </a:spcBef>
              <a:defRPr sz="1200">
                <a:solidFill>
                  <a:schemeClr val="tx1"/>
                </a:solidFill>
                <a:latin typeface="Times New Roman" panose="02020603050405020304" pitchFamily="18" charset="0"/>
              </a:defRPr>
            </a:lvl4pPr>
            <a:lvl5pPr marL="2151063" indent="-238125">
              <a:spcBef>
                <a:spcPct val="30000"/>
              </a:spcBef>
              <a:defRPr sz="1200">
                <a:solidFill>
                  <a:schemeClr val="tx1"/>
                </a:solidFill>
                <a:latin typeface="Times New Roman" panose="02020603050405020304" pitchFamily="18" charset="0"/>
              </a:defRPr>
            </a:lvl5pPr>
            <a:lvl6pPr marL="2608263" indent="-238125" eaLnBrk="0" fontAlgn="base" hangingPunct="0">
              <a:spcBef>
                <a:spcPct val="30000"/>
              </a:spcBef>
              <a:spcAft>
                <a:spcPct val="0"/>
              </a:spcAft>
              <a:defRPr sz="1200">
                <a:solidFill>
                  <a:schemeClr val="tx1"/>
                </a:solidFill>
                <a:latin typeface="Times New Roman" panose="02020603050405020304" pitchFamily="18" charset="0"/>
              </a:defRPr>
            </a:lvl6pPr>
            <a:lvl7pPr marL="3065463" indent="-238125" eaLnBrk="0" fontAlgn="base" hangingPunct="0">
              <a:spcBef>
                <a:spcPct val="30000"/>
              </a:spcBef>
              <a:spcAft>
                <a:spcPct val="0"/>
              </a:spcAft>
              <a:defRPr sz="1200">
                <a:solidFill>
                  <a:schemeClr val="tx1"/>
                </a:solidFill>
                <a:latin typeface="Times New Roman" panose="02020603050405020304" pitchFamily="18" charset="0"/>
              </a:defRPr>
            </a:lvl7pPr>
            <a:lvl8pPr marL="3522663" indent="-238125" eaLnBrk="0" fontAlgn="base" hangingPunct="0">
              <a:spcBef>
                <a:spcPct val="30000"/>
              </a:spcBef>
              <a:spcAft>
                <a:spcPct val="0"/>
              </a:spcAft>
              <a:defRPr sz="1200">
                <a:solidFill>
                  <a:schemeClr val="tx1"/>
                </a:solidFill>
                <a:latin typeface="Times New Roman" panose="02020603050405020304" pitchFamily="18" charset="0"/>
              </a:defRPr>
            </a:lvl8pPr>
            <a:lvl9pPr marL="3979863" indent="-238125" eaLnBrk="0" fontAlgn="base" hangingPunct="0">
              <a:spcBef>
                <a:spcPct val="30000"/>
              </a:spcBef>
              <a:spcAft>
                <a:spcPct val="0"/>
              </a:spcAft>
              <a:defRPr sz="1200">
                <a:solidFill>
                  <a:schemeClr val="tx1"/>
                </a:solidFill>
                <a:latin typeface="Times New Roman" panose="02020603050405020304" pitchFamily="18" charset="0"/>
              </a:defRPr>
            </a:lvl9pPr>
          </a:lstStyle>
          <a:p>
            <a:pPr algn="l" rtl="0">
              <a:spcBef>
                <a:spcPct val="0"/>
              </a:spcBef>
            </a:pPr>
            <a:fld id="{A60C5998-DD59-4A2D-960A-6F2CFA6464A8}" type="slidenum">
              <a:rPr lang="en-US" altLang="en-US" sz="1300"/>
              <a:pPr algn="l" rtl="0">
                <a:spcBef>
                  <a:spcPct val="0"/>
                </a:spcBef>
              </a:pPr>
              <a:t>170</a:t>
            </a:fld>
            <a:endParaRPr lang="en-US" altLang="en-US" sz="1300"/>
          </a:p>
        </p:txBody>
      </p:sp>
    </p:spTree>
    <p:extLst>
      <p:ext uri="{BB962C8B-B14F-4D97-AF65-F5344CB8AC3E}">
        <p14:creationId xmlns:p14="http://schemas.microsoft.com/office/powerpoint/2010/main" val="36413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172</a:t>
            </a:fld>
            <a:endParaRPr lang="en-US" altLang="en-US"/>
          </a:p>
        </p:txBody>
      </p:sp>
    </p:spTree>
    <p:extLst>
      <p:ext uri="{BB962C8B-B14F-4D97-AF65-F5344CB8AC3E}">
        <p14:creationId xmlns:p14="http://schemas.microsoft.com/office/powerpoint/2010/main" val="2445985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174</a:t>
            </a:fld>
            <a:endParaRPr lang="en-US" altLang="en-US"/>
          </a:p>
        </p:txBody>
      </p:sp>
    </p:spTree>
    <p:extLst>
      <p:ext uri="{BB962C8B-B14F-4D97-AF65-F5344CB8AC3E}">
        <p14:creationId xmlns:p14="http://schemas.microsoft.com/office/powerpoint/2010/main" val="74318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lgn="l" rtl="0">
              <a:buFont typeface="Arial" panose="020B0604020202020204" pitchFamily="34" charset="0"/>
              <a:buNone/>
              <a:defRPr/>
            </a:pPr>
            <a:r>
              <a:rPr lang="en-US" dirty="0"/>
              <a:t>Formas de arte:</a:t>
            </a:r>
          </a:p>
          <a:p>
            <a:pPr marL="171450" indent="-171450" algn="l" rtl="0">
              <a:buFont typeface="Arial" panose="020B0604020202020204" pitchFamily="34" charset="0"/>
              <a:buChar char="•"/>
              <a:defRPr/>
            </a:pPr>
            <a:r>
              <a:rPr lang="en-US" dirty="0"/>
              <a:t>Escultura, Pintura, Fotos</a:t>
            </a:r>
          </a:p>
          <a:p>
            <a:pPr marL="171450" indent="-171450" algn="l" rtl="0">
              <a:buFont typeface="Arial" panose="020B0604020202020204" pitchFamily="34" charset="0"/>
              <a:buChar char="•"/>
              <a:defRPr/>
            </a:pPr>
            <a:r>
              <a:rPr lang="en-US" dirty="0"/>
              <a:t>Música instrumental</a:t>
            </a:r>
          </a:p>
          <a:p>
            <a:pPr marL="171450" indent="-171450" algn="l" rtl="0">
              <a:buFont typeface="Arial" panose="020B0604020202020204" pitchFamily="34" charset="0"/>
              <a:buChar char="•"/>
              <a:defRPr/>
            </a:pPr>
            <a:r>
              <a:rPr lang="en-US" dirty="0"/>
              <a:t>Cantando</a:t>
            </a:r>
          </a:p>
          <a:p>
            <a:pPr marL="171450" indent="-171450" algn="l" rtl="0">
              <a:buFont typeface="Arial" panose="020B0604020202020204" pitchFamily="34" charset="0"/>
              <a:buChar char="•"/>
              <a:defRPr/>
            </a:pPr>
            <a:r>
              <a:rPr lang="en-US" dirty="0"/>
              <a:t>Obras de teatro y películas</a:t>
            </a:r>
          </a:p>
          <a:p>
            <a:pPr marL="171450" indent="-171450" algn="l" rtl="0">
              <a:buFont typeface="Arial" panose="020B0604020202020204" pitchFamily="34" charset="0"/>
              <a:buChar char="•"/>
              <a:defRPr/>
            </a:pPr>
            <a:r>
              <a:rPr lang="en-US" dirty="0"/>
              <a:t>Arquitectura y Artesanía</a:t>
            </a:r>
          </a:p>
          <a:p>
            <a:pPr marL="171450" indent="-171450" algn="l" rtl="0">
              <a:buFont typeface="Arial" panose="020B0604020202020204" pitchFamily="34" charset="0"/>
              <a:buChar char="•"/>
              <a:defRPr/>
            </a:pPr>
            <a:r>
              <a:rPr lang="en-US" dirty="0"/>
              <a:t>Literatura ficticia</a:t>
            </a:r>
          </a:p>
          <a:p>
            <a:pPr marL="171450" indent="-171450" algn="l" rtl="0">
              <a:buFont typeface="Arial" panose="020B0604020202020204" pitchFamily="34" charset="0"/>
              <a:buChar char="•"/>
              <a:defRPr/>
            </a:pPr>
            <a:r>
              <a:rPr lang="en-US" dirty="0"/>
              <a:t>Noticias y Redacción Académica</a:t>
            </a:r>
          </a:p>
          <a:p>
            <a:pPr marL="171450" indent="-171450" algn="l" rtl="0">
              <a:buFont typeface="Arial" panose="020B0604020202020204" pitchFamily="34" charset="0"/>
              <a:buChar char="•"/>
              <a:defRPr/>
            </a:pPr>
            <a:r>
              <a:rPr lang="en-US" dirty="0"/>
              <a:t>Bailando</a:t>
            </a:r>
          </a:p>
          <a:p>
            <a:pPr algn="l" rtl="0">
              <a:defRPr/>
            </a:pPr>
            <a:endParaRPr lang="en-US" dirty="0"/>
          </a:p>
          <a:p>
            <a:pPr algn="l" rtl="0">
              <a:defRPr/>
            </a:pPr>
            <a:r>
              <a:rPr lang="en-US" dirty="0"/>
              <a:t>Ordenar </a:t>
            </a:r>
            <a:r>
              <a:rPr lang="en-US" dirty="0" err="1"/>
              <a:t>por</a:t>
            </a:r>
            <a:r>
              <a:rPr lang="en-US" dirty="0"/>
              <a:t>:</a:t>
            </a:r>
          </a:p>
          <a:p>
            <a:pPr marL="228600" indent="-228600" algn="l" rtl="0">
              <a:buFontTx/>
              <a:buAutoNum type="alphaUcPeriod"/>
              <a:defRPr/>
            </a:pPr>
            <a:r>
              <a:rPr lang="en-US" dirty="0"/>
              <a:t>Claridad de significado</a:t>
            </a:r>
          </a:p>
          <a:p>
            <a:pPr marL="228600" indent="-228600" algn="l" rtl="0">
              <a:buFontTx/>
              <a:buAutoNum type="alphaUcPeriod"/>
              <a:defRPr/>
            </a:pPr>
            <a:r>
              <a:rPr lang="en-US" dirty="0"/>
              <a:t>Impacto físico/emocional</a:t>
            </a:r>
          </a:p>
          <a:p>
            <a:pPr algn="l" rtl="0">
              <a:defRPr/>
            </a:pPr>
            <a:endParaRPr lang="en-US" dirty="0"/>
          </a:p>
          <a:p>
            <a:pPr algn="l" rtl="0">
              <a:defRPr/>
            </a:pPr>
            <a:endParaRPr lang="en-US" dirty="0"/>
          </a:p>
        </p:txBody>
      </p:sp>
      <p:sp>
        <p:nvSpPr>
          <p:cNvPr id="2170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F5A0B251-4E2D-45F8-A73D-3398B8439779}" type="slidenum">
              <a:rPr lang="en-US" altLang="en-US" sz="1300">
                <a:latin typeface="Times New Roman" panose="02020603050405020304" pitchFamily="18" charset="0"/>
              </a:rPr>
              <a:pPr algn="l" rtl="0"/>
              <a:t>177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968399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185</a:t>
            </a:fld>
            <a:endParaRPr lang="en-US" altLang="en-US"/>
          </a:p>
        </p:txBody>
      </p:sp>
    </p:spTree>
    <p:extLst>
      <p:ext uri="{BB962C8B-B14F-4D97-AF65-F5344CB8AC3E}">
        <p14:creationId xmlns:p14="http://schemas.microsoft.com/office/powerpoint/2010/main" val="3343033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ChangeArrowheads="1" noTextEdit="1"/>
          </p:cNvSpPr>
          <p:nvPr>
            <p:ph type="sldImg"/>
          </p:nvPr>
        </p:nvSpPr>
        <p:spPr>
          <a:ln/>
        </p:spPr>
      </p:sp>
      <p:sp>
        <p:nvSpPr>
          <p:cNvPr id="24371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l" rtl="0">
              <a:buFontTx/>
              <a:buAutoNum type="arabicPeriod"/>
            </a:pPr>
            <a:r>
              <a:rPr lang="en-US" altLang="en-US" dirty="0" err="1" smtClean="0"/>
              <a:t>Naturaleza</a:t>
            </a:r>
            <a:r>
              <a:rPr lang="en-US" altLang="en-US" dirty="0" smtClean="0"/>
              <a:t> de Dios y </a:t>
            </a:r>
            <a:r>
              <a:rPr lang="en-US" altLang="en-US" dirty="0" err="1" smtClean="0"/>
              <a:t>Religión</a:t>
            </a:r>
            <a:endParaRPr lang="en-US" altLang="en-US" dirty="0" smtClean="0"/>
          </a:p>
          <a:p>
            <a:pPr marL="228600" indent="-228600" algn="l" rtl="0">
              <a:buFontTx/>
              <a:buAutoNum type="arabicPeriod"/>
            </a:pPr>
            <a:r>
              <a:rPr lang="en-US" altLang="en-US" dirty="0" err="1" smtClean="0"/>
              <a:t>Ciencia</a:t>
            </a:r>
            <a:r>
              <a:rPr lang="en-US" altLang="en-US" dirty="0" smtClean="0"/>
              <a:t> vs </a:t>
            </a:r>
            <a:r>
              <a:rPr lang="en-US" altLang="en-US" dirty="0" err="1" smtClean="0"/>
              <a:t>Religión</a:t>
            </a:r>
            <a:endParaRPr lang="en-US" altLang="en-US" dirty="0" smtClean="0"/>
          </a:p>
          <a:p>
            <a:pPr marL="228600" indent="-228600" algn="l" rtl="0">
              <a:buFontTx/>
              <a:buAutoNum type="arabicPeriod"/>
            </a:pPr>
            <a:r>
              <a:rPr lang="en-US" altLang="en-US" dirty="0" err="1" smtClean="0"/>
              <a:t>Decisiones</a:t>
            </a:r>
            <a:r>
              <a:rPr lang="en-US" altLang="en-US" dirty="0" smtClean="0"/>
              <a:t> </a:t>
            </a:r>
            <a:r>
              <a:rPr lang="en-US" altLang="en-US" dirty="0" err="1" smtClean="0"/>
              <a:t>morales</a:t>
            </a:r>
            <a:r>
              <a:rPr lang="en-US" altLang="en-US" dirty="0" smtClean="0"/>
              <a:t> </a:t>
            </a:r>
            <a:r>
              <a:rPr lang="en-US" altLang="en-US" dirty="0" err="1" smtClean="0"/>
              <a:t>personales</a:t>
            </a:r>
            <a:endParaRPr lang="en-US" altLang="en-US" dirty="0" smtClean="0"/>
          </a:p>
          <a:p>
            <a:pPr marL="228600" indent="-228600" algn="l" rtl="0">
              <a:buFontTx/>
              <a:buAutoNum type="arabicPeriod"/>
            </a:pPr>
            <a:r>
              <a:rPr lang="en-US" altLang="en-US" dirty="0" err="1" smtClean="0"/>
              <a:t>Correcto</a:t>
            </a:r>
            <a:r>
              <a:rPr lang="en-US" altLang="en-US" dirty="0" smtClean="0"/>
              <a:t> e </a:t>
            </a:r>
            <a:r>
              <a:rPr lang="en-US" altLang="en-US" dirty="0" err="1" smtClean="0"/>
              <a:t>incorrecto</a:t>
            </a:r>
            <a:r>
              <a:rPr lang="en-US" altLang="en-US" dirty="0" smtClean="0"/>
              <a:t> universal</a:t>
            </a:r>
          </a:p>
          <a:p>
            <a:pPr marL="228600" indent="-228600" algn="l" rtl="0">
              <a:buFontTx/>
              <a:buAutoNum type="arabicPeriod"/>
            </a:pPr>
            <a:r>
              <a:rPr lang="en-US" altLang="en-US" dirty="0" err="1" smtClean="0"/>
              <a:t>Papel</a:t>
            </a:r>
            <a:r>
              <a:rPr lang="en-US" altLang="en-US" dirty="0" smtClean="0"/>
              <a:t> del </a:t>
            </a:r>
            <a:r>
              <a:rPr lang="en-US" altLang="en-US" dirty="0" err="1" smtClean="0"/>
              <a:t>gobierno</a:t>
            </a:r>
            <a:endParaRPr lang="en-US" altLang="en-US" dirty="0" smtClean="0"/>
          </a:p>
        </p:txBody>
      </p:sp>
      <p:sp>
        <p:nvSpPr>
          <p:cNvPr id="24371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160ADEAC-21C5-4C21-8092-D553AA95F819}" type="slidenum">
              <a:rPr lang="en-US" altLang="en-US" sz="1300">
                <a:latin typeface="Times New Roman" panose="02020603050405020304" pitchFamily="18" charset="0"/>
              </a:rPr>
              <a:pPr algn="l" rtl="0"/>
              <a:t>203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36879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1E23985D-38A0-4DDA-86B6-84E2D3D78AA0}" type="slidenum">
              <a:rPr lang="en-US" altLang="en-US" sz="1300">
                <a:latin typeface="Times New Roman" panose="02020603050405020304" pitchFamily="18" charset="0"/>
              </a:rPr>
              <a:pPr algn="l" rtl="0"/>
              <a:t>27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15937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207</a:t>
            </a:fld>
            <a:endParaRPr lang="en-US" altLang="en-US"/>
          </a:p>
        </p:txBody>
      </p:sp>
    </p:spTree>
    <p:extLst>
      <p:ext uri="{BB962C8B-B14F-4D97-AF65-F5344CB8AC3E}">
        <p14:creationId xmlns:p14="http://schemas.microsoft.com/office/powerpoint/2010/main" val="2850860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55572-47E0-4D7B-A21D-A6946F588F01}" type="slidenum">
              <a:rPr lang="en-US" altLang="en-US" smtClean="0"/>
              <a:pPr/>
              <a:t>208</a:t>
            </a:fld>
            <a:endParaRPr lang="en-US" altLang="en-US"/>
          </a:p>
        </p:txBody>
      </p:sp>
    </p:spTree>
    <p:extLst>
      <p:ext uri="{BB962C8B-B14F-4D97-AF65-F5344CB8AC3E}">
        <p14:creationId xmlns:p14="http://schemas.microsoft.com/office/powerpoint/2010/main" val="358021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A6CFAE49-9F7A-477E-B2ED-01F475F5B032}" type="slidenum">
              <a:rPr lang="en-US" altLang="en-US" sz="1300">
                <a:latin typeface="Times New Roman" panose="02020603050405020304" pitchFamily="18" charset="0"/>
              </a:rPr>
              <a:pPr algn="l" rtl="0"/>
              <a:t>33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9718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0BD394BB-CB8F-4E11-9A06-ECD1F7607038}" type="slidenum">
              <a:rPr lang="en-US" altLang="en-US" sz="1300">
                <a:latin typeface="Times New Roman" panose="02020603050405020304" pitchFamily="18" charset="0"/>
              </a:rPr>
              <a:pPr algn="l" rtl="0"/>
              <a:t>37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95684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76288" indent="-298450">
              <a:defRPr sz="2400">
                <a:solidFill>
                  <a:schemeClr val="tx1"/>
                </a:solidFill>
                <a:latin typeface="Verdana" panose="020B0604030504040204" pitchFamily="34" charset="0"/>
                <a:cs typeface="Arial" panose="020B0604020202020204" pitchFamily="34" charset="0"/>
              </a:defRPr>
            </a:lvl2pPr>
            <a:lvl3pPr marL="1195388" indent="-238125">
              <a:defRPr sz="2400">
                <a:solidFill>
                  <a:schemeClr val="tx1"/>
                </a:solidFill>
                <a:latin typeface="Verdana" panose="020B0604030504040204" pitchFamily="34" charset="0"/>
                <a:cs typeface="Arial" panose="020B0604020202020204" pitchFamily="34" charset="0"/>
              </a:defRPr>
            </a:lvl3pPr>
            <a:lvl4pPr marL="1673225" indent="-238125">
              <a:defRPr sz="2400">
                <a:solidFill>
                  <a:schemeClr val="tx1"/>
                </a:solidFill>
                <a:latin typeface="Verdana" panose="020B0604030504040204" pitchFamily="34" charset="0"/>
                <a:cs typeface="Arial" panose="020B0604020202020204" pitchFamily="34" charset="0"/>
              </a:defRPr>
            </a:lvl4pPr>
            <a:lvl5pPr marL="2151063" indent="-238125">
              <a:defRPr sz="2400">
                <a:solidFill>
                  <a:schemeClr val="tx1"/>
                </a:solidFill>
                <a:latin typeface="Verdana" panose="020B0604030504040204" pitchFamily="34" charset="0"/>
                <a:cs typeface="Arial" panose="020B0604020202020204" pitchFamily="34" charset="0"/>
              </a:defRPr>
            </a:lvl5pPr>
            <a:lvl6pPr marL="2608263" indent="-2381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3065463" indent="-2381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522663" indent="-2381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979863" indent="-238125"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B1DC2C8D-0F58-4182-9584-20CF80106669}" type="slidenum">
              <a:rPr lang="en-US" altLang="en-US" sz="1300">
                <a:latin typeface="Times New Roman" panose="02020603050405020304" pitchFamily="18" charset="0"/>
              </a:rPr>
              <a:pPr algn="l" rtl="0"/>
              <a:t>41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37223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914B7-1A72-45DB-B38F-4C025BB45A1F}" type="slidenum">
              <a:rPr lang="en-US" altLang="en-US" smtClean="0"/>
              <a:pPr/>
              <a:t>47</a:t>
            </a:fld>
            <a:endParaRPr lang="en-US" altLang="en-US"/>
          </a:p>
        </p:txBody>
      </p:sp>
    </p:spTree>
    <p:extLst>
      <p:ext uri="{BB962C8B-B14F-4D97-AF65-F5344CB8AC3E}">
        <p14:creationId xmlns:p14="http://schemas.microsoft.com/office/powerpoint/2010/main" val="232223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ln/>
        </p:spPr>
      </p:sp>
      <p:sp>
        <p:nvSpPr>
          <p:cNvPr id="8499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ltLang="en-US" dirty="0" smtClean="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l" rtl="0"/>
            <a:fld id="{76822782-5BB6-4963-A4C6-08FD6BCC558C}" type="slidenum">
              <a:rPr lang="en-US" altLang="en-US" sz="1300">
                <a:latin typeface="Times New Roman" panose="02020603050405020304" pitchFamily="18" charset="0"/>
              </a:rPr>
              <a:pPr algn="l" rtl="0"/>
              <a:t>61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5705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914B7-1A72-45DB-B38F-4C025BB45A1F}" type="slidenum">
              <a:rPr lang="en-US" altLang="en-US" smtClean="0"/>
              <a:pPr/>
              <a:t>64</a:t>
            </a:fld>
            <a:endParaRPr lang="en-US" altLang="en-US"/>
          </a:p>
        </p:txBody>
      </p:sp>
    </p:spTree>
    <p:extLst>
      <p:ext uri="{BB962C8B-B14F-4D97-AF65-F5344CB8AC3E}">
        <p14:creationId xmlns:p14="http://schemas.microsoft.com/office/powerpoint/2010/main" val="97184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F02302F-42B4-4C51-8608-BEE2BBA7943D}" type="slidenum">
              <a:rPr lang="en-US" altLang="en-US"/>
              <a:pPr/>
              <a:t>‹#›</a:t>
            </a:fld>
            <a:endParaRPr lang="en-US" altLang="en-US"/>
          </a:p>
        </p:txBody>
      </p:sp>
    </p:spTree>
    <p:extLst>
      <p:ext uri="{BB962C8B-B14F-4D97-AF65-F5344CB8AC3E}">
        <p14:creationId xmlns:p14="http://schemas.microsoft.com/office/powerpoint/2010/main" val="304216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BFA8786D-1D41-4C54-96C7-60C5160122B8}" type="slidenum">
              <a:rPr lang="en-US" altLang="en-US"/>
              <a:pPr/>
              <a:t>‹#›</a:t>
            </a:fld>
            <a:endParaRPr lang="en-US" altLang="en-US"/>
          </a:p>
        </p:txBody>
      </p:sp>
    </p:spTree>
    <p:extLst>
      <p:ext uri="{BB962C8B-B14F-4D97-AF65-F5344CB8AC3E}">
        <p14:creationId xmlns:p14="http://schemas.microsoft.com/office/powerpoint/2010/main" val="383291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4362DBC-C5E4-49EC-8AAA-0E9423A13944}" type="slidenum">
              <a:rPr lang="en-US" altLang="en-US"/>
              <a:pPr/>
              <a:t>‹#›</a:t>
            </a:fld>
            <a:endParaRPr lang="en-US" altLang="en-US"/>
          </a:p>
        </p:txBody>
      </p:sp>
    </p:spTree>
    <p:extLst>
      <p:ext uri="{BB962C8B-B14F-4D97-AF65-F5344CB8AC3E}">
        <p14:creationId xmlns:p14="http://schemas.microsoft.com/office/powerpoint/2010/main" val="1406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a:t>Click to edit Master title style</a:t>
            </a:r>
          </a:p>
        </p:txBody>
      </p:sp>
      <p:sp>
        <p:nvSpPr>
          <p:cNvPr id="3" name="Content Placeholder 2"/>
          <p:cNvSpPr>
            <a:spLocks noGrp="1"/>
          </p:cNvSpPr>
          <p:nvPr>
            <p:ph idx="1"/>
          </p:nvPr>
        </p:nvSpPr>
        <p:spPr>
          <a:xfrm>
            <a:off x="304800" y="838200"/>
            <a:ext cx="8534400" cy="53340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388938" y="6692900"/>
            <a:ext cx="2514600" cy="228600"/>
          </a:xfrm>
        </p:spPr>
        <p:txBody>
          <a:bodyPr/>
          <a:lstStyle>
            <a:lvl1pPr>
              <a:defRPr/>
            </a:lvl1pPr>
          </a:lstStyle>
          <a:p>
            <a:pPr>
              <a:defRPr/>
            </a:pPr>
            <a:r>
              <a:rPr lang="en-US" altLang="en-US"/>
              <a:t>Christian World View  -  mmbjr  </a:t>
            </a: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33338" y="6610350"/>
            <a:ext cx="1905001" cy="336550"/>
          </a:xfrm>
        </p:spPr>
        <p:txBody>
          <a:bodyPr/>
          <a:lstStyle>
            <a:lvl1pPr>
              <a:defRPr/>
            </a:lvl1pPr>
          </a:lstStyle>
          <a:p>
            <a:fld id="{6B84EB01-3F81-44F4-A219-89BFFE6E43C1}" type="slidenum">
              <a:rPr lang="en-US" altLang="en-US"/>
              <a:pPr/>
              <a:t>‹#›</a:t>
            </a:fld>
            <a:endParaRPr lang="en-US" altLang="en-US"/>
          </a:p>
        </p:txBody>
      </p:sp>
    </p:spTree>
    <p:extLst>
      <p:ext uri="{BB962C8B-B14F-4D97-AF65-F5344CB8AC3E}">
        <p14:creationId xmlns:p14="http://schemas.microsoft.com/office/powerpoint/2010/main" val="193063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97C5AF60-0B01-42E5-86F8-80EBEBB6DCEE}" type="slidenum">
              <a:rPr lang="en-US" altLang="en-US"/>
              <a:pPr/>
              <a:t>‹#›</a:t>
            </a:fld>
            <a:endParaRPr lang="en-US" altLang="en-US"/>
          </a:p>
        </p:txBody>
      </p:sp>
    </p:spTree>
    <p:extLst>
      <p:ext uri="{BB962C8B-B14F-4D97-AF65-F5344CB8AC3E}">
        <p14:creationId xmlns:p14="http://schemas.microsoft.com/office/powerpoint/2010/main" val="42263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4319546"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6" name="Footer Placeholder 7"/>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p:txBody>
          <a:bodyPr/>
          <a:lstStyle>
            <a:lvl1pPr>
              <a:defRPr/>
            </a:lvl1pPr>
          </a:lstStyle>
          <a:p>
            <a:fld id="{368D534B-1499-4C9E-8B2D-A9EF6C4CECAE}" type="slidenum">
              <a:rPr lang="en-US" altLang="en-US"/>
              <a:pPr/>
              <a:t>‹#›</a:t>
            </a:fld>
            <a:endParaRPr lang="en-US" altLang="en-US"/>
          </a:p>
        </p:txBody>
      </p:sp>
    </p:spTree>
    <p:extLst>
      <p:ext uri="{BB962C8B-B14F-4D97-AF65-F5344CB8AC3E}">
        <p14:creationId xmlns:p14="http://schemas.microsoft.com/office/powerpoint/2010/main" val="197244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
            <a:ext cx="8229600" cy="684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0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60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DFD873E9-ADF6-4D37-9132-ECB265A48D31}" type="slidenum">
              <a:rPr lang="en-US" altLang="en-US"/>
              <a:pPr/>
              <a:t>‹#›</a:t>
            </a:fld>
            <a:endParaRPr lang="en-US" altLang="en-US"/>
          </a:p>
        </p:txBody>
      </p:sp>
    </p:spTree>
    <p:extLst>
      <p:ext uri="{BB962C8B-B14F-4D97-AF65-F5344CB8AC3E}">
        <p14:creationId xmlns:p14="http://schemas.microsoft.com/office/powerpoint/2010/main" val="405800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42ED9B33-AF5F-487B-9BD3-7C75BBCBAD9E}" type="slidenum">
              <a:rPr lang="en-US" altLang="en-US"/>
              <a:pPr/>
              <a:t>‹#›</a:t>
            </a:fld>
            <a:endParaRPr lang="en-US" altLang="en-US"/>
          </a:p>
        </p:txBody>
      </p:sp>
    </p:spTree>
    <p:extLst>
      <p:ext uri="{BB962C8B-B14F-4D97-AF65-F5344CB8AC3E}">
        <p14:creationId xmlns:p14="http://schemas.microsoft.com/office/powerpoint/2010/main" val="417368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049B0D69-7E13-4AEF-9F17-A12C4B2D44BD}" type="slidenum">
              <a:rPr lang="en-US" altLang="en-US"/>
              <a:pPr/>
              <a:t>‹#›</a:t>
            </a:fld>
            <a:endParaRPr lang="en-US" altLang="en-US"/>
          </a:p>
        </p:txBody>
      </p:sp>
    </p:spTree>
    <p:extLst>
      <p:ext uri="{BB962C8B-B14F-4D97-AF65-F5344CB8AC3E}">
        <p14:creationId xmlns:p14="http://schemas.microsoft.com/office/powerpoint/2010/main" val="23940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6" name="Footer Placeholder 7"/>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p:txBody>
          <a:bodyPr/>
          <a:lstStyle>
            <a:lvl1pPr>
              <a:defRPr/>
            </a:lvl1pPr>
          </a:lstStyle>
          <a:p>
            <a:fld id="{7E46EF41-0157-4A0E-B1D8-AA3E88888312}" type="slidenum">
              <a:rPr lang="en-US" altLang="en-US"/>
              <a:pPr/>
              <a:t>‹#›</a:t>
            </a:fld>
            <a:endParaRPr lang="en-US" altLang="en-US"/>
          </a:p>
        </p:txBody>
      </p:sp>
    </p:spTree>
    <p:extLst>
      <p:ext uri="{BB962C8B-B14F-4D97-AF65-F5344CB8AC3E}">
        <p14:creationId xmlns:p14="http://schemas.microsoft.com/office/powerpoint/2010/main" val="201580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a:defRPr/>
            </a:lvl1pPr>
          </a:lstStyle>
          <a:p>
            <a:pPr>
              <a:defRPr/>
            </a:pPr>
            <a:r>
              <a:rPr lang="en-US" altLang="en-US"/>
              <a:t>Christian World View  -  mmbjr  </a:t>
            </a:r>
          </a:p>
        </p:txBody>
      </p:sp>
      <p:sp>
        <p:nvSpPr>
          <p:cNvPr id="6" name="Footer Placeholder 7"/>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p:txBody>
          <a:bodyPr/>
          <a:lstStyle>
            <a:lvl1pPr>
              <a:defRPr/>
            </a:lvl1pPr>
          </a:lstStyle>
          <a:p>
            <a:fld id="{BF8D1490-D864-4EAC-99A8-57FF87E532AD}" type="slidenum">
              <a:rPr lang="en-US" altLang="en-US"/>
              <a:pPr/>
              <a:t>‹#›</a:t>
            </a:fld>
            <a:endParaRPr lang="en-US" altLang="en-US"/>
          </a:p>
        </p:txBody>
      </p:sp>
    </p:spTree>
    <p:extLst>
      <p:ext uri="{BB962C8B-B14F-4D97-AF65-F5344CB8AC3E}">
        <p14:creationId xmlns:p14="http://schemas.microsoft.com/office/powerpoint/2010/main" val="286623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9906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8938" y="6705600"/>
            <a:ext cx="25146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800">
                <a:cs typeface="+mn-cs"/>
              </a:defRPr>
            </a:lvl1pPr>
          </a:lstStyle>
          <a:p>
            <a:pPr>
              <a:defRPr/>
            </a:pPr>
            <a:r>
              <a:rPr lang="en-US" altLang="en-US"/>
              <a:t>Christian World View  -  </a:t>
            </a:r>
            <a:r>
              <a:rPr lang="en-US" altLang="en-US" err="1"/>
              <a:t>mmbjr</a:t>
            </a:r>
            <a:r>
              <a:rPr lang="en-US" altLang="en-US"/>
              <a:t>  </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33338" y="6616700"/>
            <a:ext cx="1905001" cy="29051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A5ABF6C7-1F5E-4753-8EBB-C00DE4CD42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2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slide" Target="slide122.xml"/><Relationship Id="rId13" Type="http://schemas.openxmlformats.org/officeDocument/2006/relationships/slide" Target="slide128.xml"/><Relationship Id="rId18" Type="http://schemas.openxmlformats.org/officeDocument/2006/relationships/slide" Target="slide138.xml"/><Relationship Id="rId3" Type="http://schemas.openxmlformats.org/officeDocument/2006/relationships/slide" Target="slide139.xml"/><Relationship Id="rId7" Type="http://schemas.openxmlformats.org/officeDocument/2006/relationships/slide" Target="slide121.xml"/><Relationship Id="rId12" Type="http://schemas.openxmlformats.org/officeDocument/2006/relationships/slide" Target="slide126.xml"/><Relationship Id="rId17" Type="http://schemas.openxmlformats.org/officeDocument/2006/relationships/slide" Target="slide137.xml"/><Relationship Id="rId2" Type="http://schemas.openxmlformats.org/officeDocument/2006/relationships/slide" Target="slide109.xml"/><Relationship Id="rId16" Type="http://schemas.openxmlformats.org/officeDocument/2006/relationships/slide" Target="slide131.xml"/><Relationship Id="rId1" Type="http://schemas.openxmlformats.org/officeDocument/2006/relationships/slideLayout" Target="../slideLayouts/slideLayout2.xml"/><Relationship Id="rId6" Type="http://schemas.openxmlformats.org/officeDocument/2006/relationships/slide" Target="slide120.xml"/><Relationship Id="rId11" Type="http://schemas.openxmlformats.org/officeDocument/2006/relationships/slide" Target="slide125.xml"/><Relationship Id="rId5" Type="http://schemas.openxmlformats.org/officeDocument/2006/relationships/slide" Target="slide119.xml"/><Relationship Id="rId15" Type="http://schemas.openxmlformats.org/officeDocument/2006/relationships/slide" Target="slide130.xml"/><Relationship Id="rId10" Type="http://schemas.openxmlformats.org/officeDocument/2006/relationships/slide" Target="slide124.xml"/><Relationship Id="rId4" Type="http://schemas.openxmlformats.org/officeDocument/2006/relationships/image" Target="../media/image20.wmf"/><Relationship Id="rId9" Type="http://schemas.openxmlformats.org/officeDocument/2006/relationships/slide" Target="slide123.xml"/><Relationship Id="rId14" Type="http://schemas.openxmlformats.org/officeDocument/2006/relationships/slide" Target="slide129.xml"/></Relationships>
</file>

<file path=ppt/slides/_rels/slide119.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118.xml"/><Relationship Id="rId4" Type="http://schemas.openxmlformats.org/officeDocument/2006/relationships/slide" Target="slide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2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slide" Target="slide155.xml"/><Relationship Id="rId7" Type="http://schemas.openxmlformats.org/officeDocument/2006/relationships/slide" Target="slide149.xml"/><Relationship Id="rId12" Type="http://schemas.openxmlformats.org/officeDocument/2006/relationships/slide" Target="slide154.xml"/><Relationship Id="rId2" Type="http://schemas.openxmlformats.org/officeDocument/2006/relationships/slide" Target="slide109.xml"/><Relationship Id="rId1" Type="http://schemas.openxmlformats.org/officeDocument/2006/relationships/slideLayout" Target="../slideLayouts/slideLayout2.xml"/><Relationship Id="rId6" Type="http://schemas.openxmlformats.org/officeDocument/2006/relationships/slide" Target="slide147.xml"/><Relationship Id="rId11" Type="http://schemas.openxmlformats.org/officeDocument/2006/relationships/slide" Target="slide153.xml"/><Relationship Id="rId5" Type="http://schemas.openxmlformats.org/officeDocument/2006/relationships/slide" Target="slide146.xml"/><Relationship Id="rId10" Type="http://schemas.openxmlformats.org/officeDocument/2006/relationships/slide" Target="slide152.xml"/><Relationship Id="rId4" Type="http://schemas.openxmlformats.org/officeDocument/2006/relationships/slide" Target="slide145.xml"/><Relationship Id="rId9" Type="http://schemas.openxmlformats.org/officeDocument/2006/relationships/slide" Target="slide151.xml"/></Relationships>
</file>

<file path=ppt/slides/_rels/slide145.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slide" Target="slide14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animations.com/en/search/close-up.mc?&amp;oid=2889468&amp;s=1&amp;sc=15&amp;st=21&amp;category_id=911J&amp;spage=1&amp;hoid=7d09e6221e896fd05ee431e8d9e28fb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22.xml"/><Relationship Id="rId4" Type="http://schemas.openxmlformats.org/officeDocument/2006/relationships/image" Target="../media/image4.gif"/></Relationships>
</file>

<file path=ppt/slides/_rels/slide15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4.xml.rels><?xml version="1.0" encoding="UTF-8" standalone="yes"?>
<Relationships xmlns="http://schemas.openxmlformats.org/package/2006/relationships"><Relationship Id="rId3" Type="http://schemas.openxmlformats.org/officeDocument/2006/relationships/hyperlink" Target="http://www.animations.com/en/search/close-up.mc?&amp;oid=2889468&amp;s=1&amp;sc=15&amp;st=21&amp;category_id=911J&amp;spage=1&amp;hoid=7d09e6221e896fd05ee431e8d9e28fb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122.xml"/><Relationship Id="rId4" Type="http://schemas.openxmlformats.org/officeDocument/2006/relationships/image" Target="../media/image4.gif"/></Relationships>
</file>

<file path=ppt/slides/_rels/slide1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8" Type="http://schemas.openxmlformats.org/officeDocument/2006/relationships/slide" Target="slide188.xml"/><Relationship Id="rId3" Type="http://schemas.openxmlformats.org/officeDocument/2006/relationships/slide" Target="slide109.xml"/><Relationship Id="rId7" Type="http://schemas.openxmlformats.org/officeDocument/2006/relationships/slide" Target="slide186.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84.xml"/><Relationship Id="rId5" Type="http://schemas.openxmlformats.org/officeDocument/2006/relationships/slide" Target="slide183.xml"/><Relationship Id="rId10" Type="http://schemas.openxmlformats.org/officeDocument/2006/relationships/slide" Target="slide190.xml"/><Relationship Id="rId4" Type="http://schemas.openxmlformats.org/officeDocument/2006/relationships/slide" Target="slide182.xml"/><Relationship Id="rId9" Type="http://schemas.openxmlformats.org/officeDocument/2006/relationships/slide" Target="slide189.xml"/></Relationships>
</file>

<file path=ppt/slides/_rels/slide182.xml.rels><?xml version="1.0" encoding="UTF-8" standalone="yes"?>
<Relationships xmlns="http://schemas.openxmlformats.org/package/2006/relationships"><Relationship Id="rId2" Type="http://schemas.openxmlformats.org/officeDocument/2006/relationships/slide" Target="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slide" Target="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slide" Target="slide18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slide" Target="slide18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slide" Target="slide18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hyperlink" Target="http://www.google.com/url?sa=i&amp;rct=j&amp;q=&amp;esrc=s&amp;frm=1&amp;source=images&amp;cd=&amp;cad=rja&amp;docid=iWIj-1On2tki5M&amp;tbnid=sQFXD9jTCbo2ZM:&amp;ved=0CAUQjRw&amp;url=http://commons.wikimedia.org/wiki/File:Rotating_earth_(large).gif&amp;ei=PhcSU6r2MKHd2QXQpICIAg&amp;bvm=bv.62286460,d.b2I&amp;psig=AFQjCNFowpk97YW9zudKssS1eEPJzQNEsA&amp;ust=1393780909740333" TargetMode="Externa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40.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55.xml"/><Relationship Id="rId3" Type="http://schemas.openxmlformats.org/officeDocument/2006/relationships/slide" Target="slide4.xml"/><Relationship Id="rId7" Type="http://schemas.openxmlformats.org/officeDocument/2006/relationships/slide" Target="slide52.xml"/><Relationship Id="rId12"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49.xml"/><Relationship Id="rId11" Type="http://schemas.openxmlformats.org/officeDocument/2006/relationships/slide" Target="slide51.xml"/><Relationship Id="rId5" Type="http://schemas.openxmlformats.org/officeDocument/2006/relationships/slide" Target="slide48.xml"/><Relationship Id="rId10" Type="http://schemas.openxmlformats.org/officeDocument/2006/relationships/slide" Target="slide54.xml"/><Relationship Id="rId4" Type="http://schemas.openxmlformats.org/officeDocument/2006/relationships/slide" Target="slide47.xml"/><Relationship Id="rId9" Type="http://schemas.openxmlformats.org/officeDocument/2006/relationships/slide" Target="slide53.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77.xml"/><Relationship Id="rId3" Type="http://schemas.openxmlformats.org/officeDocument/2006/relationships/image" Target="../media/image17.wmf"/><Relationship Id="rId7" Type="http://schemas.openxmlformats.org/officeDocument/2006/relationships/slide" Target="slide67.xml"/><Relationship Id="rId12" Type="http://schemas.openxmlformats.org/officeDocument/2006/relationships/slide" Target="slide7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66.xml"/><Relationship Id="rId11" Type="http://schemas.openxmlformats.org/officeDocument/2006/relationships/slide" Target="slide74.xml"/><Relationship Id="rId5" Type="http://schemas.openxmlformats.org/officeDocument/2006/relationships/slide" Target="slide81.xml"/><Relationship Id="rId15" Type="http://schemas.openxmlformats.org/officeDocument/2006/relationships/slide" Target="slide79.xml"/><Relationship Id="rId10" Type="http://schemas.openxmlformats.org/officeDocument/2006/relationships/slide" Target="slide72.xml"/><Relationship Id="rId4" Type="http://schemas.openxmlformats.org/officeDocument/2006/relationships/slide" Target="slide4.xml"/><Relationship Id="rId9" Type="http://schemas.openxmlformats.org/officeDocument/2006/relationships/slide" Target="slide70.xml"/><Relationship Id="rId14" Type="http://schemas.openxmlformats.org/officeDocument/2006/relationships/slide" Target="slide78.xml"/></Relationships>
</file>

<file path=ppt/slides/_rels/slide65.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slide" Target="slide35.xml"/><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nimations.com/en/search/close-up.mc?&amp;oid=2889468&amp;s=1&amp;sc=15&amp;st=21&amp;category_id=911J&amp;spage=1&amp;hoid=7d09e6221e896fd05ee431e8d9e28fb9" TargetMode="Externa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2.xml"/><Relationship Id="rId7" Type="http://schemas.openxmlformats.org/officeDocument/2006/relationships/slide" Target="slide10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8.xml"/><Relationship Id="rId5" Type="http://schemas.openxmlformats.org/officeDocument/2006/relationships/slide" Target="slide96.xml"/><Relationship Id="rId4" Type="http://schemas.openxmlformats.org/officeDocument/2006/relationships/slide" Target="slide95.xml"/><Relationship Id="rId9" Type="http://schemas.openxmlformats.org/officeDocument/2006/relationships/slide" Target="slide97.xml"/></Relationships>
</file>

<file path=ppt/slides/_rels/slide95.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15363" name="Picture 17"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3848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8"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30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0"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4480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48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5"/>
          <p:cNvSpPr txBox="1">
            <a:spLocks noChangeArrowheads="1"/>
          </p:cNvSpPr>
          <p:nvPr/>
        </p:nvSpPr>
        <p:spPr bwMode="auto">
          <a:xfrm>
            <a:off x="359779" y="365125"/>
            <a:ext cx="86498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5400" dirty="0" smtClean="0">
                <a:solidFill>
                  <a:schemeClr val="bg1"/>
                </a:solidFill>
              </a:rPr>
              <a:t>La </a:t>
            </a:r>
            <a:r>
              <a:rPr lang="en-US" altLang="en-US" sz="5400" dirty="0" err="1" smtClean="0">
                <a:solidFill>
                  <a:schemeClr val="bg1"/>
                </a:solidFill>
              </a:rPr>
              <a:t>cosmovisión</a:t>
            </a:r>
            <a:r>
              <a:rPr lang="en-US" altLang="en-US" sz="5400" dirty="0" smtClean="0">
                <a:solidFill>
                  <a:schemeClr val="bg1"/>
                </a:solidFill>
              </a:rPr>
              <a:t> </a:t>
            </a:r>
            <a:r>
              <a:rPr lang="en-US" altLang="en-US" sz="5400" dirty="0" err="1">
                <a:solidFill>
                  <a:schemeClr val="bg1"/>
                </a:solidFill>
              </a:rPr>
              <a:t>cristiana</a:t>
            </a:r>
            <a:endParaRPr lang="en-US" altLang="en-US" sz="5400" dirty="0">
              <a:solidFill>
                <a:schemeClr val="bg1"/>
              </a:solidFill>
            </a:endParaRPr>
          </a:p>
        </p:txBody>
      </p:sp>
      <p:pic>
        <p:nvPicPr>
          <p:cNvPr id="15377" name="Picture 8" descr="01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http://upload.wikimedia.org/wikipedia/commons/2/2c/Rotating_earth_(large).gif"/>
          <p:cNvPicPr>
            <a:picLocks noChangeAspect="1" noChangeArrowheads="1" noCrop="1"/>
          </p:cNvPicPr>
          <p:nvPr/>
        </p:nvPicPr>
        <p:blipFill>
          <a:blip r:embed="rId4"/>
          <a:srcRect/>
          <a:stretch>
            <a:fillRect/>
          </a:stretch>
        </p:blipFill>
        <p:spPr bwMode="auto">
          <a:xfrm>
            <a:off x="1776046" y="1393580"/>
            <a:ext cx="5462954" cy="5462954"/>
          </a:xfrm>
          <a:prstGeom prst="rect">
            <a:avLst/>
          </a:prstGeom>
          <a:ln>
            <a:noFill/>
          </a:ln>
          <a:effectLst>
            <a:softEdge rad="112500"/>
          </a:effectLst>
        </p:spPr>
      </p:pic>
      <p:sp>
        <p:nvSpPr>
          <p:cNvPr id="1537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BA537F4-885C-4A5E-83F2-98BE8744CF34}" type="slidenum">
              <a:rPr lang="en-US" altLang="en-US" sz="1400"/>
              <a:pPr algn="l" rtl="0">
                <a:spcBef>
                  <a:spcPct val="0"/>
                </a:spcBef>
                <a:buFontTx/>
                <a:buNone/>
              </a:pPr>
              <a:t>1</a:t>
            </a:fld>
            <a:endParaRPr lang="en-US" alt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76200"/>
            <a:ext cx="7772400" cy="609600"/>
          </a:xfrm>
        </p:spPr>
        <p:txBody>
          <a:bodyPr/>
          <a:lstStyle/>
          <a:p>
            <a:pPr rtl="0">
              <a:defRPr/>
            </a:pPr>
            <a:r>
              <a:rPr lang="en-US" altLang="en-US" dirty="0" smtClean="0"/>
              <a:t>Fil 3:7-14 </a:t>
            </a:r>
            <a:r>
              <a:rPr lang="en-US" altLang="en-US" sz="2000" dirty="0" smtClean="0"/>
              <a:t>(</a:t>
            </a:r>
            <a:r>
              <a:rPr lang="en-US" altLang="en-US" sz="2000" dirty="0"/>
              <a:t>Lección 1, parte B)</a:t>
            </a:r>
          </a:p>
        </p:txBody>
      </p:sp>
      <p:sp>
        <p:nvSpPr>
          <p:cNvPr id="26628" name="Rectangle 3"/>
          <p:cNvSpPr>
            <a:spLocks noGrp="1" noChangeArrowheads="1"/>
          </p:cNvSpPr>
          <p:nvPr>
            <p:ph type="body" idx="1"/>
          </p:nvPr>
        </p:nvSpPr>
        <p:spPr>
          <a:xfrm>
            <a:off x="76200" y="762000"/>
            <a:ext cx="8915400" cy="5943600"/>
          </a:xfrm>
        </p:spPr>
        <p:txBody>
          <a:bodyPr>
            <a:normAutofit lnSpcReduction="10000"/>
          </a:bodyPr>
          <a:lstStyle/>
          <a:p>
            <a:pPr marL="0" indent="0">
              <a:lnSpc>
                <a:spcPct val="90000"/>
              </a:lnSpc>
              <a:buNone/>
            </a:pPr>
            <a:r>
              <a:rPr lang="es-ES" altLang="en-US" sz="2400" dirty="0" smtClean="0">
                <a:latin typeface="Geneva"/>
                <a:cs typeface="Times New Roman" panose="02020603050405020304" pitchFamily="18" charset="0"/>
              </a:rPr>
              <a:t>7  </a:t>
            </a:r>
            <a:r>
              <a:rPr lang="es-ES" altLang="en-US" sz="2400" dirty="0">
                <a:latin typeface="Geneva"/>
                <a:cs typeface="Times New Roman" panose="02020603050405020304" pitchFamily="18" charset="0"/>
              </a:rPr>
              <a:t>Pero todo lo que para mí era ganancia, </a:t>
            </a:r>
            <a:r>
              <a:rPr lang="es-ES" altLang="en-US" sz="2400" b="1" dirty="0">
                <a:solidFill>
                  <a:schemeClr val="accent6"/>
                </a:solidFill>
                <a:latin typeface="Geneva"/>
                <a:cs typeface="Times New Roman" panose="02020603050405020304" pitchFamily="18" charset="0"/>
              </a:rPr>
              <a:t>lo he estimado </a:t>
            </a:r>
            <a:r>
              <a:rPr lang="es-ES" altLang="en-US" sz="2400" dirty="0">
                <a:latin typeface="Geneva"/>
                <a:cs typeface="Times New Roman" panose="02020603050405020304" pitchFamily="18" charset="0"/>
              </a:rPr>
              <a:t>como pérdida por amor de Cristo.8  Y aún más, </a:t>
            </a:r>
            <a:r>
              <a:rPr lang="es-ES" altLang="en-US" sz="2400" b="1" dirty="0">
                <a:solidFill>
                  <a:schemeClr val="accent6"/>
                </a:solidFill>
                <a:latin typeface="Geneva"/>
                <a:cs typeface="Times New Roman" panose="02020603050405020304" pitchFamily="18" charset="0"/>
              </a:rPr>
              <a:t>yo estimo como pérdida todas las cosas</a:t>
            </a:r>
            <a:r>
              <a:rPr lang="es-ES" altLang="en-US" sz="2400" dirty="0">
                <a:latin typeface="Geneva"/>
                <a:cs typeface="Times New Roman" panose="02020603050405020304" pitchFamily="18" charset="0"/>
              </a:rPr>
              <a:t> en vista del incomparable valor de conocer a Cristo Jesús, mi Señor. Por Él lo he perdido todo, y </a:t>
            </a:r>
            <a:r>
              <a:rPr lang="es-ES" altLang="en-US" sz="2400" b="1" dirty="0">
                <a:solidFill>
                  <a:schemeClr val="accent6"/>
                </a:solidFill>
                <a:latin typeface="Geneva"/>
                <a:cs typeface="Times New Roman" panose="02020603050405020304" pitchFamily="18" charset="0"/>
              </a:rPr>
              <a:t>lo considero como basura</a:t>
            </a:r>
            <a:r>
              <a:rPr lang="es-ES" altLang="en-US" sz="2400" dirty="0">
                <a:latin typeface="Geneva"/>
                <a:cs typeface="Times New Roman" panose="02020603050405020304" pitchFamily="18" charset="0"/>
              </a:rPr>
              <a:t> a fin de ganar a Cristo,9  y ser hallado en Él, no teniendo mi propia justicia derivada de la ley, sino la que es por la fe en Cristo, la justicia que procede de Dios sobre la base de la fe,10  y conocerlo a Él, el poder de Su resurrección y la participación en Sus padecimientos, llegando a ser como Él en Su muerte,11  a fin de llegar a la resurrección de entre los muertos.12  No es que ya lo haya alcanzado o que ya haya llegado a ser perfecto, sino que sigo adelante, a fin de poder alcanzar aquello para lo cual también fui alcanzado por Cristo Jesús.13  Hermanos, yo mismo </a:t>
            </a:r>
            <a:r>
              <a:rPr lang="es-ES" altLang="en-US" sz="2400" b="1" dirty="0">
                <a:solidFill>
                  <a:schemeClr val="accent6"/>
                </a:solidFill>
                <a:latin typeface="Geneva"/>
                <a:cs typeface="Times New Roman" panose="02020603050405020304" pitchFamily="18" charset="0"/>
              </a:rPr>
              <a:t>no considero </a:t>
            </a:r>
            <a:r>
              <a:rPr lang="es-ES" altLang="en-US" sz="2400" dirty="0">
                <a:latin typeface="Geneva"/>
                <a:cs typeface="Times New Roman" panose="02020603050405020304" pitchFamily="18" charset="0"/>
              </a:rPr>
              <a:t>haberlo ya alcanzado. Pero una cosa hago: olvidando lo que queda atrás y extendiéndome a lo que está delante,14  prosigo hacia la meta para obtener el premio del supremo llamamiento de Dios en Cristo Jesús.</a:t>
            </a:r>
            <a:endParaRPr lang="en-US" altLang="en-US" sz="2400" dirty="0" smtClean="0">
              <a:latin typeface="New York"/>
              <a:cs typeface="Times New Roman" panose="02020603050405020304" pitchFamily="18" charset="0"/>
            </a:endParaRPr>
          </a:p>
        </p:txBody>
      </p:sp>
      <p:sp>
        <p:nvSpPr>
          <p:cNvPr id="2662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732F92B-BBDD-4229-BA8B-2157B101E383}" type="slidenum">
              <a:rPr lang="en-US" altLang="en-US" sz="1400"/>
              <a:pPr algn="l" rtl="0">
                <a:spcBef>
                  <a:spcPct val="0"/>
                </a:spcBef>
                <a:buFontTx/>
                <a:buNone/>
              </a:pPr>
              <a:t>10</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457200"/>
          </a:xfrm>
        </p:spPr>
        <p:txBody>
          <a:bodyPr/>
          <a:lstStyle/>
          <a:p>
            <a:pPr rtl="0">
              <a:defRPr/>
            </a:pPr>
            <a:r>
              <a:rPr lang="en-US" dirty="0"/>
              <a:t>4. Justicia final</a:t>
            </a:r>
          </a:p>
        </p:txBody>
      </p:sp>
      <p:sp>
        <p:nvSpPr>
          <p:cNvPr id="3" name="Content Placeholder 2"/>
          <p:cNvSpPr>
            <a:spLocks noGrp="1"/>
          </p:cNvSpPr>
          <p:nvPr>
            <p:ph idx="1"/>
          </p:nvPr>
        </p:nvSpPr>
        <p:spPr>
          <a:xfrm>
            <a:off x="76200" y="631825"/>
            <a:ext cx="8926513" cy="6119813"/>
          </a:xfrm>
        </p:spPr>
        <p:txBody>
          <a:bodyPr>
            <a:normAutofit fontScale="92500" lnSpcReduction="20000"/>
          </a:bodyPr>
          <a:lstStyle/>
          <a:p>
            <a:pPr marL="0" indent="0">
              <a:spcBef>
                <a:spcPts val="0"/>
              </a:spcBef>
              <a:spcAft>
                <a:spcPts val="1800"/>
              </a:spcAft>
              <a:buNone/>
              <a:defRPr/>
            </a:pPr>
            <a:r>
              <a:rPr lang="en-US" b="1" dirty="0" smtClean="0">
                <a:solidFill>
                  <a:schemeClr val="accent2"/>
                </a:solidFill>
                <a:latin typeface="Calibri" panose="020F0502020204030204" pitchFamily="34" charset="0"/>
              </a:rPr>
              <a:t>Rom </a:t>
            </a:r>
            <a:r>
              <a:rPr lang="en-US" b="1" dirty="0">
                <a:solidFill>
                  <a:schemeClr val="accent2"/>
                </a:solidFill>
                <a:latin typeface="Calibri" panose="020F0502020204030204" pitchFamily="34" charset="0"/>
              </a:rPr>
              <a:t>2:5-9</a:t>
            </a:r>
            <a:r>
              <a:rPr lang="en-US" dirty="0">
                <a:latin typeface="Calibri" panose="020F0502020204030204" pitchFamily="34" charset="0"/>
              </a:rPr>
              <a:t>– </a:t>
            </a:r>
            <a:r>
              <a:rPr lang="es-ES" dirty="0">
                <a:latin typeface="Calibri" panose="020F0502020204030204" pitchFamily="34" charset="0"/>
              </a:rPr>
              <a:t>Pero por causa de tu terquedad y de tu corazón no arrepentido, estás acumulando </a:t>
            </a:r>
            <a:r>
              <a:rPr lang="es-ES" b="1" dirty="0">
                <a:latin typeface="Calibri" panose="020F0502020204030204" pitchFamily="34" charset="0"/>
              </a:rPr>
              <a:t>ira para ti en el día de la ira </a:t>
            </a:r>
            <a:r>
              <a:rPr lang="es-ES" dirty="0">
                <a:latin typeface="Calibri" panose="020F0502020204030204" pitchFamily="34" charset="0"/>
              </a:rPr>
              <a:t>y de la revelación del justo juicio de Dios. </a:t>
            </a:r>
            <a:r>
              <a:rPr lang="es-ES" dirty="0" smtClean="0">
                <a:latin typeface="Calibri" panose="020F0502020204030204" pitchFamily="34" charset="0"/>
              </a:rPr>
              <a:t>6</a:t>
            </a:r>
            <a:r>
              <a:rPr lang="es-ES" dirty="0">
                <a:latin typeface="Calibri" panose="020F0502020204030204" pitchFamily="34" charset="0"/>
              </a:rPr>
              <a:t>  ÉL PAGARÁ A CADA UNO CONFORME A SUS OBRAS: </a:t>
            </a:r>
            <a:r>
              <a:rPr lang="es-ES" dirty="0" smtClean="0">
                <a:latin typeface="Calibri" panose="020F0502020204030204" pitchFamily="34" charset="0"/>
              </a:rPr>
              <a:t>7</a:t>
            </a:r>
            <a:r>
              <a:rPr lang="es-ES" dirty="0">
                <a:latin typeface="Calibri" panose="020F0502020204030204" pitchFamily="34" charset="0"/>
              </a:rPr>
              <a:t>  a los que por la perseverancia en hacer el bien buscan gloria, honor e inmortalidad: vida eterna; </a:t>
            </a:r>
            <a:r>
              <a:rPr lang="es-ES" dirty="0" smtClean="0">
                <a:latin typeface="Calibri" panose="020F0502020204030204" pitchFamily="34" charset="0"/>
              </a:rPr>
              <a:t>8</a:t>
            </a:r>
            <a:r>
              <a:rPr lang="es-ES" dirty="0">
                <a:latin typeface="Calibri" panose="020F0502020204030204" pitchFamily="34" charset="0"/>
              </a:rPr>
              <a:t>  pero a los que son ambiciosos y no obedecen a la verdad, sino que obedecen a la injusticia: ira e indignación. </a:t>
            </a:r>
            <a:r>
              <a:rPr lang="es-ES" dirty="0" smtClean="0">
                <a:latin typeface="Calibri" panose="020F0502020204030204" pitchFamily="34" charset="0"/>
              </a:rPr>
              <a:t>9</a:t>
            </a:r>
            <a:r>
              <a:rPr lang="es-ES" dirty="0">
                <a:latin typeface="Calibri" panose="020F0502020204030204" pitchFamily="34" charset="0"/>
              </a:rPr>
              <a:t>  Habrá tribulación y angustia para toda alma humana que hace lo </a:t>
            </a:r>
            <a:r>
              <a:rPr lang="es-ES" dirty="0" smtClean="0">
                <a:latin typeface="Calibri" panose="020F0502020204030204" pitchFamily="34" charset="0"/>
              </a:rPr>
              <a:t>malo…</a:t>
            </a:r>
          </a:p>
          <a:p>
            <a:pPr marL="0" indent="0">
              <a:spcBef>
                <a:spcPts val="0"/>
              </a:spcBef>
              <a:spcAft>
                <a:spcPts val="1800"/>
              </a:spcAft>
              <a:buNone/>
              <a:defRPr/>
            </a:pPr>
            <a:r>
              <a:rPr lang="en-US" sz="2900" b="1" dirty="0" smtClean="0">
                <a:solidFill>
                  <a:schemeClr val="accent2"/>
                </a:solidFill>
                <a:latin typeface="Calibri" panose="020F0502020204030204" pitchFamily="34" charset="0"/>
              </a:rPr>
              <a:t>II </a:t>
            </a:r>
            <a:r>
              <a:rPr lang="en-US" sz="2900" b="1" dirty="0" err="1" smtClean="0">
                <a:solidFill>
                  <a:schemeClr val="accent2"/>
                </a:solidFill>
                <a:latin typeface="Calibri" panose="020F0502020204030204" pitchFamily="34" charset="0"/>
              </a:rPr>
              <a:t>Tes</a:t>
            </a:r>
            <a:r>
              <a:rPr lang="en-US" sz="2900" b="1" dirty="0" smtClean="0">
                <a:solidFill>
                  <a:schemeClr val="accent2"/>
                </a:solidFill>
                <a:latin typeface="Calibri" panose="020F0502020204030204" pitchFamily="34" charset="0"/>
              </a:rPr>
              <a:t> 1:6-10 </a:t>
            </a:r>
            <a:r>
              <a:rPr lang="en-US" b="1" dirty="0" smtClean="0">
                <a:latin typeface="Calibri" panose="020F0502020204030204" pitchFamily="34" charset="0"/>
              </a:rPr>
              <a:t>- </a:t>
            </a:r>
            <a:r>
              <a:rPr lang="en-US" dirty="0" smtClean="0">
                <a:latin typeface="Calibri" panose="020F0502020204030204" pitchFamily="34" charset="0"/>
              </a:rPr>
              <a:t>…</a:t>
            </a:r>
            <a:r>
              <a:rPr lang="es-ES" dirty="0">
                <a:latin typeface="Calibri" panose="020F0502020204030204" pitchFamily="34" charset="0"/>
              </a:rPr>
              <a:t>Porque después de todo, es justo delante de Dios que </a:t>
            </a:r>
            <a:r>
              <a:rPr lang="es-ES" b="1" dirty="0">
                <a:latin typeface="Calibri" panose="020F0502020204030204" pitchFamily="34" charset="0"/>
              </a:rPr>
              <a:t>Él pague con aflicción</a:t>
            </a:r>
            <a:r>
              <a:rPr lang="es-ES" dirty="0">
                <a:latin typeface="Calibri" panose="020F0502020204030204" pitchFamily="34" charset="0"/>
              </a:rPr>
              <a:t> a quienes los afligen a ustedes. </a:t>
            </a:r>
            <a:r>
              <a:rPr lang="es-ES" dirty="0" smtClean="0">
                <a:latin typeface="Calibri" panose="020F0502020204030204" pitchFamily="34" charset="0"/>
              </a:rPr>
              <a:t>7</a:t>
            </a:r>
            <a:r>
              <a:rPr lang="es-ES" dirty="0">
                <a:latin typeface="Calibri" panose="020F0502020204030204" pitchFamily="34" charset="0"/>
              </a:rPr>
              <a:t>  Pero que Él les dé alivio a ustedes que son afligidos, y también a nosotros, cuando el Señor Jesús sea revelado desde el cielo con Sus poderosos ángeles en llama de fuego, </a:t>
            </a:r>
            <a:r>
              <a:rPr lang="es-ES" dirty="0" smtClean="0">
                <a:latin typeface="Calibri" panose="020F0502020204030204" pitchFamily="34" charset="0"/>
              </a:rPr>
              <a:t>8</a:t>
            </a:r>
            <a:r>
              <a:rPr lang="es-ES" dirty="0">
                <a:latin typeface="Calibri" panose="020F0502020204030204" pitchFamily="34" charset="0"/>
              </a:rPr>
              <a:t>  </a:t>
            </a:r>
            <a:r>
              <a:rPr lang="es-ES" b="1" dirty="0">
                <a:latin typeface="Calibri" panose="020F0502020204030204" pitchFamily="34" charset="0"/>
              </a:rPr>
              <a:t>dando castigo a los que no conocen a Dios</a:t>
            </a:r>
            <a:r>
              <a:rPr lang="es-ES" dirty="0">
                <a:latin typeface="Calibri" panose="020F0502020204030204" pitchFamily="34" charset="0"/>
              </a:rPr>
              <a:t>, y a los que </a:t>
            </a:r>
            <a:r>
              <a:rPr lang="es-ES" b="1" dirty="0">
                <a:latin typeface="Calibri" panose="020F0502020204030204" pitchFamily="34" charset="0"/>
              </a:rPr>
              <a:t>no obedecen al evangelio</a:t>
            </a:r>
            <a:r>
              <a:rPr lang="es-ES" dirty="0">
                <a:latin typeface="Calibri" panose="020F0502020204030204" pitchFamily="34" charset="0"/>
              </a:rPr>
              <a:t> de nuestro Señor Jesús. </a:t>
            </a:r>
            <a:r>
              <a:rPr lang="es-ES" dirty="0" smtClean="0">
                <a:latin typeface="Calibri" panose="020F0502020204030204" pitchFamily="34" charset="0"/>
              </a:rPr>
              <a:t>9</a:t>
            </a:r>
            <a:r>
              <a:rPr lang="es-ES" dirty="0">
                <a:latin typeface="Calibri" panose="020F0502020204030204" pitchFamily="34" charset="0"/>
              </a:rPr>
              <a:t>  Estos sufrirán el castigo de </a:t>
            </a:r>
            <a:r>
              <a:rPr lang="es-ES" b="1" dirty="0">
                <a:latin typeface="Calibri" panose="020F0502020204030204" pitchFamily="34" charset="0"/>
              </a:rPr>
              <a:t>eterna destrucción</a:t>
            </a:r>
            <a:r>
              <a:rPr lang="es-ES" dirty="0">
                <a:latin typeface="Calibri" panose="020F0502020204030204" pitchFamily="34" charset="0"/>
              </a:rPr>
              <a:t>, excluidos de la presencia del Señor y de la gloria de Su poder, </a:t>
            </a:r>
            <a:r>
              <a:rPr lang="es-ES" dirty="0" smtClean="0">
                <a:latin typeface="Calibri" panose="020F0502020204030204" pitchFamily="34" charset="0"/>
              </a:rPr>
              <a:t>10</a:t>
            </a:r>
            <a:r>
              <a:rPr lang="es-ES" dirty="0">
                <a:latin typeface="Calibri" panose="020F0502020204030204" pitchFamily="34" charset="0"/>
              </a:rPr>
              <a:t>  cuando Él venga </a:t>
            </a:r>
            <a:r>
              <a:rPr lang="es-ES" dirty="0" smtClean="0">
                <a:latin typeface="Calibri" panose="020F0502020204030204" pitchFamily="34" charset="0"/>
              </a:rPr>
              <a:t>… en </a:t>
            </a:r>
            <a:r>
              <a:rPr lang="es-ES" dirty="0">
                <a:latin typeface="Calibri" panose="020F0502020204030204" pitchFamily="34" charset="0"/>
              </a:rPr>
              <a:t>aquel </a:t>
            </a:r>
            <a:r>
              <a:rPr lang="es-ES" dirty="0" smtClean="0">
                <a:latin typeface="Calibri" panose="020F0502020204030204" pitchFamily="34" charset="0"/>
              </a:rPr>
              <a:t>día…</a:t>
            </a:r>
            <a:endParaRPr lang="en-US" b="1" dirty="0">
              <a:latin typeface="Calibri" panose="020F0502020204030204" pitchFamily="34" charset="0"/>
            </a:endParaRPr>
          </a:p>
        </p:txBody>
      </p:sp>
      <p:sp>
        <p:nvSpPr>
          <p:cNvPr id="8192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698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698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CFDA3E7-CA98-4326-9EFE-7FCC5444D442}" type="slidenum">
              <a:rPr lang="en-US" altLang="en-US" sz="1400"/>
              <a:pPr algn="l" rtl="0">
                <a:spcBef>
                  <a:spcPct val="0"/>
                </a:spcBef>
                <a:buFontTx/>
                <a:buNone/>
              </a:pPr>
              <a:t>100</a:t>
            </a:fld>
            <a:endParaRPr lang="en-US" altLang="en-US" sz="14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5. </a:t>
            </a:r>
            <a:r>
              <a:rPr lang="en-US" dirty="0" smtClean="0"/>
              <a:t>Los </a:t>
            </a:r>
            <a:r>
              <a:rPr lang="en-US" dirty="0" err="1" smtClean="0"/>
              <a:t>cristianos</a:t>
            </a:r>
            <a:r>
              <a:rPr lang="en-US" dirty="0" smtClean="0"/>
              <a:t> </a:t>
            </a:r>
            <a:r>
              <a:rPr lang="en-US" dirty="0"/>
              <a:t>en un mundo inmoral</a:t>
            </a:r>
          </a:p>
        </p:txBody>
      </p:sp>
      <p:sp>
        <p:nvSpPr>
          <p:cNvPr id="3" name="Content Placeholder 2"/>
          <p:cNvSpPr>
            <a:spLocks noGrp="1"/>
          </p:cNvSpPr>
          <p:nvPr>
            <p:ph idx="1"/>
          </p:nvPr>
        </p:nvSpPr>
        <p:spPr>
          <a:xfrm>
            <a:off x="152400" y="762000"/>
            <a:ext cx="8991600" cy="6019800"/>
          </a:xfrm>
        </p:spPr>
        <p:txBody>
          <a:bodyPr>
            <a:normAutofit fontScale="92500" lnSpcReduction="20000"/>
          </a:bodyPr>
          <a:lstStyle/>
          <a:p>
            <a:pPr marL="0" indent="0">
              <a:spcBef>
                <a:spcPts val="0"/>
              </a:spcBef>
              <a:spcAft>
                <a:spcPts val="1200"/>
              </a:spcAft>
              <a:buNone/>
              <a:defRPr/>
            </a:pPr>
            <a:r>
              <a:rPr lang="en-US" b="1" dirty="0">
                <a:solidFill>
                  <a:schemeClr val="accent2"/>
                </a:solidFill>
                <a:latin typeface="Calibri" panose="020F0502020204030204" pitchFamily="34" charset="0"/>
              </a:rPr>
              <a:t>I</a:t>
            </a:r>
            <a:r>
              <a:rPr lang="en-US" b="1" dirty="0" smtClean="0">
                <a:solidFill>
                  <a:schemeClr val="accent2"/>
                </a:solidFill>
                <a:latin typeface="Calibri" panose="020F0502020204030204" pitchFamily="34" charset="0"/>
              </a:rPr>
              <a:t> </a:t>
            </a:r>
            <a:r>
              <a:rPr lang="en-US" b="1" dirty="0">
                <a:solidFill>
                  <a:schemeClr val="accent2"/>
                </a:solidFill>
                <a:latin typeface="Calibri" panose="020F0502020204030204" pitchFamily="34" charset="0"/>
              </a:rPr>
              <a:t>Juan </a:t>
            </a:r>
            <a:r>
              <a:rPr lang="en-US" b="1" dirty="0" smtClean="0">
                <a:solidFill>
                  <a:schemeClr val="accent2"/>
                </a:solidFill>
                <a:latin typeface="Calibri" panose="020F0502020204030204" pitchFamily="34" charset="0"/>
              </a:rPr>
              <a:t>5:19 </a:t>
            </a:r>
            <a:r>
              <a:rPr lang="en-US" dirty="0" smtClean="0">
                <a:latin typeface="Calibri" panose="020F0502020204030204" pitchFamily="34" charset="0"/>
              </a:rPr>
              <a:t>– </a:t>
            </a:r>
            <a:r>
              <a:rPr lang="es-ES" dirty="0">
                <a:latin typeface="Calibri" panose="020F0502020204030204" pitchFamily="34" charset="0"/>
              </a:rPr>
              <a:t>Sabemos que somos de Dios, y que </a:t>
            </a:r>
            <a:r>
              <a:rPr lang="es-ES" b="1" dirty="0">
                <a:latin typeface="Calibri" panose="020F0502020204030204" pitchFamily="34" charset="0"/>
              </a:rPr>
              <a:t>el mundo entero está </a:t>
            </a:r>
            <a:r>
              <a:rPr lang="es-ES" b="1" dirty="0" smtClean="0">
                <a:latin typeface="Calibri" panose="020F0502020204030204" pitchFamily="34" charset="0"/>
              </a:rPr>
              <a:t>bajo </a:t>
            </a:r>
            <a:r>
              <a:rPr lang="es-ES" b="1" dirty="0">
                <a:latin typeface="Calibri" panose="020F0502020204030204" pitchFamily="34" charset="0"/>
              </a:rPr>
              <a:t>el poder del maligno</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chemeClr val="accent2"/>
                </a:solidFill>
                <a:latin typeface="Calibri" panose="020F0502020204030204" pitchFamily="34" charset="0"/>
              </a:rPr>
              <a:t>II Tim 3:12-14 </a:t>
            </a:r>
            <a:r>
              <a:rPr lang="en-US" dirty="0" smtClean="0">
                <a:latin typeface="Calibri" panose="020F0502020204030204" pitchFamily="34" charset="0"/>
              </a:rPr>
              <a:t>– </a:t>
            </a:r>
            <a:r>
              <a:rPr lang="es-ES" dirty="0">
                <a:latin typeface="Calibri" panose="020F0502020204030204" pitchFamily="34" charset="0"/>
              </a:rPr>
              <a:t>Y en verdad, todos los que quieren vivir piadosamente en Cristo Jesús, serán perseguidos. </a:t>
            </a:r>
            <a:r>
              <a:rPr lang="es-ES" dirty="0" smtClean="0">
                <a:latin typeface="Calibri" panose="020F0502020204030204" pitchFamily="34" charset="0"/>
              </a:rPr>
              <a:t>13</a:t>
            </a:r>
            <a:r>
              <a:rPr lang="es-ES" dirty="0">
                <a:latin typeface="Calibri" panose="020F0502020204030204" pitchFamily="34" charset="0"/>
              </a:rPr>
              <a:t>  Pero </a:t>
            </a:r>
            <a:r>
              <a:rPr lang="es-ES" b="1" dirty="0">
                <a:latin typeface="Calibri" panose="020F0502020204030204" pitchFamily="34" charset="0"/>
              </a:rPr>
              <a:t>los hombres malos e impostores irán de mal en peor</a:t>
            </a:r>
            <a:r>
              <a:rPr lang="es-ES" dirty="0">
                <a:latin typeface="Calibri" panose="020F0502020204030204" pitchFamily="34" charset="0"/>
              </a:rPr>
              <a:t>, engañando y siendo engañados. </a:t>
            </a:r>
            <a:r>
              <a:rPr lang="es-ES" dirty="0" smtClean="0">
                <a:latin typeface="Calibri" panose="020F0502020204030204" pitchFamily="34" charset="0"/>
              </a:rPr>
              <a:t>14</a:t>
            </a:r>
            <a:r>
              <a:rPr lang="es-ES" dirty="0">
                <a:latin typeface="Calibri" panose="020F0502020204030204" pitchFamily="34" charset="0"/>
              </a:rPr>
              <a:t>  Tú, sin embargo, persiste en las cosas que has aprendido y de las cuales te convenciste, sabiendo de quiénes las has </a:t>
            </a:r>
            <a:r>
              <a:rPr lang="es-ES" dirty="0" smtClean="0">
                <a:latin typeface="Calibri" panose="020F0502020204030204" pitchFamily="34" charset="0"/>
              </a:rPr>
              <a:t>aprendido...</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chemeClr val="accent2"/>
                </a:solidFill>
                <a:latin typeface="Calibri" panose="020F0502020204030204" pitchFamily="34" charset="0"/>
              </a:rPr>
              <a:t>I </a:t>
            </a:r>
            <a:r>
              <a:rPr lang="en-US" b="1" dirty="0" err="1" smtClean="0">
                <a:solidFill>
                  <a:schemeClr val="accent2"/>
                </a:solidFill>
                <a:latin typeface="Calibri" panose="020F0502020204030204" pitchFamily="34" charset="0"/>
              </a:rPr>
              <a:t>Cor</a:t>
            </a:r>
            <a:r>
              <a:rPr lang="en-US" b="1" dirty="0" smtClean="0">
                <a:solidFill>
                  <a:schemeClr val="accent2"/>
                </a:solidFill>
                <a:latin typeface="Calibri" panose="020F0502020204030204" pitchFamily="34" charset="0"/>
              </a:rPr>
              <a:t> 5:9-11</a:t>
            </a:r>
            <a:r>
              <a:rPr lang="en-US" dirty="0">
                <a:latin typeface="Calibri" panose="020F0502020204030204" pitchFamily="34" charset="0"/>
              </a:rPr>
              <a:t>– </a:t>
            </a:r>
            <a:r>
              <a:rPr lang="es-ES" dirty="0">
                <a:latin typeface="Calibri" panose="020F0502020204030204" pitchFamily="34" charset="0"/>
              </a:rPr>
              <a:t> En mi carta les escribí que no anduvieran en compañía de personas inmorales. </a:t>
            </a:r>
            <a:r>
              <a:rPr lang="es-ES" dirty="0" smtClean="0">
                <a:latin typeface="Calibri" panose="020F0502020204030204" pitchFamily="34" charset="0"/>
              </a:rPr>
              <a:t>10</a:t>
            </a:r>
            <a:r>
              <a:rPr lang="es-ES" dirty="0">
                <a:latin typeface="Calibri" panose="020F0502020204030204" pitchFamily="34" charset="0"/>
              </a:rPr>
              <a:t>  No me refería a la gente inmoral de este mundo, o a los codiciosos y estafadores, o a los idólatras, porque entonces </a:t>
            </a:r>
            <a:r>
              <a:rPr lang="es-ES" b="1" dirty="0">
                <a:latin typeface="Calibri" panose="020F0502020204030204" pitchFamily="34" charset="0"/>
              </a:rPr>
              <a:t>tendrían ustedes que salirse del mundo</a:t>
            </a:r>
            <a:r>
              <a:rPr lang="es-ES" dirty="0">
                <a:latin typeface="Calibri" panose="020F0502020204030204" pitchFamily="34" charset="0"/>
              </a:rPr>
              <a:t>. </a:t>
            </a:r>
            <a:r>
              <a:rPr lang="es-ES" dirty="0" smtClean="0">
                <a:latin typeface="Calibri" panose="020F0502020204030204" pitchFamily="34" charset="0"/>
              </a:rPr>
              <a:t>11</a:t>
            </a:r>
            <a:r>
              <a:rPr lang="es-ES" dirty="0">
                <a:latin typeface="Calibri" panose="020F0502020204030204" pitchFamily="34" charset="0"/>
              </a:rPr>
              <a:t>  Sino que en efecto les escribí que no anduvieran en compañía de ninguno que, </a:t>
            </a:r>
            <a:r>
              <a:rPr lang="es-ES" u="sng" dirty="0">
                <a:latin typeface="Calibri" panose="020F0502020204030204" pitchFamily="34" charset="0"/>
              </a:rPr>
              <a:t>llamándose hermano</a:t>
            </a:r>
            <a:r>
              <a:rPr lang="es-ES" dirty="0">
                <a:latin typeface="Calibri" panose="020F0502020204030204" pitchFamily="34" charset="0"/>
              </a:rPr>
              <a:t>, es una persona inmoral, o avaro, o idólatra, o difamador, o borracho, o estafador. Con esa persona, ni siquiera coman. </a:t>
            </a:r>
            <a:endParaRPr lang="en-US" dirty="0">
              <a:latin typeface="Calibri" panose="020F0502020204030204" pitchFamily="34" charset="0"/>
            </a:endParaRPr>
          </a:p>
        </p:txBody>
      </p:sp>
      <p:sp>
        <p:nvSpPr>
          <p:cNvPr id="8294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8005"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F0ADCA5-959D-443D-B093-4F10B703D573}" type="slidenum">
              <a:rPr lang="en-US" altLang="en-US" sz="1400"/>
              <a:pPr algn="l" rtl="0">
                <a:spcBef>
                  <a:spcPct val="0"/>
                </a:spcBef>
                <a:buFontTx/>
                <a:buNone/>
              </a:pPr>
              <a:t>101</a:t>
            </a:fld>
            <a:endParaRPr lang="en-US" altLang="en-US" sz="14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5. </a:t>
            </a:r>
            <a:r>
              <a:rPr lang="en-US" dirty="0" smtClean="0"/>
              <a:t>Los </a:t>
            </a:r>
            <a:r>
              <a:rPr lang="en-US" dirty="0" err="1" smtClean="0"/>
              <a:t>cristianos</a:t>
            </a:r>
            <a:r>
              <a:rPr lang="en-US" dirty="0" smtClean="0"/>
              <a:t> </a:t>
            </a:r>
            <a:r>
              <a:rPr lang="en-US" dirty="0"/>
              <a:t>en un mundo inmoral</a:t>
            </a:r>
          </a:p>
        </p:txBody>
      </p:sp>
      <p:sp>
        <p:nvSpPr>
          <p:cNvPr id="3" name="Content Placeholder 2"/>
          <p:cNvSpPr>
            <a:spLocks noGrp="1"/>
          </p:cNvSpPr>
          <p:nvPr>
            <p:ph idx="1"/>
          </p:nvPr>
        </p:nvSpPr>
        <p:spPr>
          <a:xfrm>
            <a:off x="152400" y="762000"/>
            <a:ext cx="8991600" cy="6019800"/>
          </a:xfrm>
        </p:spPr>
        <p:txBody>
          <a:bodyPr>
            <a:normAutofit fontScale="70000" lnSpcReduction="20000"/>
          </a:bodyPr>
          <a:lstStyle/>
          <a:p>
            <a:pPr marL="0" indent="0">
              <a:buNone/>
              <a:defRPr/>
            </a:pPr>
            <a:r>
              <a:rPr lang="en-US" b="1" dirty="0" err="1" smtClean="0">
                <a:solidFill>
                  <a:schemeClr val="accent2"/>
                </a:solidFill>
                <a:latin typeface="Calibri" panose="020F0502020204030204" pitchFamily="34" charset="0"/>
              </a:rPr>
              <a:t>Ef</a:t>
            </a:r>
            <a:r>
              <a:rPr lang="en-US" b="1" dirty="0" smtClean="0">
                <a:solidFill>
                  <a:schemeClr val="accent2"/>
                </a:solidFill>
                <a:latin typeface="Calibri" panose="020F0502020204030204" pitchFamily="34" charset="0"/>
              </a:rPr>
              <a:t> 4:17-24 </a:t>
            </a:r>
            <a:r>
              <a:rPr lang="en-US" dirty="0" smtClean="0">
                <a:latin typeface="Calibri" panose="020F0502020204030204" pitchFamily="34" charset="0"/>
              </a:rPr>
              <a:t>– </a:t>
            </a:r>
            <a:r>
              <a:rPr lang="es-ES" dirty="0" smtClean="0">
                <a:latin typeface="Calibri" panose="020F0502020204030204" pitchFamily="34" charset="0"/>
              </a:rPr>
              <a:t>17  </a:t>
            </a:r>
            <a:r>
              <a:rPr lang="es-ES" dirty="0">
                <a:latin typeface="Calibri" panose="020F0502020204030204" pitchFamily="34" charset="0"/>
              </a:rPr>
              <a:t>Esto digo, pues, y afirmo juntamente con el Señor: que </a:t>
            </a:r>
            <a:r>
              <a:rPr lang="es-ES" b="1" dirty="0">
                <a:latin typeface="Calibri" panose="020F0502020204030204" pitchFamily="34" charset="0"/>
              </a:rPr>
              <a:t>ustedes ya no anden así como andan también los gentiles</a:t>
            </a:r>
            <a:r>
              <a:rPr lang="es-ES" dirty="0">
                <a:latin typeface="Calibri" panose="020F0502020204030204" pitchFamily="34" charset="0"/>
              </a:rPr>
              <a:t>, en la vanidad de su mente.18  Ellos tienen entenebrecido su entendimiento, están </a:t>
            </a:r>
            <a:r>
              <a:rPr lang="es-ES" b="1" dirty="0">
                <a:latin typeface="Calibri" panose="020F0502020204030204" pitchFamily="34" charset="0"/>
              </a:rPr>
              <a:t>excluidos</a:t>
            </a:r>
            <a:r>
              <a:rPr lang="es-ES" dirty="0">
                <a:latin typeface="Calibri" panose="020F0502020204030204" pitchFamily="34" charset="0"/>
              </a:rPr>
              <a:t> de la vida de </a:t>
            </a:r>
            <a:r>
              <a:rPr lang="es-ES" b="1" dirty="0">
                <a:latin typeface="Calibri" panose="020F0502020204030204" pitchFamily="34" charset="0"/>
              </a:rPr>
              <a:t>Dios</a:t>
            </a:r>
            <a:r>
              <a:rPr lang="es-ES" dirty="0">
                <a:latin typeface="Calibri" panose="020F0502020204030204" pitchFamily="34" charset="0"/>
              </a:rPr>
              <a:t> por causa de la ignorancia que hay en ellos, por la dureza de su corazón.19  Habiendo llegado a ser insensibles, </a:t>
            </a:r>
            <a:r>
              <a:rPr lang="es-ES" b="1" dirty="0">
                <a:latin typeface="Calibri" panose="020F0502020204030204" pitchFamily="34" charset="0"/>
              </a:rPr>
              <a:t>se entregaron </a:t>
            </a:r>
            <a:r>
              <a:rPr lang="es-ES" dirty="0">
                <a:latin typeface="Calibri" panose="020F0502020204030204" pitchFamily="34" charset="0"/>
              </a:rPr>
              <a:t>a la sensualidad para cometer con avidez toda clase de impurezas</a:t>
            </a:r>
            <a:r>
              <a:rPr lang="es-ES" dirty="0" smtClean="0">
                <a:latin typeface="Calibri" panose="020F0502020204030204" pitchFamily="34" charset="0"/>
              </a:rPr>
              <a:t>.</a:t>
            </a:r>
          </a:p>
          <a:p>
            <a:pPr marL="0" indent="0">
              <a:buNone/>
              <a:defRPr/>
            </a:pPr>
            <a:r>
              <a:rPr lang="es-ES" dirty="0" smtClean="0">
                <a:latin typeface="Calibri" panose="020F0502020204030204" pitchFamily="34" charset="0"/>
              </a:rPr>
              <a:t>20  </a:t>
            </a:r>
            <a:r>
              <a:rPr lang="es-ES" dirty="0">
                <a:latin typeface="Calibri" panose="020F0502020204030204" pitchFamily="34" charset="0"/>
              </a:rPr>
              <a:t>Pero ustedes no han aprendido a Cristo de esta manera.21  Si en verdad lo oyeron y han sido enseñados en Él, conforme a la verdad que hay en Jesús,22  que en cuanto a la anterior manera de vivir, ustedes </a:t>
            </a:r>
            <a:r>
              <a:rPr lang="es-ES" b="1" dirty="0">
                <a:latin typeface="Calibri" panose="020F0502020204030204" pitchFamily="34" charset="0"/>
              </a:rPr>
              <a:t>se despojen </a:t>
            </a:r>
            <a:r>
              <a:rPr lang="es-ES" dirty="0">
                <a:latin typeface="Calibri" panose="020F0502020204030204" pitchFamily="34" charset="0"/>
              </a:rPr>
              <a:t>del viejo hombre, que se corrompe según los deseos engañosos,23  y que sean renovados en el espíritu de su mente,24  y se vistan del </a:t>
            </a:r>
            <a:r>
              <a:rPr lang="es-ES" b="1" dirty="0">
                <a:latin typeface="Calibri" panose="020F0502020204030204" pitchFamily="34" charset="0"/>
              </a:rPr>
              <a:t>nuevo hombre</a:t>
            </a:r>
            <a:r>
              <a:rPr lang="es-ES" dirty="0">
                <a:latin typeface="Calibri" panose="020F0502020204030204" pitchFamily="34" charset="0"/>
              </a:rPr>
              <a:t>, el cual, en la semejanza de Dios, ha sido creado en la justicia y santidad de la verdad</a:t>
            </a:r>
            <a:r>
              <a:rPr lang="es-ES" dirty="0" smtClean="0">
                <a:latin typeface="Calibri" panose="020F0502020204030204" pitchFamily="34" charset="0"/>
              </a:rPr>
              <a:t>.</a:t>
            </a:r>
          </a:p>
          <a:p>
            <a:pPr marL="0" indent="0">
              <a:buNone/>
              <a:defRPr/>
            </a:pPr>
            <a:endParaRPr lang="en-US" dirty="0">
              <a:latin typeface="Calibri" panose="020F0502020204030204" pitchFamily="34" charset="0"/>
            </a:endParaRPr>
          </a:p>
          <a:p>
            <a:pPr marL="0" indent="0">
              <a:spcBef>
                <a:spcPts val="0"/>
              </a:spcBef>
              <a:spcAft>
                <a:spcPts val="1200"/>
              </a:spcAft>
              <a:buNone/>
              <a:defRPr/>
            </a:pPr>
            <a:r>
              <a:rPr lang="en-US" b="1" dirty="0" err="1" smtClean="0">
                <a:solidFill>
                  <a:schemeClr val="accent2"/>
                </a:solidFill>
                <a:latin typeface="Calibri" panose="020F0502020204030204" pitchFamily="34" charset="0"/>
              </a:rPr>
              <a:t>Ef</a:t>
            </a:r>
            <a:r>
              <a:rPr lang="en-US" b="1" dirty="0" smtClean="0">
                <a:solidFill>
                  <a:schemeClr val="accent2"/>
                </a:solidFill>
                <a:latin typeface="Calibri" panose="020F0502020204030204" pitchFamily="34" charset="0"/>
              </a:rPr>
              <a:t> 5:3-7</a:t>
            </a:r>
            <a:r>
              <a:rPr lang="en-US" dirty="0">
                <a:latin typeface="Calibri" panose="020F0502020204030204" pitchFamily="34" charset="0"/>
              </a:rPr>
              <a:t>– </a:t>
            </a:r>
            <a:r>
              <a:rPr lang="es-ES" dirty="0">
                <a:latin typeface="Calibri" panose="020F0502020204030204" pitchFamily="34" charset="0"/>
              </a:rPr>
              <a:t>Pero que la inmoralidad, y toda impureza o avaricia, </a:t>
            </a:r>
            <a:r>
              <a:rPr lang="es-ES" b="1" dirty="0">
                <a:latin typeface="Calibri" panose="020F0502020204030204" pitchFamily="34" charset="0"/>
              </a:rPr>
              <a:t>ni siquiera se mencionen entre ustedes</a:t>
            </a:r>
            <a:r>
              <a:rPr lang="es-ES" dirty="0">
                <a:latin typeface="Calibri" panose="020F0502020204030204" pitchFamily="34" charset="0"/>
              </a:rPr>
              <a:t>, como corresponde a los santos. </a:t>
            </a:r>
            <a:r>
              <a:rPr lang="es-ES" dirty="0" smtClean="0">
                <a:latin typeface="Calibri" panose="020F0502020204030204" pitchFamily="34" charset="0"/>
              </a:rPr>
              <a:t>4</a:t>
            </a:r>
            <a:r>
              <a:rPr lang="es-ES" dirty="0">
                <a:latin typeface="Calibri" panose="020F0502020204030204" pitchFamily="34" charset="0"/>
              </a:rPr>
              <a:t>  Tampoco haya obscenidades, ni necedades, ni groserías, que no son apropiadas, sino más bien acciones de gracias. </a:t>
            </a:r>
            <a:r>
              <a:rPr lang="es-ES" dirty="0" smtClean="0">
                <a:latin typeface="Calibri" panose="020F0502020204030204" pitchFamily="34" charset="0"/>
              </a:rPr>
              <a:t>5</a:t>
            </a:r>
            <a:r>
              <a:rPr lang="es-ES" dirty="0">
                <a:latin typeface="Calibri" panose="020F0502020204030204" pitchFamily="34" charset="0"/>
              </a:rPr>
              <a:t>  Porque con certeza ustedes saben esto: que </a:t>
            </a:r>
            <a:r>
              <a:rPr lang="es-ES" b="1" dirty="0">
                <a:latin typeface="Calibri" panose="020F0502020204030204" pitchFamily="34" charset="0"/>
              </a:rPr>
              <a:t>ningún</a:t>
            </a:r>
            <a:r>
              <a:rPr lang="es-ES" dirty="0">
                <a:latin typeface="Calibri" panose="020F0502020204030204" pitchFamily="34" charset="0"/>
              </a:rPr>
              <a:t> inmoral, impuro o avaro, que es idólatra, tiene</a:t>
            </a:r>
            <a:r>
              <a:rPr lang="es-ES" b="1" dirty="0">
                <a:latin typeface="Calibri" panose="020F0502020204030204" pitchFamily="34" charset="0"/>
              </a:rPr>
              <a:t> herencia </a:t>
            </a:r>
            <a:r>
              <a:rPr lang="es-ES" dirty="0">
                <a:latin typeface="Calibri" panose="020F0502020204030204" pitchFamily="34" charset="0"/>
              </a:rPr>
              <a:t>en el reino de Cristo y de Dios. </a:t>
            </a:r>
            <a:r>
              <a:rPr lang="es-ES" dirty="0" smtClean="0">
                <a:latin typeface="Calibri" panose="020F0502020204030204" pitchFamily="34" charset="0"/>
              </a:rPr>
              <a:t>6</a:t>
            </a:r>
            <a:r>
              <a:rPr lang="es-ES" dirty="0">
                <a:latin typeface="Calibri" panose="020F0502020204030204" pitchFamily="34" charset="0"/>
              </a:rPr>
              <a:t>  Que nadie los engañe con palabras vanas, pues por causa de estas cosas </a:t>
            </a:r>
            <a:r>
              <a:rPr lang="es-ES" b="1" dirty="0">
                <a:latin typeface="Calibri" panose="020F0502020204030204" pitchFamily="34" charset="0"/>
              </a:rPr>
              <a:t>la ira de Dios viene sobre los hijos de desobediencia</a:t>
            </a:r>
            <a:r>
              <a:rPr lang="es-ES" dirty="0">
                <a:latin typeface="Calibri" panose="020F0502020204030204" pitchFamily="34" charset="0"/>
              </a:rPr>
              <a:t>. </a:t>
            </a:r>
            <a:r>
              <a:rPr lang="es-ES" dirty="0" smtClean="0">
                <a:latin typeface="Calibri" panose="020F0502020204030204" pitchFamily="34" charset="0"/>
              </a:rPr>
              <a:t>7</a:t>
            </a:r>
            <a:r>
              <a:rPr lang="es-ES" dirty="0">
                <a:latin typeface="Calibri" panose="020F0502020204030204" pitchFamily="34" charset="0"/>
              </a:rPr>
              <a:t>  Por tanto, </a:t>
            </a:r>
            <a:r>
              <a:rPr lang="es-ES" b="1" dirty="0">
                <a:latin typeface="Calibri" panose="020F0502020204030204" pitchFamily="34" charset="0"/>
              </a:rPr>
              <a:t>no sean partícipes con ellos</a:t>
            </a:r>
            <a:r>
              <a:rPr lang="es-ES" dirty="0">
                <a:latin typeface="Calibri" panose="020F0502020204030204" pitchFamily="34" charset="0"/>
              </a:rPr>
              <a:t>; </a:t>
            </a:r>
            <a:endParaRPr lang="en-US" dirty="0">
              <a:latin typeface="Calibri" panose="020F0502020204030204" pitchFamily="34" charset="0"/>
            </a:endParaRPr>
          </a:p>
        </p:txBody>
      </p:sp>
      <p:sp>
        <p:nvSpPr>
          <p:cNvPr id="8397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902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9741046-75DB-4673-8274-89A9D16A337D}" type="slidenum">
              <a:rPr lang="en-US" altLang="en-US" sz="1400"/>
              <a:pPr algn="l" rtl="0">
                <a:spcBef>
                  <a:spcPct val="0"/>
                </a:spcBef>
                <a:buFontTx/>
                <a:buNone/>
              </a:pPr>
              <a:t>102</a:t>
            </a:fld>
            <a:endParaRPr lang="en-US" altLang="en-US" sz="14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5. </a:t>
            </a:r>
            <a:r>
              <a:rPr lang="en-US" dirty="0" smtClean="0"/>
              <a:t>Los </a:t>
            </a:r>
            <a:r>
              <a:rPr lang="en-US" dirty="0" err="1" smtClean="0"/>
              <a:t>cristianos</a:t>
            </a:r>
            <a:r>
              <a:rPr lang="en-US" dirty="0" smtClean="0"/>
              <a:t> </a:t>
            </a:r>
            <a:r>
              <a:rPr lang="en-US" dirty="0"/>
              <a:t>en un mundo inmoral</a:t>
            </a:r>
          </a:p>
        </p:txBody>
      </p:sp>
      <p:sp>
        <p:nvSpPr>
          <p:cNvPr id="3" name="Content Placeholder 2"/>
          <p:cNvSpPr>
            <a:spLocks noGrp="1"/>
          </p:cNvSpPr>
          <p:nvPr>
            <p:ph idx="1"/>
          </p:nvPr>
        </p:nvSpPr>
        <p:spPr>
          <a:xfrm>
            <a:off x="152400" y="685800"/>
            <a:ext cx="8991600" cy="6096000"/>
          </a:xfrm>
        </p:spPr>
        <p:txBody>
          <a:bodyPr>
            <a:normAutofit fontScale="77500" lnSpcReduction="20000"/>
          </a:bodyPr>
          <a:lstStyle/>
          <a:p>
            <a:pPr marL="0" indent="0">
              <a:buNone/>
              <a:defRPr/>
            </a:pPr>
            <a:r>
              <a:rPr lang="en-US" b="1" dirty="0" err="1" smtClean="0">
                <a:solidFill>
                  <a:schemeClr val="accent2"/>
                </a:solidFill>
                <a:latin typeface="Calibri" panose="020F0502020204030204" pitchFamily="34" charset="0"/>
              </a:rPr>
              <a:t>Ef</a:t>
            </a:r>
            <a:r>
              <a:rPr lang="en-US" b="1" dirty="0" smtClean="0">
                <a:solidFill>
                  <a:schemeClr val="accent2"/>
                </a:solidFill>
                <a:latin typeface="Calibri" panose="020F0502020204030204" pitchFamily="34" charset="0"/>
              </a:rPr>
              <a:t> 5:11-14 </a:t>
            </a:r>
            <a:r>
              <a:rPr lang="en-US" dirty="0" smtClean="0">
                <a:latin typeface="Calibri" panose="020F0502020204030204" pitchFamily="34" charset="0"/>
              </a:rPr>
              <a:t>- </a:t>
            </a:r>
            <a:r>
              <a:rPr lang="es-ES" dirty="0" smtClean="0">
                <a:latin typeface="Calibri" panose="020F0502020204030204" pitchFamily="34" charset="0"/>
              </a:rPr>
              <a:t>Y </a:t>
            </a:r>
            <a:r>
              <a:rPr lang="es-ES" b="1" dirty="0">
                <a:latin typeface="Calibri" panose="020F0502020204030204" pitchFamily="34" charset="0"/>
              </a:rPr>
              <a:t>no participen</a:t>
            </a:r>
            <a:r>
              <a:rPr lang="es-ES" dirty="0">
                <a:latin typeface="Calibri" panose="020F0502020204030204" pitchFamily="34" charset="0"/>
              </a:rPr>
              <a:t> en las obras estériles de las tinieblas, sino más bien, desenmascárenlas. </a:t>
            </a:r>
            <a:r>
              <a:rPr lang="es-ES" dirty="0" smtClean="0">
                <a:latin typeface="Calibri" panose="020F0502020204030204" pitchFamily="34" charset="0"/>
              </a:rPr>
              <a:t>12</a:t>
            </a:r>
            <a:r>
              <a:rPr lang="es-ES" dirty="0">
                <a:latin typeface="Calibri" panose="020F0502020204030204" pitchFamily="34" charset="0"/>
              </a:rPr>
              <a:t>  Porque es </a:t>
            </a:r>
            <a:r>
              <a:rPr lang="es-ES" b="1" dirty="0">
                <a:latin typeface="Calibri" panose="020F0502020204030204" pitchFamily="34" charset="0"/>
              </a:rPr>
              <a:t>vergonzoso aun hablar</a:t>
            </a:r>
            <a:r>
              <a:rPr lang="es-ES" dirty="0">
                <a:latin typeface="Calibri" panose="020F0502020204030204" pitchFamily="34" charset="0"/>
              </a:rPr>
              <a:t> de las cosas que ellos hacen en secreto. </a:t>
            </a:r>
          </a:p>
          <a:p>
            <a:pPr marL="0" indent="0">
              <a:buNone/>
              <a:defRPr/>
            </a:pPr>
            <a:r>
              <a:rPr lang="es-ES" dirty="0">
                <a:latin typeface="Calibri" panose="020F0502020204030204" pitchFamily="34" charset="0"/>
              </a:rPr>
              <a:t> </a:t>
            </a:r>
            <a:r>
              <a:rPr lang="en-US" b="1" dirty="0" smtClean="0">
                <a:solidFill>
                  <a:schemeClr val="accent2"/>
                </a:solidFill>
                <a:latin typeface="Calibri" panose="020F0502020204030204" pitchFamily="34" charset="0"/>
              </a:rPr>
              <a:t>II </a:t>
            </a:r>
            <a:r>
              <a:rPr lang="en-US" b="1" dirty="0" err="1" smtClean="0">
                <a:solidFill>
                  <a:schemeClr val="accent2"/>
                </a:solidFill>
                <a:latin typeface="Calibri" panose="020F0502020204030204" pitchFamily="34" charset="0"/>
              </a:rPr>
              <a:t>Cor</a:t>
            </a:r>
            <a:r>
              <a:rPr lang="en-US" b="1" dirty="0" smtClean="0">
                <a:solidFill>
                  <a:schemeClr val="accent2"/>
                </a:solidFill>
                <a:latin typeface="Calibri" panose="020F0502020204030204" pitchFamily="34" charset="0"/>
              </a:rPr>
              <a:t> 6:14-18 </a:t>
            </a:r>
            <a:r>
              <a:rPr lang="en-US" dirty="0" smtClean="0">
                <a:latin typeface="Calibri" panose="020F0502020204030204" pitchFamily="34" charset="0"/>
              </a:rPr>
              <a:t>– </a:t>
            </a:r>
            <a:r>
              <a:rPr lang="es-ES" b="1" dirty="0" smtClean="0">
                <a:latin typeface="Calibri" panose="020F0502020204030204" pitchFamily="34" charset="0"/>
              </a:rPr>
              <a:t>No </a:t>
            </a:r>
            <a:r>
              <a:rPr lang="es-ES" b="1" dirty="0">
                <a:latin typeface="Calibri" panose="020F0502020204030204" pitchFamily="34" charset="0"/>
              </a:rPr>
              <a:t>estén unidos en yugo desigual</a:t>
            </a:r>
            <a:r>
              <a:rPr lang="es-ES" dirty="0">
                <a:latin typeface="Calibri" panose="020F0502020204030204" pitchFamily="34" charset="0"/>
              </a:rPr>
              <a:t> con los incrédulos, pues ¿qué asociación tienen la justicia y la iniquidad? ¿O qué comunión la luz con las tinieblas? </a:t>
            </a:r>
            <a:r>
              <a:rPr lang="es-ES" dirty="0" smtClean="0">
                <a:latin typeface="Calibri" panose="020F0502020204030204" pitchFamily="34" charset="0"/>
              </a:rPr>
              <a:t>15</a:t>
            </a:r>
            <a:r>
              <a:rPr lang="es-ES" dirty="0">
                <a:latin typeface="Calibri" panose="020F0502020204030204" pitchFamily="34" charset="0"/>
              </a:rPr>
              <a:t>  ¿O qué armonía tiene Cristo con </a:t>
            </a:r>
            <a:r>
              <a:rPr lang="es-ES" dirty="0" err="1">
                <a:latin typeface="Calibri" panose="020F0502020204030204" pitchFamily="34" charset="0"/>
              </a:rPr>
              <a:t>Belial</a:t>
            </a:r>
            <a:r>
              <a:rPr lang="es-ES" dirty="0">
                <a:latin typeface="Calibri" panose="020F0502020204030204" pitchFamily="34" charset="0"/>
              </a:rPr>
              <a:t>? ¿O qué tiene en común un creyente con un incrédulo? </a:t>
            </a:r>
            <a:r>
              <a:rPr lang="es-ES" dirty="0" smtClean="0">
                <a:latin typeface="Calibri" panose="020F0502020204030204" pitchFamily="34" charset="0"/>
              </a:rPr>
              <a:t>16</a:t>
            </a:r>
            <a:r>
              <a:rPr lang="es-ES" dirty="0">
                <a:latin typeface="Calibri" panose="020F0502020204030204" pitchFamily="34" charset="0"/>
              </a:rPr>
              <a:t>  ¿O qué acuerdo tiene el templo de Dios con los ídolos? Porque nosotros somos el templo del Dios vivo, como Dios dijo: </a:t>
            </a:r>
            <a:endParaRPr lang="es-ES" dirty="0" smtClean="0">
              <a:latin typeface="Calibri" panose="020F0502020204030204" pitchFamily="34" charset="0"/>
            </a:endParaRPr>
          </a:p>
          <a:p>
            <a:pPr marL="0" indent="0">
              <a:buNone/>
              <a:defRPr/>
            </a:pPr>
            <a:r>
              <a:rPr lang="es-ES" dirty="0">
                <a:latin typeface="Calibri" panose="020F0502020204030204" pitchFamily="34" charset="0"/>
              </a:rPr>
              <a:t>	</a:t>
            </a:r>
            <a:r>
              <a:rPr lang="es-ES" dirty="0" smtClean="0">
                <a:latin typeface="Calibri" panose="020F0502020204030204" pitchFamily="34" charset="0"/>
              </a:rPr>
              <a:t>«</a:t>
            </a:r>
            <a:r>
              <a:rPr lang="es-ES" dirty="0">
                <a:latin typeface="Calibri" panose="020F0502020204030204" pitchFamily="34" charset="0"/>
              </a:rPr>
              <a:t>HABITARÉ EN ELLOS,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ANDARÉ ENTRE ELLOS;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SERÉ SU DIOS,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ELLOS SERÁN MI PUEBLO. </a:t>
            </a:r>
          </a:p>
          <a:p>
            <a:pPr marL="0" indent="0">
              <a:buNone/>
              <a:defRPr/>
            </a:pPr>
            <a:r>
              <a:rPr lang="es-ES" dirty="0" smtClean="0">
                <a:latin typeface="Calibri" panose="020F0502020204030204" pitchFamily="34" charset="0"/>
              </a:rPr>
              <a:t>17</a:t>
            </a:r>
            <a:r>
              <a:rPr lang="es-ES" dirty="0">
                <a:latin typeface="Calibri" panose="020F0502020204030204" pitchFamily="34" charset="0"/>
              </a:rPr>
              <a:t>  Por tanto,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SALGAN </a:t>
            </a:r>
            <a:r>
              <a:rPr lang="es-ES" b="1" dirty="0">
                <a:latin typeface="Calibri" panose="020F0502020204030204" pitchFamily="34" charset="0"/>
              </a:rPr>
              <a:t>DE EN MEDIO DE ELLOS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Y </a:t>
            </a:r>
            <a:r>
              <a:rPr lang="es-ES" b="1" dirty="0">
                <a:latin typeface="Calibri" panose="020F0502020204030204" pitchFamily="34" charset="0"/>
              </a:rPr>
              <a:t>APÁRTENSE</a:t>
            </a:r>
            <a:r>
              <a:rPr lang="es-ES" dirty="0">
                <a:latin typeface="Calibri" panose="020F0502020204030204" pitchFamily="34" charset="0"/>
              </a:rPr>
              <a:t>», dice el Señor;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a:latin typeface="Calibri" panose="020F0502020204030204" pitchFamily="34" charset="0"/>
              </a:rPr>
              <a:t>Y NO TOQUEN LO INMUNDO</a:t>
            </a:r>
            <a:r>
              <a:rPr lang="es-ES" dirty="0">
                <a:latin typeface="Calibri" panose="020F0502020204030204" pitchFamily="34" charset="0"/>
              </a:rPr>
              <a:t>,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Yo los recibiré. </a:t>
            </a:r>
          </a:p>
          <a:p>
            <a:pPr marL="0" indent="0">
              <a:buNone/>
              <a:defRPr/>
            </a:pPr>
            <a:r>
              <a:rPr lang="es-ES" dirty="0">
                <a:latin typeface="Calibri" panose="020F0502020204030204" pitchFamily="34" charset="0"/>
              </a:rPr>
              <a:t>	</a:t>
            </a:r>
            <a:r>
              <a:rPr lang="es-ES" dirty="0" smtClean="0">
                <a:latin typeface="Calibri" panose="020F0502020204030204" pitchFamily="34" charset="0"/>
              </a:rPr>
              <a:t>18</a:t>
            </a:r>
            <a:r>
              <a:rPr lang="es-ES" dirty="0">
                <a:latin typeface="Calibri" panose="020F0502020204030204" pitchFamily="34" charset="0"/>
              </a:rPr>
              <a:t>  Yo seré un padre para ustedes,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ustedes serán para Mí hijos e hijas»,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Dice </a:t>
            </a:r>
            <a:r>
              <a:rPr lang="es-ES" dirty="0">
                <a:latin typeface="Calibri" panose="020F0502020204030204" pitchFamily="34" charset="0"/>
              </a:rPr>
              <a:t>el Señor Todopoderoso. </a:t>
            </a:r>
            <a:endParaRPr lang="en-US" dirty="0">
              <a:latin typeface="Calibri" panose="020F0502020204030204" pitchFamily="34" charset="0"/>
            </a:endParaRPr>
          </a:p>
        </p:txBody>
      </p:sp>
      <p:sp>
        <p:nvSpPr>
          <p:cNvPr id="8499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005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7EEB966-CCCC-4290-B624-E9F7A8BE85E5}" type="slidenum">
              <a:rPr lang="en-US" altLang="en-US" sz="1400"/>
              <a:pPr algn="l" rtl="0">
                <a:spcBef>
                  <a:spcPct val="0"/>
                </a:spcBef>
                <a:buFontTx/>
                <a:buNone/>
              </a:pPr>
              <a:t>103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5. </a:t>
            </a:r>
            <a:r>
              <a:rPr lang="en-US" dirty="0" smtClean="0"/>
              <a:t>Los </a:t>
            </a:r>
            <a:r>
              <a:rPr lang="en-US" dirty="0" err="1" smtClean="0"/>
              <a:t>cristianos</a:t>
            </a:r>
            <a:r>
              <a:rPr lang="en-US" dirty="0" smtClean="0"/>
              <a:t> </a:t>
            </a:r>
            <a:r>
              <a:rPr lang="en-US" dirty="0"/>
              <a:t>en un mundo inmoral</a:t>
            </a:r>
          </a:p>
        </p:txBody>
      </p:sp>
      <p:sp>
        <p:nvSpPr>
          <p:cNvPr id="3" name="Content Placeholder 2"/>
          <p:cNvSpPr>
            <a:spLocks noGrp="1"/>
          </p:cNvSpPr>
          <p:nvPr>
            <p:ph idx="1"/>
          </p:nvPr>
        </p:nvSpPr>
        <p:spPr>
          <a:xfrm>
            <a:off x="76200" y="609600"/>
            <a:ext cx="8991600" cy="6172200"/>
          </a:xfrm>
        </p:spPr>
        <p:txBody>
          <a:bodyPr>
            <a:normAutofit fontScale="92500" lnSpcReduction="20000"/>
          </a:bodyPr>
          <a:lstStyle/>
          <a:p>
            <a:pPr marL="0" indent="0">
              <a:spcBef>
                <a:spcPts val="0"/>
              </a:spcBef>
              <a:spcAft>
                <a:spcPts val="1200"/>
              </a:spcAft>
              <a:buNone/>
              <a:defRPr/>
            </a:pPr>
            <a:r>
              <a:rPr lang="en-US" b="1" dirty="0">
                <a:solidFill>
                  <a:schemeClr val="accent2"/>
                </a:solidFill>
                <a:latin typeface="Calibri" panose="020F0502020204030204" pitchFamily="34" charset="0"/>
              </a:rPr>
              <a:t>I</a:t>
            </a:r>
            <a:r>
              <a:rPr lang="en-US" b="1" dirty="0" smtClean="0">
                <a:solidFill>
                  <a:schemeClr val="accent2"/>
                </a:solidFill>
                <a:latin typeface="Calibri" panose="020F0502020204030204" pitchFamily="34" charset="0"/>
              </a:rPr>
              <a:t> </a:t>
            </a:r>
            <a:r>
              <a:rPr lang="en-US" b="1" dirty="0" err="1" smtClean="0">
                <a:solidFill>
                  <a:schemeClr val="accent2"/>
                </a:solidFill>
                <a:latin typeface="Calibri" panose="020F0502020204030204" pitchFamily="34" charset="0"/>
              </a:rPr>
              <a:t>Cor</a:t>
            </a:r>
            <a:r>
              <a:rPr lang="en-US" b="1" dirty="0" smtClean="0">
                <a:solidFill>
                  <a:schemeClr val="accent2"/>
                </a:solidFill>
                <a:latin typeface="Calibri" panose="020F0502020204030204" pitchFamily="34" charset="0"/>
              </a:rPr>
              <a:t> 5:12-13</a:t>
            </a:r>
            <a:r>
              <a:rPr lang="en-US" dirty="0" smtClean="0">
                <a:latin typeface="Calibri" panose="020F0502020204030204" pitchFamily="34" charset="0"/>
              </a:rPr>
              <a:t>- </a:t>
            </a:r>
            <a:r>
              <a:rPr lang="es-ES" dirty="0">
                <a:latin typeface="Calibri" panose="020F0502020204030204" pitchFamily="34" charset="0"/>
              </a:rPr>
              <a:t>Pues </a:t>
            </a:r>
            <a:r>
              <a:rPr lang="es-ES" b="1" dirty="0">
                <a:latin typeface="Calibri" panose="020F0502020204030204" pitchFamily="34" charset="0"/>
              </a:rPr>
              <a:t>¿por qué he de juzgar yo a los de afuera? </a:t>
            </a:r>
            <a:r>
              <a:rPr lang="es-ES" dirty="0">
                <a:latin typeface="Calibri" panose="020F0502020204030204" pitchFamily="34" charset="0"/>
              </a:rPr>
              <a:t>¿No juzgan ustedes a los que están dentro de la iglesia? </a:t>
            </a:r>
            <a:r>
              <a:rPr lang="es-ES" dirty="0" smtClean="0">
                <a:latin typeface="Calibri" panose="020F0502020204030204" pitchFamily="34" charset="0"/>
              </a:rPr>
              <a:t>13</a:t>
            </a:r>
            <a:r>
              <a:rPr lang="es-ES" dirty="0">
                <a:latin typeface="Calibri" panose="020F0502020204030204" pitchFamily="34" charset="0"/>
              </a:rPr>
              <a:t>  Pero </a:t>
            </a:r>
            <a:r>
              <a:rPr lang="es-ES" b="1" dirty="0">
                <a:latin typeface="Calibri" panose="020F0502020204030204" pitchFamily="34" charset="0"/>
              </a:rPr>
              <a:t>Dios juzga a los que están fuera. </a:t>
            </a:r>
            <a:r>
              <a:rPr lang="es-ES" dirty="0">
                <a:latin typeface="Calibri" panose="020F0502020204030204" pitchFamily="34" charset="0"/>
              </a:rPr>
              <a:t>EXPULSEN AL MALVADO DE ENTRE USTEDES.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chemeClr val="accent2"/>
                </a:solidFill>
                <a:latin typeface="Calibri" panose="020F0502020204030204" pitchFamily="34" charset="0"/>
              </a:rPr>
              <a:t>I </a:t>
            </a:r>
            <a:r>
              <a:rPr lang="en-US" b="1" dirty="0">
                <a:solidFill>
                  <a:schemeClr val="accent2"/>
                </a:solidFill>
                <a:latin typeface="Calibri" panose="020F0502020204030204" pitchFamily="34" charset="0"/>
              </a:rPr>
              <a:t>Pedro </a:t>
            </a:r>
            <a:r>
              <a:rPr lang="en-US" b="1" dirty="0" smtClean="0">
                <a:solidFill>
                  <a:schemeClr val="accent2"/>
                </a:solidFill>
                <a:latin typeface="Calibri" panose="020F0502020204030204" pitchFamily="34" charset="0"/>
              </a:rPr>
              <a:t>4:4-6 </a:t>
            </a:r>
            <a:r>
              <a:rPr lang="en-US" dirty="0" smtClean="0">
                <a:latin typeface="Calibri" panose="020F0502020204030204" pitchFamily="34" charset="0"/>
              </a:rPr>
              <a:t>– </a:t>
            </a:r>
            <a:r>
              <a:rPr lang="es-ES" dirty="0">
                <a:latin typeface="Calibri" panose="020F0502020204030204" pitchFamily="34" charset="0"/>
              </a:rPr>
              <a:t>Y en todo esto, se sorprenden de que ustedes no corren con ellos en el mismo desenfreno de disolución, y los insultan. </a:t>
            </a:r>
            <a:r>
              <a:rPr lang="es-ES" dirty="0" smtClean="0">
                <a:latin typeface="Calibri" panose="020F0502020204030204" pitchFamily="34" charset="0"/>
              </a:rPr>
              <a:t>5</a:t>
            </a:r>
            <a:r>
              <a:rPr lang="es-ES" dirty="0">
                <a:latin typeface="Calibri" panose="020F0502020204030204" pitchFamily="34" charset="0"/>
              </a:rPr>
              <a:t>  Pero </a:t>
            </a:r>
            <a:r>
              <a:rPr lang="es-ES" b="1" dirty="0">
                <a:latin typeface="Calibri" panose="020F0502020204030204" pitchFamily="34" charset="0"/>
              </a:rPr>
              <a:t>ellos darán cuenta a Aquel </a:t>
            </a:r>
            <a:r>
              <a:rPr lang="es-ES" dirty="0">
                <a:latin typeface="Calibri" panose="020F0502020204030204" pitchFamily="34" charset="0"/>
              </a:rPr>
              <a:t>que está preparado para juzgar a los vivos y a los muertos. </a:t>
            </a:r>
            <a:r>
              <a:rPr lang="es-ES" dirty="0" smtClean="0">
                <a:latin typeface="Calibri" panose="020F0502020204030204" pitchFamily="34" charset="0"/>
              </a:rPr>
              <a:t>6</a:t>
            </a:r>
            <a:r>
              <a:rPr lang="es-ES" dirty="0">
                <a:latin typeface="Calibri" panose="020F0502020204030204" pitchFamily="34" charset="0"/>
              </a:rPr>
              <a:t>  Porque con este fin fue predicado el evangelio aun a los muertos, para que aunque sean juzgados en la carne como hombres, vivan en el espíritu conforme a la voluntad de Dios.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chemeClr val="accent2"/>
                </a:solidFill>
                <a:latin typeface="Calibri" panose="020F0502020204030204" pitchFamily="34" charset="0"/>
              </a:rPr>
              <a:t>II </a:t>
            </a:r>
            <a:r>
              <a:rPr lang="en-US" b="1" dirty="0">
                <a:solidFill>
                  <a:schemeClr val="accent2"/>
                </a:solidFill>
                <a:latin typeface="Calibri" panose="020F0502020204030204" pitchFamily="34" charset="0"/>
              </a:rPr>
              <a:t>Pedro 2:9-10</a:t>
            </a:r>
            <a:r>
              <a:rPr lang="en-US" dirty="0">
                <a:latin typeface="Calibri" panose="020F0502020204030204" pitchFamily="34" charset="0"/>
              </a:rPr>
              <a:t>– </a:t>
            </a:r>
            <a:r>
              <a:rPr lang="es-ES" dirty="0">
                <a:latin typeface="Calibri" panose="020F0502020204030204" pitchFamily="34" charset="0"/>
              </a:rPr>
              <a:t>El Señor, pues, sabe rescatar de tentación a los piadosos, y </a:t>
            </a:r>
            <a:r>
              <a:rPr lang="es-ES" b="1" dirty="0">
                <a:latin typeface="Calibri" panose="020F0502020204030204" pitchFamily="34" charset="0"/>
              </a:rPr>
              <a:t>reservar a los injustos bajo castigo para el día del juicio</a:t>
            </a:r>
            <a:r>
              <a:rPr lang="es-ES" dirty="0">
                <a:latin typeface="Calibri" panose="020F0502020204030204" pitchFamily="34" charset="0"/>
              </a:rPr>
              <a:t>, </a:t>
            </a:r>
            <a:r>
              <a:rPr lang="es-ES" dirty="0" smtClean="0">
                <a:latin typeface="Calibri" panose="020F0502020204030204" pitchFamily="34" charset="0"/>
              </a:rPr>
              <a:t>10</a:t>
            </a:r>
            <a:r>
              <a:rPr lang="es-ES" dirty="0">
                <a:latin typeface="Calibri" panose="020F0502020204030204" pitchFamily="34" charset="0"/>
              </a:rPr>
              <a:t>  especialmente a los que andan tras la carne en sus deseos corrompidos y desprecian la autoridad. Atrevidos y obstinados, no tiemblan cuando blasfeman de las majestades </a:t>
            </a:r>
            <a:r>
              <a:rPr lang="es-ES" dirty="0" smtClean="0">
                <a:latin typeface="Calibri" panose="020F0502020204030204" pitchFamily="34" charset="0"/>
              </a:rPr>
              <a:t>angélicas…</a:t>
            </a:r>
            <a:endParaRPr lang="en-US" dirty="0">
              <a:latin typeface="Calibri" panose="020F0502020204030204" pitchFamily="34" charset="0"/>
            </a:endParaRPr>
          </a:p>
        </p:txBody>
      </p:sp>
      <p:sp>
        <p:nvSpPr>
          <p:cNvPr id="8602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107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34FFB49-1024-458B-B969-CAF20E2E5E7B}" type="slidenum">
              <a:rPr lang="en-US" altLang="en-US" sz="1400"/>
              <a:pPr algn="l" rtl="0">
                <a:spcBef>
                  <a:spcPct val="0"/>
                </a:spcBef>
                <a:buFontTx/>
                <a:buNone/>
              </a:pPr>
              <a:t>104</a:t>
            </a:fld>
            <a:endParaRPr lang="en-US" altLang="en-US" sz="14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5. </a:t>
            </a:r>
            <a:r>
              <a:rPr lang="en-US" dirty="0" smtClean="0"/>
              <a:t>Los </a:t>
            </a:r>
            <a:r>
              <a:rPr lang="en-US" dirty="0" err="1" smtClean="0"/>
              <a:t>cristianos</a:t>
            </a:r>
            <a:r>
              <a:rPr lang="en-US" dirty="0" smtClean="0"/>
              <a:t> </a:t>
            </a:r>
            <a:r>
              <a:rPr lang="en-US" dirty="0"/>
              <a:t>en un mundo inmoral</a:t>
            </a:r>
          </a:p>
        </p:txBody>
      </p:sp>
      <p:sp>
        <p:nvSpPr>
          <p:cNvPr id="132099" name="Content Placeholder 2"/>
          <p:cNvSpPr>
            <a:spLocks noGrp="1" noChangeArrowheads="1"/>
          </p:cNvSpPr>
          <p:nvPr>
            <p:ph idx="1"/>
          </p:nvPr>
        </p:nvSpPr>
        <p:spPr>
          <a:xfrm>
            <a:off x="152400" y="774700"/>
            <a:ext cx="8991600" cy="5810250"/>
          </a:xfrm>
        </p:spPr>
        <p:txBody>
          <a:bodyPr>
            <a:normAutofit/>
          </a:bodyPr>
          <a:lstStyle/>
          <a:p>
            <a:pPr marL="0" indent="0">
              <a:spcBef>
                <a:spcPct val="0"/>
              </a:spcBef>
              <a:spcAft>
                <a:spcPts val="1200"/>
              </a:spcAft>
              <a:buNone/>
            </a:pPr>
            <a:r>
              <a:rPr lang="en-US" altLang="en-US" b="1" dirty="0" smtClean="0">
                <a:solidFill>
                  <a:schemeClr val="accent2"/>
                </a:solidFill>
                <a:latin typeface="Calibri" panose="020F0502020204030204" pitchFamily="34" charset="0"/>
              </a:rPr>
              <a:t>II Tim 3:12-14 </a:t>
            </a:r>
            <a:r>
              <a:rPr lang="en-US" altLang="en-US" dirty="0" smtClean="0">
                <a:latin typeface="Calibri" panose="020F0502020204030204" pitchFamily="34" charset="0"/>
              </a:rPr>
              <a:t>– </a:t>
            </a:r>
            <a:r>
              <a:rPr lang="es-ES" altLang="en-US" dirty="0" smtClean="0">
                <a:latin typeface="Calibri" panose="020F0502020204030204" pitchFamily="34" charset="0"/>
              </a:rPr>
              <a:t>Y </a:t>
            </a:r>
            <a:r>
              <a:rPr lang="es-ES" altLang="en-US" dirty="0">
                <a:latin typeface="Calibri" panose="020F0502020204030204" pitchFamily="34" charset="0"/>
              </a:rPr>
              <a:t>en verdad, todos los que quieren vivir piadosamente en Cristo Jesús, serán perseguidos. </a:t>
            </a:r>
            <a:r>
              <a:rPr lang="es-ES" altLang="en-US" dirty="0" smtClean="0">
                <a:latin typeface="Calibri" panose="020F0502020204030204" pitchFamily="34" charset="0"/>
              </a:rPr>
              <a:t>13</a:t>
            </a:r>
            <a:r>
              <a:rPr lang="es-ES" altLang="en-US" dirty="0">
                <a:latin typeface="Calibri" panose="020F0502020204030204" pitchFamily="34" charset="0"/>
              </a:rPr>
              <a:t>  Pero los hombres malos e impostores irán de mal en peor, engañando y siendo engañados. </a:t>
            </a:r>
            <a:r>
              <a:rPr lang="es-ES" altLang="en-US" dirty="0" smtClean="0">
                <a:latin typeface="Calibri" panose="020F0502020204030204" pitchFamily="34" charset="0"/>
              </a:rPr>
              <a:t>14</a:t>
            </a:r>
            <a:r>
              <a:rPr lang="es-ES" altLang="en-US" dirty="0">
                <a:latin typeface="Calibri" panose="020F0502020204030204" pitchFamily="34" charset="0"/>
              </a:rPr>
              <a:t>  Tú, sin embargo, </a:t>
            </a:r>
            <a:r>
              <a:rPr lang="es-ES" altLang="en-US" b="1" dirty="0">
                <a:latin typeface="Calibri" panose="020F0502020204030204" pitchFamily="34" charset="0"/>
              </a:rPr>
              <a:t>persiste en las cosas que has aprendido y de las cuales te convenciste</a:t>
            </a:r>
            <a:r>
              <a:rPr lang="es-ES" altLang="en-US" dirty="0">
                <a:latin typeface="Calibri" panose="020F0502020204030204" pitchFamily="34" charset="0"/>
              </a:rPr>
              <a:t>, sabiendo de quiénes las has </a:t>
            </a:r>
            <a:r>
              <a:rPr lang="es-ES" altLang="en-US" dirty="0" smtClean="0">
                <a:latin typeface="Calibri" panose="020F0502020204030204" pitchFamily="34" charset="0"/>
              </a:rPr>
              <a:t>aprendido…</a:t>
            </a:r>
            <a:r>
              <a:rPr lang="es-ES" altLang="en-US" dirty="0">
                <a:latin typeface="Calibri" panose="020F0502020204030204" pitchFamily="34" charset="0"/>
              </a:rPr>
              <a:t> </a:t>
            </a:r>
            <a:endParaRPr lang="es-ES" altLang="en-US" dirty="0" smtClean="0">
              <a:latin typeface="Calibri" panose="020F0502020204030204" pitchFamily="34" charset="0"/>
            </a:endParaRPr>
          </a:p>
          <a:p>
            <a:pPr marL="0" indent="0">
              <a:spcBef>
                <a:spcPct val="0"/>
              </a:spcBef>
              <a:spcAft>
                <a:spcPts val="1200"/>
              </a:spcAft>
              <a:buNone/>
            </a:pPr>
            <a:r>
              <a:rPr lang="en-US" altLang="en-US" b="1" dirty="0" smtClean="0">
                <a:solidFill>
                  <a:srgbClr val="0000FF"/>
                </a:solidFill>
                <a:latin typeface="Calibri" panose="020F0502020204030204" pitchFamily="34" charset="0"/>
              </a:rPr>
              <a:t>II Tim 2:24-26 </a:t>
            </a:r>
            <a:r>
              <a:rPr lang="en-US" altLang="en-US" dirty="0" smtClean="0">
                <a:latin typeface="Calibri" panose="020F0502020204030204" pitchFamily="34" charset="0"/>
              </a:rPr>
              <a:t>– </a:t>
            </a:r>
            <a:r>
              <a:rPr lang="es-ES" altLang="en-US" dirty="0">
                <a:latin typeface="Calibri" panose="020F0502020204030204" pitchFamily="34" charset="0"/>
              </a:rPr>
              <a:t>El siervo del Señor no debe ser rencilloso, sino </a:t>
            </a:r>
            <a:r>
              <a:rPr lang="es-ES" altLang="en-US" b="1" dirty="0">
                <a:latin typeface="Calibri" panose="020F0502020204030204" pitchFamily="34" charset="0"/>
              </a:rPr>
              <a:t>amable para con todos</a:t>
            </a:r>
            <a:r>
              <a:rPr lang="es-ES" altLang="en-US" dirty="0">
                <a:latin typeface="Calibri" panose="020F0502020204030204" pitchFamily="34" charset="0"/>
              </a:rPr>
              <a:t>, apto para enseñar, sufrido. </a:t>
            </a:r>
            <a:r>
              <a:rPr lang="es-ES" altLang="en-US" dirty="0" smtClean="0">
                <a:latin typeface="Calibri" panose="020F0502020204030204" pitchFamily="34" charset="0"/>
              </a:rPr>
              <a:t>25</a:t>
            </a:r>
            <a:r>
              <a:rPr lang="es-ES" altLang="en-US" dirty="0">
                <a:latin typeface="Calibri" panose="020F0502020204030204" pitchFamily="34" charset="0"/>
              </a:rPr>
              <a:t>  </a:t>
            </a:r>
            <a:r>
              <a:rPr lang="es-ES" altLang="en-US" b="1" dirty="0">
                <a:latin typeface="Calibri" panose="020F0502020204030204" pitchFamily="34" charset="0"/>
              </a:rPr>
              <a:t>Debe reprender tiernamente</a:t>
            </a:r>
            <a:r>
              <a:rPr lang="es-ES" altLang="en-US" dirty="0">
                <a:latin typeface="Calibri" panose="020F0502020204030204" pitchFamily="34" charset="0"/>
              </a:rPr>
              <a:t> a los que se oponen, por si acaso Dios les da el arrepentimiento que conduce al pleno conocimiento de la verdad, </a:t>
            </a:r>
            <a:r>
              <a:rPr lang="es-ES" altLang="en-US" dirty="0" smtClean="0">
                <a:latin typeface="Calibri" panose="020F0502020204030204" pitchFamily="34" charset="0"/>
              </a:rPr>
              <a:t>26</a:t>
            </a:r>
            <a:r>
              <a:rPr lang="es-ES" altLang="en-US" dirty="0">
                <a:latin typeface="Calibri" panose="020F0502020204030204" pitchFamily="34" charset="0"/>
              </a:rPr>
              <a:t>  y volviendo en sí, escapen del lazo del diablo, habiendo estado cautivos de él para hacer su voluntad. </a:t>
            </a:r>
            <a:endParaRPr lang="en-US" altLang="en-US" dirty="0" smtClean="0">
              <a:latin typeface="Calibri" panose="020F0502020204030204" pitchFamily="34" charset="0"/>
            </a:endParaRPr>
          </a:p>
        </p:txBody>
      </p:sp>
      <p:sp>
        <p:nvSpPr>
          <p:cNvPr id="8602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210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9A6E718-612A-4B87-9868-99A9D1E2A24C}" type="slidenum">
              <a:rPr lang="en-US" altLang="en-US" sz="1400"/>
              <a:pPr algn="l" rtl="0">
                <a:spcBef>
                  <a:spcPct val="0"/>
                </a:spcBef>
                <a:buFontTx/>
                <a:buNone/>
              </a:pPr>
              <a:t>105</a:t>
            </a:fld>
            <a:endParaRPr lang="en-US" altLang="en-US" sz="1400"/>
          </a:p>
        </p:txBody>
      </p:sp>
      <p:sp>
        <p:nvSpPr>
          <p:cNvPr id="132102"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pPr rtl="0">
              <a:defRPr/>
            </a:pPr>
            <a:r>
              <a:rPr lang="en-US" dirty="0"/>
              <a:t>6. </a:t>
            </a:r>
            <a:r>
              <a:rPr lang="en-US" dirty="0" err="1" smtClean="0"/>
              <a:t>Abordando</a:t>
            </a:r>
            <a:r>
              <a:rPr lang="en-US" dirty="0" smtClean="0"/>
              <a:t> </a:t>
            </a:r>
            <a:r>
              <a:rPr lang="en-US" dirty="0"/>
              <a:t>a un mundo inmoral</a:t>
            </a:r>
            <a:r>
              <a:rPr lang="en-US" sz="2400" dirty="0"/>
              <a:t/>
            </a:r>
            <a:br>
              <a:rPr lang="en-US" sz="2400" dirty="0"/>
            </a:br>
            <a:r>
              <a:rPr lang="en-US" sz="2400" dirty="0"/>
              <a:t>(la verdadera solución)</a:t>
            </a:r>
            <a:endParaRPr lang="en-US" dirty="0"/>
          </a:p>
        </p:txBody>
      </p:sp>
      <p:sp>
        <p:nvSpPr>
          <p:cNvPr id="3" name="Content Placeholder 2"/>
          <p:cNvSpPr>
            <a:spLocks noGrp="1"/>
          </p:cNvSpPr>
          <p:nvPr>
            <p:ph idx="1"/>
          </p:nvPr>
        </p:nvSpPr>
        <p:spPr>
          <a:xfrm>
            <a:off x="76200" y="1066800"/>
            <a:ext cx="8991600" cy="5638800"/>
          </a:xfrm>
        </p:spPr>
        <p:txBody>
          <a:bodyPr>
            <a:normAutofit fontScale="92500" lnSpcReduction="10000"/>
          </a:bodyPr>
          <a:lstStyle/>
          <a:p>
            <a:pPr marL="0" indent="0">
              <a:spcBef>
                <a:spcPts val="0"/>
              </a:spcBef>
              <a:spcAft>
                <a:spcPts val="1200"/>
              </a:spcAft>
              <a:buNone/>
              <a:defRPr/>
            </a:pPr>
            <a:r>
              <a:rPr lang="en-US" b="1" dirty="0" smtClean="0">
                <a:solidFill>
                  <a:schemeClr val="accent2"/>
                </a:solidFill>
                <a:latin typeface="Calibri" panose="020F0502020204030204" pitchFamily="34" charset="0"/>
              </a:rPr>
              <a:t>I </a:t>
            </a:r>
            <a:r>
              <a:rPr lang="en-US" b="1" dirty="0" err="1" smtClean="0">
                <a:solidFill>
                  <a:schemeClr val="accent2"/>
                </a:solidFill>
                <a:latin typeface="Calibri" panose="020F0502020204030204" pitchFamily="34" charset="0"/>
              </a:rPr>
              <a:t>Cor</a:t>
            </a:r>
            <a:r>
              <a:rPr lang="en-US" b="1" dirty="0" smtClean="0">
                <a:solidFill>
                  <a:schemeClr val="accent2"/>
                </a:solidFill>
                <a:latin typeface="Calibri" panose="020F0502020204030204" pitchFamily="34" charset="0"/>
              </a:rPr>
              <a:t> 6:9-11</a:t>
            </a:r>
            <a:r>
              <a:rPr lang="en-US" dirty="0">
                <a:latin typeface="Calibri" panose="020F0502020204030204" pitchFamily="34" charset="0"/>
              </a:rPr>
              <a:t>– </a:t>
            </a:r>
            <a:r>
              <a:rPr lang="es-ES" dirty="0">
                <a:latin typeface="Calibri" panose="020F0502020204030204" pitchFamily="34" charset="0"/>
              </a:rPr>
              <a:t>¿O no saben que los injustos no heredarán el reino de Dios? No se dejen engañar: ni los </a:t>
            </a:r>
            <a:r>
              <a:rPr lang="es-ES" dirty="0" smtClean="0">
                <a:latin typeface="Calibri" panose="020F0502020204030204" pitchFamily="34" charset="0"/>
              </a:rPr>
              <a:t>inmorales, ni … 11</a:t>
            </a:r>
            <a:r>
              <a:rPr lang="es-ES" dirty="0">
                <a:latin typeface="Calibri" panose="020F0502020204030204" pitchFamily="34" charset="0"/>
              </a:rPr>
              <a:t>  Y esto eran algunos de ustedes; pero</a:t>
            </a:r>
            <a:r>
              <a:rPr lang="es-ES" b="1" dirty="0">
                <a:latin typeface="Calibri" panose="020F0502020204030204" pitchFamily="34" charset="0"/>
              </a:rPr>
              <a:t> fueron lavados, pero fueron santificados, pero fueron justificados </a:t>
            </a:r>
            <a:r>
              <a:rPr lang="es-ES" dirty="0">
                <a:latin typeface="Calibri" panose="020F0502020204030204" pitchFamily="34" charset="0"/>
              </a:rPr>
              <a:t>en el nombre del Señor Jesucristo y en el Espíritu de nuestro Dios.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chemeClr val="accent2"/>
                </a:solidFill>
                <a:latin typeface="Calibri" panose="020F0502020204030204" pitchFamily="34" charset="0"/>
              </a:rPr>
              <a:t>Rom 7:24-8:2 </a:t>
            </a:r>
            <a:r>
              <a:rPr lang="en-US" dirty="0" smtClean="0">
                <a:latin typeface="Calibri" panose="020F0502020204030204" pitchFamily="34" charset="0"/>
              </a:rPr>
              <a:t>– </a:t>
            </a:r>
            <a:r>
              <a:rPr lang="es-ES" dirty="0">
                <a:latin typeface="Calibri" panose="020F0502020204030204" pitchFamily="34" charset="0"/>
              </a:rPr>
              <a:t>¡Miserable de mí! ¿Quién me libertará de este cuerpo de muerte? </a:t>
            </a:r>
            <a:r>
              <a:rPr lang="es-ES" dirty="0" smtClean="0">
                <a:latin typeface="Calibri" panose="020F0502020204030204" pitchFamily="34" charset="0"/>
              </a:rPr>
              <a:t>25</a:t>
            </a:r>
            <a:r>
              <a:rPr lang="es-ES" dirty="0">
                <a:latin typeface="Calibri" panose="020F0502020204030204" pitchFamily="34" charset="0"/>
              </a:rPr>
              <a:t>  Gracias a Dios, por Jesucristo Señor nuestro. </a:t>
            </a:r>
            <a:endParaRPr lang="es-ES" dirty="0" smtClean="0">
              <a:latin typeface="Calibri" panose="020F0502020204030204" pitchFamily="34" charset="0"/>
            </a:endParaRPr>
          </a:p>
          <a:p>
            <a:pPr marL="0" indent="0">
              <a:spcBef>
                <a:spcPts val="0"/>
              </a:spcBef>
              <a:spcAft>
                <a:spcPts val="1200"/>
              </a:spcAft>
              <a:buNone/>
              <a:defRPr/>
            </a:pPr>
            <a:r>
              <a:rPr lang="es-ES" dirty="0" smtClean="0">
                <a:latin typeface="Calibri" panose="020F0502020204030204" pitchFamily="34" charset="0"/>
              </a:rPr>
              <a:t>Así </a:t>
            </a:r>
            <a:r>
              <a:rPr lang="es-ES" dirty="0">
                <a:latin typeface="Calibri" panose="020F0502020204030204" pitchFamily="34" charset="0"/>
              </a:rPr>
              <a:t>que yo mismo, por un lado, con la mente sirvo a la ley de Dios, pero por el otro, con la carne, a la ley del pecado. </a:t>
            </a:r>
            <a:endParaRPr lang="es-ES" dirty="0" smtClean="0">
              <a:latin typeface="Calibri" panose="020F0502020204030204" pitchFamily="34" charset="0"/>
            </a:endParaRPr>
          </a:p>
          <a:p>
            <a:pPr marL="0" indent="0">
              <a:buNone/>
              <a:defRPr/>
            </a:pPr>
            <a:r>
              <a:rPr lang="es-ES" dirty="0" smtClean="0">
                <a:latin typeface="Calibri" panose="020F0502020204030204" pitchFamily="34" charset="0"/>
              </a:rPr>
              <a:t>8:1 Por </a:t>
            </a:r>
            <a:r>
              <a:rPr lang="es-ES" dirty="0">
                <a:latin typeface="Calibri" panose="020F0502020204030204" pitchFamily="34" charset="0"/>
              </a:rPr>
              <a:t>tanto, ahora</a:t>
            </a:r>
            <a:r>
              <a:rPr lang="es-ES" b="1" dirty="0">
                <a:latin typeface="Calibri" panose="020F0502020204030204" pitchFamily="34" charset="0"/>
              </a:rPr>
              <a:t> no hay condenación </a:t>
            </a:r>
            <a:r>
              <a:rPr lang="es-ES" dirty="0">
                <a:latin typeface="Calibri" panose="020F0502020204030204" pitchFamily="34" charset="0"/>
              </a:rPr>
              <a:t>para los que están en Cristo Jesús, los que </a:t>
            </a:r>
            <a:r>
              <a:rPr lang="es-ES" b="1" dirty="0">
                <a:latin typeface="Calibri" panose="020F0502020204030204" pitchFamily="34" charset="0"/>
              </a:rPr>
              <a:t>no andan conforme a la carne </a:t>
            </a:r>
            <a:r>
              <a:rPr lang="es-ES" dirty="0">
                <a:latin typeface="Calibri" panose="020F0502020204030204" pitchFamily="34" charset="0"/>
              </a:rPr>
              <a:t>sino conforme al Espíritu. </a:t>
            </a:r>
            <a:r>
              <a:rPr lang="es-ES" dirty="0" smtClean="0">
                <a:latin typeface="Calibri" panose="020F0502020204030204" pitchFamily="34" charset="0"/>
              </a:rPr>
              <a:t>2</a:t>
            </a:r>
            <a:r>
              <a:rPr lang="es-ES" dirty="0">
                <a:latin typeface="Calibri" panose="020F0502020204030204" pitchFamily="34" charset="0"/>
              </a:rPr>
              <a:t>  Porque la ley del Espíritu de vida en Cristo Jesús te ha libertado de la ley del pecado y de la muerte. </a:t>
            </a:r>
            <a:endParaRPr lang="en-US" dirty="0">
              <a:latin typeface="Calibri" panose="020F0502020204030204" pitchFamily="34" charset="0"/>
            </a:endParaRPr>
          </a:p>
        </p:txBody>
      </p:sp>
      <p:sp>
        <p:nvSpPr>
          <p:cNvPr id="8704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3125"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799D97F-5084-4404-9F24-4E4572395DC7}" type="slidenum">
              <a:rPr lang="en-US" altLang="en-US" sz="1400"/>
              <a:pPr algn="l" rtl="0">
                <a:spcBef>
                  <a:spcPct val="0"/>
                </a:spcBef>
                <a:buFontTx/>
                <a:buNone/>
              </a:pPr>
              <a:t>106</a:t>
            </a:fld>
            <a:endParaRPr lang="en-US" altLang="en-US" sz="1400"/>
          </a:p>
        </p:txBody>
      </p:sp>
    </p:spTree>
    <p:extLst>
      <p:ext uri="{BB962C8B-B14F-4D97-AF65-F5344CB8AC3E}">
        <p14:creationId xmlns:p14="http://schemas.microsoft.com/office/powerpoint/2010/main" val="7674173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pPr rtl="0">
              <a:defRPr/>
            </a:pPr>
            <a:r>
              <a:rPr lang="en-US" dirty="0"/>
              <a:t>6. </a:t>
            </a:r>
            <a:r>
              <a:rPr lang="en-US" dirty="0" err="1" smtClean="0"/>
              <a:t>Abordando</a:t>
            </a:r>
            <a:r>
              <a:rPr lang="en-US" dirty="0" smtClean="0"/>
              <a:t> </a:t>
            </a:r>
            <a:r>
              <a:rPr lang="en-US" dirty="0"/>
              <a:t>a un mundo inmoral</a:t>
            </a:r>
            <a:br>
              <a:rPr lang="en-US" dirty="0"/>
            </a:br>
            <a:r>
              <a:rPr lang="en-US" sz="2400" dirty="0"/>
              <a:t>(la secuencia adecuada)</a:t>
            </a:r>
            <a:endParaRPr lang="en-US" dirty="0"/>
          </a:p>
        </p:txBody>
      </p:sp>
      <p:sp>
        <p:nvSpPr>
          <p:cNvPr id="3" name="Content Placeholder 2"/>
          <p:cNvSpPr>
            <a:spLocks noGrp="1"/>
          </p:cNvSpPr>
          <p:nvPr>
            <p:ph idx="1"/>
          </p:nvPr>
        </p:nvSpPr>
        <p:spPr>
          <a:xfrm>
            <a:off x="76200" y="914400"/>
            <a:ext cx="8991600" cy="5943600"/>
          </a:xfrm>
        </p:spPr>
        <p:txBody>
          <a:bodyPr>
            <a:normAutofit fontScale="85000" lnSpcReduction="20000"/>
          </a:bodyPr>
          <a:lstStyle/>
          <a:p>
            <a:pPr marL="0" indent="0">
              <a:spcBef>
                <a:spcPts val="0"/>
              </a:spcBef>
              <a:spcAft>
                <a:spcPts val="1200"/>
              </a:spcAft>
              <a:buNone/>
              <a:defRPr/>
            </a:pPr>
            <a:r>
              <a:rPr lang="en-US" b="1" dirty="0" smtClean="0">
                <a:solidFill>
                  <a:schemeClr val="accent2"/>
                </a:solidFill>
                <a:latin typeface="Calibri" panose="020F0502020204030204" pitchFamily="34" charset="0"/>
              </a:rPr>
              <a:t>I </a:t>
            </a:r>
            <a:r>
              <a:rPr lang="en-US" b="1" dirty="0" err="1" smtClean="0">
                <a:solidFill>
                  <a:schemeClr val="accent2"/>
                </a:solidFill>
                <a:latin typeface="Calibri" panose="020F0502020204030204" pitchFamily="34" charset="0"/>
              </a:rPr>
              <a:t>Tes</a:t>
            </a:r>
            <a:r>
              <a:rPr lang="en-US" b="1" dirty="0" smtClean="0">
                <a:solidFill>
                  <a:schemeClr val="accent2"/>
                </a:solidFill>
                <a:latin typeface="Calibri" panose="020F0502020204030204" pitchFamily="34" charset="0"/>
              </a:rPr>
              <a:t> 1:9 </a:t>
            </a:r>
            <a:r>
              <a:rPr lang="en-US" dirty="0" smtClean="0">
                <a:latin typeface="Calibri" panose="020F0502020204030204" pitchFamily="34" charset="0"/>
              </a:rPr>
              <a:t>– </a:t>
            </a:r>
            <a:r>
              <a:rPr lang="es-ES" dirty="0">
                <a:latin typeface="Calibri" panose="020F0502020204030204" pitchFamily="34" charset="0"/>
              </a:rPr>
              <a:t>Pues ellos mismos cuentan acerca de nosotros, de la acogida que tuvimos por parte de ustedes, y de cómo </a:t>
            </a:r>
            <a:r>
              <a:rPr lang="es-ES" b="1" dirty="0">
                <a:latin typeface="Calibri" panose="020F0502020204030204" pitchFamily="34" charset="0"/>
              </a:rPr>
              <a:t>se convirtieron de los ídolos a Dios para servir al Dios vivo y </a:t>
            </a:r>
            <a:r>
              <a:rPr lang="es-ES" b="1" dirty="0" smtClean="0">
                <a:latin typeface="Calibri" panose="020F0502020204030204" pitchFamily="34" charset="0"/>
              </a:rPr>
              <a:t>verdadero</a:t>
            </a:r>
            <a:r>
              <a:rPr lang="en-US" dirty="0" smtClean="0">
                <a:latin typeface="Calibri" panose="020F0502020204030204" pitchFamily="34" charset="0"/>
              </a:rPr>
              <a:t>… </a:t>
            </a:r>
            <a:r>
              <a:rPr lang="en-US" dirty="0" smtClean="0">
                <a:solidFill>
                  <a:srgbClr val="FF0000"/>
                </a:solidFill>
                <a:latin typeface="Calibri" panose="020F0502020204030204" pitchFamily="34" charset="0"/>
              </a:rPr>
              <a:t>[</a:t>
            </a:r>
            <a:r>
              <a:rPr lang="en-US" dirty="0">
                <a:solidFill>
                  <a:srgbClr val="FF0000"/>
                </a:solidFill>
                <a:latin typeface="Calibri" panose="020F0502020204030204" pitchFamily="34" charset="0"/>
              </a:rPr>
              <a:t>después..]</a:t>
            </a:r>
          </a:p>
          <a:p>
            <a:pPr marL="0" indent="0">
              <a:spcBef>
                <a:spcPts val="0"/>
              </a:spcBef>
              <a:spcAft>
                <a:spcPts val="1200"/>
              </a:spcAft>
              <a:buNone/>
              <a:defRPr/>
            </a:pPr>
            <a:r>
              <a:rPr lang="en-US" b="1" dirty="0" smtClean="0">
                <a:solidFill>
                  <a:schemeClr val="accent2"/>
                </a:solidFill>
                <a:latin typeface="Calibri" panose="020F0502020204030204" pitchFamily="34" charset="0"/>
              </a:rPr>
              <a:t>1 </a:t>
            </a:r>
            <a:r>
              <a:rPr lang="en-US" b="1" dirty="0" err="1" smtClean="0">
                <a:solidFill>
                  <a:schemeClr val="accent2"/>
                </a:solidFill>
                <a:latin typeface="Calibri" panose="020F0502020204030204" pitchFamily="34" charset="0"/>
              </a:rPr>
              <a:t>Tes</a:t>
            </a:r>
            <a:r>
              <a:rPr lang="en-US" b="1" dirty="0" smtClean="0">
                <a:solidFill>
                  <a:schemeClr val="accent2"/>
                </a:solidFill>
                <a:latin typeface="Calibri" panose="020F0502020204030204" pitchFamily="34" charset="0"/>
              </a:rPr>
              <a:t> 4:1-8 </a:t>
            </a:r>
            <a:r>
              <a:rPr lang="en-US" dirty="0" smtClean="0">
                <a:latin typeface="Calibri" panose="020F0502020204030204" pitchFamily="34" charset="0"/>
              </a:rPr>
              <a:t>- </a:t>
            </a:r>
            <a:r>
              <a:rPr lang="es-ES" dirty="0" smtClean="0">
                <a:latin typeface="Calibri" panose="020F0502020204030204" pitchFamily="34" charset="0"/>
              </a:rPr>
              <a:t>Por </a:t>
            </a:r>
            <a:r>
              <a:rPr lang="es-ES" dirty="0">
                <a:latin typeface="Calibri" panose="020F0502020204030204" pitchFamily="34" charset="0"/>
              </a:rPr>
              <a:t>lo demás, hermanos, les rogamos, y les exhortamos en el Señor Jesús, que tal como han recibido de nosotros instrucciones acerca de la manera en que deben </a:t>
            </a:r>
            <a:r>
              <a:rPr lang="es-ES" b="1" dirty="0">
                <a:latin typeface="Calibri" panose="020F0502020204030204" pitchFamily="34" charset="0"/>
              </a:rPr>
              <a:t>andar y agradar a Dios</a:t>
            </a:r>
            <a:r>
              <a:rPr lang="es-ES" dirty="0">
                <a:latin typeface="Calibri" panose="020F0502020204030204" pitchFamily="34" charset="0"/>
              </a:rPr>
              <a:t>, como de hecho ya andan, así abunden en ello más y más.2  Pues ustedes saben qué preceptos les dimos por autoridad del Señor </a:t>
            </a:r>
            <a:r>
              <a:rPr lang="es-ES" dirty="0" smtClean="0">
                <a:latin typeface="Calibri" panose="020F0502020204030204" pitchFamily="34" charset="0"/>
              </a:rPr>
              <a:t>Jesús.</a:t>
            </a:r>
          </a:p>
          <a:p>
            <a:pPr marL="0" indent="0">
              <a:spcBef>
                <a:spcPts val="0"/>
              </a:spcBef>
              <a:spcAft>
                <a:spcPts val="1200"/>
              </a:spcAft>
              <a:buNone/>
              <a:defRPr/>
            </a:pPr>
            <a:r>
              <a:rPr lang="es-ES" dirty="0" smtClean="0">
                <a:latin typeface="Calibri" panose="020F0502020204030204" pitchFamily="34" charset="0"/>
              </a:rPr>
              <a:t>3  </a:t>
            </a:r>
            <a:r>
              <a:rPr lang="es-ES" dirty="0">
                <a:latin typeface="Calibri" panose="020F0502020204030204" pitchFamily="34" charset="0"/>
              </a:rPr>
              <a:t>Porque esta es la voluntad de Dios: </a:t>
            </a:r>
            <a:r>
              <a:rPr lang="es-ES" b="1" dirty="0">
                <a:latin typeface="Calibri" panose="020F0502020204030204" pitchFamily="34" charset="0"/>
              </a:rPr>
              <a:t>su santificación</a:t>
            </a:r>
            <a:r>
              <a:rPr lang="es-ES" dirty="0">
                <a:latin typeface="Calibri" panose="020F0502020204030204" pitchFamily="34" charset="0"/>
              </a:rPr>
              <a:t>; es decir, que se abstengan de inmoralidad sexual;4  que cada uno de ustedes sepa cómo </a:t>
            </a:r>
            <a:r>
              <a:rPr lang="es-ES" b="1" dirty="0">
                <a:latin typeface="Calibri" panose="020F0502020204030204" pitchFamily="34" charset="0"/>
              </a:rPr>
              <a:t>poseer su propio vaso en santificación y honor</a:t>
            </a:r>
            <a:r>
              <a:rPr lang="es-ES" dirty="0">
                <a:latin typeface="Calibri" panose="020F0502020204030204" pitchFamily="34" charset="0"/>
              </a:rPr>
              <a:t>,5  no en pasión degradante, como los gentiles que no conocen a Dios.6  Que nadie peque ni defraude a su hermano en este asunto, porque el Señor es el vengador en todas estas cosas, como también antes les dijimos y advertimos solemnemente.7  Porque Dios no nos ha llamado a impureza, sino a santificación.8  Por tanto, el que rechaza esto no rechaza a un hombre, sino al Dios que les da a ustedes Su Espíritu Santo.</a:t>
            </a:r>
            <a:endParaRPr lang="en-US" dirty="0">
              <a:latin typeface="Calibri" panose="020F0502020204030204" pitchFamily="34" charset="0"/>
            </a:endParaRPr>
          </a:p>
        </p:txBody>
      </p:sp>
      <p:sp>
        <p:nvSpPr>
          <p:cNvPr id="8806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414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0EA782C-61DB-4C53-8BDE-7DD9A1D40C56}" type="slidenum">
              <a:rPr lang="en-US" altLang="en-US" sz="1400"/>
              <a:pPr algn="l" rtl="0">
                <a:spcBef>
                  <a:spcPct val="0"/>
                </a:spcBef>
                <a:buFontTx/>
                <a:buNone/>
              </a:pPr>
              <a:t>107</a:t>
            </a:fld>
            <a:endParaRPr lang="en-US" altLang="en-US" sz="1400"/>
          </a:p>
        </p:txBody>
      </p:sp>
    </p:spTree>
    <p:extLst>
      <p:ext uri="{BB962C8B-B14F-4D97-AF65-F5344CB8AC3E}">
        <p14:creationId xmlns:p14="http://schemas.microsoft.com/office/powerpoint/2010/main" val="2054463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pPr rtl="0">
              <a:defRPr/>
            </a:pPr>
            <a:r>
              <a:rPr lang="en-US" dirty="0"/>
              <a:t>6. </a:t>
            </a:r>
            <a:r>
              <a:rPr lang="en-US" dirty="0" err="1" smtClean="0"/>
              <a:t>Abordando</a:t>
            </a:r>
            <a:r>
              <a:rPr lang="en-US" dirty="0" smtClean="0"/>
              <a:t> </a:t>
            </a:r>
            <a:r>
              <a:rPr lang="en-US" dirty="0"/>
              <a:t>a un mundo inmoral</a:t>
            </a:r>
            <a:br>
              <a:rPr lang="en-US" dirty="0"/>
            </a:br>
            <a:r>
              <a:rPr lang="en-US" sz="2400" dirty="0"/>
              <a:t>(preocupaciones acerca de los hombres malvados)</a:t>
            </a:r>
          </a:p>
        </p:txBody>
      </p:sp>
      <p:sp>
        <p:nvSpPr>
          <p:cNvPr id="86019" name="Content Placeholder 2"/>
          <p:cNvSpPr>
            <a:spLocks noGrp="1"/>
          </p:cNvSpPr>
          <p:nvPr>
            <p:ph idx="1"/>
          </p:nvPr>
        </p:nvSpPr>
        <p:spPr>
          <a:xfrm>
            <a:off x="76200" y="1295400"/>
            <a:ext cx="8991600" cy="5029200"/>
          </a:xfrm>
        </p:spPr>
        <p:txBody>
          <a:bodyPr>
            <a:normAutofit fontScale="92500"/>
          </a:bodyPr>
          <a:lstStyle/>
          <a:p>
            <a:pPr marL="0" indent="0">
              <a:spcBef>
                <a:spcPct val="0"/>
              </a:spcBef>
              <a:spcAft>
                <a:spcPts val="1200"/>
              </a:spcAft>
              <a:buNone/>
              <a:defRPr/>
            </a:pPr>
            <a:r>
              <a:rPr lang="en-US" altLang="en-US" sz="3600" b="1" dirty="0" smtClean="0">
                <a:solidFill>
                  <a:schemeClr val="accent2"/>
                </a:solidFill>
                <a:latin typeface="Calibri" pitchFamily="34" charset="0"/>
              </a:rPr>
              <a:t>II </a:t>
            </a:r>
            <a:r>
              <a:rPr lang="en-US" altLang="en-US" sz="3600" b="1" dirty="0" err="1" smtClean="0">
                <a:solidFill>
                  <a:schemeClr val="accent2"/>
                </a:solidFill>
                <a:latin typeface="Calibri" pitchFamily="34" charset="0"/>
              </a:rPr>
              <a:t>Tes</a:t>
            </a:r>
            <a:r>
              <a:rPr lang="en-US" altLang="en-US" sz="3600" b="1" dirty="0" smtClean="0">
                <a:solidFill>
                  <a:schemeClr val="accent2"/>
                </a:solidFill>
                <a:latin typeface="Calibri" pitchFamily="34" charset="0"/>
              </a:rPr>
              <a:t> 3:1-2</a:t>
            </a:r>
            <a:r>
              <a:rPr lang="en-US" altLang="en-US" sz="3600" dirty="0">
                <a:latin typeface="Calibri" pitchFamily="34" charset="0"/>
              </a:rPr>
              <a:t>– </a:t>
            </a:r>
            <a:r>
              <a:rPr lang="es-ES" altLang="en-US" sz="3600" dirty="0">
                <a:latin typeface="Calibri" pitchFamily="34" charset="0"/>
              </a:rPr>
              <a:t>Finalmente , hermanos, oren por nosotros, para que </a:t>
            </a:r>
            <a:r>
              <a:rPr lang="es-ES" altLang="en-US" sz="3600" b="1" dirty="0">
                <a:latin typeface="Calibri" pitchFamily="34" charset="0"/>
              </a:rPr>
              <a:t>la palabra del Señor se extienda </a:t>
            </a:r>
            <a:r>
              <a:rPr lang="es-ES" altLang="en-US" sz="3600" dirty="0">
                <a:latin typeface="Calibri" pitchFamily="34" charset="0"/>
              </a:rPr>
              <a:t>rápidamente y sea glorificada, así como sucedió también con ustedes. </a:t>
            </a:r>
            <a:r>
              <a:rPr lang="es-ES" altLang="en-US" sz="3600" dirty="0" smtClean="0">
                <a:latin typeface="Calibri" pitchFamily="34" charset="0"/>
              </a:rPr>
              <a:t>2</a:t>
            </a:r>
            <a:r>
              <a:rPr lang="es-ES" altLang="en-US" sz="3600" dirty="0">
                <a:latin typeface="Calibri" pitchFamily="34" charset="0"/>
              </a:rPr>
              <a:t>  Oren también para que </a:t>
            </a:r>
            <a:r>
              <a:rPr lang="es-ES" altLang="en-US" sz="3600" b="1" dirty="0">
                <a:latin typeface="Calibri" pitchFamily="34" charset="0"/>
              </a:rPr>
              <a:t>seamos librados </a:t>
            </a:r>
            <a:r>
              <a:rPr lang="es-ES" altLang="en-US" sz="3600" dirty="0">
                <a:latin typeface="Calibri" pitchFamily="34" charset="0"/>
              </a:rPr>
              <a:t>de hombres </a:t>
            </a:r>
            <a:r>
              <a:rPr lang="es-ES" altLang="en-US" sz="3600" dirty="0">
                <a:solidFill>
                  <a:srgbClr val="FF0000"/>
                </a:solidFill>
                <a:latin typeface="Calibri" pitchFamily="34" charset="0"/>
              </a:rPr>
              <a:t>perversos y malos</a:t>
            </a:r>
            <a:r>
              <a:rPr lang="es-ES" altLang="en-US" sz="3600" dirty="0">
                <a:latin typeface="Calibri" pitchFamily="34" charset="0"/>
              </a:rPr>
              <a:t>, porque no todos tienen fe. </a:t>
            </a:r>
            <a:endParaRPr lang="es-ES" altLang="en-US" sz="3600" dirty="0" smtClean="0">
              <a:latin typeface="Calibri" pitchFamily="34" charset="0"/>
            </a:endParaRPr>
          </a:p>
          <a:p>
            <a:pPr marL="0" indent="0">
              <a:spcBef>
                <a:spcPct val="0"/>
              </a:spcBef>
              <a:spcAft>
                <a:spcPts val="1200"/>
              </a:spcAft>
              <a:buNone/>
              <a:defRPr/>
            </a:pPr>
            <a:r>
              <a:rPr lang="en-US" altLang="en-US" sz="3600" b="1" dirty="0" smtClean="0">
                <a:solidFill>
                  <a:schemeClr val="accent2"/>
                </a:solidFill>
                <a:latin typeface="Calibri" pitchFamily="34" charset="0"/>
              </a:rPr>
              <a:t>Rom </a:t>
            </a:r>
            <a:r>
              <a:rPr lang="en-US" altLang="en-US" sz="3600" b="1" dirty="0">
                <a:solidFill>
                  <a:schemeClr val="accent2"/>
                </a:solidFill>
                <a:latin typeface="Calibri" pitchFamily="34" charset="0"/>
              </a:rPr>
              <a:t>1:18 </a:t>
            </a:r>
            <a:r>
              <a:rPr lang="en-US" altLang="en-US" sz="3600" b="1" dirty="0" smtClean="0">
                <a:solidFill>
                  <a:schemeClr val="accent2"/>
                </a:solidFill>
                <a:latin typeface="Calibri" pitchFamily="34" charset="0"/>
              </a:rPr>
              <a:t>– </a:t>
            </a:r>
            <a:r>
              <a:rPr lang="es-ES" altLang="en-US" sz="3600" dirty="0" smtClean="0">
                <a:latin typeface="Calibri" pitchFamily="34" charset="0"/>
              </a:rPr>
              <a:t>Porque </a:t>
            </a:r>
            <a:r>
              <a:rPr lang="es-ES" altLang="en-US" sz="3600" dirty="0">
                <a:latin typeface="Calibri" pitchFamily="34" charset="0"/>
              </a:rPr>
              <a:t>la ira de Dios se revela desde el cielo contra </a:t>
            </a:r>
            <a:r>
              <a:rPr lang="es-ES" altLang="en-US" sz="3600" dirty="0">
                <a:solidFill>
                  <a:srgbClr val="FF0000"/>
                </a:solidFill>
                <a:latin typeface="Calibri" pitchFamily="34" charset="0"/>
              </a:rPr>
              <a:t>toda impiedad e injusticia de los hombres</a:t>
            </a:r>
            <a:r>
              <a:rPr lang="es-ES" altLang="en-US" sz="3600" dirty="0">
                <a:latin typeface="Calibri" pitchFamily="34" charset="0"/>
              </a:rPr>
              <a:t>, que con injusticia </a:t>
            </a:r>
            <a:r>
              <a:rPr lang="es-ES" altLang="en-US" sz="3600" b="1" dirty="0">
                <a:latin typeface="Calibri" pitchFamily="34" charset="0"/>
              </a:rPr>
              <a:t>restringen la </a:t>
            </a:r>
            <a:r>
              <a:rPr lang="es-ES" altLang="en-US" sz="3600" b="1" dirty="0" smtClean="0">
                <a:latin typeface="Calibri" pitchFamily="34" charset="0"/>
              </a:rPr>
              <a:t>verdad</a:t>
            </a:r>
            <a:r>
              <a:rPr lang="es-ES" altLang="en-US" sz="3600" dirty="0" smtClean="0">
                <a:latin typeface="Calibri" pitchFamily="34" charset="0"/>
              </a:rPr>
              <a:t>…</a:t>
            </a:r>
            <a:r>
              <a:rPr lang="es-ES" altLang="en-US" sz="3600" dirty="0">
                <a:latin typeface="Calibri" pitchFamily="34" charset="0"/>
              </a:rPr>
              <a:t> </a:t>
            </a:r>
            <a:endParaRPr lang="en-US" altLang="en-US" sz="3600" dirty="0">
              <a:latin typeface="Calibri" pitchFamily="34" charset="0"/>
            </a:endParaRPr>
          </a:p>
        </p:txBody>
      </p:sp>
      <p:sp>
        <p:nvSpPr>
          <p:cNvPr id="8909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517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35174"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AD5DEA3-8405-4867-A0C6-8A87EECAC63D}" type="slidenum">
              <a:rPr lang="en-US" altLang="en-US" sz="1400"/>
              <a:pPr algn="l" rtl="0">
                <a:spcBef>
                  <a:spcPct val="0"/>
                </a:spcBef>
                <a:buFontTx/>
                <a:buNone/>
              </a:pPr>
              <a:t>108</a:t>
            </a:fld>
            <a:endParaRPr lang="en-US" altLang="en-US" sz="1400"/>
          </a:p>
        </p:txBody>
      </p:sp>
    </p:spTree>
    <p:extLst>
      <p:ext uri="{BB962C8B-B14F-4D97-AF65-F5344CB8AC3E}">
        <p14:creationId xmlns:p14="http://schemas.microsoft.com/office/powerpoint/2010/main" val="28168797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7. Influencias </a:t>
            </a:r>
            <a:r>
              <a:rPr lang="en-US" dirty="0" err="1"/>
              <a:t>en</a:t>
            </a:r>
            <a:r>
              <a:rPr lang="en-US" dirty="0"/>
              <a:t> el mundo inmoral</a:t>
            </a:r>
            <a:endParaRPr lang="en-US" sz="2400" dirty="0"/>
          </a:p>
        </p:txBody>
      </p:sp>
      <p:sp>
        <p:nvSpPr>
          <p:cNvPr id="3" name="Content Placeholder 2"/>
          <p:cNvSpPr>
            <a:spLocks noGrp="1"/>
          </p:cNvSpPr>
          <p:nvPr>
            <p:ph idx="1"/>
          </p:nvPr>
        </p:nvSpPr>
        <p:spPr>
          <a:xfrm>
            <a:off x="76200" y="762000"/>
            <a:ext cx="8991600" cy="5943600"/>
          </a:xfrm>
        </p:spPr>
        <p:txBody>
          <a:bodyPr>
            <a:normAutofit fontScale="92500" lnSpcReduction="10000"/>
          </a:bodyPr>
          <a:lstStyle/>
          <a:p>
            <a:pPr marL="0" indent="0">
              <a:spcBef>
                <a:spcPts val="0"/>
              </a:spcBef>
              <a:spcAft>
                <a:spcPts val="1200"/>
              </a:spcAft>
              <a:buNone/>
              <a:defRPr/>
            </a:pPr>
            <a:r>
              <a:rPr lang="en-US" sz="3600" b="1" dirty="0">
                <a:solidFill>
                  <a:schemeClr val="accent2"/>
                </a:solidFill>
                <a:latin typeface="Calibri" panose="020F0502020204030204" pitchFamily="34" charset="0"/>
              </a:rPr>
              <a:t>Mateo </a:t>
            </a:r>
            <a:r>
              <a:rPr lang="en-US" sz="3600" b="1" dirty="0" smtClean="0">
                <a:solidFill>
                  <a:schemeClr val="accent2"/>
                </a:solidFill>
                <a:latin typeface="Calibri" panose="020F0502020204030204" pitchFamily="34" charset="0"/>
              </a:rPr>
              <a:t>5:16 </a:t>
            </a:r>
            <a:r>
              <a:rPr lang="en-US" sz="3600" dirty="0" smtClean="0">
                <a:latin typeface="Calibri" panose="020F0502020204030204" pitchFamily="34" charset="0"/>
              </a:rPr>
              <a:t>–</a:t>
            </a:r>
            <a:r>
              <a:rPr lang="en-US" sz="3600" b="1" dirty="0" smtClean="0">
                <a:latin typeface="Calibri" panose="020F0502020204030204" pitchFamily="34" charset="0"/>
              </a:rPr>
              <a:t> </a:t>
            </a:r>
            <a:r>
              <a:rPr lang="es-ES" sz="3600" dirty="0" smtClean="0">
                <a:latin typeface="Calibri" panose="020F0502020204030204" pitchFamily="34" charset="0"/>
              </a:rPr>
              <a:t>Así </a:t>
            </a:r>
            <a:r>
              <a:rPr lang="es-ES" sz="3600" dirty="0">
                <a:latin typeface="Calibri" panose="020F0502020204030204" pitchFamily="34" charset="0"/>
              </a:rPr>
              <a:t>brille la luz de ustedes delante de los hombres, para que vean sus buenas acciones y glorifiquen a su Padre que está en los cielos. </a:t>
            </a:r>
            <a:endParaRPr lang="es-ES" sz="3600" dirty="0" smtClean="0">
              <a:latin typeface="Calibri" panose="020F0502020204030204" pitchFamily="34" charset="0"/>
            </a:endParaRPr>
          </a:p>
          <a:p>
            <a:pPr marL="0" indent="0">
              <a:spcBef>
                <a:spcPts val="0"/>
              </a:spcBef>
              <a:spcAft>
                <a:spcPts val="1200"/>
              </a:spcAft>
              <a:buNone/>
              <a:defRPr/>
            </a:pPr>
            <a:r>
              <a:rPr lang="en-US" sz="3600" b="1" dirty="0" smtClean="0">
                <a:solidFill>
                  <a:schemeClr val="accent2"/>
                </a:solidFill>
                <a:latin typeface="Calibri" panose="020F0502020204030204" pitchFamily="34" charset="0"/>
              </a:rPr>
              <a:t>I Ped 2:15 – </a:t>
            </a:r>
            <a:r>
              <a:rPr lang="es-ES" sz="3600" dirty="0">
                <a:latin typeface="Calibri" panose="020F0502020204030204" pitchFamily="34" charset="0"/>
              </a:rPr>
              <a:t>Porque esta es la voluntad de Dios: que </a:t>
            </a:r>
            <a:r>
              <a:rPr lang="es-ES" sz="3600" b="1" dirty="0">
                <a:latin typeface="Calibri" panose="020F0502020204030204" pitchFamily="34" charset="0"/>
              </a:rPr>
              <a:t>haciendo bien</a:t>
            </a:r>
            <a:r>
              <a:rPr lang="es-ES" sz="3600" dirty="0">
                <a:latin typeface="Calibri" panose="020F0502020204030204" pitchFamily="34" charset="0"/>
              </a:rPr>
              <a:t>, ustedes hagan enmudecer la ignorancia de los hombres insensatos</a:t>
            </a:r>
            <a:r>
              <a:rPr lang="es-ES" sz="3600" dirty="0" smtClean="0">
                <a:latin typeface="Calibri" panose="020F0502020204030204" pitchFamily="34" charset="0"/>
              </a:rPr>
              <a:t>...</a:t>
            </a:r>
            <a:endParaRPr lang="es-ES" sz="3600" dirty="0">
              <a:latin typeface="Calibri" panose="020F0502020204030204" pitchFamily="34" charset="0"/>
            </a:endParaRPr>
          </a:p>
          <a:p>
            <a:pPr marL="0" indent="0">
              <a:spcBef>
                <a:spcPts val="0"/>
              </a:spcBef>
              <a:spcAft>
                <a:spcPts val="1200"/>
              </a:spcAft>
              <a:buNone/>
              <a:defRPr/>
            </a:pPr>
            <a:r>
              <a:rPr lang="en-US" sz="3600" b="1" dirty="0" smtClean="0">
                <a:solidFill>
                  <a:schemeClr val="accent2"/>
                </a:solidFill>
                <a:latin typeface="Calibri" panose="020F0502020204030204" pitchFamily="34" charset="0"/>
              </a:rPr>
              <a:t>Juan </a:t>
            </a:r>
            <a:r>
              <a:rPr lang="en-US" sz="3600" b="1" dirty="0">
                <a:solidFill>
                  <a:schemeClr val="accent2"/>
                </a:solidFill>
                <a:latin typeface="Calibri" panose="020F0502020204030204" pitchFamily="34" charset="0"/>
              </a:rPr>
              <a:t>13:35 </a:t>
            </a:r>
            <a:r>
              <a:rPr lang="en-US" sz="3600" b="1" dirty="0" smtClean="0">
                <a:solidFill>
                  <a:schemeClr val="accent2"/>
                </a:solidFill>
                <a:latin typeface="Calibri" panose="020F0502020204030204" pitchFamily="34" charset="0"/>
              </a:rPr>
              <a:t>– </a:t>
            </a:r>
            <a:r>
              <a:rPr lang="es-ES" sz="3600" dirty="0">
                <a:latin typeface="Calibri" panose="020F0502020204030204" pitchFamily="34" charset="0"/>
              </a:rPr>
              <a:t>En esto conocerán todos que son Mis discípulos, si se tienen </a:t>
            </a:r>
            <a:r>
              <a:rPr lang="es-ES" sz="3600" b="1" dirty="0">
                <a:latin typeface="Calibri" panose="020F0502020204030204" pitchFamily="34" charset="0"/>
              </a:rPr>
              <a:t>amor los unos a los </a:t>
            </a:r>
            <a:r>
              <a:rPr lang="es-ES" sz="3600" b="1" dirty="0" smtClean="0">
                <a:latin typeface="Calibri" panose="020F0502020204030204" pitchFamily="34" charset="0"/>
              </a:rPr>
              <a:t>otros</a:t>
            </a:r>
            <a:r>
              <a:rPr lang="es-ES" sz="3600" dirty="0" smtClean="0">
                <a:latin typeface="Calibri" panose="020F0502020204030204" pitchFamily="34" charset="0"/>
              </a:rPr>
              <a:t>.</a:t>
            </a:r>
            <a:r>
              <a:rPr lang="es-ES" sz="3600" dirty="0">
                <a:latin typeface="Calibri" panose="020F0502020204030204" pitchFamily="34" charset="0"/>
              </a:rPr>
              <a:t> </a:t>
            </a:r>
            <a:endParaRPr lang="es-ES" sz="3600" dirty="0" smtClean="0">
              <a:latin typeface="Calibri" panose="020F0502020204030204" pitchFamily="34" charset="0"/>
            </a:endParaRPr>
          </a:p>
          <a:p>
            <a:pPr marL="0" indent="0">
              <a:spcBef>
                <a:spcPts val="0"/>
              </a:spcBef>
              <a:spcAft>
                <a:spcPts val="1200"/>
              </a:spcAft>
              <a:buNone/>
              <a:defRPr/>
            </a:pPr>
            <a:r>
              <a:rPr lang="en-US" sz="3600" b="1" dirty="0" err="1" smtClean="0">
                <a:solidFill>
                  <a:schemeClr val="accent2"/>
                </a:solidFill>
                <a:latin typeface="Calibri" panose="020F0502020204030204" pitchFamily="34" charset="0"/>
              </a:rPr>
              <a:t>Hechos</a:t>
            </a:r>
            <a:r>
              <a:rPr lang="en-US" sz="3600" b="1" dirty="0" smtClean="0">
                <a:solidFill>
                  <a:schemeClr val="accent2"/>
                </a:solidFill>
                <a:latin typeface="Calibri" panose="020F0502020204030204" pitchFamily="34" charset="0"/>
              </a:rPr>
              <a:t> </a:t>
            </a:r>
            <a:r>
              <a:rPr lang="en-US" sz="3600" b="1" dirty="0">
                <a:solidFill>
                  <a:schemeClr val="accent2"/>
                </a:solidFill>
                <a:latin typeface="Calibri" panose="020F0502020204030204" pitchFamily="34" charset="0"/>
              </a:rPr>
              <a:t>5:13 </a:t>
            </a:r>
            <a:r>
              <a:rPr lang="en-US" sz="3600" b="1" dirty="0" smtClean="0">
                <a:solidFill>
                  <a:schemeClr val="accent2"/>
                </a:solidFill>
                <a:latin typeface="Calibri" panose="020F0502020204030204" pitchFamily="34" charset="0"/>
              </a:rPr>
              <a:t>– </a:t>
            </a:r>
            <a:r>
              <a:rPr lang="es-ES" sz="3600" dirty="0">
                <a:latin typeface="Calibri" panose="020F0502020204030204" pitchFamily="34" charset="0"/>
              </a:rPr>
              <a:t>Pero ninguno de los demás se atrevía a juntarse con ellos; sin embargo, </a:t>
            </a:r>
            <a:r>
              <a:rPr lang="es-ES" sz="3600" b="1" dirty="0">
                <a:latin typeface="Calibri" panose="020F0502020204030204" pitchFamily="34" charset="0"/>
              </a:rPr>
              <a:t>el pueblo los tenía en gran estima</a:t>
            </a:r>
            <a:r>
              <a:rPr lang="es-ES" sz="3600" dirty="0">
                <a:latin typeface="Calibri" panose="020F0502020204030204" pitchFamily="34" charset="0"/>
              </a:rPr>
              <a:t>. </a:t>
            </a:r>
            <a:endParaRPr lang="en-US" sz="3600" dirty="0">
              <a:latin typeface="Calibri" panose="020F0502020204030204" pitchFamily="34" charset="0"/>
            </a:endParaRPr>
          </a:p>
        </p:txBody>
      </p:sp>
      <p:sp>
        <p:nvSpPr>
          <p:cNvPr id="9011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619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36198"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E72B27D-8C8D-4DC4-9D0D-8CB287045E8F}" type="slidenum">
              <a:rPr lang="en-US" altLang="en-US" sz="1400"/>
              <a:pPr algn="l" rtl="0">
                <a:spcBef>
                  <a:spcPct val="0"/>
                </a:spcBef>
                <a:buFontTx/>
                <a:buNone/>
              </a:pPr>
              <a:t>109</a:t>
            </a:fld>
            <a:endParaRPr lang="en-US" altLang="en-US" sz="1400" dirty="0"/>
          </a:p>
        </p:txBody>
      </p:sp>
    </p:spTree>
    <p:extLst>
      <p:ext uri="{BB962C8B-B14F-4D97-AF65-F5344CB8AC3E}">
        <p14:creationId xmlns:p14="http://schemas.microsoft.com/office/powerpoint/2010/main" val="36028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533400"/>
          </a:xfrm>
        </p:spPr>
        <p:txBody>
          <a:bodyPr/>
          <a:lstStyle/>
          <a:p>
            <a:pPr rtl="0">
              <a:defRPr/>
            </a:pPr>
            <a:r>
              <a:rPr lang="en-US" altLang="en-US" dirty="0" err="1"/>
              <a:t>Filipenses</a:t>
            </a:r>
            <a:r>
              <a:rPr lang="en-US" altLang="en-US" dirty="0"/>
              <a:t> 3:15-21</a:t>
            </a:r>
          </a:p>
        </p:txBody>
      </p:sp>
      <p:sp>
        <p:nvSpPr>
          <p:cNvPr id="28676" name="Rectangle 3"/>
          <p:cNvSpPr>
            <a:spLocks noGrp="1" noChangeArrowheads="1"/>
          </p:cNvSpPr>
          <p:nvPr>
            <p:ph type="body" idx="1"/>
          </p:nvPr>
        </p:nvSpPr>
        <p:spPr>
          <a:xfrm>
            <a:off x="114300" y="685800"/>
            <a:ext cx="9029700" cy="6019800"/>
          </a:xfrm>
        </p:spPr>
        <p:txBody>
          <a:bodyPr/>
          <a:lstStyle/>
          <a:p>
            <a:pPr marL="0" indent="0">
              <a:buNone/>
            </a:pPr>
            <a:r>
              <a:rPr lang="es-ES" altLang="en-US" sz="2400" dirty="0" smtClean="0">
                <a:latin typeface="Geneva"/>
                <a:cs typeface="Times New Roman" panose="02020603050405020304" pitchFamily="18" charset="0"/>
              </a:rPr>
              <a:t>15  </a:t>
            </a:r>
            <a:r>
              <a:rPr lang="es-ES" altLang="en-US" sz="2400" dirty="0">
                <a:latin typeface="Geneva"/>
                <a:cs typeface="Times New Roman" panose="02020603050405020304" pitchFamily="18" charset="0"/>
              </a:rPr>
              <a:t>Así que </a:t>
            </a:r>
            <a:r>
              <a:rPr lang="es-ES" altLang="en-US" sz="2400" b="1" dirty="0">
                <a:solidFill>
                  <a:schemeClr val="accent6"/>
                </a:solidFill>
                <a:latin typeface="Geneva"/>
                <a:cs typeface="Times New Roman" panose="02020603050405020304" pitchFamily="18" charset="0"/>
              </a:rPr>
              <a:t>todos los que somos perfectos, tengamos esta misma actitud</a:t>
            </a:r>
            <a:r>
              <a:rPr lang="es-ES" altLang="en-US" sz="2400" dirty="0">
                <a:latin typeface="Geneva"/>
                <a:cs typeface="Times New Roman" panose="02020603050405020304" pitchFamily="18" charset="0"/>
              </a:rPr>
              <a:t>; y si en algo tienen una actitud distinta, eso también se lo revelará Dios.16  Sin embargo, </a:t>
            </a:r>
            <a:r>
              <a:rPr lang="es-ES" altLang="en-US" sz="2400" b="1" dirty="0">
                <a:solidFill>
                  <a:schemeClr val="accent6"/>
                </a:solidFill>
                <a:latin typeface="Geneva"/>
                <a:cs typeface="Times New Roman" panose="02020603050405020304" pitchFamily="18" charset="0"/>
              </a:rPr>
              <a:t>continuemos viviendo según la misma norma que hemos alcanzado</a:t>
            </a:r>
            <a:r>
              <a:rPr lang="es-ES" altLang="en-US" sz="2400" dirty="0">
                <a:latin typeface="Geneva"/>
                <a:cs typeface="Times New Roman" panose="02020603050405020304" pitchFamily="18" charset="0"/>
              </a:rPr>
              <a:t>.17  Hermanos, sean imitadores míos, y observen a los que andan según el ejemplo que tienen en nosotros.18  Porque </a:t>
            </a:r>
            <a:r>
              <a:rPr lang="es-ES" altLang="en-US" sz="2400" b="1" dirty="0">
                <a:solidFill>
                  <a:schemeClr val="accent6"/>
                </a:solidFill>
                <a:latin typeface="Geneva"/>
                <a:cs typeface="Times New Roman" panose="02020603050405020304" pitchFamily="18" charset="0"/>
              </a:rPr>
              <a:t>muchos andan</a:t>
            </a:r>
            <a:r>
              <a:rPr lang="es-ES" altLang="en-US" sz="2400" dirty="0">
                <a:latin typeface="Geneva"/>
                <a:cs typeface="Times New Roman" panose="02020603050405020304" pitchFamily="18" charset="0"/>
              </a:rPr>
              <a:t> como les he dicho muchas veces, y ahora se lo digo aun llorando, que son enemigos de la cruz de Cristo,19  cuyo fin es perdición, </a:t>
            </a:r>
            <a:r>
              <a:rPr lang="es-ES" altLang="en-US" sz="2400" b="1" dirty="0">
                <a:solidFill>
                  <a:schemeClr val="accent6"/>
                </a:solidFill>
                <a:latin typeface="Geneva"/>
                <a:cs typeface="Times New Roman" panose="02020603050405020304" pitchFamily="18" charset="0"/>
              </a:rPr>
              <a:t>cuyo dios es su apetito y cuya gloria está en su vergüenza</a:t>
            </a:r>
            <a:r>
              <a:rPr lang="es-ES" altLang="en-US" sz="2400" dirty="0">
                <a:latin typeface="Geneva"/>
                <a:cs typeface="Times New Roman" panose="02020603050405020304" pitchFamily="18" charset="0"/>
              </a:rPr>
              <a:t>, los cuales </a:t>
            </a:r>
            <a:r>
              <a:rPr lang="es-ES" altLang="en-US" sz="2400" b="1" dirty="0">
                <a:solidFill>
                  <a:schemeClr val="accent6"/>
                </a:solidFill>
                <a:latin typeface="Geneva"/>
                <a:cs typeface="Times New Roman" panose="02020603050405020304" pitchFamily="18" charset="0"/>
              </a:rPr>
              <a:t>piensan solo en las cosas terrenales</a:t>
            </a:r>
            <a:r>
              <a:rPr lang="es-ES" altLang="en-US" sz="2400" dirty="0">
                <a:latin typeface="Geneva"/>
                <a:cs typeface="Times New Roman" panose="02020603050405020304" pitchFamily="18" charset="0"/>
              </a:rPr>
              <a:t>.20  Porque </a:t>
            </a:r>
            <a:r>
              <a:rPr lang="es-ES" altLang="en-US" sz="2400" b="1" dirty="0">
                <a:solidFill>
                  <a:schemeClr val="accent6"/>
                </a:solidFill>
                <a:latin typeface="Geneva"/>
                <a:cs typeface="Times New Roman" panose="02020603050405020304" pitchFamily="18" charset="0"/>
              </a:rPr>
              <a:t>nuestra ciudadanía está en los cielos</a:t>
            </a:r>
            <a:r>
              <a:rPr lang="es-ES" altLang="en-US" sz="2400" dirty="0">
                <a:latin typeface="Geneva"/>
                <a:cs typeface="Times New Roman" panose="02020603050405020304" pitchFamily="18" charset="0"/>
              </a:rPr>
              <a:t>, de donde también ansiosamente esperamos a un Salvador, el Señor Jesucristo,21  el cual transformará el cuerpo de nuestro estado de humillación en conformidad al cuerpo de Su gloria, por el ejercicio del poder que tiene aun para sujetar todas las cosas a Él mismo.</a:t>
            </a:r>
            <a:endParaRPr lang="en-US" altLang="en-US" sz="2400" dirty="0" smtClean="0"/>
          </a:p>
        </p:txBody>
      </p:sp>
      <p:sp>
        <p:nvSpPr>
          <p:cNvPr id="2867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A0E5ABF-BB08-48ED-9474-300CF545DEC1}" type="slidenum">
              <a:rPr lang="en-US" altLang="en-US" sz="1400"/>
              <a:pPr algn="l" rtl="0">
                <a:spcBef>
                  <a:spcPct val="0"/>
                </a:spcBef>
                <a:buFontTx/>
                <a:buNone/>
              </a:pPr>
              <a:t>11</a:t>
            </a:fld>
            <a:endParaRPr lang="en-US" altLang="en-US" sz="1400" dirty="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sz="2800" dirty="0"/>
              <a:t>8. Reparación de las consecuencias del mal</a:t>
            </a:r>
            <a:endParaRPr lang="en-US" sz="2000" dirty="0"/>
          </a:p>
        </p:txBody>
      </p:sp>
      <p:sp>
        <p:nvSpPr>
          <p:cNvPr id="137219" name="Content Placeholder 2"/>
          <p:cNvSpPr>
            <a:spLocks noGrp="1" noChangeArrowheads="1"/>
          </p:cNvSpPr>
          <p:nvPr>
            <p:ph idx="1"/>
          </p:nvPr>
        </p:nvSpPr>
        <p:spPr>
          <a:xfrm>
            <a:off x="381000" y="1295400"/>
            <a:ext cx="8686800" cy="5410200"/>
          </a:xfrm>
        </p:spPr>
        <p:txBody>
          <a:bodyPr/>
          <a:lstStyle/>
          <a:p>
            <a:pPr marL="0" indent="0">
              <a:spcBef>
                <a:spcPct val="0"/>
              </a:spcBef>
              <a:spcAft>
                <a:spcPts val="1200"/>
              </a:spcAft>
              <a:buNone/>
            </a:pPr>
            <a:r>
              <a:rPr lang="en-US" altLang="en-US" sz="3600" b="1" dirty="0" smtClean="0">
                <a:solidFill>
                  <a:schemeClr val="accent2"/>
                </a:solidFill>
                <a:latin typeface="Calibri" panose="020F0502020204030204" pitchFamily="34" charset="0"/>
              </a:rPr>
              <a:t>Santiago 1:27 </a:t>
            </a:r>
            <a:r>
              <a:rPr lang="en-US" altLang="en-US" sz="3600" dirty="0" smtClean="0">
                <a:latin typeface="Calibri" panose="020F0502020204030204" pitchFamily="34" charset="0"/>
              </a:rPr>
              <a:t>– </a:t>
            </a:r>
            <a:r>
              <a:rPr lang="es-ES" altLang="en-US" sz="3600" dirty="0">
                <a:latin typeface="Calibri" panose="020F0502020204030204" pitchFamily="34" charset="0"/>
              </a:rPr>
              <a:t>La religión pura y sin mancha delante de nuestro Dios y Padre es esta: </a:t>
            </a:r>
            <a:r>
              <a:rPr lang="es-ES" altLang="en-US" sz="3600" b="1" dirty="0">
                <a:latin typeface="Calibri" panose="020F0502020204030204" pitchFamily="34" charset="0"/>
              </a:rPr>
              <a:t>visitar a los huérfanos y a las viudas en sus aflicciones, y guardarse sin mancha </a:t>
            </a:r>
            <a:r>
              <a:rPr lang="es-ES" altLang="en-US" sz="3600" dirty="0">
                <a:latin typeface="Calibri" panose="020F0502020204030204" pitchFamily="34" charset="0"/>
              </a:rPr>
              <a:t>del mundo. </a:t>
            </a:r>
            <a:endParaRPr lang="en-US" altLang="en-US" sz="3600" dirty="0" smtClean="0">
              <a:latin typeface="Calibri" panose="020F0502020204030204" pitchFamily="34" charset="0"/>
            </a:endParaRPr>
          </a:p>
        </p:txBody>
      </p:sp>
      <p:sp>
        <p:nvSpPr>
          <p:cNvPr id="9114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722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3722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2CE648F-C5C0-4626-BD3B-21D456661E6C}" type="slidenum">
              <a:rPr lang="en-US" altLang="en-US" sz="1400"/>
              <a:pPr algn="l" rtl="0">
                <a:spcBef>
                  <a:spcPct val="0"/>
                </a:spcBef>
                <a:buFontTx/>
                <a:buNone/>
              </a:pPr>
              <a:t>110</a:t>
            </a:fld>
            <a:endParaRPr lang="en-US" altLang="en-US" sz="1400"/>
          </a:p>
        </p:txBody>
      </p:sp>
    </p:spTree>
    <p:extLst>
      <p:ext uri="{BB962C8B-B14F-4D97-AF65-F5344CB8AC3E}">
        <p14:creationId xmlns:p14="http://schemas.microsoft.com/office/powerpoint/2010/main" val="38699269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338" name="Rectangle 2"/>
          <p:cNvSpPr>
            <a:spLocks noGrp="1" noChangeArrowheads="1"/>
          </p:cNvSpPr>
          <p:nvPr>
            <p:ph type="title"/>
          </p:nvPr>
        </p:nvSpPr>
        <p:spPr>
          <a:xfrm>
            <a:off x="297656" y="-13561"/>
            <a:ext cx="8396288" cy="838200"/>
          </a:xfrm>
        </p:spPr>
        <p:txBody>
          <a:bodyPr/>
          <a:lstStyle/>
          <a:p>
            <a:pPr rtl="0">
              <a:defRPr/>
            </a:pPr>
            <a:r>
              <a:rPr lang="en-US" altLang="en-US" sz="2000" dirty="0" err="1"/>
              <a:t>Lección</a:t>
            </a:r>
            <a:r>
              <a:rPr lang="en-US" altLang="en-US" sz="2000" dirty="0"/>
              <a:t> 4</a:t>
            </a:r>
            <a:br>
              <a:rPr lang="en-US" altLang="en-US" sz="2000" dirty="0"/>
            </a:br>
            <a:r>
              <a:rPr lang="en-US" altLang="en-US" dirty="0" smtClean="0"/>
              <a:t>El </a:t>
            </a:r>
            <a:r>
              <a:rPr lang="en-US" altLang="en-US" dirty="0" err="1" smtClean="0"/>
              <a:t>bien</a:t>
            </a:r>
            <a:r>
              <a:rPr lang="en-US" altLang="en-US" dirty="0" smtClean="0"/>
              <a:t> y el mal (</a:t>
            </a:r>
            <a:r>
              <a:rPr lang="en-US" altLang="en-US" dirty="0" err="1" smtClean="0"/>
              <a:t>en</a:t>
            </a:r>
            <a:r>
              <a:rPr lang="en-US" altLang="en-US" dirty="0" smtClean="0"/>
              <a:t> </a:t>
            </a:r>
            <a:r>
              <a:rPr lang="en-US" altLang="en-US" dirty="0" err="1" smtClean="0"/>
              <a:t>sentido</a:t>
            </a:r>
            <a:r>
              <a:rPr lang="en-US" altLang="en-US" dirty="0" smtClean="0"/>
              <a:t> moral)</a:t>
            </a:r>
            <a:endParaRPr lang="en-US" altLang="en-US" sz="4800" dirty="0"/>
          </a:p>
        </p:txBody>
      </p:sp>
      <p:sp>
        <p:nvSpPr>
          <p:cNvPr id="14339" name="Rectangle 3"/>
          <p:cNvSpPr>
            <a:spLocks noGrp="1" noChangeArrowheads="1"/>
          </p:cNvSpPr>
          <p:nvPr>
            <p:ph type="body" idx="1"/>
          </p:nvPr>
        </p:nvSpPr>
        <p:spPr>
          <a:xfrm>
            <a:off x="76200" y="914400"/>
            <a:ext cx="8839200" cy="5638800"/>
          </a:xfrm>
        </p:spPr>
        <p:txBody>
          <a:bodyPr>
            <a:normAutofit fontScale="92500" lnSpcReduction="10000"/>
          </a:bodyPr>
          <a:lstStyle/>
          <a:p>
            <a:pPr marL="401638" indent="-401638" algn="l" rtl="0">
              <a:lnSpc>
                <a:spcPct val="90000"/>
              </a:lnSpc>
              <a:buFontTx/>
              <a:buAutoNum type="arabicPeriod"/>
            </a:pPr>
            <a:r>
              <a:rPr lang="en-US" altLang="en-US" sz="2400" dirty="0" smtClean="0"/>
              <a:t>El hombre </a:t>
            </a:r>
            <a:r>
              <a:rPr lang="en-US" altLang="en-US" sz="2400" dirty="0" err="1" smtClean="0"/>
              <a:t>fue</a:t>
            </a:r>
            <a:r>
              <a:rPr lang="en-US" altLang="en-US" sz="2400" dirty="0" smtClean="0"/>
              <a:t> </a:t>
            </a:r>
            <a:r>
              <a:rPr lang="en-US" altLang="en-US" sz="2400" dirty="0" err="1" smtClean="0"/>
              <a:t>creado</a:t>
            </a:r>
            <a:r>
              <a:rPr lang="en-US" altLang="en-US" sz="2400" dirty="0" smtClean="0"/>
              <a:t> con </a:t>
            </a:r>
            <a:r>
              <a:rPr lang="en-US" altLang="en-US" sz="2400" dirty="0" err="1" smtClean="0"/>
              <a:t>oportunidades</a:t>
            </a:r>
            <a:r>
              <a:rPr lang="en-US" altLang="en-US" sz="2400" dirty="0" smtClean="0"/>
              <a:t> para </a:t>
            </a:r>
            <a:r>
              <a:rPr lang="en-US" altLang="en-US" sz="2400" dirty="0" err="1" smtClean="0"/>
              <a:t>pecar</a:t>
            </a:r>
            <a:r>
              <a:rPr lang="en-US" altLang="en-US" sz="2400" dirty="0" smtClean="0"/>
              <a:t>.</a:t>
            </a:r>
          </a:p>
          <a:p>
            <a:pPr marL="801688" lvl="1" algn="l" rtl="0">
              <a:lnSpc>
                <a:spcPct val="90000"/>
              </a:lnSpc>
              <a:buFontTx/>
              <a:buChar char="•"/>
            </a:pPr>
            <a:r>
              <a:rPr lang="en-US" altLang="en-US" sz="2000" dirty="0" smtClean="0"/>
              <a:t>Se </a:t>
            </a:r>
            <a:r>
              <a:rPr lang="en-US" altLang="en-US" sz="2000" dirty="0" err="1" smtClean="0"/>
              <a:t>siente</a:t>
            </a:r>
            <a:r>
              <a:rPr lang="en-US" altLang="en-US" sz="2000" dirty="0" smtClean="0"/>
              <a:t> </a:t>
            </a:r>
            <a:r>
              <a:rPr lang="en-US" altLang="en-US" sz="2000" dirty="0" err="1" smtClean="0"/>
              <a:t>atraído</a:t>
            </a:r>
            <a:r>
              <a:rPr lang="en-US" altLang="en-US" sz="2000" dirty="0" smtClean="0"/>
              <a:t> </a:t>
            </a:r>
            <a:r>
              <a:rPr lang="en-US" altLang="en-US" sz="2000" dirty="0" err="1" smtClean="0"/>
              <a:t>tanto</a:t>
            </a:r>
            <a:r>
              <a:rPr lang="en-US" altLang="en-US" sz="2000" dirty="0" smtClean="0"/>
              <a:t> </a:t>
            </a:r>
            <a:r>
              <a:rPr lang="en-US" altLang="en-US" sz="2000" dirty="0" err="1" smtClean="0"/>
              <a:t>hacia</a:t>
            </a:r>
            <a:r>
              <a:rPr lang="en-US" altLang="en-US" sz="2000" dirty="0" smtClean="0"/>
              <a:t> el </a:t>
            </a:r>
            <a:r>
              <a:rPr lang="en-US" altLang="en-US" sz="2000" dirty="0" err="1" smtClean="0"/>
              <a:t>bien</a:t>
            </a:r>
            <a:r>
              <a:rPr lang="en-US" altLang="en-US" sz="2000" dirty="0" smtClean="0"/>
              <a:t> </a:t>
            </a:r>
            <a:r>
              <a:rPr lang="en-US" altLang="en-US" sz="2000" dirty="0" err="1" smtClean="0"/>
              <a:t>como</a:t>
            </a:r>
            <a:r>
              <a:rPr lang="en-US" altLang="en-US" sz="2000" dirty="0" smtClean="0"/>
              <a:t> </a:t>
            </a:r>
            <a:r>
              <a:rPr lang="en-US" altLang="en-US" sz="2000" dirty="0" err="1" smtClean="0"/>
              <a:t>hacia</a:t>
            </a:r>
            <a:r>
              <a:rPr lang="en-US" altLang="en-US" sz="2000" dirty="0" smtClean="0"/>
              <a:t> el mal.</a:t>
            </a:r>
          </a:p>
          <a:p>
            <a:pPr marL="801688" lvl="1" algn="l" rtl="0">
              <a:lnSpc>
                <a:spcPct val="90000"/>
              </a:lnSpc>
              <a:buFontTx/>
              <a:buChar char="•"/>
            </a:pPr>
            <a:r>
              <a:rPr lang="en-US" altLang="en-US" sz="2000" dirty="0" smtClean="0"/>
              <a:t>Él </a:t>
            </a:r>
            <a:r>
              <a:rPr lang="en-US" altLang="en-US" sz="2000" dirty="0" err="1" smtClean="0"/>
              <a:t>es</a:t>
            </a:r>
            <a:r>
              <a:rPr lang="en-US" altLang="en-US" sz="2000" dirty="0" smtClean="0"/>
              <a:t> </a:t>
            </a:r>
            <a:r>
              <a:rPr lang="en-US" altLang="en-US" sz="2000" dirty="0" err="1" smtClean="0"/>
              <a:t>responsable</a:t>
            </a:r>
            <a:r>
              <a:rPr lang="en-US" altLang="en-US" sz="2000" dirty="0" smtClean="0"/>
              <a:t> ante Dios (con </a:t>
            </a:r>
            <a:r>
              <a:rPr lang="en-US" altLang="en-US" sz="2000" dirty="0" err="1" smtClean="0"/>
              <a:t>consecuencias</a:t>
            </a:r>
            <a:r>
              <a:rPr lang="en-US" altLang="en-US" sz="2000" dirty="0" smtClean="0"/>
              <a:t>) </a:t>
            </a:r>
            <a:r>
              <a:rPr lang="en-US" altLang="en-US" sz="2000" dirty="0" err="1" smtClean="0"/>
              <a:t>por</a:t>
            </a:r>
            <a:r>
              <a:rPr lang="en-US" altLang="en-US" sz="2000" dirty="0" smtClean="0"/>
              <a:t> el </a:t>
            </a:r>
            <a:r>
              <a:rPr lang="en-US" altLang="en-US" sz="2000" dirty="0" err="1" smtClean="0"/>
              <a:t>pecado</a:t>
            </a:r>
            <a:r>
              <a:rPr lang="en-US" altLang="en-US" sz="2000" dirty="0" smtClean="0"/>
              <a:t>.</a:t>
            </a:r>
          </a:p>
          <a:p>
            <a:pPr marL="801688" lvl="1" algn="l" rtl="0">
              <a:lnSpc>
                <a:spcPct val="90000"/>
              </a:lnSpc>
              <a:buFontTx/>
              <a:buChar char="•"/>
            </a:pPr>
            <a:r>
              <a:rPr lang="en-US" altLang="en-US" sz="2000" dirty="0" smtClean="0"/>
              <a:t>La </a:t>
            </a:r>
            <a:r>
              <a:rPr lang="en-US" altLang="en-US" sz="2000" dirty="0" err="1" smtClean="0"/>
              <a:t>ignorancia</a:t>
            </a:r>
            <a:r>
              <a:rPr lang="en-US" altLang="en-US" sz="2000" dirty="0" smtClean="0"/>
              <a:t> no </a:t>
            </a:r>
            <a:r>
              <a:rPr lang="en-US" altLang="en-US" sz="2000" dirty="0" err="1" smtClean="0"/>
              <a:t>excusa</a:t>
            </a:r>
            <a:r>
              <a:rPr lang="en-US" altLang="en-US" sz="2000" dirty="0" smtClean="0"/>
              <a:t> la </a:t>
            </a:r>
            <a:r>
              <a:rPr lang="en-US" altLang="en-US" sz="2000" dirty="0" err="1" smtClean="0"/>
              <a:t>desobediencia</a:t>
            </a:r>
            <a:r>
              <a:rPr lang="en-US" altLang="en-US" sz="2000" dirty="0" smtClean="0"/>
              <a:t>.</a:t>
            </a:r>
          </a:p>
          <a:p>
            <a:pPr marL="401638" indent="-401638" algn="l" rtl="0">
              <a:lnSpc>
                <a:spcPct val="90000"/>
              </a:lnSpc>
              <a:buFontTx/>
              <a:buAutoNum type="arabicPeriod"/>
            </a:pPr>
            <a:r>
              <a:rPr lang="en-US" altLang="en-US" sz="2400" dirty="0" smtClean="0"/>
              <a:t>El </a:t>
            </a:r>
            <a:r>
              <a:rPr lang="en-US" altLang="en-US" sz="2400" dirty="0" err="1" smtClean="0"/>
              <a:t>bien</a:t>
            </a:r>
            <a:r>
              <a:rPr lang="en-US" altLang="en-US" sz="2400" dirty="0" smtClean="0"/>
              <a:t> y el mal </a:t>
            </a:r>
            <a:r>
              <a:rPr lang="en-US" altLang="en-US" sz="2400" dirty="0" err="1" smtClean="0"/>
              <a:t>están</a:t>
            </a:r>
            <a:r>
              <a:rPr lang="en-US" altLang="en-US" sz="2400" dirty="0" smtClean="0"/>
              <a:t> </a:t>
            </a:r>
            <a:r>
              <a:rPr lang="en-US" altLang="en-US" sz="2400" dirty="0" err="1" smtClean="0"/>
              <a:t>determinados</a:t>
            </a:r>
            <a:r>
              <a:rPr lang="en-US" altLang="en-US" sz="2400" dirty="0" smtClean="0"/>
              <a:t> </a:t>
            </a:r>
            <a:r>
              <a:rPr lang="en-US" altLang="en-US" sz="2400" dirty="0" err="1" smtClean="0"/>
              <a:t>por</a:t>
            </a:r>
            <a:r>
              <a:rPr lang="en-US" altLang="en-US" sz="2400" dirty="0" smtClean="0"/>
              <a:t> la </a:t>
            </a:r>
            <a:r>
              <a:rPr lang="en-US" altLang="en-US" sz="2400" dirty="0" err="1" smtClean="0"/>
              <a:t>revelación</a:t>
            </a:r>
            <a:r>
              <a:rPr lang="en-US" altLang="en-US" sz="2400" dirty="0" smtClean="0"/>
              <a:t> de Dios.</a:t>
            </a:r>
          </a:p>
          <a:p>
            <a:pPr marL="801688" lvl="1" algn="l" rtl="0">
              <a:lnSpc>
                <a:spcPct val="90000"/>
              </a:lnSpc>
              <a:buFontTx/>
              <a:buChar char="•"/>
            </a:pPr>
            <a:r>
              <a:rPr lang="en-US" altLang="en-US" sz="2000" dirty="0" smtClean="0"/>
              <a:t>Los hombres </a:t>
            </a:r>
            <a:r>
              <a:rPr lang="en-US" altLang="en-US" sz="2000" dirty="0" err="1" smtClean="0"/>
              <a:t>tienen</a:t>
            </a:r>
            <a:r>
              <a:rPr lang="en-US" altLang="en-US" sz="2000" dirty="0" smtClean="0"/>
              <a:t> </a:t>
            </a:r>
            <a:r>
              <a:rPr lang="en-US" altLang="en-US" sz="2000" dirty="0" err="1" smtClean="0"/>
              <a:t>algún</a:t>
            </a:r>
            <a:r>
              <a:rPr lang="en-US" altLang="en-US" sz="2000" dirty="0" smtClean="0"/>
              <a:t> </a:t>
            </a:r>
            <a:r>
              <a:rPr lang="en-US" altLang="en-US" sz="2000" dirty="0" err="1" smtClean="0"/>
              <a:t>conocimiento</a:t>
            </a:r>
            <a:r>
              <a:rPr lang="en-US" altLang="en-US" sz="2000" dirty="0" smtClean="0"/>
              <a:t> moral </a:t>
            </a:r>
            <a:r>
              <a:rPr lang="en-US" altLang="en-US" sz="2000" dirty="0" err="1" smtClean="0"/>
              <a:t>inherente</a:t>
            </a:r>
            <a:r>
              <a:rPr lang="en-US" altLang="en-US" sz="2000" dirty="0" smtClean="0"/>
              <a:t>.</a:t>
            </a:r>
          </a:p>
          <a:p>
            <a:pPr marL="801688" lvl="1" algn="l" rtl="0">
              <a:lnSpc>
                <a:spcPct val="90000"/>
              </a:lnSpc>
              <a:buFontTx/>
              <a:buChar char="•"/>
            </a:pPr>
            <a:r>
              <a:rPr lang="en-US" altLang="en-US" sz="2000" dirty="0" smtClean="0"/>
              <a:t>La </a:t>
            </a:r>
            <a:r>
              <a:rPr lang="en-US" altLang="en-US" sz="2000" dirty="0" err="1" smtClean="0"/>
              <a:t>revelación</a:t>
            </a:r>
            <a:r>
              <a:rPr lang="en-US" altLang="en-US" sz="2000" dirty="0" smtClean="0"/>
              <a:t> de Dios </a:t>
            </a:r>
            <a:r>
              <a:rPr lang="en-US" altLang="en-US" sz="2000" dirty="0" err="1" smtClean="0"/>
              <a:t>es</a:t>
            </a:r>
            <a:r>
              <a:rPr lang="en-US" altLang="en-US" sz="2000" dirty="0" smtClean="0"/>
              <a:t> la base para la </a:t>
            </a:r>
            <a:r>
              <a:rPr lang="en-US" altLang="en-US" sz="2000" dirty="0" err="1" smtClean="0"/>
              <a:t>decisión</a:t>
            </a:r>
            <a:r>
              <a:rPr lang="en-US" altLang="en-US" sz="2000" dirty="0" smtClean="0"/>
              <a:t> personal y el </a:t>
            </a:r>
            <a:r>
              <a:rPr lang="en-US" altLang="en-US" sz="2000" dirty="0" err="1" smtClean="0"/>
              <a:t>juicio</a:t>
            </a:r>
            <a:r>
              <a:rPr lang="en-US" altLang="en-US" sz="2000" dirty="0" smtClean="0"/>
              <a:t> de </a:t>
            </a:r>
            <a:r>
              <a:rPr lang="en-US" altLang="en-US" sz="2000" dirty="0" err="1" smtClean="0"/>
              <a:t>los</a:t>
            </a:r>
            <a:r>
              <a:rPr lang="en-US" altLang="en-US" sz="2000" dirty="0" smtClean="0"/>
              <a:t> </a:t>
            </a:r>
            <a:r>
              <a:rPr lang="en-US" altLang="en-US" sz="2000" dirty="0" err="1" smtClean="0"/>
              <a:t>demás</a:t>
            </a:r>
            <a:r>
              <a:rPr lang="en-US" altLang="en-US" sz="2000" dirty="0" smtClean="0"/>
              <a:t>.</a:t>
            </a:r>
          </a:p>
          <a:p>
            <a:pPr marL="401638" indent="-401638" algn="l" rtl="0">
              <a:lnSpc>
                <a:spcPct val="90000"/>
              </a:lnSpc>
              <a:buFontTx/>
              <a:buAutoNum type="arabicPeriod"/>
            </a:pPr>
            <a:r>
              <a:rPr lang="en-US" altLang="en-US" sz="2400" dirty="0" smtClean="0"/>
              <a:t>Los </a:t>
            </a:r>
            <a:r>
              <a:rPr lang="en-US" altLang="en-US" sz="2400" dirty="0" err="1" smtClean="0"/>
              <a:t>cristianos</a:t>
            </a:r>
            <a:r>
              <a:rPr lang="en-US" altLang="en-US" sz="2400" dirty="0" smtClean="0"/>
              <a:t> no </a:t>
            </a:r>
            <a:r>
              <a:rPr lang="en-US" altLang="en-US" sz="2400" dirty="0" err="1" smtClean="0"/>
              <a:t>pueden</a:t>
            </a:r>
            <a:r>
              <a:rPr lang="en-US" altLang="en-US" sz="2400" dirty="0" smtClean="0"/>
              <a:t> </a:t>
            </a:r>
            <a:r>
              <a:rPr lang="en-US" altLang="en-US" sz="2400" dirty="0" err="1" smtClean="0"/>
              <a:t>tolerar</a:t>
            </a:r>
            <a:r>
              <a:rPr lang="en-US" altLang="en-US" sz="2400" dirty="0" smtClean="0"/>
              <a:t> la </a:t>
            </a:r>
            <a:r>
              <a:rPr lang="en-US" altLang="en-US" sz="2400" dirty="0" err="1" smtClean="0"/>
              <a:t>inmoralidad</a:t>
            </a:r>
            <a:r>
              <a:rPr lang="en-US" altLang="en-US" sz="2400" dirty="0" smtClean="0"/>
              <a:t> </a:t>
            </a:r>
            <a:r>
              <a:rPr lang="en-US" altLang="en-US" sz="2400" dirty="0" err="1" smtClean="0"/>
              <a:t>en</a:t>
            </a:r>
            <a:r>
              <a:rPr lang="en-US" altLang="en-US" sz="2400" dirty="0" smtClean="0"/>
              <a:t> la </a:t>
            </a:r>
            <a:r>
              <a:rPr lang="en-US" altLang="en-US" sz="2400" dirty="0" err="1" smtClean="0"/>
              <a:t>iglesia</a:t>
            </a:r>
            <a:r>
              <a:rPr lang="en-US" altLang="en-US" sz="2400" dirty="0" smtClean="0"/>
              <a:t>.</a:t>
            </a:r>
          </a:p>
          <a:p>
            <a:pPr marL="401638" indent="-401638" algn="l" rtl="0">
              <a:lnSpc>
                <a:spcPct val="90000"/>
              </a:lnSpc>
              <a:buFontTx/>
              <a:buAutoNum type="arabicPeriod"/>
            </a:pPr>
            <a:r>
              <a:rPr lang="en-US" altLang="en-US" sz="2400" dirty="0" smtClean="0"/>
              <a:t>Los </a:t>
            </a:r>
            <a:r>
              <a:rPr lang="en-US" altLang="en-US" sz="2400" dirty="0" err="1" smtClean="0"/>
              <a:t>cristianos</a:t>
            </a:r>
            <a:r>
              <a:rPr lang="en-US" altLang="en-US" sz="2400" dirty="0" smtClean="0"/>
              <a:t> </a:t>
            </a:r>
            <a:r>
              <a:rPr lang="en-US" altLang="en-US" sz="2400" dirty="0" err="1" smtClean="0"/>
              <a:t>viven</a:t>
            </a:r>
            <a:r>
              <a:rPr lang="en-US" altLang="en-US" sz="2400" dirty="0" smtClean="0"/>
              <a:t> entre la </a:t>
            </a:r>
            <a:r>
              <a:rPr lang="en-US" altLang="en-US" sz="2400" dirty="0" err="1" smtClean="0"/>
              <a:t>inmoralidad</a:t>
            </a:r>
            <a:r>
              <a:rPr lang="en-US" altLang="en-US" sz="2400" dirty="0" smtClean="0"/>
              <a:t> </a:t>
            </a:r>
            <a:r>
              <a:rPr lang="en-US" altLang="en-US" sz="2400" dirty="0" err="1" smtClean="0"/>
              <a:t>en</a:t>
            </a:r>
            <a:r>
              <a:rPr lang="en-US" altLang="en-US" sz="2400" dirty="0" smtClean="0"/>
              <a:t> el </a:t>
            </a:r>
            <a:r>
              <a:rPr lang="en-US" altLang="en-US" sz="2400" dirty="0" err="1" smtClean="0"/>
              <a:t>mundo</a:t>
            </a:r>
            <a:r>
              <a:rPr lang="en-US" altLang="en-US" sz="2400" dirty="0" smtClean="0"/>
              <a:t>.</a:t>
            </a:r>
          </a:p>
          <a:p>
            <a:pPr marL="801688" lvl="1" algn="l" rtl="0">
              <a:lnSpc>
                <a:spcPct val="90000"/>
              </a:lnSpc>
              <a:buFontTx/>
              <a:buChar char="•"/>
            </a:pPr>
            <a:r>
              <a:rPr lang="en-US" altLang="en-US" sz="2000" dirty="0" smtClean="0"/>
              <a:t>Deben </a:t>
            </a:r>
            <a:r>
              <a:rPr lang="en-US" altLang="en-US" sz="2000" dirty="0" err="1" smtClean="0"/>
              <a:t>reprender</a:t>
            </a:r>
            <a:r>
              <a:rPr lang="en-US" altLang="en-US" sz="2000" dirty="0" smtClean="0"/>
              <a:t>, pero </a:t>
            </a:r>
            <a:r>
              <a:rPr lang="en-US" altLang="en-US" sz="2000" dirty="0" err="1" smtClean="0"/>
              <a:t>tienen</a:t>
            </a:r>
            <a:r>
              <a:rPr lang="en-US" altLang="en-US" sz="2000" dirty="0" smtClean="0"/>
              <a:t> </a:t>
            </a:r>
            <a:r>
              <a:rPr lang="en-US" altLang="en-US" sz="2000" dirty="0" err="1" smtClean="0"/>
              <a:t>poco</a:t>
            </a:r>
            <a:r>
              <a:rPr lang="en-US" altLang="en-US" sz="2000" dirty="0" smtClean="0"/>
              <a:t> control </a:t>
            </a:r>
            <a:r>
              <a:rPr lang="en-US" altLang="en-US" sz="2000" dirty="0" err="1" smtClean="0"/>
              <a:t>directo</a:t>
            </a:r>
            <a:r>
              <a:rPr lang="en-US" altLang="en-US" sz="2000" dirty="0" smtClean="0"/>
              <a:t>.</a:t>
            </a:r>
          </a:p>
          <a:p>
            <a:pPr marL="801688" lvl="1" algn="l" rtl="0">
              <a:lnSpc>
                <a:spcPct val="90000"/>
              </a:lnSpc>
              <a:buFontTx/>
              <a:buChar char="•"/>
            </a:pPr>
            <a:r>
              <a:rPr lang="en-US" altLang="en-US" sz="2000" dirty="0" smtClean="0"/>
              <a:t>La </a:t>
            </a:r>
            <a:r>
              <a:rPr lang="en-US" altLang="en-US" sz="2000" dirty="0" err="1" smtClean="0"/>
              <a:t>influencia</a:t>
            </a:r>
            <a:r>
              <a:rPr lang="en-US" altLang="en-US" sz="2000" dirty="0" smtClean="0"/>
              <a:t> </a:t>
            </a:r>
            <a:r>
              <a:rPr lang="en-US" altLang="en-US" sz="2000" dirty="0" err="1" smtClean="0"/>
              <a:t>puede</a:t>
            </a:r>
            <a:r>
              <a:rPr lang="en-US" altLang="en-US" sz="2000" dirty="0" smtClean="0"/>
              <a:t> </a:t>
            </a:r>
            <a:r>
              <a:rPr lang="en-US" altLang="en-US" sz="2000" dirty="0" err="1" smtClean="0"/>
              <a:t>ser</a:t>
            </a:r>
            <a:r>
              <a:rPr lang="en-US" altLang="en-US" sz="2000" dirty="0" smtClean="0"/>
              <a:t> </a:t>
            </a:r>
            <a:r>
              <a:rPr lang="en-US" altLang="en-US" sz="2000" dirty="0" err="1" smtClean="0"/>
              <a:t>ejercida</a:t>
            </a:r>
            <a:r>
              <a:rPr lang="en-US" altLang="en-US" sz="2000" dirty="0" smtClean="0"/>
              <a:t> </a:t>
            </a:r>
            <a:r>
              <a:rPr lang="en-US" altLang="en-US" sz="2000" dirty="0" err="1" smtClean="0"/>
              <a:t>por</a:t>
            </a:r>
            <a:r>
              <a:rPr lang="en-US" altLang="en-US" sz="2000" dirty="0" smtClean="0"/>
              <a:t> </a:t>
            </a:r>
            <a:r>
              <a:rPr lang="en-US" altLang="en-US" sz="2000" dirty="0" err="1" smtClean="0"/>
              <a:t>nuestro</a:t>
            </a:r>
            <a:r>
              <a:rPr lang="en-US" altLang="en-US" sz="2000" dirty="0" smtClean="0"/>
              <a:t> </a:t>
            </a:r>
            <a:r>
              <a:rPr lang="en-US" altLang="en-US" sz="2000" dirty="0" err="1" smtClean="0"/>
              <a:t>buen</a:t>
            </a:r>
            <a:r>
              <a:rPr lang="en-US" altLang="en-US" sz="2000" dirty="0" smtClean="0"/>
              <a:t> </a:t>
            </a:r>
            <a:r>
              <a:rPr lang="en-US" altLang="en-US" sz="2000" dirty="0" err="1" smtClean="0"/>
              <a:t>comportamiento</a:t>
            </a:r>
            <a:r>
              <a:rPr lang="en-US" altLang="en-US" sz="2000" dirty="0" smtClean="0"/>
              <a:t>.</a:t>
            </a:r>
          </a:p>
          <a:p>
            <a:pPr marL="401638" indent="-401638" algn="l" rtl="0">
              <a:lnSpc>
                <a:spcPct val="90000"/>
              </a:lnSpc>
              <a:buFontTx/>
              <a:buAutoNum type="arabicPeriod"/>
            </a:pPr>
            <a:r>
              <a:rPr lang="en-US" altLang="en-US" sz="2400" dirty="0" smtClean="0"/>
              <a:t>La </a:t>
            </a:r>
            <a:r>
              <a:rPr lang="en-US" altLang="en-US" sz="2400" dirty="0" err="1" smtClean="0"/>
              <a:t>inmoralidad</a:t>
            </a:r>
            <a:r>
              <a:rPr lang="en-US" altLang="en-US" sz="2400" dirty="0" smtClean="0"/>
              <a:t> </a:t>
            </a:r>
            <a:r>
              <a:rPr lang="en-US" altLang="en-US" sz="2400" dirty="0" err="1" smtClean="0"/>
              <a:t>sólo</a:t>
            </a:r>
            <a:r>
              <a:rPr lang="en-US" altLang="en-US" sz="2400" dirty="0" smtClean="0"/>
              <a:t> </a:t>
            </a:r>
            <a:r>
              <a:rPr lang="en-US" altLang="en-US" sz="2400" dirty="0" err="1" smtClean="0"/>
              <a:t>puede</a:t>
            </a:r>
            <a:r>
              <a:rPr lang="en-US" altLang="en-US" sz="2400" dirty="0" smtClean="0"/>
              <a:t> </a:t>
            </a:r>
            <a:r>
              <a:rPr lang="en-US" altLang="en-US" sz="2400" dirty="0" err="1" smtClean="0"/>
              <a:t>ser</a:t>
            </a:r>
            <a:r>
              <a:rPr lang="en-US" altLang="en-US" sz="2400" dirty="0" smtClean="0"/>
              <a:t> </a:t>
            </a:r>
            <a:r>
              <a:rPr lang="en-US" altLang="en-US" sz="2400" dirty="0" err="1" smtClean="0"/>
              <a:t>remediada</a:t>
            </a:r>
            <a:r>
              <a:rPr lang="en-US" altLang="en-US" sz="2400" dirty="0" smtClean="0"/>
              <a:t> </a:t>
            </a:r>
            <a:r>
              <a:rPr lang="en-US" altLang="en-US" sz="2400" dirty="0" err="1" smtClean="0"/>
              <a:t>por</a:t>
            </a:r>
            <a:r>
              <a:rPr lang="en-US" altLang="en-US" sz="2400" dirty="0" smtClean="0"/>
              <a:t> el </a:t>
            </a:r>
            <a:r>
              <a:rPr lang="en-US" altLang="en-US" sz="2400" dirty="0" err="1" smtClean="0"/>
              <a:t>evangelio</a:t>
            </a:r>
            <a:r>
              <a:rPr lang="en-US" altLang="en-US" sz="2400" dirty="0" smtClean="0"/>
              <a:t>.</a:t>
            </a:r>
          </a:p>
          <a:p>
            <a:pPr marL="801688" lvl="1" algn="l" rtl="0">
              <a:lnSpc>
                <a:spcPct val="90000"/>
              </a:lnSpc>
              <a:buFontTx/>
              <a:buChar char="•"/>
            </a:pPr>
            <a:r>
              <a:rPr lang="en-US" altLang="en-US" sz="2000" dirty="0" smtClean="0"/>
              <a:t>La </a:t>
            </a:r>
            <a:r>
              <a:rPr lang="en-US" altLang="en-US" sz="2000" dirty="0" err="1" smtClean="0"/>
              <a:t>legislación</a:t>
            </a:r>
            <a:r>
              <a:rPr lang="en-US" altLang="en-US" sz="2000" dirty="0" smtClean="0"/>
              <a:t>, la </a:t>
            </a:r>
            <a:r>
              <a:rPr lang="en-US" altLang="en-US" sz="2000" dirty="0" err="1" smtClean="0"/>
              <a:t>coerción</a:t>
            </a:r>
            <a:r>
              <a:rPr lang="en-US" altLang="en-US" sz="2000" dirty="0" smtClean="0"/>
              <a:t> y la </a:t>
            </a:r>
            <a:r>
              <a:rPr lang="en-US" altLang="en-US" sz="2000" dirty="0" err="1" smtClean="0"/>
              <a:t>fuerza</a:t>
            </a:r>
            <a:r>
              <a:rPr lang="en-US" altLang="en-US" sz="2000" dirty="0" smtClean="0"/>
              <a:t> son, </a:t>
            </a:r>
            <a:r>
              <a:rPr lang="en-US" altLang="en-US" sz="2000" dirty="0" err="1" smtClean="0"/>
              <a:t>en</a:t>
            </a:r>
            <a:r>
              <a:rPr lang="en-US" altLang="en-US" sz="2000" dirty="0" smtClean="0"/>
              <a:t> </a:t>
            </a:r>
            <a:r>
              <a:rPr lang="en-US" altLang="en-US" sz="2000" dirty="0" err="1" smtClean="0"/>
              <a:t>última</a:t>
            </a:r>
            <a:r>
              <a:rPr lang="en-US" altLang="en-US" sz="2000" dirty="0" smtClean="0"/>
              <a:t> </a:t>
            </a:r>
            <a:r>
              <a:rPr lang="en-US" altLang="en-US" sz="2000" dirty="0" err="1" smtClean="0"/>
              <a:t>instancia</a:t>
            </a:r>
            <a:r>
              <a:rPr lang="en-US" altLang="en-US" sz="2000" dirty="0" smtClean="0"/>
              <a:t>, </a:t>
            </a:r>
            <a:r>
              <a:rPr lang="en-US" altLang="en-US" sz="2000" dirty="0" err="1" smtClean="0"/>
              <a:t>ineficaces</a:t>
            </a:r>
            <a:r>
              <a:rPr lang="en-US" altLang="en-US" sz="2000" dirty="0" smtClean="0"/>
              <a:t>.</a:t>
            </a:r>
          </a:p>
          <a:p>
            <a:pPr marL="801688" lvl="1" algn="l" rtl="0">
              <a:lnSpc>
                <a:spcPct val="90000"/>
              </a:lnSpc>
              <a:buFontTx/>
              <a:buChar char="•"/>
            </a:pPr>
            <a:r>
              <a:rPr lang="en-US" altLang="en-US" sz="2000" dirty="0" smtClean="0"/>
              <a:t>Se </a:t>
            </a:r>
            <a:r>
              <a:rPr lang="en-US" altLang="en-US" sz="2000" dirty="0" err="1" smtClean="0"/>
              <a:t>requiere</a:t>
            </a:r>
            <a:r>
              <a:rPr lang="en-US" altLang="en-US" sz="2000" dirty="0" smtClean="0"/>
              <a:t> un </a:t>
            </a:r>
            <a:r>
              <a:rPr lang="en-US" altLang="en-US" sz="2000" dirty="0" err="1" smtClean="0"/>
              <a:t>cambio</a:t>
            </a:r>
            <a:r>
              <a:rPr lang="en-US" altLang="en-US" sz="2000" dirty="0" smtClean="0"/>
              <a:t> de </a:t>
            </a:r>
            <a:r>
              <a:rPr lang="en-US" altLang="en-US" sz="2000" dirty="0" err="1" smtClean="0"/>
              <a:t>carácter</a:t>
            </a:r>
            <a:r>
              <a:rPr lang="en-US" altLang="en-US" sz="2000" dirty="0" smtClean="0"/>
              <a:t>, a </a:t>
            </a:r>
            <a:r>
              <a:rPr lang="en-US" altLang="en-US" sz="2000" dirty="0" err="1" smtClean="0"/>
              <a:t>través</a:t>
            </a:r>
            <a:r>
              <a:rPr lang="en-US" altLang="en-US" sz="2000" dirty="0" smtClean="0"/>
              <a:t> del </a:t>
            </a:r>
            <a:r>
              <a:rPr lang="en-US" altLang="en-US" sz="2000" dirty="0" err="1" smtClean="0"/>
              <a:t>evangelio</a:t>
            </a:r>
            <a:r>
              <a:rPr lang="en-US" altLang="en-US" sz="2000" dirty="0" smtClean="0"/>
              <a:t>.</a:t>
            </a:r>
          </a:p>
        </p:txBody>
      </p:sp>
      <p:sp>
        <p:nvSpPr>
          <p:cNvPr id="138245" name="AutoShape 4">
            <a:hlinkClick r:id="rId2" action="ppaction://hlinksldjump" highlightClick="1"/>
          </p:cNvPr>
          <p:cNvSpPr>
            <a:spLocks noChangeArrowheads="1"/>
          </p:cNvSpPr>
          <p:nvPr/>
        </p:nvSpPr>
        <p:spPr bwMode="auto">
          <a:xfrm>
            <a:off x="-1" y="0"/>
            <a:ext cx="2050869" cy="287383"/>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14341" name="AutoShape 5">
            <a:hlinkClick r:id="rId3" action="ppaction://hlinksldjump" highlightClick="1"/>
          </p:cNvPr>
          <p:cNvSpPr>
            <a:spLocks noChangeArrowheads="1"/>
          </p:cNvSpPr>
          <p:nvPr/>
        </p:nvSpPr>
        <p:spPr bwMode="auto">
          <a:xfrm>
            <a:off x="6805749" y="6546850"/>
            <a:ext cx="2338251" cy="311150"/>
          </a:xfrm>
          <a:prstGeom prst="actionButtonBlank">
            <a:avLst/>
          </a:prstGeom>
          <a:solidFill>
            <a:schemeClr val="folHlink"/>
          </a:solidFill>
          <a:ln>
            <a:noFill/>
          </a:ln>
          <a:effectLst/>
        </p:spPr>
        <p:txBody>
          <a:bodyPr wrap="none" anchor="ctr"/>
          <a:lstStyle/>
          <a:p>
            <a:pPr algn="ctr" rtl="0">
              <a:defRPr/>
            </a:pPr>
            <a:r>
              <a:rPr lang="en-US" altLang="en-US" sz="1600" b="1" dirty="0" err="1">
                <a:effectLst>
                  <a:outerShdw blurRad="38100" dist="38100" dir="2700000" algn="tl">
                    <a:srgbClr val="FFFFFF"/>
                  </a:outerShdw>
                </a:effectLst>
                <a:cs typeface="+mn-cs"/>
              </a:rPr>
              <a:t>Lógica</a:t>
            </a:r>
            <a:r>
              <a:rPr lang="en-US" altLang="en-US" sz="1600" b="1" dirty="0">
                <a:effectLst>
                  <a:outerShdw blurRad="38100" dist="38100" dir="2700000" algn="tl">
                    <a:srgbClr val="FFFFFF"/>
                  </a:outerShdw>
                </a:effectLst>
                <a:cs typeface="+mn-cs"/>
              </a:rPr>
              <a:t> de la </a:t>
            </a:r>
            <a:r>
              <a:rPr lang="en-US" altLang="en-US" sz="1600" b="1" dirty="0" err="1">
                <a:effectLst>
                  <a:outerShdw blurRad="38100" dist="38100" dir="2700000" algn="tl">
                    <a:srgbClr val="FFFFFF"/>
                  </a:outerShdw>
                </a:effectLst>
                <a:cs typeface="+mn-cs"/>
              </a:rPr>
              <a:t>lección</a:t>
            </a:r>
            <a:endParaRPr lang="en-US" altLang="en-US" sz="1600" b="1" dirty="0">
              <a:effectLst>
                <a:outerShdw blurRad="38100" dist="38100" dir="2700000" algn="tl">
                  <a:srgbClr val="FFFFFF"/>
                </a:outerShdw>
              </a:effectLst>
              <a:cs typeface="+mn-cs"/>
            </a:endParaRPr>
          </a:p>
        </p:txBody>
      </p:sp>
      <p:sp>
        <p:nvSpPr>
          <p:cNvPr id="2" name="Oval 1"/>
          <p:cNvSpPr/>
          <p:nvPr/>
        </p:nvSpPr>
        <p:spPr bwMode="auto">
          <a:xfrm>
            <a:off x="7543800" y="1341165"/>
            <a:ext cx="1676399" cy="301626"/>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ctr" rtl="0">
              <a:defRPr/>
            </a:pPr>
            <a:r>
              <a:rPr lang="en-US" sz="1400" dirty="0" err="1">
                <a:cs typeface="+mn-cs"/>
              </a:rPr>
              <a:t>M</a:t>
            </a:r>
            <a:r>
              <a:rPr lang="en-US" sz="1400" dirty="0" err="1" smtClean="0">
                <a:cs typeface="+mn-cs"/>
              </a:rPr>
              <a:t>undo</a:t>
            </a:r>
            <a:r>
              <a:rPr lang="en-US" sz="1400" dirty="0" smtClean="0">
                <a:cs typeface="+mn-cs"/>
              </a:rPr>
              <a:t> </a:t>
            </a:r>
            <a:r>
              <a:rPr lang="en-US" sz="1400" dirty="0">
                <a:cs typeface="+mn-cs"/>
              </a:rPr>
              <a:t>caído</a:t>
            </a:r>
          </a:p>
        </p:txBody>
      </p:sp>
      <p:sp>
        <p:nvSpPr>
          <p:cNvPr id="8" name="Oval 7"/>
          <p:cNvSpPr/>
          <p:nvPr/>
        </p:nvSpPr>
        <p:spPr bwMode="auto">
          <a:xfrm>
            <a:off x="7904254" y="845549"/>
            <a:ext cx="1177834" cy="381000"/>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ctr" rtl="0">
              <a:defRPr/>
            </a:pPr>
            <a:r>
              <a:rPr lang="en-US" sz="1400" dirty="0">
                <a:cs typeface="+mn-cs"/>
              </a:rPr>
              <a:t>H</a:t>
            </a:r>
            <a:r>
              <a:rPr lang="en-US" sz="1400" dirty="0" smtClean="0">
                <a:cs typeface="+mn-cs"/>
              </a:rPr>
              <a:t>ombre </a:t>
            </a:r>
            <a:r>
              <a:rPr lang="en-US" sz="1400" dirty="0">
                <a:cs typeface="+mn-cs"/>
              </a:rPr>
              <a:t>espiritual</a:t>
            </a:r>
          </a:p>
        </p:txBody>
      </p:sp>
      <p:sp>
        <p:nvSpPr>
          <p:cNvPr id="9" name="Oval 8"/>
          <p:cNvSpPr/>
          <p:nvPr/>
        </p:nvSpPr>
        <p:spPr bwMode="auto">
          <a:xfrm>
            <a:off x="7543800" y="2386739"/>
            <a:ext cx="1676400" cy="533400"/>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ctr" rtl="0">
              <a:defRPr/>
            </a:pPr>
            <a:r>
              <a:rPr lang="en-US" sz="1400" dirty="0" err="1">
                <a:cs typeface="+mn-cs"/>
              </a:rPr>
              <a:t>Revelación</a:t>
            </a:r>
            <a:r>
              <a:rPr lang="en-US" sz="1400" dirty="0">
                <a:cs typeface="+mn-cs"/>
              </a:rPr>
              <a:t> </a:t>
            </a:r>
            <a:r>
              <a:rPr lang="en-US" sz="1400" dirty="0" err="1" smtClean="0">
                <a:cs typeface="+mn-cs"/>
              </a:rPr>
              <a:t>proposicional</a:t>
            </a:r>
            <a:endParaRPr lang="en-US" sz="1400" dirty="0">
              <a:cs typeface="+mn-cs"/>
            </a:endParaRPr>
          </a:p>
        </p:txBody>
      </p:sp>
      <p:sp>
        <p:nvSpPr>
          <p:cNvPr id="10" name="Oval 9"/>
          <p:cNvSpPr/>
          <p:nvPr/>
        </p:nvSpPr>
        <p:spPr bwMode="auto">
          <a:xfrm>
            <a:off x="7329488" y="4437652"/>
            <a:ext cx="1752600" cy="381000"/>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l" rtl="0">
              <a:defRPr/>
            </a:pPr>
            <a:r>
              <a:rPr lang="en-US" sz="1400" dirty="0" err="1">
                <a:cs typeface="+mn-cs"/>
              </a:rPr>
              <a:t>M</a:t>
            </a:r>
            <a:r>
              <a:rPr lang="en-US" sz="1400" dirty="0" err="1" smtClean="0">
                <a:cs typeface="+mn-cs"/>
              </a:rPr>
              <a:t>undo</a:t>
            </a:r>
            <a:r>
              <a:rPr lang="en-US" sz="1400" dirty="0" smtClean="0">
                <a:cs typeface="+mn-cs"/>
              </a:rPr>
              <a:t> </a:t>
            </a:r>
            <a:r>
              <a:rPr lang="en-US" sz="1400" dirty="0">
                <a:cs typeface="+mn-cs"/>
              </a:rPr>
              <a:t>caído</a:t>
            </a:r>
          </a:p>
        </p:txBody>
      </p:sp>
      <p:sp>
        <p:nvSpPr>
          <p:cNvPr id="11" name="Oval 10"/>
          <p:cNvSpPr/>
          <p:nvPr/>
        </p:nvSpPr>
        <p:spPr bwMode="auto">
          <a:xfrm>
            <a:off x="7409430" y="5852342"/>
            <a:ext cx="1676400" cy="381000"/>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l" rtl="0">
              <a:defRPr/>
            </a:pPr>
            <a:r>
              <a:rPr lang="en-US" sz="1400" dirty="0" err="1" smtClean="0">
                <a:cs typeface="+mn-cs"/>
              </a:rPr>
              <a:t>Jesús</a:t>
            </a:r>
            <a:r>
              <a:rPr lang="en-US" sz="1400" dirty="0" smtClean="0">
                <a:cs typeface="+mn-cs"/>
              </a:rPr>
              <a:t> </a:t>
            </a:r>
            <a:r>
              <a:rPr lang="en-US" sz="1400" dirty="0">
                <a:cs typeface="+mn-cs"/>
              </a:rPr>
              <a:t>vino</a:t>
            </a:r>
          </a:p>
        </p:txBody>
      </p:sp>
      <p:sp>
        <p:nvSpPr>
          <p:cNvPr id="12" name="Oval 11"/>
          <p:cNvSpPr/>
          <p:nvPr/>
        </p:nvSpPr>
        <p:spPr bwMode="auto">
          <a:xfrm>
            <a:off x="7811589" y="1785077"/>
            <a:ext cx="1270499" cy="544512"/>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 anchorCtr="1"/>
          <a:lstStyle/>
          <a:p>
            <a:pPr algn="ctr" rtl="0">
              <a:defRPr/>
            </a:pPr>
            <a:r>
              <a:rPr lang="en-US" sz="1400" dirty="0" err="1">
                <a:cs typeface="+mn-cs"/>
              </a:rPr>
              <a:t>Universo</a:t>
            </a:r>
            <a:r>
              <a:rPr lang="en-US" sz="1400" dirty="0">
                <a:cs typeface="+mn-cs"/>
              </a:rPr>
              <a:t> </a:t>
            </a:r>
            <a:r>
              <a:rPr lang="en-US" sz="1400" dirty="0" smtClean="0">
                <a:cs typeface="+mn-cs"/>
              </a:rPr>
              <a:t>temporal</a:t>
            </a:r>
            <a:endParaRPr lang="en-US" sz="1400" dirty="0">
              <a:cs typeface="+mn-cs"/>
            </a:endParaRPr>
          </a:p>
        </p:txBody>
      </p:sp>
      <p:sp>
        <p:nvSpPr>
          <p:cNvPr id="138253"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F4BE72D-43DC-4CF6-965D-5C7127E4674E}" type="slidenum">
              <a:rPr lang="en-US" altLang="en-US" sz="1400"/>
              <a:pPr algn="l" rtl="0">
                <a:spcBef>
                  <a:spcPct val="0"/>
                </a:spcBef>
                <a:buFontTx/>
                <a:buNone/>
              </a:pPr>
              <a:t>111</a:t>
            </a:fld>
            <a:endParaRPr lang="en-US" altLang="en-US" sz="1400"/>
          </a:p>
        </p:txBody>
      </p:sp>
    </p:spTree>
    <p:extLst>
      <p:ext uri="{BB962C8B-B14F-4D97-AF65-F5344CB8AC3E}">
        <p14:creationId xmlns:p14="http://schemas.microsoft.com/office/powerpoint/2010/main" val="255720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3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3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339">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2" grpId="0" animBg="1"/>
      <p:bldP spid="8" grpId="0" animBg="1"/>
      <p:bldP spid="9" grpId="0" animBg="1"/>
      <p:bldP spid="10" grpId="0" animBg="1"/>
      <p:bldP spid="11" grpId="0" animBg="1"/>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9144000" cy="609600"/>
          </a:xfrm>
        </p:spPr>
        <p:txBody>
          <a:bodyPr/>
          <a:lstStyle/>
          <a:p>
            <a:pPr rtl="0">
              <a:defRPr/>
            </a:pPr>
            <a:r>
              <a:rPr lang="en-US" sz="2800" dirty="0"/>
              <a:t>Más preguntas sobre su sistema de valores</a:t>
            </a:r>
          </a:p>
        </p:txBody>
      </p:sp>
      <p:sp>
        <p:nvSpPr>
          <p:cNvPr id="139267" name="Content Placeholder 2"/>
          <p:cNvSpPr>
            <a:spLocks noGrp="1" noChangeArrowheads="1"/>
          </p:cNvSpPr>
          <p:nvPr>
            <p:ph idx="1"/>
          </p:nvPr>
        </p:nvSpPr>
        <p:spPr>
          <a:xfrm>
            <a:off x="76200" y="990600"/>
            <a:ext cx="9067800" cy="5334000"/>
          </a:xfrm>
        </p:spPr>
        <p:txBody>
          <a:bodyPr>
            <a:normAutofit lnSpcReduction="10000"/>
          </a:bodyPr>
          <a:lstStyle/>
          <a:p>
            <a:pPr marL="514350" indent="-514350" algn="l" rtl="0">
              <a:buFont typeface="Verdana" panose="020B0604030504040204" pitchFamily="34" charset="0"/>
              <a:buAutoNum type="arabicPeriod"/>
            </a:pPr>
            <a:r>
              <a:rPr lang="en-US" altLang="en-US" dirty="0" smtClean="0"/>
              <a:t>¿</a:t>
            </a:r>
            <a:r>
              <a:rPr lang="en-US" altLang="en-US" dirty="0" err="1" smtClean="0"/>
              <a:t>Qué</a:t>
            </a:r>
            <a:r>
              <a:rPr lang="en-US" altLang="en-US" dirty="0" smtClean="0"/>
              <a:t> </a:t>
            </a:r>
            <a:r>
              <a:rPr lang="en-US" altLang="en-US" dirty="0" err="1" smtClean="0"/>
              <a:t>relación</a:t>
            </a:r>
            <a:r>
              <a:rPr lang="en-US" altLang="en-US" dirty="0" smtClean="0"/>
              <a:t> </a:t>
            </a:r>
            <a:r>
              <a:rPr lang="en-US" altLang="en-US" dirty="0" err="1" smtClean="0"/>
              <a:t>tendrá</a:t>
            </a:r>
            <a:r>
              <a:rPr lang="en-US" altLang="en-US" dirty="0" smtClean="0"/>
              <a:t> </a:t>
            </a:r>
            <a:r>
              <a:rPr lang="en-US" altLang="en-US" dirty="0" err="1" smtClean="0"/>
              <a:t>usted</a:t>
            </a:r>
            <a:r>
              <a:rPr lang="en-US" altLang="en-US" dirty="0" smtClean="0"/>
              <a:t> con </a:t>
            </a:r>
            <a:r>
              <a:rPr lang="en-US" altLang="en-US" dirty="0" err="1" smtClean="0"/>
              <a:t>aquellos</a:t>
            </a:r>
            <a:r>
              <a:rPr lang="en-US" altLang="en-US" dirty="0" smtClean="0"/>
              <a:t> que se </a:t>
            </a:r>
            <a:r>
              <a:rPr lang="en-US" altLang="en-US" dirty="0" err="1" smtClean="0"/>
              <a:t>oponen</a:t>
            </a:r>
            <a:r>
              <a:rPr lang="en-US" altLang="en-US" dirty="0" smtClean="0"/>
              <a:t> a </a:t>
            </a:r>
            <a:r>
              <a:rPr lang="en-US" altLang="en-US" dirty="0" err="1"/>
              <a:t>s</a:t>
            </a:r>
            <a:r>
              <a:rPr lang="en-US" altLang="en-US" dirty="0" err="1" smtClean="0"/>
              <a:t>us</a:t>
            </a:r>
            <a:r>
              <a:rPr lang="en-US" altLang="en-US" dirty="0" smtClean="0"/>
              <a:t> </a:t>
            </a:r>
            <a:r>
              <a:rPr lang="en-US" altLang="en-US" dirty="0" err="1" smtClean="0"/>
              <a:t>valores</a:t>
            </a:r>
            <a:r>
              <a:rPr lang="en-US" altLang="en-US" dirty="0" smtClean="0"/>
              <a:t> y </a:t>
            </a:r>
            <a:r>
              <a:rPr lang="en-US" altLang="en-US" dirty="0" err="1" smtClean="0"/>
              <a:t>comportamiento</a:t>
            </a:r>
            <a:r>
              <a:rPr lang="en-US" altLang="en-US" dirty="0" smtClean="0"/>
              <a:t>?</a:t>
            </a:r>
          </a:p>
          <a:p>
            <a:pPr marL="514350" indent="-514350" algn="l" rtl="0">
              <a:buFont typeface="Verdana" panose="020B0604030504040204" pitchFamily="34" charset="0"/>
              <a:buAutoNum type="arabicPeriod"/>
            </a:pPr>
            <a:r>
              <a:rPr lang="en-US" altLang="en-US" dirty="0" smtClean="0"/>
              <a:t>¿</a:t>
            </a:r>
            <a:r>
              <a:rPr lang="en-US" altLang="en-US" dirty="0" err="1" smtClean="0"/>
              <a:t>Qué</a:t>
            </a:r>
            <a:r>
              <a:rPr lang="en-US" altLang="en-US" dirty="0" smtClean="0"/>
              <a:t> </a:t>
            </a:r>
            <a:r>
              <a:rPr lang="en-US" altLang="en-US" dirty="0" err="1" smtClean="0"/>
              <a:t>responsabilidad</a:t>
            </a:r>
            <a:r>
              <a:rPr lang="en-US" altLang="en-US" dirty="0" smtClean="0"/>
              <a:t> </a:t>
            </a:r>
            <a:r>
              <a:rPr lang="en-US" altLang="en-US" dirty="0" err="1" smtClean="0"/>
              <a:t>tiene</a:t>
            </a:r>
            <a:r>
              <a:rPr lang="en-US" altLang="en-US" dirty="0" smtClean="0"/>
              <a:t> de </a:t>
            </a:r>
            <a:r>
              <a:rPr lang="en-US" altLang="en-US" dirty="0" err="1" smtClean="0"/>
              <a:t>controlar</a:t>
            </a:r>
            <a:r>
              <a:rPr lang="en-US" altLang="en-US" dirty="0" smtClean="0"/>
              <a:t> las </a:t>
            </a:r>
            <a:r>
              <a:rPr lang="en-US" altLang="en-US" dirty="0" err="1" smtClean="0"/>
              <a:t>acciones</a:t>
            </a:r>
            <a:r>
              <a:rPr lang="en-US" altLang="en-US" dirty="0" smtClean="0"/>
              <a:t> de </a:t>
            </a:r>
            <a:r>
              <a:rPr lang="en-US" altLang="en-US" dirty="0" err="1" smtClean="0"/>
              <a:t>los</a:t>
            </a:r>
            <a:r>
              <a:rPr lang="en-US" altLang="en-US" dirty="0" smtClean="0"/>
              <a:t> </a:t>
            </a:r>
            <a:r>
              <a:rPr lang="en-US" altLang="en-US" dirty="0" err="1" smtClean="0"/>
              <a:t>demás</a:t>
            </a:r>
            <a:r>
              <a:rPr lang="en-US" altLang="en-US" dirty="0" smtClean="0"/>
              <a:t> para </a:t>
            </a:r>
            <a:r>
              <a:rPr lang="en-US" altLang="en-US" dirty="0" err="1" smtClean="0"/>
              <a:t>promover</a:t>
            </a:r>
            <a:r>
              <a:rPr lang="en-US" altLang="en-US" dirty="0" smtClean="0"/>
              <a:t> </a:t>
            </a:r>
            <a:r>
              <a:rPr lang="en-US" altLang="en-US" dirty="0" err="1" smtClean="0"/>
              <a:t>tus</a:t>
            </a:r>
            <a:r>
              <a:rPr lang="en-US" altLang="en-US" dirty="0" smtClean="0"/>
              <a:t> </a:t>
            </a:r>
            <a:r>
              <a:rPr lang="en-US" altLang="en-US" dirty="0" err="1" smtClean="0"/>
              <a:t>valores</a:t>
            </a:r>
            <a:r>
              <a:rPr lang="en-US" altLang="en-US" dirty="0" smtClean="0"/>
              <a:t>?</a:t>
            </a:r>
          </a:p>
          <a:p>
            <a:pPr marL="514350" indent="-514350" algn="l" rtl="0">
              <a:buFont typeface="Verdana" panose="020B0604030504040204" pitchFamily="34" charset="0"/>
              <a:buAutoNum type="arabicPeriod"/>
            </a:pPr>
            <a:r>
              <a:rPr lang="en-US" altLang="en-US" dirty="0" smtClean="0"/>
              <a:t>¿</a:t>
            </a:r>
            <a:r>
              <a:rPr lang="en-US" altLang="en-US" dirty="0" err="1" smtClean="0"/>
              <a:t>Qué</a:t>
            </a:r>
            <a:r>
              <a:rPr lang="en-US" altLang="en-US" dirty="0" smtClean="0"/>
              <a:t> </a:t>
            </a:r>
            <a:r>
              <a:rPr lang="en-US" altLang="en-US" dirty="0" err="1" smtClean="0"/>
              <a:t>medidas</a:t>
            </a:r>
            <a:r>
              <a:rPr lang="en-US" altLang="en-US" dirty="0" smtClean="0"/>
              <a:t> </a:t>
            </a:r>
            <a:r>
              <a:rPr lang="en-US" altLang="en-US" dirty="0" err="1" smtClean="0"/>
              <a:t>coercitivas</a:t>
            </a:r>
            <a:r>
              <a:rPr lang="en-US" altLang="en-US" dirty="0" smtClean="0"/>
              <a:t> (</a:t>
            </a:r>
            <a:r>
              <a:rPr lang="en-US" altLang="en-US" dirty="0" err="1" smtClean="0"/>
              <a:t>incentivos</a:t>
            </a:r>
            <a:r>
              <a:rPr lang="en-US" altLang="en-US" dirty="0" smtClean="0"/>
              <a:t> y/o </a:t>
            </a:r>
            <a:r>
              <a:rPr lang="en-US" altLang="en-US" dirty="0" err="1" smtClean="0"/>
              <a:t>castigos</a:t>
            </a:r>
            <a:r>
              <a:rPr lang="en-US" altLang="en-US" dirty="0" smtClean="0"/>
              <a:t>) </a:t>
            </a:r>
            <a:r>
              <a:rPr lang="en-US" altLang="en-US" dirty="0" err="1" smtClean="0"/>
              <a:t>propondría</a:t>
            </a:r>
            <a:r>
              <a:rPr lang="en-US" altLang="en-US" dirty="0" smtClean="0"/>
              <a:t> para </a:t>
            </a:r>
            <a:r>
              <a:rPr lang="en-US" altLang="en-US" dirty="0" err="1" smtClean="0"/>
              <a:t>influir</a:t>
            </a:r>
            <a:r>
              <a:rPr lang="en-US" altLang="en-US" dirty="0" smtClean="0"/>
              <a:t> </a:t>
            </a:r>
            <a:r>
              <a:rPr lang="en-US" altLang="en-US" dirty="0" err="1" smtClean="0"/>
              <a:t>en</a:t>
            </a:r>
            <a:r>
              <a:rPr lang="en-US" altLang="en-US" dirty="0" smtClean="0"/>
              <a:t> el </a:t>
            </a:r>
            <a:r>
              <a:rPr lang="en-US" altLang="en-US" dirty="0" err="1" smtClean="0"/>
              <a:t>comportamiento</a:t>
            </a:r>
            <a:r>
              <a:rPr lang="en-US" altLang="en-US" dirty="0" smtClean="0"/>
              <a:t> de </a:t>
            </a:r>
            <a:r>
              <a:rPr lang="en-US" altLang="en-US" dirty="0" err="1" smtClean="0"/>
              <a:t>los</a:t>
            </a:r>
            <a:r>
              <a:rPr lang="en-US" altLang="en-US" dirty="0" smtClean="0"/>
              <a:t> </a:t>
            </a:r>
            <a:r>
              <a:rPr lang="en-US" altLang="en-US" dirty="0" err="1" smtClean="0"/>
              <a:t>demás</a:t>
            </a:r>
            <a:r>
              <a:rPr lang="en-US" altLang="en-US" dirty="0" smtClean="0"/>
              <a:t>?</a:t>
            </a:r>
          </a:p>
          <a:p>
            <a:pPr marL="857250" lvl="1" indent="-342900" algn="l" rtl="0"/>
            <a:r>
              <a:rPr lang="en-US" altLang="en-US" dirty="0" smtClean="0"/>
              <a:t>¿</a:t>
            </a:r>
            <a:r>
              <a:rPr lang="en-US" altLang="en-US" dirty="0" err="1" smtClean="0"/>
              <a:t>Cuáles</a:t>
            </a:r>
            <a:r>
              <a:rPr lang="en-US" altLang="en-US" dirty="0" smtClean="0"/>
              <a:t> </a:t>
            </a:r>
            <a:r>
              <a:rPr lang="en-US" altLang="en-US" dirty="0" err="1" smtClean="0"/>
              <a:t>políticas</a:t>
            </a:r>
            <a:r>
              <a:rPr lang="en-US" altLang="en-US" dirty="0" smtClean="0"/>
              <a:t> </a:t>
            </a:r>
            <a:r>
              <a:rPr lang="en-US" altLang="en-US" dirty="0" err="1" smtClean="0"/>
              <a:t>gubernamentales</a:t>
            </a:r>
            <a:r>
              <a:rPr lang="en-US" altLang="en-US" dirty="0" smtClean="0"/>
              <a:t>: </a:t>
            </a:r>
            <a:r>
              <a:rPr lang="en-US" altLang="en-US" dirty="0" err="1" smtClean="0"/>
              <a:t>leyes</a:t>
            </a:r>
            <a:r>
              <a:rPr lang="en-US" altLang="en-US" dirty="0" smtClean="0"/>
              <a:t>, </a:t>
            </a:r>
            <a:r>
              <a:rPr lang="en-US" altLang="en-US" dirty="0" err="1" smtClean="0"/>
              <a:t>incentivos</a:t>
            </a:r>
            <a:r>
              <a:rPr lang="en-US" altLang="en-US" dirty="0" smtClean="0"/>
              <a:t>?</a:t>
            </a:r>
          </a:p>
          <a:p>
            <a:pPr marL="857250" lvl="1" indent="-342900"/>
            <a:r>
              <a:rPr lang="en-US" altLang="en-US" dirty="0" smtClean="0"/>
              <a:t>¿</a:t>
            </a:r>
            <a:r>
              <a:rPr lang="en-US" altLang="en-US" dirty="0" err="1" smtClean="0"/>
              <a:t>Cuáles</a:t>
            </a:r>
            <a:r>
              <a:rPr lang="en-US" altLang="en-US" dirty="0" smtClean="0"/>
              <a:t> </a:t>
            </a:r>
            <a:r>
              <a:rPr lang="en-US" altLang="en-US" dirty="0" err="1" smtClean="0"/>
              <a:t>influencias</a:t>
            </a:r>
            <a:r>
              <a:rPr lang="en-US" altLang="en-US" dirty="0" smtClean="0"/>
              <a:t> </a:t>
            </a:r>
            <a:r>
              <a:rPr lang="en-US" altLang="en-US" dirty="0" err="1" smtClean="0"/>
              <a:t>sociales</a:t>
            </a:r>
            <a:r>
              <a:rPr lang="en-US" altLang="en-US" dirty="0" smtClean="0"/>
              <a:t>?</a:t>
            </a:r>
          </a:p>
          <a:p>
            <a:pPr marL="857250" lvl="1" indent="-342900"/>
            <a:r>
              <a:rPr lang="en-US" altLang="en-US" dirty="0" smtClean="0"/>
              <a:t>¿</a:t>
            </a:r>
            <a:r>
              <a:rPr lang="en-US" altLang="en-US" dirty="0" err="1" smtClean="0"/>
              <a:t>Cuáles</a:t>
            </a:r>
            <a:r>
              <a:rPr lang="en-US" altLang="en-US" dirty="0" smtClean="0"/>
              <a:t> </a:t>
            </a:r>
            <a:r>
              <a:rPr lang="en-US" altLang="en-US" dirty="0" err="1" smtClean="0"/>
              <a:t>programas</a:t>
            </a:r>
            <a:r>
              <a:rPr lang="en-US" altLang="en-US" dirty="0" smtClean="0"/>
              <a:t> </a:t>
            </a:r>
            <a:r>
              <a:rPr lang="en-US" altLang="en-US" dirty="0" err="1" smtClean="0"/>
              <a:t>educativos</a:t>
            </a:r>
            <a:r>
              <a:rPr lang="en-US" altLang="en-US" dirty="0" smtClean="0"/>
              <a:t>?</a:t>
            </a:r>
          </a:p>
        </p:txBody>
      </p:sp>
      <p:sp>
        <p:nvSpPr>
          <p:cNvPr id="7270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9269"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0A958B8-C720-4FFA-B283-B6E2F384C915}" type="slidenum">
              <a:rPr lang="en-US" altLang="en-US" sz="1400"/>
              <a:pPr algn="l" rtl="0">
                <a:spcBef>
                  <a:spcPct val="0"/>
                </a:spcBef>
                <a:buFontTx/>
                <a:buNone/>
              </a:pPr>
              <a:t>112</a:t>
            </a:fld>
            <a:endParaRPr lang="en-US" altLang="en-US" sz="1400"/>
          </a:p>
        </p:txBody>
      </p:sp>
    </p:spTree>
    <p:extLst>
      <p:ext uri="{BB962C8B-B14F-4D97-AF65-F5344CB8AC3E}">
        <p14:creationId xmlns:p14="http://schemas.microsoft.com/office/powerpoint/2010/main" val="229836069"/>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7" y="0"/>
            <a:ext cx="8969375" cy="609600"/>
          </a:xfrm>
        </p:spPr>
        <p:txBody>
          <a:bodyPr/>
          <a:lstStyle/>
          <a:p>
            <a:pPr rtl="0">
              <a:defRPr/>
            </a:pPr>
            <a:r>
              <a:rPr lang="en-US" dirty="0"/>
              <a:t>Aplicaciones y </a:t>
            </a:r>
            <a:r>
              <a:rPr lang="en-US" dirty="0" err="1" smtClean="0"/>
              <a:t>temas</a:t>
            </a:r>
            <a:r>
              <a:rPr lang="en-US" dirty="0" smtClean="0"/>
              <a:t> para </a:t>
            </a:r>
            <a:r>
              <a:rPr lang="en-US" dirty="0" err="1" smtClean="0"/>
              <a:t>conversar</a:t>
            </a:r>
            <a:endParaRPr lang="en-US" dirty="0"/>
          </a:p>
        </p:txBody>
      </p:sp>
      <p:sp>
        <p:nvSpPr>
          <p:cNvPr id="3" name="Content Placeholder 2"/>
          <p:cNvSpPr>
            <a:spLocks noGrp="1"/>
          </p:cNvSpPr>
          <p:nvPr>
            <p:ph idx="1"/>
          </p:nvPr>
        </p:nvSpPr>
        <p:spPr>
          <a:xfrm>
            <a:off x="96838" y="692150"/>
            <a:ext cx="8969375" cy="6097588"/>
          </a:xfrm>
        </p:spPr>
        <p:txBody>
          <a:bodyPr>
            <a:normAutofit fontScale="62500" lnSpcReduction="20000"/>
          </a:bodyPr>
          <a:lstStyle/>
          <a:p>
            <a:pPr>
              <a:spcBef>
                <a:spcPts val="0"/>
              </a:spcBef>
              <a:spcAft>
                <a:spcPts val="1200"/>
              </a:spcAft>
              <a:defRPr/>
            </a:pPr>
            <a:r>
              <a:rPr lang="es-ES" dirty="0" smtClean="0"/>
              <a:t>A </a:t>
            </a:r>
            <a:r>
              <a:rPr lang="es-ES" dirty="0"/>
              <a:t>pesar de todo su absolutismo, ¿tienen los moralistas como la Dra. Laura una autoridad sustancial para la dirección moral que dan? En el consejo que se da, ¿cuál es el poder (el motivo y la fuerza proporcionados) para el cambio dentro del individuo? ¿Existe una solución real para las consecuencias de la inmoralidad (por ejemplo, la </a:t>
            </a:r>
            <a:r>
              <a:rPr lang="es-ES" dirty="0" smtClean="0"/>
              <a:t>culpabilidad) </a:t>
            </a:r>
            <a:r>
              <a:rPr lang="es-ES" dirty="0"/>
              <a:t>proporcionada juntamente el asesoramiento</a:t>
            </a:r>
            <a:r>
              <a:rPr lang="es-ES" dirty="0" smtClean="0"/>
              <a:t>?</a:t>
            </a:r>
            <a:endParaRPr lang="es-ES" dirty="0"/>
          </a:p>
          <a:p>
            <a:pPr>
              <a:spcBef>
                <a:spcPts val="0"/>
              </a:spcBef>
              <a:spcAft>
                <a:spcPts val="1200"/>
              </a:spcAft>
              <a:defRPr/>
            </a:pPr>
            <a:r>
              <a:rPr lang="es-ES" dirty="0" smtClean="0"/>
              <a:t>¿Cuál </a:t>
            </a:r>
            <a:r>
              <a:rPr lang="es-ES" dirty="0"/>
              <a:t>es el objetivo final de la mayoría de las organizaciones de cambio de comportamiento, como MADD, DARE y </a:t>
            </a:r>
            <a:r>
              <a:rPr lang="es-ES" dirty="0" err="1"/>
              <a:t>Promise</a:t>
            </a:r>
            <a:r>
              <a:rPr lang="es-ES" dirty="0"/>
              <a:t> </a:t>
            </a:r>
            <a:r>
              <a:rPr lang="es-ES" dirty="0" err="1"/>
              <a:t>Keepers</a:t>
            </a:r>
            <a:r>
              <a:rPr lang="es-ES" dirty="0"/>
              <a:t> (es decir, es espiritual o físico)? </a:t>
            </a:r>
            <a:r>
              <a:rPr lang="es-ES" dirty="0" smtClean="0"/>
              <a:t/>
            </a:r>
            <a:br>
              <a:rPr lang="es-ES" dirty="0" smtClean="0"/>
            </a:br>
            <a:r>
              <a:rPr lang="es-ES" dirty="0" smtClean="0"/>
              <a:t>Para </a:t>
            </a:r>
            <a:r>
              <a:rPr lang="es-ES" dirty="0"/>
              <a:t>aquellos que tienen una base o infraestructura religiosa, ¿es su doctrina de acuerdo con la Biblia? </a:t>
            </a:r>
            <a:r>
              <a:rPr lang="es-ES" dirty="0" smtClean="0"/>
              <a:t/>
            </a:r>
            <a:br>
              <a:rPr lang="es-ES" dirty="0" smtClean="0"/>
            </a:br>
            <a:r>
              <a:rPr lang="es-ES" dirty="0" smtClean="0"/>
              <a:t>¿</a:t>
            </a:r>
            <a:r>
              <a:rPr lang="es-ES" dirty="0"/>
              <a:t>Es consistente entre todos los miembros de la organización?</a:t>
            </a:r>
          </a:p>
          <a:p>
            <a:pPr>
              <a:spcBef>
                <a:spcPts val="0"/>
              </a:spcBef>
              <a:spcAft>
                <a:spcPts val="1200"/>
              </a:spcAft>
              <a:defRPr/>
            </a:pPr>
            <a:r>
              <a:rPr lang="es-ES" dirty="0" smtClean="0"/>
              <a:t>Para los </a:t>
            </a:r>
            <a:r>
              <a:rPr lang="es-ES" dirty="0"/>
              <a:t>grupos anteriores, ¿está dirigido el esfuerzo principal a enseñar la "profundidad de las riquezas de la sabiduría y del conocimiento de Dios" (Romanos 11:33), o a un nivel de instrucción más superficial (</a:t>
            </a:r>
            <a:r>
              <a:rPr lang="es-ES" dirty="0" smtClean="0"/>
              <a:t>conductual, pragmática)?</a:t>
            </a:r>
            <a:endParaRPr lang="es-ES" dirty="0"/>
          </a:p>
          <a:p>
            <a:pPr>
              <a:spcBef>
                <a:spcPts val="0"/>
              </a:spcBef>
              <a:spcAft>
                <a:spcPts val="1200"/>
              </a:spcAft>
              <a:defRPr/>
            </a:pPr>
            <a:r>
              <a:rPr lang="es-ES" dirty="0" smtClean="0"/>
              <a:t>¿</a:t>
            </a:r>
            <a:r>
              <a:rPr lang="es-ES" dirty="0"/>
              <a:t>De qué manera podría un cristiano abordar estas circunstancias?</a:t>
            </a:r>
          </a:p>
          <a:p>
            <a:pPr lvl="1">
              <a:spcBef>
                <a:spcPts val="0"/>
              </a:spcBef>
              <a:spcAft>
                <a:spcPts val="1200"/>
              </a:spcAft>
              <a:defRPr/>
            </a:pPr>
            <a:r>
              <a:rPr lang="es-ES" dirty="0" smtClean="0"/>
              <a:t>Problemas </a:t>
            </a:r>
            <a:r>
              <a:rPr lang="es-ES" dirty="0"/>
              <a:t>maritales dolorosos y públicos en la familia de al lado.</a:t>
            </a:r>
          </a:p>
          <a:p>
            <a:pPr lvl="1">
              <a:spcBef>
                <a:spcPts val="0"/>
              </a:spcBef>
              <a:spcAft>
                <a:spcPts val="1200"/>
              </a:spcAft>
              <a:defRPr/>
            </a:pPr>
            <a:r>
              <a:rPr lang="es-ES" dirty="0" smtClean="0"/>
              <a:t>Acusaciones </a:t>
            </a:r>
            <a:r>
              <a:rPr lang="es-ES" dirty="0"/>
              <a:t>de racismo dentro de la empresa en la que </a:t>
            </a:r>
            <a:r>
              <a:rPr lang="es-ES" dirty="0" smtClean="0"/>
              <a:t>trabaja.</a:t>
            </a:r>
          </a:p>
          <a:p>
            <a:pPr lvl="1">
              <a:spcBef>
                <a:spcPts val="0"/>
              </a:spcBef>
              <a:spcAft>
                <a:spcPts val="1200"/>
              </a:spcAft>
              <a:defRPr/>
            </a:pPr>
            <a:r>
              <a:rPr lang="es-ES" dirty="0" smtClean="0"/>
              <a:t>Solicitudes </a:t>
            </a:r>
            <a:r>
              <a:rPr lang="es-ES" dirty="0"/>
              <a:t>de apoyo y recaudación de fondos para DARE en las </a:t>
            </a:r>
            <a:r>
              <a:rPr lang="es-ES" dirty="0" smtClean="0"/>
              <a:t>escuelas.</a:t>
            </a:r>
          </a:p>
          <a:p>
            <a:pPr lvl="1">
              <a:spcBef>
                <a:spcPts val="0"/>
              </a:spcBef>
              <a:spcAft>
                <a:spcPts val="1200"/>
              </a:spcAft>
              <a:defRPr/>
            </a:pPr>
            <a:r>
              <a:rPr lang="es-ES" dirty="0" smtClean="0"/>
              <a:t>Un </a:t>
            </a:r>
            <a:r>
              <a:rPr lang="es-ES" dirty="0"/>
              <a:t>establecimiento de entretenimiento para adultos puede abrir en el </a:t>
            </a:r>
            <a:r>
              <a:rPr lang="es-ES" dirty="0" smtClean="0"/>
              <a:t>vecindario.</a:t>
            </a:r>
          </a:p>
          <a:p>
            <a:pPr lvl="1">
              <a:spcBef>
                <a:spcPts val="0"/>
              </a:spcBef>
              <a:spcAft>
                <a:spcPts val="1200"/>
              </a:spcAft>
              <a:defRPr/>
            </a:pPr>
            <a:r>
              <a:rPr lang="es-ES" dirty="0" smtClean="0"/>
              <a:t>Se </a:t>
            </a:r>
            <a:r>
              <a:rPr lang="es-ES" dirty="0"/>
              <a:t>sabe que los adolescentes en la escuela consumen drogas.</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4029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6FB477B-D2FF-4210-B7A2-452B747DCD8F}" type="slidenum">
              <a:rPr lang="en-US" altLang="en-US" sz="1400"/>
              <a:pPr algn="l" rtl="0">
                <a:spcBef>
                  <a:spcPct val="0"/>
                </a:spcBef>
                <a:buFontTx/>
                <a:buNone/>
              </a:pPr>
              <a:t>113</a:t>
            </a:fld>
            <a:endParaRPr lang="en-US" altLang="en-US" sz="1400"/>
          </a:p>
        </p:txBody>
      </p:sp>
    </p:spTree>
    <p:extLst>
      <p:ext uri="{BB962C8B-B14F-4D97-AF65-F5344CB8AC3E}">
        <p14:creationId xmlns:p14="http://schemas.microsoft.com/office/powerpoint/2010/main" val="20513878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0"/>
            <a:ext cx="8288337" cy="808038"/>
          </a:xfrm>
        </p:spPr>
        <p:txBody>
          <a:bodyPr/>
          <a:lstStyle/>
          <a:p>
            <a:pPr rtl="0">
              <a:defRPr/>
            </a:pPr>
            <a:r>
              <a:rPr lang="en-US" sz="2400" dirty="0"/>
              <a:t>Asesoramiento </a:t>
            </a:r>
            <a:r>
              <a:rPr lang="en-US" sz="2400" dirty="0" err="1"/>
              <a:t>en</a:t>
            </a:r>
            <a:r>
              <a:rPr lang="en-US" sz="2400" dirty="0"/>
              <a:t> </a:t>
            </a:r>
            <a:r>
              <a:rPr lang="en-US" sz="2400" dirty="0" err="1" smtClean="0"/>
              <a:t>relaciones</a:t>
            </a:r>
            <a:r>
              <a:rPr lang="en-US" sz="2400" dirty="0" smtClean="0"/>
              <a:t> </a:t>
            </a:r>
            <a:r>
              <a:rPr lang="en-US" sz="2400" dirty="0"/>
              <a:t>que </a:t>
            </a:r>
            <a:r>
              <a:rPr lang="en-US" sz="2400" dirty="0" err="1" smtClean="0"/>
              <a:t>involucran</a:t>
            </a:r>
            <a:r>
              <a:rPr lang="en-US" sz="2400" dirty="0" smtClean="0"/>
              <a:t> </a:t>
            </a:r>
            <a:r>
              <a:rPr lang="en-US" sz="2400" dirty="0" err="1"/>
              <a:t>d</a:t>
            </a:r>
            <a:r>
              <a:rPr lang="en-US" sz="2400" dirty="0" err="1" smtClean="0"/>
              <a:t>esacuerdos</a:t>
            </a:r>
            <a:r>
              <a:rPr lang="en-US" sz="2400" dirty="0" smtClean="0"/>
              <a:t> </a:t>
            </a:r>
            <a:r>
              <a:rPr lang="en-US" sz="2400" dirty="0" err="1"/>
              <a:t>r</a:t>
            </a:r>
            <a:r>
              <a:rPr lang="en-US" sz="2400" dirty="0" err="1" smtClean="0"/>
              <a:t>eligiosos</a:t>
            </a:r>
            <a:r>
              <a:rPr lang="en-US" sz="2400" dirty="0" smtClean="0"/>
              <a:t> </a:t>
            </a:r>
            <a:r>
              <a:rPr lang="en-US" sz="2400" dirty="0"/>
              <a:t>y/o </a:t>
            </a:r>
            <a:r>
              <a:rPr lang="en-US" sz="2400" dirty="0" err="1" smtClean="0"/>
              <a:t>morales</a:t>
            </a:r>
            <a:endParaRPr lang="en-US" sz="2400" dirty="0"/>
          </a:p>
        </p:txBody>
      </p:sp>
      <p:sp>
        <p:nvSpPr>
          <p:cNvPr id="3" name="Content Placeholder 2"/>
          <p:cNvSpPr>
            <a:spLocks noGrp="1"/>
          </p:cNvSpPr>
          <p:nvPr>
            <p:ph idx="1"/>
          </p:nvPr>
        </p:nvSpPr>
        <p:spPr>
          <a:xfrm>
            <a:off x="-33338" y="808038"/>
            <a:ext cx="9144001" cy="5884862"/>
          </a:xfrm>
        </p:spPr>
        <p:txBody>
          <a:bodyPr>
            <a:normAutofit fontScale="92500" lnSpcReduction="20000"/>
          </a:bodyPr>
          <a:lstStyle/>
          <a:p>
            <a:pPr algn="l" rtl="0">
              <a:buFont typeface="Verdana" panose="020B0604030504040204" pitchFamily="34" charset="0"/>
              <a:buAutoNum type="arabicPeriod"/>
              <a:defRPr/>
            </a:pPr>
            <a:r>
              <a:rPr lang="en-US" altLang="en-US" sz="1600" dirty="0" err="1"/>
              <a:t>Identifique</a:t>
            </a:r>
            <a:r>
              <a:rPr lang="en-US" altLang="en-US" sz="1600" dirty="0"/>
              <a:t> </a:t>
            </a:r>
            <a:r>
              <a:rPr lang="en-US" altLang="en-US" sz="1600" dirty="0" err="1"/>
              <a:t>claramente</a:t>
            </a:r>
            <a:r>
              <a:rPr lang="en-US" altLang="en-US" sz="1600" dirty="0"/>
              <a:t> </a:t>
            </a:r>
            <a:r>
              <a:rPr lang="en-US" altLang="en-US" sz="1600" dirty="0" err="1"/>
              <a:t>los</a:t>
            </a:r>
            <a:r>
              <a:rPr lang="en-US" altLang="en-US" sz="1600" dirty="0"/>
              <a:t> </a:t>
            </a:r>
            <a:r>
              <a:rPr lang="en-US" altLang="en-US" sz="1600" dirty="0" err="1"/>
              <a:t>temas</a:t>
            </a:r>
            <a:r>
              <a:rPr lang="en-US" altLang="en-US" sz="1600" dirty="0"/>
              <a:t> de </a:t>
            </a:r>
            <a:r>
              <a:rPr lang="en-US" altLang="en-US" sz="1600" dirty="0" err="1"/>
              <a:t>desacuerdo</a:t>
            </a:r>
            <a:r>
              <a:rPr lang="en-US" altLang="en-US" sz="1600" dirty="0"/>
              <a:t>. </a:t>
            </a:r>
            <a:r>
              <a:rPr lang="en-US" altLang="en-US" sz="1600" dirty="0" err="1"/>
              <a:t>Pida</a:t>
            </a:r>
            <a:r>
              <a:rPr lang="en-US" altLang="en-US" sz="1600" dirty="0"/>
              <a:t> </a:t>
            </a:r>
            <a:r>
              <a:rPr lang="en-US" altLang="en-US" sz="1600" dirty="0" err="1"/>
              <a:t>declaraciones</a:t>
            </a:r>
            <a:r>
              <a:rPr lang="en-US" altLang="en-US" sz="1600" dirty="0"/>
              <a:t> de </a:t>
            </a:r>
            <a:r>
              <a:rPr lang="en-US" altLang="en-US" sz="1600" dirty="0" err="1"/>
              <a:t>creencia</a:t>
            </a:r>
            <a:r>
              <a:rPr lang="en-US" altLang="en-US" sz="1600" dirty="0"/>
              <a:t>.</a:t>
            </a:r>
          </a:p>
          <a:p>
            <a:pPr algn="l" rtl="0">
              <a:buFont typeface="Verdana" panose="020B0604030504040204" pitchFamily="34" charset="0"/>
              <a:buAutoNum type="arabicPeriod"/>
              <a:defRPr/>
            </a:pPr>
            <a:r>
              <a:rPr lang="en-US" altLang="en-US" sz="1600" dirty="0" err="1" smtClean="0"/>
              <a:t>Establezca</a:t>
            </a:r>
            <a:r>
              <a:rPr lang="en-US" altLang="en-US" sz="1600" dirty="0" smtClean="0"/>
              <a:t> </a:t>
            </a:r>
            <a:r>
              <a:rPr lang="en-US" altLang="en-US" sz="1600" dirty="0" err="1"/>
              <a:t>s</a:t>
            </a:r>
            <a:r>
              <a:rPr lang="en-US" altLang="en-US" sz="1600" dirty="0" err="1" smtClean="0"/>
              <a:t>u</a:t>
            </a:r>
            <a:r>
              <a:rPr lang="en-US" altLang="en-US" sz="1600" dirty="0" smtClean="0"/>
              <a:t> </a:t>
            </a:r>
            <a:r>
              <a:rPr lang="en-US" altLang="en-US" sz="1600" dirty="0" err="1"/>
              <a:t>propia</a:t>
            </a:r>
            <a:r>
              <a:rPr lang="en-US" altLang="en-US" sz="1600" dirty="0"/>
              <a:t> </a:t>
            </a:r>
            <a:r>
              <a:rPr lang="en-US" altLang="en-US" sz="1600" dirty="0" err="1"/>
              <a:t>convicción</a:t>
            </a:r>
            <a:r>
              <a:rPr lang="en-US" altLang="en-US" sz="1600" dirty="0"/>
              <a:t> (Rom 14:5b) con </a:t>
            </a:r>
            <a:r>
              <a:rPr lang="en-US" altLang="en-US" sz="1600" dirty="0" err="1"/>
              <a:t>evidencia</a:t>
            </a:r>
            <a:r>
              <a:rPr lang="en-US" altLang="en-US" sz="1600" dirty="0"/>
              <a:t> y </a:t>
            </a:r>
            <a:r>
              <a:rPr lang="en-US" altLang="en-US" sz="1600" dirty="0" err="1"/>
              <a:t>razón</a:t>
            </a:r>
            <a:r>
              <a:rPr lang="en-US" altLang="en-US" sz="1600" dirty="0"/>
              <a:t>. </a:t>
            </a:r>
            <a:r>
              <a:rPr lang="en-US" altLang="en-US" sz="1600" dirty="0" err="1" smtClean="0"/>
              <a:t>Enumere</a:t>
            </a:r>
            <a:r>
              <a:rPr lang="en-US" altLang="en-US" sz="1600" dirty="0" smtClean="0"/>
              <a:t> </a:t>
            </a:r>
            <a:r>
              <a:rPr lang="en-US" altLang="en-US" sz="1600" dirty="0" err="1"/>
              <a:t>argumentos</a:t>
            </a:r>
            <a:r>
              <a:rPr lang="en-US" altLang="en-US" sz="1600" dirty="0"/>
              <a:t> a favor y </a:t>
            </a:r>
            <a:r>
              <a:rPr lang="en-US" altLang="en-US" sz="1600" dirty="0" err="1"/>
              <a:t>en</a:t>
            </a:r>
            <a:r>
              <a:rPr lang="en-US" altLang="en-US" sz="1600" dirty="0"/>
              <a:t> contra. </a:t>
            </a:r>
            <a:r>
              <a:rPr lang="en-US" altLang="en-US" sz="1600" dirty="0" err="1"/>
              <a:t>Escriba</a:t>
            </a:r>
            <a:r>
              <a:rPr lang="en-US" altLang="en-US" sz="1600" dirty="0"/>
              <a:t> </a:t>
            </a:r>
            <a:r>
              <a:rPr lang="en-US" altLang="en-US" sz="1600" dirty="0" err="1"/>
              <a:t>los</a:t>
            </a:r>
            <a:r>
              <a:rPr lang="en-US" altLang="en-US" sz="1600" dirty="0"/>
              <a:t> </a:t>
            </a:r>
            <a:r>
              <a:rPr lang="en-US" altLang="en-US" sz="1600" dirty="0" err="1"/>
              <a:t>puntos</a:t>
            </a:r>
            <a:r>
              <a:rPr lang="en-US" altLang="en-US" sz="1600" dirty="0"/>
              <a:t> clave. </a:t>
            </a:r>
            <a:r>
              <a:rPr lang="en-US" altLang="en-US" sz="1600" dirty="0" err="1" smtClean="0"/>
              <a:t>Conteste</a:t>
            </a:r>
            <a:r>
              <a:rPr lang="en-US" altLang="en-US" sz="1600" dirty="0" smtClean="0"/>
              <a:t> </a:t>
            </a:r>
            <a:r>
              <a:rPr lang="en-US" altLang="en-US" sz="1600" dirty="0" err="1"/>
              <a:t>los</a:t>
            </a:r>
            <a:r>
              <a:rPr lang="en-US" altLang="en-US" sz="1600" dirty="0"/>
              <a:t> </a:t>
            </a:r>
            <a:r>
              <a:rPr lang="en-US" altLang="en-US" sz="1600" dirty="0" err="1"/>
              <a:t>mejores</a:t>
            </a:r>
            <a:r>
              <a:rPr lang="en-US" altLang="en-US" sz="1600" dirty="0"/>
              <a:t> </a:t>
            </a:r>
            <a:r>
              <a:rPr lang="en-US" altLang="en-US" sz="1600" dirty="0" err="1"/>
              <a:t>contraargumentos</a:t>
            </a:r>
            <a:r>
              <a:rPr lang="en-US" altLang="en-US" sz="1600" dirty="0"/>
              <a:t>.</a:t>
            </a:r>
          </a:p>
          <a:p>
            <a:pPr algn="l" rtl="0">
              <a:buFont typeface="Verdana" panose="020B0604030504040204" pitchFamily="34" charset="0"/>
              <a:buAutoNum type="arabicPeriod"/>
              <a:defRPr/>
            </a:pPr>
            <a:r>
              <a:rPr lang="en-US" altLang="en-US" sz="1600" dirty="0" err="1"/>
              <a:t>Indique</a:t>
            </a:r>
            <a:r>
              <a:rPr lang="en-US" altLang="en-US" sz="1600" dirty="0"/>
              <a:t> </a:t>
            </a:r>
            <a:r>
              <a:rPr lang="en-US" altLang="en-US" sz="1600" dirty="0" err="1"/>
              <a:t>su</a:t>
            </a:r>
            <a:r>
              <a:rPr lang="en-US" altLang="en-US" sz="1600" dirty="0"/>
              <a:t> </a:t>
            </a:r>
            <a:r>
              <a:rPr lang="en-US" altLang="en-US" sz="1600" dirty="0" err="1"/>
              <a:t>convicción</a:t>
            </a:r>
            <a:r>
              <a:rPr lang="en-US" altLang="en-US" sz="1600" dirty="0"/>
              <a:t> (Rom 14:14a;17)? </a:t>
            </a:r>
            <a:r>
              <a:rPr lang="en-US" altLang="en-US" sz="1600" dirty="0" err="1"/>
              <a:t>Asegúrese</a:t>
            </a:r>
            <a:r>
              <a:rPr lang="en-US" altLang="en-US" sz="1600" dirty="0"/>
              <a:t> de que la </a:t>
            </a:r>
            <a:r>
              <a:rPr lang="en-US" altLang="en-US" sz="1600" dirty="0" err="1"/>
              <a:t>otra</a:t>
            </a:r>
            <a:r>
              <a:rPr lang="en-US" altLang="en-US" sz="1600" dirty="0"/>
              <a:t> persona </a:t>
            </a:r>
            <a:r>
              <a:rPr lang="en-US" altLang="en-US" sz="1600" dirty="0" err="1"/>
              <a:t>entienda</a:t>
            </a:r>
            <a:r>
              <a:rPr lang="en-US" altLang="en-US" sz="1600" dirty="0"/>
              <a:t>.</a:t>
            </a:r>
          </a:p>
          <a:p>
            <a:pPr algn="l" rtl="0">
              <a:buFont typeface="Verdana" panose="020B0604030504040204" pitchFamily="34" charset="0"/>
              <a:buAutoNum type="arabicPeriod"/>
              <a:defRPr/>
            </a:pPr>
            <a:r>
              <a:rPr lang="en-US" altLang="en-US" sz="1600" dirty="0" err="1"/>
              <a:t>Preguntas</a:t>
            </a:r>
            <a:r>
              <a:rPr lang="en-US" altLang="en-US" sz="1600" dirty="0"/>
              <a:t> </a:t>
            </a:r>
            <a:r>
              <a:rPr lang="en-US" altLang="en-US" sz="1600" dirty="0" err="1"/>
              <a:t>sobre</a:t>
            </a:r>
            <a:r>
              <a:rPr lang="en-US" altLang="en-US" sz="1600" dirty="0"/>
              <a:t> </a:t>
            </a:r>
            <a:r>
              <a:rPr lang="en-US" altLang="en-US" sz="1600" dirty="0" smtClean="0"/>
              <a:t>el </a:t>
            </a:r>
            <a:r>
              <a:rPr lang="en-US" altLang="en-US" sz="1600" i="1" u="sng" dirty="0" err="1" smtClean="0"/>
              <a:t>tema</a:t>
            </a:r>
            <a:r>
              <a:rPr lang="en-US" altLang="en-US" sz="1600" i="1" dirty="0"/>
              <a:t> </a:t>
            </a:r>
            <a:r>
              <a:rPr lang="en-US" altLang="en-US" sz="1600" dirty="0" smtClean="0"/>
              <a:t>de </a:t>
            </a:r>
            <a:r>
              <a:rPr lang="en-US" altLang="en-US" sz="1600" dirty="0" err="1"/>
              <a:t>desacuerdo</a:t>
            </a:r>
            <a:endParaRPr lang="en-US" altLang="en-US" sz="1600" dirty="0"/>
          </a:p>
          <a:p>
            <a:pPr lvl="1" algn="l" rtl="0">
              <a:buFont typeface="Verdana" panose="020B0604030504040204" pitchFamily="34" charset="0"/>
              <a:buAutoNum type="alphaLcPeriod"/>
              <a:defRPr/>
            </a:pPr>
            <a:r>
              <a:rPr lang="en-US" altLang="en-US" sz="1500" dirty="0"/>
              <a:t>¿</a:t>
            </a:r>
            <a:r>
              <a:rPr lang="en-US" altLang="en-US" sz="1500" dirty="0" err="1"/>
              <a:t>Es</a:t>
            </a:r>
            <a:r>
              <a:rPr lang="en-US" altLang="en-US" sz="1500" dirty="0"/>
              <a:t> un principio fundamental de la </a:t>
            </a:r>
            <a:r>
              <a:rPr lang="en-US" altLang="en-US" sz="1500" dirty="0" err="1"/>
              <a:t>fe</a:t>
            </a:r>
            <a:r>
              <a:rPr lang="en-US" altLang="en-US" sz="1500" dirty="0"/>
              <a:t>? (p. </a:t>
            </a:r>
            <a:r>
              <a:rPr lang="en-US" altLang="en-US" sz="1500" dirty="0" err="1"/>
              <a:t>ej</a:t>
            </a:r>
            <a:r>
              <a:rPr lang="en-US" altLang="en-US" sz="1500" dirty="0"/>
              <a:t>., </a:t>
            </a:r>
            <a:r>
              <a:rPr lang="en-US" altLang="en-US" sz="1500" dirty="0" err="1"/>
              <a:t>salvación</a:t>
            </a:r>
            <a:r>
              <a:rPr lang="en-US" altLang="en-US" sz="1500" dirty="0"/>
              <a:t>, </a:t>
            </a:r>
            <a:r>
              <a:rPr lang="en-US" altLang="en-US" sz="1500" dirty="0" err="1"/>
              <a:t>infalibilidad</a:t>
            </a:r>
            <a:r>
              <a:rPr lang="en-US" altLang="en-US" sz="1500" dirty="0"/>
              <a:t> de las </a:t>
            </a:r>
            <a:r>
              <a:rPr lang="en-US" altLang="en-US" sz="1500" dirty="0" err="1"/>
              <a:t>Escrituras</a:t>
            </a:r>
            <a:r>
              <a:rPr lang="en-US" altLang="en-US" sz="1500" dirty="0"/>
              <a:t>, </a:t>
            </a:r>
            <a:r>
              <a:rPr lang="en-US" altLang="en-US" sz="1500" dirty="0" err="1"/>
              <a:t>deidad</a:t>
            </a:r>
            <a:r>
              <a:rPr lang="en-US" altLang="en-US" sz="1500" dirty="0"/>
              <a:t> de Cristo)</a:t>
            </a:r>
          </a:p>
          <a:p>
            <a:pPr lvl="1" algn="l" rtl="0">
              <a:buFont typeface="Verdana" panose="020B0604030504040204" pitchFamily="34" charset="0"/>
              <a:buAutoNum type="alphaLcPeriod"/>
              <a:defRPr/>
            </a:pPr>
            <a:r>
              <a:rPr lang="en-US" altLang="en-US" sz="1500" dirty="0"/>
              <a:t>¿Se </a:t>
            </a:r>
            <a:r>
              <a:rPr lang="en-US" altLang="en-US" sz="1500" dirty="0" err="1"/>
              <a:t>trata</a:t>
            </a:r>
            <a:r>
              <a:rPr lang="en-US" altLang="en-US" sz="1500" dirty="0"/>
              <a:t> de </a:t>
            </a:r>
            <a:r>
              <a:rPr lang="en-US" altLang="en-US" sz="1500" dirty="0" err="1"/>
              <a:t>una</a:t>
            </a:r>
            <a:r>
              <a:rPr lang="en-US" altLang="en-US" sz="1500" dirty="0"/>
              <a:t> </a:t>
            </a:r>
            <a:r>
              <a:rPr lang="en-US" altLang="en-US" sz="1500" dirty="0" err="1"/>
              <a:t>inmoralidad</a:t>
            </a:r>
            <a:r>
              <a:rPr lang="en-US" altLang="en-US" sz="1500" dirty="0"/>
              <a:t> </a:t>
            </a:r>
            <a:r>
              <a:rPr lang="en-US" altLang="en-US" sz="1500" dirty="0" err="1"/>
              <a:t>obvia</a:t>
            </a:r>
            <a:r>
              <a:rPr lang="en-US" altLang="en-US" sz="1500" dirty="0"/>
              <a:t> y continua (</a:t>
            </a:r>
            <a:r>
              <a:rPr lang="en-US" altLang="en-US" sz="1500" dirty="0" err="1"/>
              <a:t>por</a:t>
            </a:r>
            <a:r>
              <a:rPr lang="en-US" altLang="en-US" sz="1500" dirty="0"/>
              <a:t> </a:t>
            </a:r>
            <a:r>
              <a:rPr lang="en-US" altLang="en-US" sz="1500" dirty="0" err="1"/>
              <a:t>ejemplo</a:t>
            </a:r>
            <a:r>
              <a:rPr lang="en-US" altLang="en-US" sz="1500" dirty="0"/>
              <a:t>, 1 </a:t>
            </a:r>
            <a:r>
              <a:rPr lang="en-US" altLang="en-US" sz="1500" dirty="0" err="1"/>
              <a:t>Cor</a:t>
            </a:r>
            <a:r>
              <a:rPr lang="en-US" altLang="en-US" sz="1500" dirty="0"/>
              <a:t> 5:11)?</a:t>
            </a:r>
          </a:p>
          <a:p>
            <a:pPr lvl="1" algn="l" rtl="0">
              <a:buFont typeface="Verdana" panose="020B0604030504040204" pitchFamily="34" charset="0"/>
              <a:buAutoNum type="alphaLcPeriod"/>
              <a:defRPr/>
            </a:pPr>
            <a:r>
              <a:rPr lang="en-US" altLang="en-US" sz="1500" dirty="0"/>
              <a:t>¿</a:t>
            </a:r>
            <a:r>
              <a:rPr lang="en-US" altLang="en-US" sz="1500" dirty="0" err="1"/>
              <a:t>Refleja</a:t>
            </a:r>
            <a:r>
              <a:rPr lang="en-US" altLang="en-US" sz="1500" dirty="0"/>
              <a:t> un </a:t>
            </a:r>
            <a:r>
              <a:rPr lang="en-US" altLang="en-US" sz="1500" dirty="0" err="1"/>
              <a:t>rechazo</a:t>
            </a:r>
            <a:r>
              <a:rPr lang="en-US" altLang="en-US" sz="1500" dirty="0"/>
              <a:t> a la </a:t>
            </a:r>
            <a:r>
              <a:rPr lang="en-US" altLang="en-US" sz="1500" dirty="0" err="1"/>
              <a:t>autoridad</a:t>
            </a:r>
            <a:r>
              <a:rPr lang="en-US" altLang="en-US" sz="1500" dirty="0"/>
              <a:t> </a:t>
            </a:r>
            <a:r>
              <a:rPr lang="en-US" altLang="en-US" sz="1500" dirty="0" err="1"/>
              <a:t>apostólica</a:t>
            </a:r>
            <a:r>
              <a:rPr lang="en-US" altLang="en-US" sz="1500" dirty="0"/>
              <a:t> (o </a:t>
            </a:r>
            <a:r>
              <a:rPr lang="en-US" altLang="en-US" sz="1500" dirty="0" err="1"/>
              <a:t>creencia</a:t>
            </a:r>
            <a:r>
              <a:rPr lang="en-US" altLang="en-US" sz="1500" dirty="0"/>
              <a:t> </a:t>
            </a:r>
            <a:r>
              <a:rPr lang="en-US" altLang="en-US" sz="1500" dirty="0" err="1"/>
              <a:t>en</a:t>
            </a:r>
            <a:r>
              <a:rPr lang="en-US" altLang="en-US" sz="1500" dirty="0"/>
              <a:t> </a:t>
            </a:r>
            <a:r>
              <a:rPr lang="en-US" altLang="en-US" sz="1500" dirty="0" err="1"/>
              <a:t>absolutos</a:t>
            </a:r>
            <a:r>
              <a:rPr lang="en-US" altLang="en-US" sz="1500" dirty="0"/>
              <a:t>, etc.)?</a:t>
            </a:r>
          </a:p>
          <a:p>
            <a:pPr lvl="1" algn="l" rtl="0">
              <a:buFont typeface="Verdana" panose="020B0604030504040204" pitchFamily="34" charset="0"/>
              <a:buAutoNum type="alphaLcPeriod"/>
              <a:defRPr/>
            </a:pPr>
            <a:r>
              <a:rPr lang="en-US" altLang="en-US" sz="1500" dirty="0"/>
              <a:t>¿</a:t>
            </a:r>
            <a:r>
              <a:rPr lang="en-US" altLang="en-US" sz="1500" dirty="0" err="1"/>
              <a:t>Es</a:t>
            </a:r>
            <a:r>
              <a:rPr lang="en-US" altLang="en-US" sz="1500" dirty="0"/>
              <a:t> </a:t>
            </a:r>
            <a:r>
              <a:rPr lang="en-US" altLang="en-US" sz="1500" dirty="0" err="1"/>
              <a:t>difícil</a:t>
            </a:r>
            <a:r>
              <a:rPr lang="en-US" altLang="en-US" sz="1500" dirty="0"/>
              <a:t> y/o </a:t>
            </a:r>
            <a:r>
              <a:rPr lang="en-US" altLang="en-US" sz="1500" dirty="0" err="1"/>
              <a:t>complicado</a:t>
            </a:r>
            <a:r>
              <a:rPr lang="en-US" altLang="en-US" sz="1500" dirty="0"/>
              <a:t> (con </a:t>
            </a:r>
            <a:r>
              <a:rPr lang="en-US" altLang="en-US" sz="1500" dirty="0" err="1"/>
              <a:t>antecedentes</a:t>
            </a:r>
            <a:r>
              <a:rPr lang="en-US" altLang="en-US" sz="1500" dirty="0"/>
              <a:t> de </a:t>
            </a:r>
            <a:r>
              <a:rPr lang="en-US" altLang="en-US" sz="1500" dirty="0" err="1"/>
              <a:t>controversia</a:t>
            </a:r>
            <a:r>
              <a:rPr lang="en-US" altLang="en-US" sz="1500" dirty="0"/>
              <a:t> y/o </a:t>
            </a:r>
            <a:r>
              <a:rPr lang="en-US" altLang="en-US" sz="1500" dirty="0" err="1"/>
              <a:t>variedad</a:t>
            </a:r>
            <a:r>
              <a:rPr lang="en-US" altLang="en-US" sz="1500" dirty="0"/>
              <a:t> de </a:t>
            </a:r>
            <a:r>
              <a:rPr lang="en-US" altLang="en-US" sz="1500" dirty="0" err="1"/>
              <a:t>opiniones</a:t>
            </a:r>
            <a:r>
              <a:rPr lang="en-US" altLang="en-US" sz="1500" dirty="0"/>
              <a:t>)?</a:t>
            </a:r>
          </a:p>
          <a:p>
            <a:pPr algn="l" rtl="0">
              <a:buFont typeface="Verdana" panose="020B0604030504040204" pitchFamily="34" charset="0"/>
              <a:buAutoNum type="arabicPeriod"/>
              <a:defRPr/>
            </a:pPr>
            <a:r>
              <a:rPr lang="en-US" altLang="en-US" sz="1600" dirty="0" err="1"/>
              <a:t>Preguntas</a:t>
            </a:r>
            <a:r>
              <a:rPr lang="en-US" altLang="en-US" sz="1600" dirty="0"/>
              <a:t> </a:t>
            </a:r>
            <a:r>
              <a:rPr lang="en-US" altLang="en-US" sz="1600" dirty="0" err="1"/>
              <a:t>sobre</a:t>
            </a:r>
            <a:r>
              <a:rPr lang="en-US" altLang="en-US" sz="1600" dirty="0"/>
              <a:t> la persona</a:t>
            </a:r>
          </a:p>
          <a:p>
            <a:pPr lvl="1" algn="l" rtl="0">
              <a:buFont typeface="Verdana" panose="020B0604030504040204" pitchFamily="34" charset="0"/>
              <a:buAutoNum type="alphaLcPeriod"/>
              <a:defRPr/>
            </a:pPr>
            <a:r>
              <a:rPr lang="en-US" altLang="en-US" sz="1500" dirty="0"/>
              <a:t>¿</a:t>
            </a:r>
            <a:r>
              <a:rPr lang="en-US" altLang="en-US" sz="1500" dirty="0" err="1"/>
              <a:t>Cuál</a:t>
            </a:r>
            <a:r>
              <a:rPr lang="en-US" altLang="en-US" sz="1500" dirty="0"/>
              <a:t> </a:t>
            </a:r>
            <a:r>
              <a:rPr lang="en-US" altLang="en-US" sz="1500" dirty="0" err="1"/>
              <a:t>es</a:t>
            </a:r>
            <a:r>
              <a:rPr lang="en-US" altLang="en-US" sz="1500" dirty="0"/>
              <a:t> </a:t>
            </a:r>
            <a:r>
              <a:rPr lang="en-US" altLang="en-US" sz="1500" dirty="0" err="1"/>
              <a:t>su</a:t>
            </a:r>
            <a:r>
              <a:rPr lang="en-US" altLang="en-US" sz="1500" dirty="0"/>
              <a:t> </a:t>
            </a:r>
            <a:r>
              <a:rPr lang="en-US" altLang="en-US" sz="1500" dirty="0" err="1"/>
              <a:t>nivel</a:t>
            </a:r>
            <a:r>
              <a:rPr lang="en-US" altLang="en-US" sz="1500" dirty="0"/>
              <a:t> de </a:t>
            </a:r>
            <a:r>
              <a:rPr lang="en-US" altLang="en-US" sz="1500" dirty="0" err="1"/>
              <a:t>madurez</a:t>
            </a:r>
            <a:r>
              <a:rPr lang="en-US" altLang="en-US" sz="1500" dirty="0"/>
              <a:t>: </a:t>
            </a:r>
            <a:r>
              <a:rPr lang="en-US" altLang="en-US" sz="1500" dirty="0" err="1"/>
              <a:t>profundidad</a:t>
            </a:r>
            <a:r>
              <a:rPr lang="en-US" altLang="en-US" sz="1500" dirty="0"/>
              <a:t> de </a:t>
            </a:r>
            <a:r>
              <a:rPr lang="en-US" altLang="en-US" sz="1500" dirty="0" err="1"/>
              <a:t>conocimiento</a:t>
            </a:r>
            <a:r>
              <a:rPr lang="en-US" altLang="en-US" sz="1500" dirty="0"/>
              <a:t>, </a:t>
            </a:r>
            <a:r>
              <a:rPr lang="en-US" altLang="en-US" sz="1500" dirty="0" err="1"/>
              <a:t>capacidad</a:t>
            </a:r>
            <a:r>
              <a:rPr lang="en-US" altLang="en-US" sz="1500" dirty="0"/>
              <a:t> de </a:t>
            </a:r>
            <a:r>
              <a:rPr lang="en-US" altLang="en-US" sz="1500" dirty="0" err="1"/>
              <a:t>razonar</a:t>
            </a:r>
            <a:r>
              <a:rPr lang="en-US" altLang="en-US" sz="1500" dirty="0"/>
              <a:t>, </a:t>
            </a:r>
            <a:r>
              <a:rPr lang="en-US" altLang="en-US" sz="1500" dirty="0" err="1"/>
              <a:t>sesgo</a:t>
            </a:r>
            <a:r>
              <a:rPr lang="en-US" altLang="en-US" sz="1500" dirty="0"/>
              <a:t> de </a:t>
            </a:r>
            <a:r>
              <a:rPr lang="en-US" altLang="en-US" sz="1500" dirty="0" err="1"/>
              <a:t>fondo</a:t>
            </a:r>
            <a:r>
              <a:rPr lang="en-US" altLang="en-US" sz="1500" dirty="0"/>
              <a:t>?</a:t>
            </a:r>
          </a:p>
          <a:p>
            <a:pPr lvl="1" algn="l" rtl="0">
              <a:buFont typeface="Verdana" panose="020B0604030504040204" pitchFamily="34" charset="0"/>
              <a:buAutoNum type="alphaLcPeriod"/>
              <a:defRPr/>
            </a:pPr>
            <a:r>
              <a:rPr lang="en-US" altLang="en-US" sz="1500" dirty="0" smtClean="0"/>
              <a:t>¿</a:t>
            </a:r>
            <a:r>
              <a:rPr lang="en-US" altLang="en-US" sz="1500" dirty="0" err="1" smtClean="0"/>
              <a:t>Cómo</a:t>
            </a:r>
            <a:r>
              <a:rPr lang="en-US" altLang="en-US" sz="1500" dirty="0" smtClean="0"/>
              <a:t> </a:t>
            </a:r>
            <a:r>
              <a:rPr lang="en-US" altLang="en-US" sz="1500" dirty="0" err="1" smtClean="0"/>
              <a:t>es</a:t>
            </a:r>
            <a:r>
              <a:rPr lang="en-US" altLang="en-US" sz="1500" dirty="0" smtClean="0"/>
              <a:t> </a:t>
            </a:r>
            <a:r>
              <a:rPr lang="en-US" altLang="en-US" sz="1500" dirty="0" err="1"/>
              <a:t>su</a:t>
            </a:r>
            <a:r>
              <a:rPr lang="en-US" altLang="en-US" sz="1500" dirty="0"/>
              <a:t> </a:t>
            </a:r>
            <a:r>
              <a:rPr lang="en-US" altLang="en-US" sz="1500" dirty="0" err="1"/>
              <a:t>interés</a:t>
            </a:r>
            <a:r>
              <a:rPr lang="en-US" altLang="en-US" sz="1500" dirty="0"/>
              <a:t> </a:t>
            </a:r>
            <a:r>
              <a:rPr lang="en-US" altLang="en-US" sz="1500" dirty="0" err="1"/>
              <a:t>demostrado</a:t>
            </a:r>
            <a:r>
              <a:rPr lang="en-US" altLang="en-US" sz="1500" dirty="0"/>
              <a:t> </a:t>
            </a:r>
            <a:r>
              <a:rPr lang="en-US" altLang="en-US" sz="1500" dirty="0" smtClean="0"/>
              <a:t>para </a:t>
            </a:r>
            <a:r>
              <a:rPr lang="en-US" altLang="en-US" sz="1500" dirty="0" err="1"/>
              <a:t>encontrar</a:t>
            </a:r>
            <a:r>
              <a:rPr lang="en-US" altLang="en-US" sz="1500" dirty="0"/>
              <a:t> y </a:t>
            </a:r>
            <a:r>
              <a:rPr lang="en-US" altLang="en-US" sz="1500" dirty="0" err="1"/>
              <a:t>seguir</a:t>
            </a:r>
            <a:r>
              <a:rPr lang="en-US" altLang="en-US" sz="1500" dirty="0"/>
              <a:t> la </a:t>
            </a:r>
            <a:r>
              <a:rPr lang="en-US" altLang="en-US" sz="1500" dirty="0" err="1"/>
              <a:t>Verdad</a:t>
            </a:r>
            <a:r>
              <a:rPr lang="en-US" altLang="en-US" sz="1500" dirty="0"/>
              <a:t>?</a:t>
            </a:r>
          </a:p>
          <a:p>
            <a:pPr algn="l" rtl="0">
              <a:buFont typeface="Verdana" panose="020B0604030504040204" pitchFamily="34" charset="0"/>
              <a:buAutoNum type="arabicPeriod"/>
              <a:defRPr/>
            </a:pPr>
            <a:r>
              <a:rPr lang="en-US" altLang="en-US" sz="1600" dirty="0" err="1"/>
              <a:t>Preguntas</a:t>
            </a:r>
            <a:r>
              <a:rPr lang="en-US" altLang="en-US" sz="1600" dirty="0"/>
              <a:t> </a:t>
            </a:r>
            <a:r>
              <a:rPr lang="en-US" altLang="en-US" sz="1600" dirty="0" err="1"/>
              <a:t>sobre</a:t>
            </a:r>
            <a:r>
              <a:rPr lang="en-US" altLang="en-US" sz="1600" dirty="0"/>
              <a:t> la </a:t>
            </a:r>
            <a:r>
              <a:rPr lang="en-US" altLang="en-US" sz="1600" dirty="0" err="1"/>
              <a:t>actividad</a:t>
            </a:r>
            <a:r>
              <a:rPr lang="en-US" altLang="en-US" sz="1600" dirty="0"/>
              <a:t> </a:t>
            </a:r>
            <a:r>
              <a:rPr lang="en-US" altLang="en-US" sz="1600" dirty="0" err="1"/>
              <a:t>específica</a:t>
            </a:r>
            <a:r>
              <a:rPr lang="en-US" altLang="en-US" sz="1600" dirty="0"/>
              <a:t>:</a:t>
            </a:r>
          </a:p>
          <a:p>
            <a:pPr lvl="1" algn="l" rtl="0">
              <a:buFont typeface="Verdana" panose="020B0604030504040204" pitchFamily="34" charset="0"/>
              <a:buAutoNum type="alphaLcPeriod"/>
              <a:defRPr/>
            </a:pPr>
            <a:r>
              <a:rPr lang="en-US" altLang="en-US" sz="1500" dirty="0"/>
              <a:t>¿Viola mi </a:t>
            </a:r>
            <a:r>
              <a:rPr lang="en-US" altLang="en-US" sz="1500" dirty="0" err="1"/>
              <a:t>conciencia</a:t>
            </a:r>
            <a:r>
              <a:rPr lang="en-US" altLang="en-US" sz="1500" dirty="0"/>
              <a:t> </a:t>
            </a:r>
            <a:r>
              <a:rPr lang="en-US" altLang="en-US" sz="1500" dirty="0" err="1"/>
              <a:t>participar</a:t>
            </a:r>
            <a:r>
              <a:rPr lang="en-US" altLang="en-US" sz="1500" dirty="0"/>
              <a:t> con </a:t>
            </a:r>
            <a:r>
              <a:rPr lang="en-US" altLang="en-US" sz="1500" dirty="0" err="1"/>
              <a:t>ellos</a:t>
            </a:r>
            <a:r>
              <a:rPr lang="en-US" altLang="en-US" sz="1500" dirty="0"/>
              <a:t> </a:t>
            </a:r>
            <a:r>
              <a:rPr lang="en-US" altLang="en-US" sz="1500" dirty="0" err="1"/>
              <a:t>en</a:t>
            </a:r>
            <a:r>
              <a:rPr lang="en-US" altLang="en-US" sz="1500" dirty="0"/>
              <a:t> </a:t>
            </a:r>
            <a:r>
              <a:rPr lang="en-US" altLang="en-US" sz="1500" dirty="0" err="1"/>
              <a:t>esto</a:t>
            </a:r>
            <a:r>
              <a:rPr lang="en-US" altLang="en-US" sz="1500" dirty="0"/>
              <a:t> (Rom 14:23)?</a:t>
            </a:r>
          </a:p>
          <a:p>
            <a:pPr lvl="1" algn="l" rtl="0">
              <a:buFont typeface="Verdana" panose="020B0604030504040204" pitchFamily="34" charset="0"/>
              <a:buAutoNum type="alphaLcPeriod"/>
              <a:defRPr/>
            </a:pPr>
            <a:r>
              <a:rPr lang="en-US" altLang="en-US" sz="1500" dirty="0"/>
              <a:t>¿Soy (o </a:t>
            </a:r>
            <a:r>
              <a:rPr lang="en-US" altLang="en-US" sz="1500" dirty="0" err="1"/>
              <a:t>pareceré</a:t>
            </a:r>
            <a:r>
              <a:rPr lang="en-US" altLang="en-US" sz="1500" dirty="0"/>
              <a:t>) </a:t>
            </a:r>
            <a:r>
              <a:rPr lang="en-US" altLang="en-US" sz="1500" dirty="0" err="1"/>
              <a:t>insubordinado</a:t>
            </a:r>
            <a:r>
              <a:rPr lang="en-US" altLang="en-US" sz="1500" dirty="0"/>
              <a:t> a </a:t>
            </a:r>
            <a:r>
              <a:rPr lang="en-US" altLang="en-US" sz="1500" dirty="0" err="1"/>
              <a:t>una</a:t>
            </a:r>
            <a:r>
              <a:rPr lang="en-US" altLang="en-US" sz="1500" dirty="0"/>
              <a:t> </a:t>
            </a:r>
            <a:r>
              <a:rPr lang="en-US" altLang="en-US" sz="1500" dirty="0" err="1"/>
              <a:t>acción</a:t>
            </a:r>
            <a:r>
              <a:rPr lang="en-US" altLang="en-US" sz="1500" dirty="0"/>
              <a:t> </a:t>
            </a:r>
            <a:r>
              <a:rPr lang="en-US" altLang="en-US" sz="1500" dirty="0" err="1"/>
              <a:t>congregacional</a:t>
            </a:r>
            <a:r>
              <a:rPr lang="en-US" altLang="en-US" sz="1500" dirty="0"/>
              <a:t> (</a:t>
            </a:r>
            <a:r>
              <a:rPr lang="en-US" altLang="en-US" sz="1500" dirty="0" err="1"/>
              <a:t>por</a:t>
            </a:r>
            <a:r>
              <a:rPr lang="en-US" altLang="en-US" sz="1500" dirty="0"/>
              <a:t> </a:t>
            </a:r>
            <a:r>
              <a:rPr lang="en-US" altLang="en-US" sz="1500" dirty="0" err="1" smtClean="0"/>
              <a:t>ej</a:t>
            </a:r>
            <a:r>
              <a:rPr lang="en-US" altLang="en-US" sz="1500" dirty="0" smtClean="0"/>
              <a:t>., la </a:t>
            </a:r>
            <a:r>
              <a:rPr lang="en-US" altLang="en-US" sz="1500" dirty="0" err="1" smtClean="0"/>
              <a:t>disciplina</a:t>
            </a:r>
            <a:r>
              <a:rPr lang="en-US" altLang="en-US" sz="1500" dirty="0" smtClean="0"/>
              <a:t>)?</a:t>
            </a:r>
            <a:endParaRPr lang="en-US" altLang="en-US" sz="1500" dirty="0"/>
          </a:p>
          <a:p>
            <a:pPr lvl="1" algn="l" rtl="0">
              <a:buFont typeface="Verdana" panose="020B0604030504040204" pitchFamily="34" charset="0"/>
              <a:buAutoNum type="alphaLcPeriod"/>
              <a:defRPr/>
            </a:pPr>
            <a:r>
              <a:rPr lang="en-US" altLang="en-US" sz="1500" dirty="0"/>
              <a:t>¿</a:t>
            </a:r>
            <a:r>
              <a:rPr lang="en-US" altLang="en-US" sz="1500" dirty="0" err="1"/>
              <a:t>Implica</a:t>
            </a:r>
            <a:r>
              <a:rPr lang="en-US" altLang="en-US" sz="1500" dirty="0"/>
              <a:t> (para </a:t>
            </a:r>
            <a:r>
              <a:rPr lang="en-US" altLang="en-US" sz="1500" dirty="0" err="1"/>
              <a:t>una</a:t>
            </a:r>
            <a:r>
              <a:rPr lang="en-US" altLang="en-US" sz="1500" dirty="0"/>
              <a:t> persona de </a:t>
            </a:r>
            <a:r>
              <a:rPr lang="en-US" altLang="en-US" sz="1500" dirty="0" err="1"/>
              <a:t>pensamiento</a:t>
            </a:r>
            <a:r>
              <a:rPr lang="en-US" altLang="en-US" sz="1500" dirty="0"/>
              <a:t> </a:t>
            </a:r>
            <a:r>
              <a:rPr lang="en-US" altLang="en-US" sz="1500" dirty="0" err="1"/>
              <a:t>claro</a:t>
            </a:r>
            <a:r>
              <a:rPr lang="en-US" altLang="en-US" sz="1500" dirty="0"/>
              <a:t>) que </a:t>
            </a:r>
            <a:r>
              <a:rPr lang="en-US" altLang="en-US" sz="1500" dirty="0" err="1"/>
              <a:t>apruebo</a:t>
            </a:r>
            <a:r>
              <a:rPr lang="en-US" altLang="en-US" sz="1500" dirty="0"/>
              <a:t> el error (I </a:t>
            </a:r>
            <a:r>
              <a:rPr lang="en-US" altLang="en-US" sz="1500" dirty="0" err="1"/>
              <a:t>Cor</a:t>
            </a:r>
            <a:r>
              <a:rPr lang="en-US" altLang="en-US" sz="1500" dirty="0"/>
              <a:t> 10:28)?</a:t>
            </a:r>
          </a:p>
          <a:p>
            <a:pPr lvl="1" algn="l" rtl="0">
              <a:buFont typeface="Verdana" panose="020B0604030504040204" pitchFamily="34" charset="0"/>
              <a:buAutoNum type="alphaLcPeriod"/>
              <a:defRPr/>
            </a:pPr>
            <a:r>
              <a:rPr lang="en-US" altLang="en-US" sz="1500" dirty="0"/>
              <a:t>¿</a:t>
            </a:r>
            <a:r>
              <a:rPr lang="en-US" altLang="en-US" sz="1500" dirty="0" err="1"/>
              <a:t>Hará</a:t>
            </a:r>
            <a:r>
              <a:rPr lang="en-US" altLang="en-US" sz="1500" dirty="0"/>
              <a:t> que </a:t>
            </a:r>
            <a:r>
              <a:rPr lang="en-US" altLang="en-US" sz="1500" dirty="0" err="1"/>
              <a:t>otros</a:t>
            </a:r>
            <a:r>
              <a:rPr lang="en-US" altLang="en-US" sz="1500" dirty="0"/>
              <a:t> (</a:t>
            </a:r>
            <a:r>
              <a:rPr lang="en-US" altLang="en-US" sz="1500" dirty="0" err="1"/>
              <a:t>especialmente</a:t>
            </a:r>
            <a:r>
              <a:rPr lang="en-US" altLang="en-US" sz="1500" dirty="0"/>
              <a:t> </a:t>
            </a:r>
            <a:r>
              <a:rPr lang="en-US" altLang="en-US" sz="1500" dirty="0" err="1"/>
              <a:t>los</a:t>
            </a:r>
            <a:r>
              <a:rPr lang="en-US" altLang="en-US" sz="1500" dirty="0"/>
              <a:t> '</a:t>
            </a:r>
            <a:r>
              <a:rPr lang="en-US" altLang="en-US" sz="1500" dirty="0" err="1"/>
              <a:t>débiles</a:t>
            </a:r>
            <a:r>
              <a:rPr lang="en-US" altLang="en-US" sz="1500" dirty="0"/>
              <a:t>', </a:t>
            </a:r>
            <a:r>
              <a:rPr lang="en-US" altLang="en-US" sz="1500" dirty="0" err="1"/>
              <a:t>incluidos</a:t>
            </a:r>
            <a:r>
              <a:rPr lang="en-US" altLang="en-US" sz="1500" dirty="0"/>
              <a:t> </a:t>
            </a:r>
            <a:r>
              <a:rPr lang="en-US" altLang="en-US" sz="1500" dirty="0" err="1"/>
              <a:t>sus</a:t>
            </a:r>
            <a:r>
              <a:rPr lang="en-US" altLang="en-US" sz="1500" dirty="0"/>
              <a:t> </a:t>
            </a:r>
            <a:r>
              <a:rPr lang="en-US" altLang="en-US" sz="1500" dirty="0" err="1"/>
              <a:t>propios</a:t>
            </a:r>
            <a:r>
              <a:rPr lang="en-US" altLang="en-US" sz="1500" dirty="0"/>
              <a:t> </a:t>
            </a:r>
            <a:r>
              <a:rPr lang="en-US" altLang="en-US" sz="1500" dirty="0" err="1"/>
              <a:t>hijos</a:t>
            </a:r>
            <a:r>
              <a:rPr lang="en-US" altLang="en-US" sz="1500" dirty="0"/>
              <a:t> u </a:t>
            </a:r>
            <a:r>
              <a:rPr lang="en-US" altLang="en-US" sz="1500" dirty="0" err="1"/>
              <a:t>otras</a:t>
            </a:r>
            <a:r>
              <a:rPr lang="en-US" altLang="en-US" sz="1500" dirty="0"/>
              <a:t> personas que lo </a:t>
            </a:r>
            <a:r>
              <a:rPr lang="en-US" altLang="en-US" sz="1500" dirty="0" err="1"/>
              <a:t>admiren</a:t>
            </a:r>
            <a:r>
              <a:rPr lang="en-US" altLang="en-US" sz="1500" dirty="0"/>
              <a:t>) </a:t>
            </a:r>
            <a:r>
              <a:rPr lang="en-US" altLang="en-US" sz="1500" dirty="0" err="1"/>
              <a:t>reciban</a:t>
            </a:r>
            <a:r>
              <a:rPr lang="en-US" altLang="en-US" sz="1500" dirty="0"/>
              <a:t> el </a:t>
            </a:r>
            <a:r>
              <a:rPr lang="en-US" altLang="en-US" sz="1500" dirty="0" err="1"/>
              <a:t>mensaje</a:t>
            </a:r>
            <a:r>
              <a:rPr lang="en-US" altLang="en-US" sz="1500" dirty="0"/>
              <a:t> </a:t>
            </a:r>
            <a:r>
              <a:rPr lang="en-US" altLang="en-US" sz="1500" dirty="0" err="1"/>
              <a:t>incorrecto</a:t>
            </a:r>
            <a:r>
              <a:rPr lang="en-US" altLang="en-US" sz="1500" dirty="0"/>
              <a:t> (</a:t>
            </a:r>
            <a:r>
              <a:rPr lang="en-US" altLang="en-US" sz="1500" dirty="0" err="1"/>
              <a:t>implícito</a:t>
            </a:r>
            <a:r>
              <a:rPr lang="en-US" altLang="en-US" sz="1500" dirty="0"/>
              <a:t>) </a:t>
            </a:r>
            <a:r>
              <a:rPr lang="en-US" altLang="en-US" sz="1500" dirty="0" err="1"/>
              <a:t>sobre</a:t>
            </a:r>
            <a:r>
              <a:rPr lang="en-US" altLang="en-US" sz="1500" dirty="0"/>
              <a:t> </a:t>
            </a:r>
            <a:r>
              <a:rPr lang="en-US" altLang="en-US" sz="1500" dirty="0" err="1"/>
              <a:t>su</a:t>
            </a:r>
            <a:r>
              <a:rPr lang="en-US" altLang="en-US" sz="1500" dirty="0"/>
              <a:t> </a:t>
            </a:r>
            <a:r>
              <a:rPr lang="en-US" altLang="en-US" sz="1500" dirty="0" err="1"/>
              <a:t>aceptación</a:t>
            </a:r>
            <a:r>
              <a:rPr lang="en-US" altLang="en-US" sz="1500" dirty="0"/>
              <a:t>? (1 Co 10:32)</a:t>
            </a:r>
          </a:p>
          <a:p>
            <a:pPr lvl="1" algn="l" rtl="0">
              <a:buFont typeface="Verdana" panose="020B0604030504040204" pitchFamily="34" charset="0"/>
              <a:buAutoNum type="alphaLcPeriod"/>
              <a:defRPr/>
            </a:pPr>
            <a:r>
              <a:rPr lang="en-US" altLang="en-US" sz="1500" dirty="0"/>
              <a:t>Si </a:t>
            </a:r>
            <a:r>
              <a:rPr lang="en-US" altLang="en-US" sz="1500" dirty="0" err="1" smtClean="0"/>
              <a:t>estuviera</a:t>
            </a:r>
            <a:r>
              <a:rPr lang="en-US" altLang="en-US" sz="1500" dirty="0" smtClean="0"/>
              <a:t> </a:t>
            </a:r>
            <a:r>
              <a:rPr lang="en-US" altLang="en-US" sz="1500" dirty="0" err="1"/>
              <a:t>en</a:t>
            </a:r>
            <a:r>
              <a:rPr lang="en-US" altLang="en-US" sz="1500" dirty="0"/>
              <a:t> un error (pero </a:t>
            </a:r>
            <a:r>
              <a:rPr lang="en-US" altLang="en-US" sz="1500" dirty="0" err="1"/>
              <a:t>en</a:t>
            </a:r>
            <a:r>
              <a:rPr lang="en-US" altLang="en-US" sz="1500" dirty="0"/>
              <a:t> </a:t>
            </a:r>
            <a:r>
              <a:rPr lang="en-US" altLang="en-US" sz="1500" dirty="0" err="1"/>
              <a:t>s</a:t>
            </a:r>
            <a:r>
              <a:rPr lang="en-US" altLang="en-US" sz="1500" dirty="0" err="1" smtClean="0"/>
              <a:t>u</a:t>
            </a:r>
            <a:r>
              <a:rPr lang="en-US" altLang="en-US" sz="1500" dirty="0" smtClean="0"/>
              <a:t> </a:t>
            </a:r>
            <a:r>
              <a:rPr lang="en-US" altLang="en-US" sz="1500" dirty="0" err="1"/>
              <a:t>sano</a:t>
            </a:r>
            <a:r>
              <a:rPr lang="en-US" altLang="en-US" sz="1500" dirty="0"/>
              <a:t> </a:t>
            </a:r>
            <a:r>
              <a:rPr lang="en-US" altLang="en-US" sz="1500" dirty="0" err="1"/>
              <a:t>juicio</a:t>
            </a:r>
            <a:r>
              <a:rPr lang="en-US" altLang="en-US" sz="1500" dirty="0"/>
              <a:t>), ¿</a:t>
            </a:r>
            <a:r>
              <a:rPr lang="en-US" altLang="en-US" sz="1500" dirty="0" err="1"/>
              <a:t>qué</a:t>
            </a:r>
            <a:r>
              <a:rPr lang="en-US" altLang="en-US" sz="1500" dirty="0"/>
              <a:t> l</a:t>
            </a:r>
            <a:r>
              <a:rPr lang="en-US" altLang="en-US" sz="1500" dirty="0" smtClean="0"/>
              <a:t>e </a:t>
            </a:r>
            <a:r>
              <a:rPr lang="en-US" altLang="en-US" sz="1500" dirty="0" err="1"/>
              <a:t>gustaría</a:t>
            </a:r>
            <a:r>
              <a:rPr lang="en-US" altLang="en-US" sz="1500" dirty="0"/>
              <a:t> que </a:t>
            </a:r>
            <a:r>
              <a:rPr lang="en-US" altLang="en-US" sz="1500" dirty="0" err="1"/>
              <a:t>alguien</a:t>
            </a:r>
            <a:r>
              <a:rPr lang="en-US" altLang="en-US" sz="1500" dirty="0"/>
              <a:t> </a:t>
            </a:r>
            <a:r>
              <a:rPr lang="en-US" altLang="en-US" sz="1500" dirty="0" err="1"/>
              <a:t>hiciera</a:t>
            </a:r>
            <a:r>
              <a:rPr lang="en-US" altLang="en-US" sz="1500" dirty="0"/>
              <a:t> </a:t>
            </a:r>
            <a:r>
              <a:rPr lang="en-US" altLang="en-US" sz="1500" dirty="0" err="1"/>
              <a:t>por</a:t>
            </a:r>
            <a:r>
              <a:rPr lang="en-US" altLang="en-US" sz="1500" dirty="0"/>
              <a:t> </a:t>
            </a:r>
            <a:r>
              <a:rPr lang="en-US" altLang="en-US" sz="1500" dirty="0" err="1" smtClean="0"/>
              <a:t>usted</a:t>
            </a:r>
            <a:r>
              <a:rPr lang="en-US" altLang="en-US" sz="1500" dirty="0" smtClean="0"/>
              <a:t>?</a:t>
            </a:r>
            <a:endParaRPr lang="en-US" altLang="en-US" sz="1500" dirty="0"/>
          </a:p>
          <a:p>
            <a:pPr lvl="1" algn="l" rtl="0">
              <a:buFont typeface="Verdana" panose="020B0604030504040204" pitchFamily="34" charset="0"/>
              <a:buAutoNum type="alphaLcPeriod"/>
              <a:defRPr/>
            </a:pPr>
            <a:r>
              <a:rPr lang="en-US" altLang="en-US" sz="1500" dirty="0"/>
              <a:t>¿</a:t>
            </a:r>
            <a:r>
              <a:rPr lang="en-US" altLang="en-US" sz="1500" dirty="0" err="1" smtClean="0"/>
              <a:t>Perderá</a:t>
            </a:r>
            <a:r>
              <a:rPr lang="en-US" altLang="en-US" sz="1500" dirty="0" smtClean="0"/>
              <a:t> </a:t>
            </a:r>
            <a:r>
              <a:rPr lang="en-US" altLang="en-US" sz="1500" dirty="0" err="1"/>
              <a:t>una</a:t>
            </a:r>
            <a:r>
              <a:rPr lang="en-US" altLang="en-US" sz="1500" dirty="0"/>
              <a:t> </a:t>
            </a:r>
            <a:r>
              <a:rPr lang="en-US" altLang="en-US" sz="1500" dirty="0" err="1"/>
              <a:t>oportunidad</a:t>
            </a:r>
            <a:r>
              <a:rPr lang="en-US" altLang="en-US" sz="1500" dirty="0"/>
              <a:t> de </a:t>
            </a:r>
            <a:r>
              <a:rPr lang="en-US" altLang="en-US" sz="1500" dirty="0" err="1"/>
              <a:t>enseñanza</a:t>
            </a:r>
            <a:r>
              <a:rPr lang="en-US" altLang="en-US" sz="1500" dirty="0"/>
              <a:t> </a:t>
            </a:r>
            <a:r>
              <a:rPr lang="en-US" altLang="en-US" sz="1500" dirty="0" err="1"/>
              <a:t>positiva</a:t>
            </a:r>
            <a:r>
              <a:rPr lang="en-US" altLang="en-US" sz="1500" dirty="0"/>
              <a:t>?</a:t>
            </a:r>
          </a:p>
          <a:p>
            <a:pPr lvl="1" algn="l" rtl="0">
              <a:buFont typeface="Verdana" panose="020B0604030504040204" pitchFamily="34" charset="0"/>
              <a:buAutoNum type="alphaLcPeriod"/>
              <a:defRPr/>
            </a:pPr>
            <a:r>
              <a:rPr lang="en-US" altLang="en-US" sz="1500" dirty="0"/>
              <a:t>¿</a:t>
            </a:r>
            <a:r>
              <a:rPr lang="en-US" altLang="en-US" sz="1500" dirty="0" err="1"/>
              <a:t>Sienta</a:t>
            </a:r>
            <a:r>
              <a:rPr lang="en-US" altLang="en-US" sz="1500" dirty="0"/>
              <a:t> un </a:t>
            </a:r>
            <a:r>
              <a:rPr lang="en-US" altLang="en-US" sz="1500" dirty="0" err="1"/>
              <a:t>precedente</a:t>
            </a:r>
            <a:r>
              <a:rPr lang="en-US" altLang="en-US" sz="1500" dirty="0"/>
              <a:t> que </a:t>
            </a:r>
            <a:r>
              <a:rPr lang="en-US" altLang="en-US" sz="1500" dirty="0" err="1"/>
              <a:t>será</a:t>
            </a:r>
            <a:r>
              <a:rPr lang="en-US" altLang="en-US" sz="1500" dirty="0"/>
              <a:t> </a:t>
            </a:r>
            <a:r>
              <a:rPr lang="en-US" altLang="en-US" sz="1500" dirty="0" err="1"/>
              <a:t>una</a:t>
            </a:r>
            <a:r>
              <a:rPr lang="en-US" altLang="en-US" sz="1500" dirty="0"/>
              <a:t> </a:t>
            </a:r>
            <a:r>
              <a:rPr lang="en-US" altLang="en-US" sz="1500" dirty="0" err="1"/>
              <a:t>desventaja</a:t>
            </a:r>
            <a:r>
              <a:rPr lang="en-US" altLang="en-US" sz="1500" dirty="0"/>
              <a:t> (</a:t>
            </a:r>
            <a:r>
              <a:rPr lang="en-US" altLang="en-US" sz="1500" dirty="0" err="1"/>
              <a:t>en</a:t>
            </a:r>
            <a:r>
              <a:rPr lang="en-US" altLang="en-US" sz="1500" dirty="0"/>
              <a:t> </a:t>
            </a:r>
            <a:r>
              <a:rPr lang="en-US" altLang="en-US" sz="1500" dirty="0" err="1"/>
              <a:t>problemas</a:t>
            </a:r>
            <a:r>
              <a:rPr lang="en-US" altLang="en-US" sz="1500" dirty="0"/>
              <a:t>/</a:t>
            </a:r>
            <a:r>
              <a:rPr lang="en-US" altLang="en-US" sz="1500" dirty="0" err="1"/>
              <a:t>circunstancias</a:t>
            </a:r>
            <a:r>
              <a:rPr lang="en-US" altLang="en-US" sz="1500" dirty="0"/>
              <a:t> </a:t>
            </a:r>
            <a:r>
              <a:rPr lang="en-US" altLang="en-US" sz="1500" dirty="0" err="1"/>
              <a:t>similares</a:t>
            </a:r>
            <a:r>
              <a:rPr lang="en-US" altLang="en-US" sz="1500" dirty="0"/>
              <a:t>)?</a:t>
            </a:r>
          </a:p>
          <a:p>
            <a:pPr lvl="1" algn="l" rtl="0">
              <a:buFont typeface="Verdana" panose="020B0604030504040204" pitchFamily="34" charset="0"/>
              <a:buAutoNum type="alphaLcPeriod"/>
              <a:defRPr/>
            </a:pPr>
            <a:r>
              <a:rPr lang="en-US" altLang="en-US" sz="1500" dirty="0"/>
              <a:t>¿Se ha </a:t>
            </a:r>
            <a:r>
              <a:rPr lang="en-US" altLang="en-US" sz="1500" dirty="0" err="1"/>
              <a:t>creado</a:t>
            </a:r>
            <a:r>
              <a:rPr lang="en-US" altLang="en-US" sz="1500" dirty="0"/>
              <a:t> el </a:t>
            </a:r>
            <a:r>
              <a:rPr lang="en-US" altLang="en-US" sz="1500" dirty="0" err="1"/>
              <a:t>dilema</a:t>
            </a:r>
            <a:r>
              <a:rPr lang="en-US" altLang="en-US" sz="1500" dirty="0"/>
              <a:t> (I </a:t>
            </a:r>
            <a:r>
              <a:rPr lang="en-US" altLang="en-US" sz="1500" dirty="0" err="1"/>
              <a:t>Cor</a:t>
            </a:r>
            <a:r>
              <a:rPr lang="en-US" altLang="en-US" sz="1500" dirty="0"/>
              <a:t> 10:28) para </a:t>
            </a:r>
            <a:r>
              <a:rPr lang="en-US" altLang="en-US" sz="1500" dirty="0" err="1"/>
              <a:t>probar</a:t>
            </a:r>
            <a:r>
              <a:rPr lang="en-US" altLang="en-US" sz="1500" dirty="0"/>
              <a:t> </a:t>
            </a:r>
            <a:r>
              <a:rPr lang="en-US" altLang="en-US" sz="1500" dirty="0" err="1"/>
              <a:t>su</a:t>
            </a:r>
            <a:r>
              <a:rPr lang="en-US" altLang="en-US" sz="1500" dirty="0"/>
              <a:t> </a:t>
            </a:r>
            <a:r>
              <a:rPr lang="en-US" altLang="en-US" sz="1500" dirty="0" err="1"/>
              <a:t>consistencia</a:t>
            </a:r>
            <a:r>
              <a:rPr lang="en-US" altLang="en-US" sz="1500" dirty="0"/>
              <a:t> </a:t>
            </a:r>
            <a:r>
              <a:rPr lang="en-US" altLang="en-US" sz="1500" dirty="0" smtClean="0"/>
              <a:t>o para </a:t>
            </a:r>
            <a:r>
              <a:rPr lang="en-US" altLang="en-US" sz="1500" dirty="0" err="1"/>
              <a:t>desacreditar</a:t>
            </a:r>
            <a:r>
              <a:rPr lang="en-US" altLang="en-US" sz="1500" dirty="0"/>
              <a:t> la </a:t>
            </a:r>
            <a:r>
              <a:rPr lang="en-US" altLang="en-US" sz="1500" dirty="0" err="1"/>
              <a:t>Verdad</a:t>
            </a:r>
            <a:r>
              <a:rPr lang="en-US" altLang="en-US" sz="1500" dirty="0"/>
              <a:t>?</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41317"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6B9E7E6-017A-4519-ADB1-8DE3090A2953}" type="slidenum">
              <a:rPr lang="en-US" altLang="en-US" sz="1400"/>
              <a:pPr algn="l" rtl="0">
                <a:spcBef>
                  <a:spcPct val="0"/>
                </a:spcBef>
                <a:buFontTx/>
                <a:buNone/>
              </a:pPr>
              <a:t>114</a:t>
            </a:fld>
            <a:endParaRPr lang="en-US" altLang="en-US" sz="1400"/>
          </a:p>
        </p:txBody>
      </p:sp>
    </p:spTree>
    <p:extLst>
      <p:ext uri="{BB962C8B-B14F-4D97-AF65-F5344CB8AC3E}">
        <p14:creationId xmlns:p14="http://schemas.microsoft.com/office/powerpoint/2010/main" val="1532628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p:nvSpPr>
        <p:spPr bwMode="auto">
          <a:xfrm>
            <a:off x="1104899" y="2425730"/>
            <a:ext cx="6262551" cy="3922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historia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historia</a:t>
            </a: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115</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15442916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Principios fundamentales</a:t>
            </a:r>
          </a:p>
        </p:txBody>
      </p:sp>
      <p:sp>
        <p:nvSpPr>
          <p:cNvPr id="3" name="Content Placeholder 2"/>
          <p:cNvSpPr>
            <a:spLocks noGrp="1"/>
          </p:cNvSpPr>
          <p:nvPr>
            <p:ph idx="1"/>
          </p:nvPr>
        </p:nvSpPr>
        <p:spPr>
          <a:xfrm>
            <a:off x="304800" y="838200"/>
            <a:ext cx="8839200" cy="5715000"/>
          </a:xfrm>
        </p:spPr>
        <p:txBody>
          <a:bodyPr>
            <a:normAutofit lnSpcReduction="10000"/>
          </a:bodyPr>
          <a:lstStyle/>
          <a:p>
            <a:pPr marL="682625" indent="-631825" algn="l" rtl="0">
              <a:spcBef>
                <a:spcPts val="0"/>
              </a:spcBef>
              <a:spcAft>
                <a:spcPts val="300"/>
              </a:spcAft>
              <a:buFont typeface="+mj-lt"/>
              <a:buAutoNum type="arabicPeriod"/>
              <a:defRPr/>
            </a:pPr>
            <a:r>
              <a:rPr lang="en-US" altLang="en-US" sz="3200" dirty="0"/>
              <a:t>Hay </a:t>
            </a:r>
            <a:r>
              <a:rPr lang="en-US" altLang="en-US" sz="3200" dirty="0" smtClean="0"/>
              <a:t>un </a:t>
            </a:r>
            <a:r>
              <a:rPr lang="en-US" altLang="en-US" sz="3200" b="1" dirty="0" smtClean="0">
                <a:solidFill>
                  <a:schemeClr val="accent2"/>
                </a:solidFill>
              </a:rPr>
              <a:t>Dios </a:t>
            </a:r>
            <a:r>
              <a:rPr lang="en-US" altLang="en-US" sz="3200" b="1" dirty="0">
                <a:solidFill>
                  <a:schemeClr val="accent2"/>
                </a:solidFill>
              </a:rPr>
              <a:t>personal e infinito</a:t>
            </a:r>
            <a:r>
              <a:rPr lang="en-US" altLang="en-US" sz="3200" dirty="0"/>
              <a:t>.</a:t>
            </a:r>
          </a:p>
          <a:p>
            <a:pPr marL="682625" indent="-631825" algn="l" rtl="0">
              <a:spcBef>
                <a:spcPts val="0"/>
              </a:spcBef>
              <a:spcAft>
                <a:spcPts val="300"/>
              </a:spcAft>
              <a:buFont typeface="+mj-lt"/>
              <a:buAutoNum type="arabicPeriod"/>
              <a:defRPr/>
            </a:pPr>
            <a:r>
              <a:rPr lang="en-US" altLang="en-US" sz="3200" b="1" dirty="0">
                <a:solidFill>
                  <a:schemeClr val="accent2"/>
                </a:solidFill>
              </a:rPr>
              <a:t>El hombre es espiritual</a:t>
            </a:r>
            <a:r>
              <a:rPr lang="en-US" altLang="en-US" sz="3200" dirty="0"/>
              <a:t>, con </a:t>
            </a:r>
            <a:r>
              <a:rPr lang="en-US" altLang="en-US" sz="3200" dirty="0" err="1" smtClean="0"/>
              <a:t>libre</a:t>
            </a:r>
            <a:r>
              <a:rPr lang="en-US" altLang="en-US" sz="3200" dirty="0" smtClean="0"/>
              <a:t> </a:t>
            </a:r>
            <a:r>
              <a:rPr lang="en-US" altLang="en-US" sz="3200" dirty="0" err="1" smtClean="0"/>
              <a:t>albedrío</a:t>
            </a:r>
            <a:r>
              <a:rPr lang="en-US" altLang="en-US" sz="3200" dirty="0" smtClean="0"/>
              <a:t> </a:t>
            </a:r>
            <a:r>
              <a:rPr lang="en-US" altLang="en-US" sz="3200" dirty="0"/>
              <a:t>y </a:t>
            </a:r>
            <a:r>
              <a:rPr lang="en-US" altLang="en-US" sz="3200" dirty="0" err="1" smtClean="0"/>
              <a:t>responsabilidad</a:t>
            </a:r>
            <a:r>
              <a:rPr lang="en-US" altLang="en-US" sz="3200" dirty="0"/>
              <a:t>.</a:t>
            </a:r>
          </a:p>
          <a:p>
            <a:pPr marL="682625" indent="-631825" algn="l" rtl="0">
              <a:spcBef>
                <a:spcPts val="0"/>
              </a:spcBef>
              <a:spcAft>
                <a:spcPts val="300"/>
              </a:spcAft>
              <a:buFont typeface="+mj-lt"/>
              <a:buAutoNum type="arabicPeriod"/>
              <a:defRPr/>
            </a:pPr>
            <a:r>
              <a:rPr lang="en-US" altLang="en-US" sz="3200" b="1" dirty="0" smtClean="0">
                <a:solidFill>
                  <a:schemeClr val="accent2"/>
                </a:solidFill>
              </a:rPr>
              <a:t>El </a:t>
            </a:r>
            <a:r>
              <a:rPr lang="en-US" altLang="en-US" sz="3200" b="1" dirty="0">
                <a:solidFill>
                  <a:schemeClr val="accent2"/>
                </a:solidFill>
              </a:rPr>
              <a:t>mundo está caído</a:t>
            </a:r>
            <a:r>
              <a:rPr lang="en-US" altLang="en-US" sz="3200" dirty="0"/>
              <a:t>: </a:t>
            </a:r>
            <a:r>
              <a:rPr lang="en-US" altLang="en-US" sz="3200" dirty="0" err="1" smtClean="0"/>
              <a:t>Imperfecciones</a:t>
            </a:r>
            <a:r>
              <a:rPr lang="en-US" altLang="en-US" sz="3200" dirty="0" smtClean="0"/>
              <a:t> </a:t>
            </a:r>
            <a:r>
              <a:rPr lang="en-US" altLang="en-US" sz="3200" dirty="0" err="1"/>
              <a:t>c</a:t>
            </a:r>
            <a:r>
              <a:rPr lang="en-US" altLang="en-US" sz="3200" dirty="0" err="1" smtClean="0"/>
              <a:t>ausadas</a:t>
            </a:r>
            <a:r>
              <a:rPr lang="en-US" altLang="en-US" sz="3200" dirty="0" smtClean="0"/>
              <a:t> </a:t>
            </a:r>
            <a:r>
              <a:rPr lang="en-US" altLang="en-US" sz="3200" dirty="0" err="1"/>
              <a:t>por</a:t>
            </a:r>
            <a:r>
              <a:rPr lang="en-US" altLang="en-US" sz="3200" dirty="0"/>
              <a:t> el </a:t>
            </a:r>
            <a:r>
              <a:rPr lang="en-US" altLang="en-US" sz="3200" dirty="0" err="1" smtClean="0"/>
              <a:t>pecado</a:t>
            </a:r>
            <a:r>
              <a:rPr lang="en-US" altLang="en-US" sz="3200" dirty="0"/>
              <a:t>, </a:t>
            </a:r>
            <a:r>
              <a:rPr lang="en-US" altLang="en-US" sz="3200" dirty="0" err="1" smtClean="0"/>
              <a:t>bien</a:t>
            </a:r>
            <a:r>
              <a:rPr lang="en-US" altLang="en-US" sz="3200" dirty="0" smtClean="0"/>
              <a:t>/mal</a:t>
            </a:r>
            <a:r>
              <a:rPr lang="en-US" altLang="en-US" sz="3200" dirty="0"/>
              <a:t>.</a:t>
            </a:r>
          </a:p>
          <a:p>
            <a:pPr marL="682625" indent="-631825" algn="l" rtl="0">
              <a:spcBef>
                <a:spcPts val="0"/>
              </a:spcBef>
              <a:spcAft>
                <a:spcPts val="300"/>
              </a:spcAft>
              <a:buFont typeface="+mj-lt"/>
              <a:buAutoNum type="arabicPeriod"/>
              <a:defRPr/>
            </a:pPr>
            <a:r>
              <a:rPr lang="en-US" altLang="en-US" sz="3200" dirty="0"/>
              <a:t>La Biblia </a:t>
            </a:r>
            <a:r>
              <a:rPr lang="en-US" altLang="en-US" sz="3200" dirty="0" err="1"/>
              <a:t>es</a:t>
            </a:r>
            <a:r>
              <a:rPr lang="en-US" altLang="en-US" sz="3200" dirty="0"/>
              <a:t> </a:t>
            </a:r>
            <a:r>
              <a:rPr lang="en-US" altLang="en-US" sz="3200" dirty="0" smtClean="0"/>
              <a:t>la </a:t>
            </a:r>
            <a:r>
              <a:rPr lang="en-US" altLang="en-US" sz="3200" b="1" dirty="0" err="1">
                <a:solidFill>
                  <a:schemeClr val="accent2"/>
                </a:solidFill>
              </a:rPr>
              <a:t>r</a:t>
            </a:r>
            <a:r>
              <a:rPr lang="en-US" altLang="en-US" sz="3200" b="1" dirty="0" err="1" smtClean="0">
                <a:solidFill>
                  <a:schemeClr val="accent2"/>
                </a:solidFill>
              </a:rPr>
              <a:t>evelación</a:t>
            </a:r>
            <a:r>
              <a:rPr lang="en-US" altLang="en-US" sz="3200" b="1" dirty="0" smtClean="0">
                <a:solidFill>
                  <a:schemeClr val="accent2"/>
                </a:solidFill>
              </a:rPr>
              <a:t> </a:t>
            </a:r>
            <a:r>
              <a:rPr lang="en-US" altLang="en-US" sz="3200" b="1" dirty="0" err="1">
                <a:solidFill>
                  <a:schemeClr val="accent2"/>
                </a:solidFill>
              </a:rPr>
              <a:t>p</a:t>
            </a:r>
            <a:r>
              <a:rPr lang="en-US" altLang="en-US" sz="3200" b="1" dirty="0" err="1" smtClean="0">
                <a:solidFill>
                  <a:schemeClr val="accent2"/>
                </a:solidFill>
              </a:rPr>
              <a:t>roposicional</a:t>
            </a:r>
            <a:r>
              <a:rPr lang="en-US" altLang="en-US" sz="3200" b="1" dirty="0" smtClean="0">
                <a:solidFill>
                  <a:schemeClr val="accent2"/>
                </a:solidFill>
              </a:rPr>
              <a:t> </a:t>
            </a:r>
            <a:r>
              <a:rPr lang="en-US" altLang="en-US" sz="3200" dirty="0" smtClean="0"/>
              <a:t>de </a:t>
            </a:r>
            <a:r>
              <a:rPr lang="en-US" altLang="en-US" sz="3200" dirty="0"/>
              <a:t>Dios.</a:t>
            </a:r>
          </a:p>
          <a:p>
            <a:pPr marL="682625" indent="-631825" algn="l" rtl="0">
              <a:spcBef>
                <a:spcPts val="0"/>
              </a:spcBef>
              <a:spcAft>
                <a:spcPts val="300"/>
              </a:spcAft>
              <a:buFont typeface="+mj-lt"/>
              <a:buAutoNum type="arabicPeriod"/>
              <a:defRPr/>
            </a:pPr>
            <a:r>
              <a:rPr lang="en-US" altLang="en-US" sz="3200" b="1" dirty="0" err="1" smtClean="0">
                <a:solidFill>
                  <a:schemeClr val="accent2"/>
                </a:solidFill>
              </a:rPr>
              <a:t>Jesús</a:t>
            </a:r>
            <a:r>
              <a:rPr lang="en-US" altLang="en-US" sz="3200" b="1" dirty="0" smtClean="0">
                <a:solidFill>
                  <a:schemeClr val="accent2"/>
                </a:solidFill>
              </a:rPr>
              <a:t> vino </a:t>
            </a:r>
            <a:r>
              <a:rPr lang="en-US" altLang="en-US" sz="3200" dirty="0" smtClean="0"/>
              <a:t>— Dios </a:t>
            </a:r>
            <a:r>
              <a:rPr lang="en-US" altLang="en-US" sz="3200" dirty="0" err="1"/>
              <a:t>en</a:t>
            </a:r>
            <a:r>
              <a:rPr lang="en-US" altLang="en-US" sz="3200" dirty="0"/>
              <a:t> la </a:t>
            </a:r>
            <a:r>
              <a:rPr lang="en-US" altLang="en-US" sz="3200" dirty="0" smtClean="0"/>
              <a:t>carne —</a:t>
            </a:r>
            <a:r>
              <a:rPr lang="en-US" altLang="en-US" sz="3200" dirty="0"/>
              <a:t/>
            </a:r>
            <a:br>
              <a:rPr lang="en-US" altLang="en-US" sz="3200" dirty="0"/>
            </a:br>
            <a:r>
              <a:rPr lang="en-US" altLang="en-US" sz="3200" dirty="0" smtClean="0"/>
              <a:t>a </a:t>
            </a:r>
            <a:r>
              <a:rPr lang="en-US" altLang="en-US" sz="3200" b="1" dirty="0" err="1" smtClean="0">
                <a:solidFill>
                  <a:schemeClr val="accent2"/>
                </a:solidFill>
              </a:rPr>
              <a:t>redimir</a:t>
            </a:r>
            <a:r>
              <a:rPr lang="en-US" altLang="en-US" sz="3200" b="1" dirty="0" smtClean="0">
                <a:solidFill>
                  <a:schemeClr val="accent2"/>
                </a:solidFill>
              </a:rPr>
              <a:t> </a:t>
            </a:r>
            <a:r>
              <a:rPr lang="en-US" altLang="en-US" sz="3200" b="1" dirty="0">
                <a:solidFill>
                  <a:schemeClr val="accent2"/>
                </a:solidFill>
              </a:rPr>
              <a:t>al hombre del pecado</a:t>
            </a:r>
            <a:r>
              <a:rPr lang="en-US" altLang="en-US" sz="3200" dirty="0"/>
              <a:t>.</a:t>
            </a:r>
          </a:p>
          <a:p>
            <a:pPr marL="682625" indent="-631825">
              <a:spcBef>
                <a:spcPts val="0"/>
              </a:spcBef>
              <a:spcAft>
                <a:spcPts val="300"/>
              </a:spcAft>
              <a:buFont typeface="+mj-lt"/>
              <a:buAutoNum type="arabicPeriod"/>
              <a:defRPr/>
            </a:pPr>
            <a:r>
              <a:rPr lang="en-US" altLang="en-US" sz="3200" b="1" dirty="0" smtClean="0">
                <a:solidFill>
                  <a:schemeClr val="accent2"/>
                </a:solidFill>
              </a:rPr>
              <a:t>El </a:t>
            </a:r>
            <a:r>
              <a:rPr lang="en-US" altLang="en-US" sz="3200" b="1" dirty="0">
                <a:solidFill>
                  <a:schemeClr val="accent2"/>
                </a:solidFill>
              </a:rPr>
              <a:t>universo es temporal</a:t>
            </a:r>
            <a:r>
              <a:rPr lang="en-US" altLang="en-US" sz="3200" dirty="0"/>
              <a:t>, </a:t>
            </a:r>
            <a:r>
              <a:rPr lang="en-US" altLang="en-US" sz="3200" dirty="0" err="1" smtClean="0"/>
              <a:t>esperando</a:t>
            </a:r>
            <a:r>
              <a:rPr lang="en-US" altLang="en-US" sz="3200" dirty="0" smtClean="0"/>
              <a:t> el </a:t>
            </a:r>
            <a:r>
              <a:rPr lang="en-US" altLang="en-US" sz="3200" b="1" dirty="0" err="1" smtClean="0">
                <a:solidFill>
                  <a:srgbClr val="0000FF"/>
                </a:solidFill>
              </a:rPr>
              <a:t>juicio</a:t>
            </a:r>
            <a:r>
              <a:rPr lang="en-US" altLang="en-US" sz="3200" b="1" dirty="0" smtClean="0">
                <a:solidFill>
                  <a:srgbClr val="0000FF"/>
                </a:solidFill>
              </a:rPr>
              <a:t> </a:t>
            </a:r>
            <a:r>
              <a:rPr lang="en-US" altLang="en-US" sz="3200" dirty="0" err="1"/>
              <a:t>v</a:t>
            </a:r>
            <a:r>
              <a:rPr lang="en-US" altLang="en-US" sz="3200" dirty="0" err="1" smtClean="0"/>
              <a:t>enidero</a:t>
            </a:r>
            <a:r>
              <a:rPr lang="en-US" altLang="en-US" sz="3200" dirty="0" smtClean="0"/>
              <a:t>.</a:t>
            </a:r>
            <a:endParaRPr lang="en-US" altLang="en-US" sz="3200" dirty="0"/>
          </a:p>
          <a:p>
            <a:pPr algn="l" rtl="0">
              <a:defRPr/>
            </a:pPr>
            <a:endParaRPr lang="en-US" sz="3200" dirty="0"/>
          </a:p>
        </p:txBody>
      </p:sp>
      <p:sp>
        <p:nvSpPr>
          <p:cNvPr id="9421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3365"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CEBD3B1-4935-487F-9C9C-1E5E397C6E60}" type="slidenum">
              <a:rPr lang="en-US" altLang="en-US" sz="1400"/>
              <a:pPr algn="l" rtl="0">
                <a:spcBef>
                  <a:spcPct val="0"/>
                </a:spcBef>
                <a:buFontTx/>
                <a:buNone/>
              </a:pPr>
              <a:t>116</a:t>
            </a:fld>
            <a:endParaRPr lang="en-US" altLang="en-US" sz="1400"/>
          </a:p>
        </p:txBody>
      </p:sp>
    </p:spTree>
    <p:extLst>
      <p:ext uri="{BB962C8B-B14F-4D97-AF65-F5344CB8AC3E}">
        <p14:creationId xmlns:p14="http://schemas.microsoft.com/office/powerpoint/2010/main" val="1353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defRPr/>
            </a:pPr>
            <a:r>
              <a:rPr lang="en-US" dirty="0"/>
              <a:t>El cristiano y el gobierno</a:t>
            </a:r>
          </a:p>
        </p:txBody>
      </p:sp>
      <p:sp>
        <p:nvSpPr>
          <p:cNvPr id="4" name="Content Placeholder 3"/>
          <p:cNvSpPr>
            <a:spLocks noGrp="1"/>
          </p:cNvSpPr>
          <p:nvPr>
            <p:ph idx="1"/>
          </p:nvPr>
        </p:nvSpPr>
        <p:spPr>
          <a:xfrm>
            <a:off x="0" y="771979"/>
            <a:ext cx="8991600" cy="5943600"/>
          </a:xfrm>
        </p:spPr>
        <p:txBody>
          <a:bodyPr>
            <a:normAutofit lnSpcReduction="10000"/>
          </a:bodyPr>
          <a:lstStyle/>
          <a:p>
            <a:pPr marL="465138" indent="-465138">
              <a:buFont typeface="+mj-lt"/>
              <a:buAutoNum type="arabicPeriod"/>
              <a:defRPr/>
            </a:pPr>
            <a:r>
              <a:rPr lang="es-ES" sz="2000" dirty="0" smtClean="0"/>
              <a:t>¿Hasta </a:t>
            </a:r>
            <a:r>
              <a:rPr lang="es-ES" sz="2000" dirty="0"/>
              <a:t>qué punto debe un cristiano ser patriótico? ¿Podrá amar a su país? ¿Mostrar lealtad?</a:t>
            </a:r>
          </a:p>
          <a:p>
            <a:pPr marL="465138" indent="-465138">
              <a:buFont typeface="+mj-lt"/>
              <a:buAutoNum type="arabicPeriod"/>
              <a:defRPr/>
            </a:pPr>
            <a:r>
              <a:rPr lang="es-ES" sz="2000" dirty="0" smtClean="0"/>
              <a:t>¿</a:t>
            </a:r>
            <a:r>
              <a:rPr lang="es-ES" sz="2000" dirty="0"/>
              <a:t>Debería apoyar las guerras contra países malos? ¿Contra países no tan malos?</a:t>
            </a:r>
          </a:p>
          <a:p>
            <a:pPr marL="465138" indent="-465138">
              <a:buFont typeface="+mj-lt"/>
              <a:buAutoNum type="arabicPeriod"/>
              <a:defRPr/>
            </a:pPr>
            <a:r>
              <a:rPr lang="es-ES" sz="2000" dirty="0" smtClean="0"/>
              <a:t>¿Debemos </a:t>
            </a:r>
            <a:r>
              <a:rPr lang="es-ES" sz="2000" dirty="0"/>
              <a:t>votar </a:t>
            </a:r>
            <a:r>
              <a:rPr lang="es-ES" sz="2000" dirty="0" smtClean="0"/>
              <a:t>los cristianos? </a:t>
            </a:r>
            <a:r>
              <a:rPr lang="es-ES" sz="2000" dirty="0"/>
              <a:t>¿</a:t>
            </a:r>
            <a:r>
              <a:rPr lang="es-ES" sz="2000" dirty="0" smtClean="0"/>
              <a:t>Tenemos </a:t>
            </a:r>
            <a:r>
              <a:rPr lang="es-ES" sz="2000" dirty="0"/>
              <a:t>que votar? Si es así, ¿qué temas deberían ser más importantes para </a:t>
            </a:r>
            <a:r>
              <a:rPr lang="es-ES" sz="2000" dirty="0" smtClean="0"/>
              <a:t>nosotros?</a:t>
            </a:r>
            <a:endParaRPr lang="es-ES" sz="2000" dirty="0"/>
          </a:p>
          <a:p>
            <a:pPr marL="465138" indent="-465138">
              <a:buFont typeface="+mj-lt"/>
              <a:buAutoNum type="arabicPeriod"/>
              <a:defRPr/>
            </a:pPr>
            <a:r>
              <a:rPr lang="es-ES" sz="2000" dirty="0" smtClean="0"/>
              <a:t>¿Es </a:t>
            </a:r>
            <a:r>
              <a:rPr lang="es-ES" sz="2000" dirty="0"/>
              <a:t>correcto el activismo político? ¿Mandado? Si es así, ¿por qué causas (espirituales, morales, sociales, ecológicas, económicas y ecológicas)?</a:t>
            </a:r>
          </a:p>
          <a:p>
            <a:pPr marL="465138" indent="-465138">
              <a:buFont typeface="+mj-lt"/>
              <a:buAutoNum type="arabicPeriod"/>
              <a:defRPr/>
            </a:pPr>
            <a:r>
              <a:rPr lang="es-ES" sz="2000" dirty="0" smtClean="0"/>
              <a:t>¿Debemos los cristianos apoyar </a:t>
            </a:r>
            <a:br>
              <a:rPr lang="es-ES" sz="2000" dirty="0" smtClean="0"/>
            </a:br>
            <a:r>
              <a:rPr lang="es-ES" sz="2000" dirty="0" smtClean="0"/>
              <a:t>a gobiernos corruptos? </a:t>
            </a:r>
            <a:br>
              <a:rPr lang="es-ES" sz="2000" dirty="0" smtClean="0"/>
            </a:br>
            <a:r>
              <a:rPr lang="es-ES" sz="2000" dirty="0" smtClean="0"/>
              <a:t>¿Debemos </a:t>
            </a:r>
            <a:r>
              <a:rPr lang="es-ES" sz="2000" dirty="0"/>
              <a:t>trabajar para </a:t>
            </a:r>
            <a:r>
              <a:rPr lang="es-ES" sz="2000" dirty="0" smtClean="0"/>
              <a:t/>
            </a:r>
            <a:br>
              <a:rPr lang="es-ES" sz="2000" dirty="0" smtClean="0"/>
            </a:br>
            <a:r>
              <a:rPr lang="es-ES" sz="2000" dirty="0" smtClean="0"/>
              <a:t>derrocarlos?</a:t>
            </a:r>
            <a:endParaRPr lang="es-ES" sz="2000" dirty="0"/>
          </a:p>
          <a:p>
            <a:pPr marL="465138" indent="-465138">
              <a:buFont typeface="+mj-lt"/>
              <a:buAutoNum type="arabicPeriod"/>
              <a:defRPr/>
            </a:pPr>
            <a:r>
              <a:rPr lang="es-ES" sz="2000" dirty="0" smtClean="0"/>
              <a:t>¿Debemos los cristianos apoyar </a:t>
            </a:r>
            <a:br>
              <a:rPr lang="es-ES" sz="2000" dirty="0" smtClean="0"/>
            </a:br>
            <a:r>
              <a:rPr lang="es-ES" sz="2000" dirty="0" smtClean="0"/>
              <a:t>la </a:t>
            </a:r>
            <a:r>
              <a:rPr lang="es-ES" sz="2000" dirty="0"/>
              <a:t>pena de muerte? </a:t>
            </a:r>
            <a:r>
              <a:rPr lang="es-ES" sz="2000" dirty="0" smtClean="0"/>
              <a:t>¿Debemos </a:t>
            </a:r>
            <a:br>
              <a:rPr lang="es-ES" sz="2000" dirty="0" smtClean="0"/>
            </a:br>
            <a:r>
              <a:rPr lang="es-ES" sz="2000" dirty="0" smtClean="0"/>
              <a:t>luchar </a:t>
            </a:r>
            <a:r>
              <a:rPr lang="es-ES" sz="2000" dirty="0"/>
              <a:t>a favor o en </a:t>
            </a:r>
            <a:r>
              <a:rPr lang="es-ES" sz="2000" dirty="0" smtClean="0"/>
              <a:t>contra</a:t>
            </a:r>
            <a:r>
              <a:rPr lang="es-ES" sz="2000" dirty="0"/>
              <a:t>?</a:t>
            </a:r>
          </a:p>
          <a:p>
            <a:pPr marL="465138" indent="-465138">
              <a:buFont typeface="+mj-lt"/>
              <a:buAutoNum type="arabicPeriod"/>
              <a:defRPr/>
            </a:pPr>
            <a:r>
              <a:rPr lang="es-ES" sz="2000" dirty="0" smtClean="0"/>
              <a:t>¿</a:t>
            </a:r>
            <a:r>
              <a:rPr lang="es-ES" sz="2000" dirty="0"/>
              <a:t>Es correcto el uso de </a:t>
            </a:r>
            <a:r>
              <a:rPr lang="es-ES" sz="2000" dirty="0" smtClean="0"/>
              <a:t>tribunales</a:t>
            </a:r>
            <a:br>
              <a:rPr lang="es-ES" sz="2000" dirty="0" smtClean="0"/>
            </a:br>
            <a:r>
              <a:rPr lang="es-ES" sz="2000" dirty="0" smtClean="0"/>
              <a:t>civiles </a:t>
            </a:r>
            <a:r>
              <a:rPr lang="es-ES" sz="2000" dirty="0"/>
              <a:t>(en asuntos </a:t>
            </a:r>
            <a:r>
              <a:rPr lang="es-ES" sz="2000" dirty="0" smtClean="0"/>
              <a:t>con </a:t>
            </a:r>
            <a:br>
              <a:rPr lang="es-ES" sz="2000" dirty="0" smtClean="0"/>
            </a:br>
            <a:r>
              <a:rPr lang="es-ES" sz="2000" dirty="0" smtClean="0"/>
              <a:t>cristianos </a:t>
            </a:r>
            <a:r>
              <a:rPr lang="es-ES" sz="2000" dirty="0"/>
              <a:t>o no cristianos)? </a:t>
            </a:r>
            <a:r>
              <a:rPr lang="es-ES" sz="2000" dirty="0" smtClean="0"/>
              <a:t/>
            </a:r>
            <a:br>
              <a:rPr lang="es-ES" sz="2000" dirty="0" smtClean="0"/>
            </a:br>
            <a:r>
              <a:rPr lang="es-ES" sz="2000" dirty="0" smtClean="0"/>
              <a:t>¿</a:t>
            </a:r>
            <a:r>
              <a:rPr lang="es-ES" sz="2000" dirty="0"/>
              <a:t>Aconsejable?</a:t>
            </a:r>
          </a:p>
        </p:txBody>
      </p:sp>
      <p:sp>
        <p:nvSpPr>
          <p:cNvPr id="95236"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439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3909592-4334-4659-8788-76E2CEB47048}" type="slidenum">
              <a:rPr lang="en-US" altLang="en-US" sz="1400"/>
              <a:pPr algn="l" rtl="0">
                <a:spcBef>
                  <a:spcPct val="0"/>
                </a:spcBef>
                <a:buFontTx/>
                <a:buNone/>
              </a:pPr>
              <a:t>117</a:t>
            </a:fld>
            <a:endParaRPr lang="en-US" altLang="en-US" sz="1400"/>
          </a:p>
        </p:txBody>
      </p:sp>
      <p:pic>
        <p:nvPicPr>
          <p:cNvPr id="2" name="Picture 1"/>
          <p:cNvPicPr>
            <a:picLocks noChangeAspect="1"/>
          </p:cNvPicPr>
          <p:nvPr/>
        </p:nvPicPr>
        <p:blipFill>
          <a:blip r:embed="rId3"/>
          <a:stretch>
            <a:fillRect/>
          </a:stretch>
        </p:blipFill>
        <p:spPr>
          <a:xfrm>
            <a:off x="4720302" y="3618411"/>
            <a:ext cx="4437985" cy="3328489"/>
          </a:xfrm>
          <a:prstGeom prst="rect">
            <a:avLst/>
          </a:prstGeom>
        </p:spPr>
      </p:pic>
    </p:spTree>
    <p:extLst>
      <p:ext uri="{BB962C8B-B14F-4D97-AF65-F5344CB8AC3E}">
        <p14:creationId xmlns:p14="http://schemas.microsoft.com/office/powerpoint/2010/main" val="30133873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3490" name="Rectangle 2"/>
          <p:cNvSpPr>
            <a:spLocks noGrp="1" noChangeArrowheads="1"/>
          </p:cNvSpPr>
          <p:nvPr>
            <p:ph type="title"/>
          </p:nvPr>
        </p:nvSpPr>
        <p:spPr>
          <a:xfrm>
            <a:off x="304800" y="0"/>
            <a:ext cx="8534400" cy="990600"/>
          </a:xfrm>
        </p:spPr>
        <p:txBody>
          <a:bodyPr/>
          <a:lstStyle/>
          <a:p>
            <a:pPr rtl="0">
              <a:defRPr/>
            </a:pPr>
            <a:r>
              <a:rPr lang="en-US" altLang="en-US" sz="2000" dirty="0" err="1"/>
              <a:t>Lección</a:t>
            </a:r>
            <a:r>
              <a:rPr lang="en-US" altLang="en-US" sz="2000" dirty="0"/>
              <a:t> 5 – </a:t>
            </a:r>
            <a:r>
              <a:rPr lang="en-US" altLang="en-US" sz="2000" dirty="0" err="1"/>
              <a:t>Lógica</a:t>
            </a:r>
            <a:r>
              <a:rPr lang="en-US" altLang="en-US" sz="2000" dirty="0"/>
              <a:t> de la </a:t>
            </a:r>
            <a:r>
              <a:rPr lang="en-US" altLang="en-US" sz="2000" dirty="0" err="1"/>
              <a:t>lección</a:t>
            </a:r>
            <a:r>
              <a:rPr lang="en-US" altLang="en-US" sz="2000" dirty="0"/>
              <a:t/>
            </a:r>
            <a:br>
              <a:rPr lang="en-US" altLang="en-US" sz="2000" dirty="0"/>
            </a:br>
            <a:r>
              <a:rPr lang="en-US" altLang="en-US" dirty="0" smtClean="0"/>
              <a:t>La </a:t>
            </a:r>
            <a:r>
              <a:rPr lang="en-US" altLang="en-US" dirty="0" err="1" smtClean="0"/>
              <a:t>autoridad</a:t>
            </a:r>
            <a:r>
              <a:rPr lang="en-US" altLang="en-US" dirty="0" smtClean="0"/>
              <a:t> </a:t>
            </a:r>
            <a:r>
              <a:rPr lang="en-US" altLang="en-US" dirty="0" err="1"/>
              <a:t>humana</a:t>
            </a:r>
            <a:r>
              <a:rPr lang="en-US" altLang="en-US" dirty="0"/>
              <a:t> </a:t>
            </a:r>
            <a:r>
              <a:rPr lang="en-US" altLang="en-US" dirty="0" smtClean="0"/>
              <a:t>y el </a:t>
            </a:r>
            <a:r>
              <a:rPr lang="en-US" altLang="en-US" dirty="0" err="1" smtClean="0"/>
              <a:t>gobierno</a:t>
            </a:r>
            <a:endParaRPr lang="en-US" altLang="en-US" dirty="0"/>
          </a:p>
        </p:txBody>
      </p:sp>
      <p:sp>
        <p:nvSpPr>
          <p:cNvPr id="145412" name="AutoShape 5">
            <a:hlinkClick r:id="rId2" action="ppaction://hlinksldjump" highlightClick="1"/>
          </p:cNvPr>
          <p:cNvSpPr>
            <a:spLocks noChangeArrowheads="1"/>
          </p:cNvSpPr>
          <p:nvPr/>
        </p:nvSpPr>
        <p:spPr bwMode="auto">
          <a:xfrm>
            <a:off x="-1" y="0"/>
            <a:ext cx="2024743" cy="255588"/>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63494" name="AutoShape 6">
            <a:hlinkClick r:id="rId3" action="ppaction://hlinksldjump" highlightClick="1"/>
          </p:cNvPr>
          <p:cNvSpPr>
            <a:spLocks noChangeArrowheads="1"/>
          </p:cNvSpPr>
          <p:nvPr/>
        </p:nvSpPr>
        <p:spPr bwMode="auto">
          <a:xfrm>
            <a:off x="6897189" y="0"/>
            <a:ext cx="2246811" cy="255588"/>
          </a:xfrm>
          <a:prstGeom prst="actionButtonBlank">
            <a:avLst/>
          </a:prstGeom>
          <a:solidFill>
            <a:srgbClr val="FFFF00"/>
          </a:solidFill>
          <a:ln>
            <a:noFill/>
          </a:ln>
          <a:effectLst/>
        </p:spPr>
        <p:txBody>
          <a:bodyPr wrap="none" anchor="ctr"/>
          <a:lstStyle/>
          <a:p>
            <a:pPr algn="ctr" rtl="0">
              <a:defRPr/>
            </a:pPr>
            <a:r>
              <a:rPr lang="en-US" altLang="en-US" sz="1800" dirty="0" err="1" smtClean="0">
                <a:effectLst>
                  <a:outerShdw blurRad="38100" dist="38100" dir="2700000" algn="tl">
                    <a:srgbClr val="FFFFFF"/>
                  </a:outerShdw>
                </a:effectLst>
                <a:cs typeface="+mn-cs"/>
              </a:rPr>
              <a:t>Gráfica</a:t>
            </a:r>
            <a:r>
              <a:rPr lang="en-US" altLang="en-US" sz="1800" dirty="0" smtClean="0">
                <a:effectLst>
                  <a:outerShdw blurRad="38100" dist="38100" dir="2700000" algn="tl">
                    <a:srgbClr val="FFFFFF"/>
                  </a:outerShdw>
                </a:effectLst>
                <a:cs typeface="+mn-cs"/>
              </a:rPr>
              <a:t> de la </a:t>
            </a:r>
            <a:r>
              <a:rPr lang="en-US" altLang="en-US" sz="1800" dirty="0" err="1" smtClean="0">
                <a:effectLst>
                  <a:outerShdw blurRad="38100" dist="38100" dir="2700000" algn="tl">
                    <a:srgbClr val="FFFFFF"/>
                  </a:outerShdw>
                </a:effectLst>
                <a:cs typeface="+mn-cs"/>
              </a:rPr>
              <a:t>lógica</a:t>
            </a:r>
            <a:endParaRPr lang="en-US" altLang="en-US" sz="1800" dirty="0">
              <a:effectLst>
                <a:outerShdw blurRad="38100" dist="38100" dir="2700000" algn="tl">
                  <a:srgbClr val="FFFFFF"/>
                </a:outerShdw>
              </a:effectLst>
              <a:cs typeface="+mn-cs"/>
            </a:endParaRPr>
          </a:p>
        </p:txBody>
      </p:sp>
      <p:pic>
        <p:nvPicPr>
          <p:cNvPr id="145414" name="Picture 8" descr="USCAPIT2"/>
          <p:cNvPicPr>
            <a:picLocks noChangeAspect="1" noChangeArrowheads="1"/>
          </p:cNvPicPr>
          <p:nvPr/>
        </p:nvPicPr>
        <p:blipFill>
          <a:blip r:embed="rId4" cstate="print">
            <a:lum bright="70000" contrast="-64000"/>
            <a:extLst>
              <a:ext uri="{28A0092B-C50C-407E-A947-70E740481C1C}">
                <a14:useLocalDpi xmlns:a14="http://schemas.microsoft.com/office/drawing/2010/main" val="0"/>
              </a:ext>
            </a:extLst>
          </a:blip>
          <a:srcRect/>
          <a:stretch>
            <a:fillRect/>
          </a:stretch>
        </p:blipFill>
        <p:spPr bwMode="auto">
          <a:xfrm>
            <a:off x="0" y="1300693"/>
            <a:ext cx="91440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0" y="8699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3550" indent="-463550">
              <a:spcBef>
                <a:spcPct val="20000"/>
              </a:spcBef>
              <a:buChar char="•"/>
              <a:defRPr sz="2800">
                <a:solidFill>
                  <a:schemeClr val="tx1"/>
                </a:solidFill>
                <a:latin typeface="Verdana" panose="020B0604030504040204" pitchFamily="34" charset="0"/>
              </a:defRPr>
            </a:lvl1pPr>
            <a:lvl2pPr marL="801688" indent="-223838">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341563" indent="-381000">
              <a:spcBef>
                <a:spcPct val="20000"/>
              </a:spcBef>
              <a:buChar char="–"/>
              <a:defRPr>
                <a:solidFill>
                  <a:schemeClr val="tx1"/>
                </a:solidFill>
                <a:latin typeface="Verdana" panose="020B0604030504040204" pitchFamily="34" charset="0"/>
              </a:defRPr>
            </a:lvl4pPr>
            <a:lvl5pPr marL="2836863" indent="-381000">
              <a:spcBef>
                <a:spcPct val="20000"/>
              </a:spcBef>
              <a:buChar char="»"/>
              <a:defRPr>
                <a:solidFill>
                  <a:schemeClr val="tx1"/>
                </a:solidFill>
                <a:latin typeface="Verdana" panose="020B0604030504040204" pitchFamily="34" charset="0"/>
              </a:defRPr>
            </a:lvl5pPr>
            <a:lvl6pPr marL="3294063" indent="-381000" eaLnBrk="0" fontAlgn="base" hangingPunct="0">
              <a:spcBef>
                <a:spcPct val="20000"/>
              </a:spcBef>
              <a:spcAft>
                <a:spcPct val="0"/>
              </a:spcAft>
              <a:buChar char="»"/>
              <a:defRPr>
                <a:solidFill>
                  <a:schemeClr val="tx1"/>
                </a:solidFill>
                <a:latin typeface="Verdana" panose="020B0604030504040204" pitchFamily="34" charset="0"/>
              </a:defRPr>
            </a:lvl6pPr>
            <a:lvl7pPr marL="3751263" indent="-381000" eaLnBrk="0" fontAlgn="base" hangingPunct="0">
              <a:spcBef>
                <a:spcPct val="20000"/>
              </a:spcBef>
              <a:spcAft>
                <a:spcPct val="0"/>
              </a:spcAft>
              <a:buChar char="»"/>
              <a:defRPr>
                <a:solidFill>
                  <a:schemeClr val="tx1"/>
                </a:solidFill>
                <a:latin typeface="Verdana" panose="020B0604030504040204" pitchFamily="34" charset="0"/>
              </a:defRPr>
            </a:lvl7pPr>
            <a:lvl8pPr marL="4208463" indent="-381000" eaLnBrk="0" fontAlgn="base" hangingPunct="0">
              <a:spcBef>
                <a:spcPct val="20000"/>
              </a:spcBef>
              <a:spcAft>
                <a:spcPct val="0"/>
              </a:spcAft>
              <a:buChar char="»"/>
              <a:defRPr>
                <a:solidFill>
                  <a:schemeClr val="tx1"/>
                </a:solidFill>
                <a:latin typeface="Verdana" panose="020B0604030504040204" pitchFamily="34" charset="0"/>
              </a:defRPr>
            </a:lvl8pPr>
            <a:lvl9pPr marL="4665663" indent="-3810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90000"/>
              </a:lnSpc>
              <a:buFontTx/>
              <a:buAutoNum type="arabicPeriod"/>
            </a:pPr>
            <a:r>
              <a:rPr lang="en-US" altLang="en-US" sz="1800" dirty="0"/>
              <a:t>Las </a:t>
            </a:r>
            <a:r>
              <a:rPr lang="en-US" altLang="en-US" sz="1800" dirty="0" err="1"/>
              <a:t>estructuras</a:t>
            </a:r>
            <a:r>
              <a:rPr lang="en-US" altLang="en-US" sz="1800" dirty="0"/>
              <a:t> de </a:t>
            </a:r>
            <a:r>
              <a:rPr lang="en-US" altLang="en-US" sz="1800" dirty="0" err="1"/>
              <a:t>autoridad</a:t>
            </a:r>
            <a:r>
              <a:rPr lang="en-US" altLang="en-US" sz="1800" dirty="0"/>
              <a:t> </a:t>
            </a:r>
            <a:r>
              <a:rPr lang="en-US" altLang="en-US" sz="1800" dirty="0" err="1"/>
              <a:t>han</a:t>
            </a:r>
            <a:r>
              <a:rPr lang="en-US" altLang="en-US" sz="1800" dirty="0"/>
              <a:t> </a:t>
            </a:r>
            <a:r>
              <a:rPr lang="en-US" altLang="en-US" sz="1800" dirty="0" err="1"/>
              <a:t>existido</a:t>
            </a:r>
            <a:r>
              <a:rPr lang="en-US" altLang="en-US" sz="1800" dirty="0"/>
              <a:t> </a:t>
            </a:r>
            <a:r>
              <a:rPr lang="en-US" altLang="en-US" sz="1800" dirty="0" err="1"/>
              <a:t>desde</a:t>
            </a:r>
            <a:r>
              <a:rPr lang="en-US" altLang="en-US" sz="1800" dirty="0"/>
              <a:t> la </a:t>
            </a:r>
            <a:r>
              <a:rPr lang="en-US" altLang="en-US" sz="1800" dirty="0" err="1"/>
              <a:t>creación</a:t>
            </a:r>
            <a:r>
              <a:rPr lang="en-US" altLang="en-US" sz="1800" dirty="0"/>
              <a:t>.</a:t>
            </a:r>
          </a:p>
          <a:p>
            <a:pPr algn="l" rtl="0">
              <a:lnSpc>
                <a:spcPct val="90000"/>
              </a:lnSpc>
              <a:buFontTx/>
              <a:buAutoNum type="arabicPeriod"/>
            </a:pPr>
            <a:r>
              <a:rPr lang="en-US" altLang="en-US" sz="1800" dirty="0"/>
              <a:t>Dios </a:t>
            </a:r>
            <a:r>
              <a:rPr lang="en-US" altLang="en-US" sz="1800" dirty="0" err="1"/>
              <a:t>requiere</a:t>
            </a:r>
            <a:r>
              <a:rPr lang="en-US" altLang="en-US" sz="1800" dirty="0"/>
              <a:t> </a:t>
            </a:r>
            <a:r>
              <a:rPr lang="en-US" altLang="en-US" sz="1800" dirty="0" err="1"/>
              <a:t>retribución</a:t>
            </a:r>
            <a:r>
              <a:rPr lang="en-US" altLang="en-US" sz="1800" dirty="0"/>
              <a:t>—</a:t>
            </a:r>
            <a:r>
              <a:rPr lang="en-US" altLang="en-US" sz="1800" dirty="0" err="1"/>
              <a:t>en</a:t>
            </a:r>
            <a:r>
              <a:rPr lang="en-US" altLang="en-US" sz="1800" dirty="0"/>
              <a:t> la </a:t>
            </a:r>
            <a:r>
              <a:rPr lang="en-US" altLang="en-US" sz="1800" dirty="0" err="1"/>
              <a:t>tierra</a:t>
            </a:r>
            <a:r>
              <a:rPr lang="en-US" altLang="en-US" sz="1800" dirty="0"/>
              <a:t>—</a:t>
            </a:r>
            <a:r>
              <a:rPr lang="en-US" altLang="en-US" sz="1800" dirty="0" err="1"/>
              <a:t>por</a:t>
            </a:r>
            <a:r>
              <a:rPr lang="en-US" altLang="en-US" sz="1800" dirty="0"/>
              <a:t> </a:t>
            </a:r>
            <a:r>
              <a:rPr lang="en-US" altLang="en-US" sz="1800" dirty="0" err="1"/>
              <a:t>algunos</a:t>
            </a:r>
            <a:r>
              <a:rPr lang="en-US" altLang="en-US" sz="1800" dirty="0"/>
              <a:t> </a:t>
            </a:r>
            <a:r>
              <a:rPr lang="en-US" altLang="en-US" sz="1800" dirty="0" err="1"/>
              <a:t>crímenes</a:t>
            </a:r>
            <a:r>
              <a:rPr lang="en-US" altLang="en-US" sz="1800" dirty="0"/>
              <a:t>.</a:t>
            </a:r>
          </a:p>
          <a:p>
            <a:pPr algn="l" rtl="0">
              <a:lnSpc>
                <a:spcPct val="90000"/>
              </a:lnSpc>
              <a:buFontTx/>
              <a:buAutoNum type="arabicPeriod"/>
            </a:pPr>
            <a:r>
              <a:rPr lang="en-US" altLang="en-US" sz="1800" dirty="0" err="1"/>
              <a:t>Desde</a:t>
            </a:r>
            <a:r>
              <a:rPr lang="en-US" altLang="en-US" sz="1800" dirty="0"/>
              <a:t> un principio, </a:t>
            </a:r>
            <a:r>
              <a:rPr lang="en-US" altLang="en-US" sz="1800" dirty="0" err="1"/>
              <a:t>los</a:t>
            </a:r>
            <a:r>
              <a:rPr lang="en-US" altLang="en-US" sz="1800" dirty="0"/>
              <a:t> hombres </a:t>
            </a:r>
            <a:r>
              <a:rPr lang="en-US" altLang="en-US" sz="1800" dirty="0" err="1"/>
              <a:t>tendieron</a:t>
            </a:r>
            <a:r>
              <a:rPr lang="en-US" altLang="en-US" sz="1800" dirty="0"/>
              <a:t> a </a:t>
            </a:r>
            <a:r>
              <a:rPr lang="en-US" altLang="en-US" sz="1800" dirty="0" err="1"/>
              <a:t>abusar</a:t>
            </a:r>
            <a:r>
              <a:rPr lang="en-US" altLang="en-US" sz="1800" dirty="0"/>
              <a:t> del </a:t>
            </a:r>
            <a:r>
              <a:rPr lang="en-US" altLang="en-US" sz="1800" dirty="0" err="1"/>
              <a:t>concepto</a:t>
            </a:r>
            <a:r>
              <a:rPr lang="en-US" altLang="en-US" sz="1800" dirty="0"/>
              <a:t> de </a:t>
            </a:r>
            <a:r>
              <a:rPr lang="en-US" altLang="en-US" sz="1800" dirty="0" err="1"/>
              <a:t>justicia</a:t>
            </a:r>
            <a:r>
              <a:rPr lang="en-US" altLang="en-US" sz="1800" dirty="0"/>
              <a:t> (</a:t>
            </a:r>
            <a:r>
              <a:rPr lang="en-US" altLang="en-US" sz="1800" dirty="0" err="1"/>
              <a:t>venganza</a:t>
            </a:r>
            <a:r>
              <a:rPr lang="en-US" altLang="en-US" sz="1800" dirty="0"/>
              <a:t>), y las </a:t>
            </a:r>
            <a:r>
              <a:rPr lang="en-US" altLang="en-US" sz="1800" dirty="0" err="1"/>
              <a:t>culturas</a:t>
            </a:r>
            <a:r>
              <a:rPr lang="en-US" altLang="en-US" sz="1800" dirty="0"/>
              <a:t> </a:t>
            </a:r>
            <a:r>
              <a:rPr lang="en-US" altLang="en-US" sz="1800" dirty="0" err="1"/>
              <a:t>tienden</a:t>
            </a:r>
            <a:r>
              <a:rPr lang="en-US" altLang="en-US" sz="1800" dirty="0"/>
              <a:t> al </a:t>
            </a:r>
            <a:r>
              <a:rPr lang="en-US" altLang="en-US" sz="1800" dirty="0" err="1"/>
              <a:t>declive</a:t>
            </a:r>
            <a:r>
              <a:rPr lang="en-US" altLang="en-US" sz="1800" dirty="0"/>
              <a:t> moral.</a:t>
            </a:r>
          </a:p>
          <a:p>
            <a:pPr algn="l" rtl="0">
              <a:lnSpc>
                <a:spcPct val="90000"/>
              </a:lnSpc>
              <a:buFontTx/>
              <a:buAutoNum type="arabicPeriod"/>
            </a:pPr>
            <a:r>
              <a:rPr lang="en-US" altLang="en-US" sz="1800" dirty="0"/>
              <a:t>La Ley de </a:t>
            </a:r>
            <a:r>
              <a:rPr lang="en-US" altLang="en-US" sz="1800" dirty="0" err="1"/>
              <a:t>Moisés</a:t>
            </a:r>
            <a:r>
              <a:rPr lang="en-US" altLang="en-US" sz="1800" dirty="0"/>
              <a:t> </a:t>
            </a:r>
            <a:r>
              <a:rPr lang="en-US" altLang="en-US" sz="1800" dirty="0" err="1"/>
              <a:t>enseñó</a:t>
            </a:r>
            <a:r>
              <a:rPr lang="en-US" altLang="en-US" sz="1800" dirty="0"/>
              <a:t> que la </a:t>
            </a:r>
            <a:r>
              <a:rPr lang="en-US" altLang="en-US" sz="1800" dirty="0" err="1"/>
              <a:t>injusticia</a:t>
            </a:r>
            <a:r>
              <a:rPr lang="en-US" altLang="en-US" sz="1800" dirty="0"/>
              <a:t> </a:t>
            </a:r>
            <a:r>
              <a:rPr lang="en-US" altLang="en-US" sz="1800" dirty="0" err="1"/>
              <a:t>contamina</a:t>
            </a:r>
            <a:r>
              <a:rPr lang="en-US" altLang="en-US" sz="1800" dirty="0"/>
              <a:t> </a:t>
            </a:r>
            <a:r>
              <a:rPr lang="en-US" altLang="en-US" sz="1800" dirty="0" err="1"/>
              <a:t>una</a:t>
            </a:r>
            <a:r>
              <a:rPr lang="en-US" altLang="en-US" sz="1800" dirty="0"/>
              <a:t> </a:t>
            </a:r>
            <a:r>
              <a:rPr lang="en-US" altLang="en-US" sz="1800" dirty="0" err="1"/>
              <a:t>nación</a:t>
            </a:r>
            <a:r>
              <a:rPr lang="en-US" altLang="en-US" sz="1800" dirty="0"/>
              <a:t> (</a:t>
            </a:r>
            <a:r>
              <a:rPr lang="en-US" altLang="en-US" sz="1800" dirty="0" err="1"/>
              <a:t>tierra</a:t>
            </a:r>
            <a:r>
              <a:rPr lang="en-US" altLang="en-US" sz="1800" dirty="0"/>
              <a:t>).</a:t>
            </a:r>
          </a:p>
          <a:p>
            <a:pPr>
              <a:lnSpc>
                <a:spcPct val="90000"/>
              </a:lnSpc>
              <a:buFontTx/>
              <a:buAutoNum type="arabicPeriod"/>
            </a:pPr>
            <a:r>
              <a:rPr lang="en-US" altLang="en-US" sz="1800" dirty="0"/>
              <a:t>Israel y </a:t>
            </a:r>
            <a:r>
              <a:rPr lang="en-US" altLang="en-US" sz="1800" dirty="0" err="1"/>
              <a:t>otras</a:t>
            </a:r>
            <a:r>
              <a:rPr lang="en-US" altLang="en-US" sz="1800" dirty="0"/>
              <a:t> </a:t>
            </a:r>
            <a:r>
              <a:rPr lang="en-US" altLang="en-US" sz="1800" dirty="0" err="1"/>
              <a:t>naciones</a:t>
            </a:r>
            <a:r>
              <a:rPr lang="en-US" altLang="en-US" sz="1800" dirty="0"/>
              <a:t> </a:t>
            </a:r>
            <a:r>
              <a:rPr lang="en-US" altLang="en-US" sz="1800" dirty="0" err="1"/>
              <a:t>fueron</a:t>
            </a:r>
            <a:r>
              <a:rPr lang="en-US" altLang="en-US" sz="1800" dirty="0"/>
              <a:t> </a:t>
            </a:r>
            <a:r>
              <a:rPr lang="en-US" altLang="en-US" sz="1800" dirty="0" err="1"/>
              <a:t>castigadas</a:t>
            </a:r>
            <a:r>
              <a:rPr lang="en-US" altLang="en-US" sz="1800" dirty="0"/>
              <a:t> </a:t>
            </a:r>
            <a:r>
              <a:rPr lang="en-US" altLang="en-US" sz="1800" dirty="0" err="1" smtClean="0"/>
              <a:t>por</a:t>
            </a:r>
            <a:r>
              <a:rPr lang="en-US" altLang="en-US" sz="1800" dirty="0" smtClean="0"/>
              <a:t> </a:t>
            </a:r>
            <a:r>
              <a:rPr lang="en-US" altLang="en-US" sz="1800" dirty="0" err="1" smtClean="0"/>
              <a:t>maldad</a:t>
            </a:r>
            <a:r>
              <a:rPr lang="en-US" altLang="en-US" sz="1800" dirty="0" smtClean="0"/>
              <a:t> </a:t>
            </a:r>
            <a:r>
              <a:rPr lang="en-US" altLang="en-US" sz="1800" i="1" dirty="0" err="1"/>
              <a:t>nacional</a:t>
            </a:r>
            <a:r>
              <a:rPr lang="en-US" altLang="en-US" sz="1800" dirty="0" smtClean="0"/>
              <a:t>.</a:t>
            </a:r>
            <a:endParaRPr lang="en-US" altLang="en-US" sz="1800" dirty="0"/>
          </a:p>
          <a:p>
            <a:pPr algn="l" rtl="0">
              <a:lnSpc>
                <a:spcPct val="90000"/>
              </a:lnSpc>
              <a:buFontTx/>
              <a:buAutoNum type="arabicPeriod"/>
            </a:pPr>
            <a:r>
              <a:rPr lang="en-US" altLang="en-US" sz="1800" dirty="0"/>
              <a:t>Dios </a:t>
            </a:r>
            <a:r>
              <a:rPr lang="en-US" altLang="en-US" sz="1800" dirty="0" err="1"/>
              <a:t>gobierna</a:t>
            </a:r>
            <a:r>
              <a:rPr lang="en-US" altLang="en-US" sz="1800" dirty="0"/>
              <a:t> entre las </a:t>
            </a:r>
            <a:r>
              <a:rPr lang="en-US" altLang="en-US" sz="1800" dirty="0" err="1"/>
              <a:t>naciones</a:t>
            </a:r>
            <a:r>
              <a:rPr lang="en-US" altLang="en-US" sz="1800" dirty="0"/>
              <a:t> (</a:t>
            </a:r>
            <a:r>
              <a:rPr lang="en-US" altLang="en-US" sz="1800" dirty="0" err="1"/>
              <a:t>controla</a:t>
            </a:r>
            <a:r>
              <a:rPr lang="en-US" altLang="en-US" sz="1800" dirty="0"/>
              <a:t> la historia), y </a:t>
            </a:r>
            <a:r>
              <a:rPr lang="en-US" altLang="en-US" sz="1800" dirty="0" err="1"/>
              <a:t>responsabiliza</a:t>
            </a:r>
            <a:r>
              <a:rPr lang="en-US" altLang="en-US" sz="1800" dirty="0"/>
              <a:t> </a:t>
            </a:r>
            <a:r>
              <a:rPr lang="en-US" altLang="en-US" sz="1800" dirty="0" smtClean="0"/>
              <a:t/>
            </a:r>
            <a:br>
              <a:rPr lang="en-US" altLang="en-US" sz="1800" dirty="0" smtClean="0"/>
            </a:br>
            <a:r>
              <a:rPr lang="en-US" altLang="en-US" sz="1800" dirty="0" smtClean="0"/>
              <a:t>a </a:t>
            </a:r>
            <a:r>
              <a:rPr lang="en-US" altLang="en-US" sz="1800" dirty="0" err="1"/>
              <a:t>los</a:t>
            </a:r>
            <a:r>
              <a:rPr lang="en-US" altLang="en-US" sz="1800" dirty="0"/>
              <a:t> </a:t>
            </a:r>
            <a:r>
              <a:rPr lang="en-US" altLang="en-US" sz="1800" dirty="0" err="1"/>
              <a:t>gobernantes</a:t>
            </a:r>
            <a:r>
              <a:rPr lang="en-US" altLang="en-US" sz="1800" dirty="0"/>
              <a:t> </a:t>
            </a:r>
            <a:r>
              <a:rPr lang="en-US" altLang="en-US" sz="1800" dirty="0" err="1"/>
              <a:t>por</a:t>
            </a:r>
            <a:r>
              <a:rPr lang="en-US" altLang="en-US" sz="1800" dirty="0"/>
              <a:t> </a:t>
            </a:r>
            <a:r>
              <a:rPr lang="en-US" altLang="en-US" sz="1800" dirty="0" err="1"/>
              <a:t>sus</a:t>
            </a:r>
            <a:r>
              <a:rPr lang="en-US" altLang="en-US" sz="1800" dirty="0"/>
              <a:t> </a:t>
            </a:r>
            <a:r>
              <a:rPr lang="en-US" altLang="en-US" sz="1800" dirty="0" err="1"/>
              <a:t>acciones</a:t>
            </a:r>
            <a:r>
              <a:rPr lang="en-US" altLang="en-US" sz="1800" dirty="0"/>
              <a:t>. (</a:t>
            </a:r>
            <a:r>
              <a:rPr lang="en-US" altLang="en-US" sz="1800" dirty="0" smtClean="0"/>
              <a:t>Dan </a:t>
            </a:r>
            <a:r>
              <a:rPr lang="en-US" altLang="en-US" sz="1800" dirty="0"/>
              <a:t>1:21; 4:17; </a:t>
            </a:r>
            <a:r>
              <a:rPr lang="en-US" altLang="en-US" sz="1800" dirty="0" err="1" smtClean="0"/>
              <a:t>Hch</a:t>
            </a:r>
            <a:r>
              <a:rPr lang="en-US" altLang="en-US" sz="1800" dirty="0" smtClean="0"/>
              <a:t> </a:t>
            </a:r>
            <a:r>
              <a:rPr lang="en-US" altLang="en-US" sz="1800" dirty="0"/>
              <a:t>12:21-23)</a:t>
            </a:r>
          </a:p>
          <a:p>
            <a:pPr algn="l" rtl="0">
              <a:lnSpc>
                <a:spcPct val="90000"/>
              </a:lnSpc>
              <a:buFontTx/>
              <a:buAutoNum type="arabicPeriod"/>
            </a:pPr>
            <a:r>
              <a:rPr lang="en-US" altLang="en-US" sz="1800" dirty="0"/>
              <a:t>El </a:t>
            </a:r>
            <a:r>
              <a:rPr lang="en-US" altLang="en-US" sz="1800" dirty="0" err="1"/>
              <a:t>reino</a:t>
            </a:r>
            <a:r>
              <a:rPr lang="en-US" altLang="en-US" sz="1800" dirty="0"/>
              <a:t> de </a:t>
            </a:r>
            <a:r>
              <a:rPr lang="en-US" altLang="en-US" sz="1800" dirty="0" err="1"/>
              <a:t>Jesús</a:t>
            </a:r>
            <a:r>
              <a:rPr lang="en-US" altLang="en-US" sz="1800" dirty="0"/>
              <a:t> no </a:t>
            </a:r>
            <a:r>
              <a:rPr lang="en-US" altLang="en-US" sz="1800" dirty="0" err="1"/>
              <a:t>es</a:t>
            </a:r>
            <a:r>
              <a:rPr lang="en-US" altLang="en-US" sz="1800" dirty="0"/>
              <a:t> </a:t>
            </a:r>
            <a:r>
              <a:rPr lang="en-US" altLang="en-US" sz="1800" dirty="0" err="1"/>
              <a:t>poder</a:t>
            </a:r>
            <a:r>
              <a:rPr lang="en-US" altLang="en-US" sz="1800" dirty="0"/>
              <a:t> </a:t>
            </a:r>
            <a:r>
              <a:rPr lang="en-US" altLang="en-US" sz="1800" dirty="0" err="1"/>
              <a:t>político</a:t>
            </a:r>
            <a:r>
              <a:rPr lang="en-US" altLang="en-US" sz="1800" dirty="0"/>
              <a:t> </a:t>
            </a:r>
            <a:r>
              <a:rPr lang="en-US" altLang="en-US" sz="1800" dirty="0" err="1"/>
              <a:t>ni</a:t>
            </a:r>
            <a:r>
              <a:rPr lang="en-US" altLang="en-US" sz="1800" dirty="0"/>
              <a:t> </a:t>
            </a:r>
            <a:r>
              <a:rPr lang="en-US" altLang="en-US" sz="1800" dirty="0" err="1"/>
              <a:t>militar</a:t>
            </a:r>
            <a:r>
              <a:rPr lang="en-US" altLang="en-US" sz="1800" dirty="0"/>
              <a:t> (</a:t>
            </a:r>
            <a:r>
              <a:rPr lang="en-US" altLang="en-US" sz="1800" dirty="0" err="1"/>
              <a:t>Jn</a:t>
            </a:r>
            <a:r>
              <a:rPr lang="en-US" altLang="en-US" sz="1800" dirty="0"/>
              <a:t> </a:t>
            </a:r>
            <a:r>
              <a:rPr lang="en-US" altLang="en-US" sz="1800" dirty="0" smtClean="0"/>
              <a:t>18:36</a:t>
            </a:r>
            <a:r>
              <a:rPr lang="en-US" altLang="en-US" sz="1800" dirty="0"/>
              <a:t>)</a:t>
            </a:r>
          </a:p>
          <a:p>
            <a:pPr algn="l" rtl="0">
              <a:lnSpc>
                <a:spcPct val="90000"/>
              </a:lnSpc>
              <a:buFontTx/>
              <a:buAutoNum type="arabicPeriod"/>
            </a:pPr>
            <a:r>
              <a:rPr lang="en-US" altLang="en-US" sz="1800" dirty="0"/>
              <a:t>Los </a:t>
            </a:r>
            <a:r>
              <a:rPr lang="en-US" altLang="en-US" sz="1800" dirty="0" err="1"/>
              <a:t>gobiernos</a:t>
            </a:r>
            <a:r>
              <a:rPr lang="en-US" altLang="en-US" sz="1800" dirty="0"/>
              <a:t> </a:t>
            </a:r>
            <a:r>
              <a:rPr lang="en-US" altLang="en-US" sz="1800" dirty="0" err="1"/>
              <a:t>existen</a:t>
            </a:r>
            <a:r>
              <a:rPr lang="en-US" altLang="en-US" sz="1800" dirty="0"/>
              <a:t> para:</a:t>
            </a:r>
          </a:p>
          <a:p>
            <a:pPr lvl="1" algn="l" rtl="0">
              <a:lnSpc>
                <a:spcPct val="90000"/>
              </a:lnSpc>
              <a:buFontTx/>
              <a:buChar char="•"/>
            </a:pPr>
            <a:r>
              <a:rPr lang="en-US" altLang="en-US" sz="1600" dirty="0" err="1"/>
              <a:t>Prevenir</a:t>
            </a:r>
            <a:r>
              <a:rPr lang="en-US" altLang="en-US" sz="1600" dirty="0"/>
              <a:t> el </a:t>
            </a:r>
            <a:r>
              <a:rPr lang="en-US" altLang="en-US" sz="1600" dirty="0" err="1"/>
              <a:t>crimen</a:t>
            </a:r>
            <a:r>
              <a:rPr lang="en-US" altLang="en-US" sz="1600" dirty="0"/>
              <a:t>, </a:t>
            </a:r>
            <a:r>
              <a:rPr lang="en-US" altLang="en-US" sz="1600" dirty="0" err="1"/>
              <a:t>mediante</a:t>
            </a:r>
            <a:r>
              <a:rPr lang="en-US" altLang="en-US" sz="1600" dirty="0"/>
              <a:t> el </a:t>
            </a:r>
            <a:r>
              <a:rPr lang="en-US" altLang="en-US" sz="1600" dirty="0" err="1"/>
              <a:t>castigo</a:t>
            </a:r>
            <a:r>
              <a:rPr lang="en-US" altLang="en-US" sz="1600" dirty="0"/>
              <a:t> </a:t>
            </a:r>
            <a:r>
              <a:rPr lang="en-US" altLang="en-US" sz="1600" dirty="0" err="1"/>
              <a:t>rápido</a:t>
            </a:r>
            <a:r>
              <a:rPr lang="en-US" altLang="en-US" sz="1600" dirty="0"/>
              <a:t> (</a:t>
            </a:r>
            <a:r>
              <a:rPr lang="en-US" altLang="en-US" sz="1600" dirty="0" err="1"/>
              <a:t>Ecl</a:t>
            </a:r>
            <a:r>
              <a:rPr lang="en-US" altLang="en-US" sz="1600" dirty="0"/>
              <a:t> 8:11)</a:t>
            </a:r>
          </a:p>
          <a:p>
            <a:pPr lvl="1" algn="l" rtl="0">
              <a:lnSpc>
                <a:spcPct val="90000"/>
              </a:lnSpc>
              <a:buFontTx/>
              <a:buChar char="•"/>
            </a:pPr>
            <a:r>
              <a:rPr lang="en-US" altLang="en-US" sz="1600" dirty="0" err="1" smtClean="0"/>
              <a:t>Ejecutar</a:t>
            </a:r>
            <a:r>
              <a:rPr lang="en-US" altLang="en-US" sz="1600" dirty="0" smtClean="0"/>
              <a:t> </a:t>
            </a:r>
            <a:r>
              <a:rPr lang="en-US" altLang="en-US" sz="1600" dirty="0" err="1"/>
              <a:t>ira</a:t>
            </a:r>
            <a:r>
              <a:rPr lang="en-US" altLang="en-US" sz="1600" dirty="0"/>
              <a:t> </a:t>
            </a:r>
            <a:r>
              <a:rPr lang="en-US" altLang="en-US" sz="1600" dirty="0" err="1"/>
              <a:t>sobre</a:t>
            </a:r>
            <a:r>
              <a:rPr lang="en-US" altLang="en-US" sz="1600" dirty="0"/>
              <a:t> el mal, y </a:t>
            </a:r>
            <a:r>
              <a:rPr lang="en-US" altLang="en-US" sz="1600" dirty="0" err="1" smtClean="0"/>
              <a:t>alabar</a:t>
            </a:r>
            <a:r>
              <a:rPr lang="en-US" altLang="en-US" sz="1600" dirty="0" smtClean="0"/>
              <a:t> </a:t>
            </a:r>
            <a:r>
              <a:rPr lang="en-US" altLang="en-US" sz="1600" dirty="0"/>
              <a:t>las </a:t>
            </a:r>
            <a:r>
              <a:rPr lang="en-US" altLang="en-US" sz="1600" dirty="0" err="1"/>
              <a:t>buenas</a:t>
            </a:r>
            <a:r>
              <a:rPr lang="en-US" altLang="en-US" sz="1600" dirty="0"/>
              <a:t> </a:t>
            </a:r>
            <a:r>
              <a:rPr lang="en-US" altLang="en-US" sz="1600" dirty="0" err="1"/>
              <a:t>obras</a:t>
            </a:r>
            <a:r>
              <a:rPr lang="en-US" altLang="en-US" sz="1600" dirty="0"/>
              <a:t> (I </a:t>
            </a:r>
            <a:r>
              <a:rPr lang="en-US" altLang="en-US" sz="1600" dirty="0" smtClean="0"/>
              <a:t>Ped </a:t>
            </a:r>
            <a:r>
              <a:rPr lang="en-US" altLang="en-US" sz="1600" dirty="0"/>
              <a:t>2:13,14)</a:t>
            </a:r>
          </a:p>
          <a:p>
            <a:pPr lvl="1" algn="l" rtl="0">
              <a:lnSpc>
                <a:spcPct val="90000"/>
              </a:lnSpc>
              <a:buFontTx/>
              <a:buChar char="•"/>
            </a:pPr>
            <a:r>
              <a:rPr lang="en-US" altLang="en-US" sz="1600" dirty="0" err="1" smtClean="0"/>
              <a:t>Arreglar</a:t>
            </a:r>
            <a:r>
              <a:rPr lang="en-US" altLang="en-US" sz="1600" dirty="0" smtClean="0"/>
              <a:t> </a:t>
            </a:r>
            <a:r>
              <a:rPr lang="en-US" altLang="en-US" sz="1600" dirty="0"/>
              <a:t>las </a:t>
            </a:r>
            <a:r>
              <a:rPr lang="en-US" altLang="en-US" sz="1600" dirty="0" err="1"/>
              <a:t>disputas</a:t>
            </a:r>
            <a:r>
              <a:rPr lang="en-US" altLang="en-US" sz="1600" dirty="0"/>
              <a:t> entre </a:t>
            </a:r>
            <a:r>
              <a:rPr lang="en-US" altLang="en-US" sz="1600" dirty="0" err="1"/>
              <a:t>los</a:t>
            </a:r>
            <a:r>
              <a:rPr lang="en-US" altLang="en-US" sz="1600" dirty="0"/>
              <a:t> hombres (Dt </a:t>
            </a:r>
            <a:r>
              <a:rPr lang="en-US" altLang="en-US" sz="1600" dirty="0" smtClean="0"/>
              <a:t>17:8-12</a:t>
            </a:r>
            <a:r>
              <a:rPr lang="en-US" altLang="en-US" sz="1600" dirty="0"/>
              <a:t>; </a:t>
            </a:r>
            <a:r>
              <a:rPr lang="en-US" altLang="en-US" sz="1600" dirty="0" err="1"/>
              <a:t>Lc</a:t>
            </a:r>
            <a:r>
              <a:rPr lang="en-US" altLang="en-US" sz="1600" dirty="0"/>
              <a:t> </a:t>
            </a:r>
            <a:r>
              <a:rPr lang="en-US" altLang="en-US" sz="1600" dirty="0" smtClean="0"/>
              <a:t>18:2</a:t>
            </a:r>
            <a:r>
              <a:rPr lang="en-US" altLang="en-US" sz="1600" dirty="0"/>
              <a:t>)</a:t>
            </a:r>
          </a:p>
          <a:p>
            <a:pPr lvl="1" algn="l" rtl="0">
              <a:lnSpc>
                <a:spcPct val="90000"/>
              </a:lnSpc>
              <a:buFontTx/>
              <a:buChar char="•"/>
            </a:pPr>
            <a:r>
              <a:rPr lang="en-US" altLang="en-US" sz="1600" dirty="0" err="1"/>
              <a:t>Mantener</a:t>
            </a:r>
            <a:r>
              <a:rPr lang="en-US" altLang="en-US" sz="1600" dirty="0"/>
              <a:t> la </a:t>
            </a:r>
            <a:r>
              <a:rPr lang="en-US" altLang="en-US" sz="1600" dirty="0" err="1"/>
              <a:t>paz</a:t>
            </a:r>
            <a:r>
              <a:rPr lang="en-US" altLang="en-US" sz="1600" dirty="0"/>
              <a:t>: </a:t>
            </a:r>
            <a:r>
              <a:rPr lang="en-US" altLang="en-US" sz="1600" dirty="0" err="1"/>
              <a:t>incluso</a:t>
            </a:r>
            <a:r>
              <a:rPr lang="en-US" altLang="en-US" sz="1600" dirty="0"/>
              <a:t> </a:t>
            </a:r>
            <a:r>
              <a:rPr lang="en-US" altLang="en-US" sz="1600" dirty="0" err="1"/>
              <a:t>proteger</a:t>
            </a:r>
            <a:r>
              <a:rPr lang="en-US" altLang="en-US" sz="1600" dirty="0"/>
              <a:t> la </a:t>
            </a:r>
            <a:r>
              <a:rPr lang="en-US" altLang="en-US" sz="1600" dirty="0" err="1"/>
              <a:t>práctica</a:t>
            </a:r>
            <a:r>
              <a:rPr lang="en-US" altLang="en-US" sz="1600" dirty="0"/>
              <a:t> </a:t>
            </a:r>
            <a:r>
              <a:rPr lang="en-US" altLang="en-US" sz="1600" dirty="0" err="1"/>
              <a:t>religiosa</a:t>
            </a:r>
            <a:r>
              <a:rPr lang="en-US" altLang="en-US" sz="1600" dirty="0"/>
              <a:t> (I Tim 2:2)</a:t>
            </a:r>
          </a:p>
          <a:p>
            <a:pPr algn="l" rtl="0">
              <a:lnSpc>
                <a:spcPct val="90000"/>
              </a:lnSpc>
              <a:buFontTx/>
              <a:buAutoNum type="arabicPeriod"/>
            </a:pPr>
            <a:r>
              <a:rPr lang="en-US" altLang="en-US" sz="1800" dirty="0"/>
              <a:t>Los </a:t>
            </a:r>
            <a:r>
              <a:rPr lang="en-US" altLang="en-US" sz="1800" dirty="0" err="1"/>
              <a:t>gobiernos</a:t>
            </a:r>
            <a:r>
              <a:rPr lang="en-US" altLang="en-US" sz="1800" dirty="0"/>
              <a:t> </a:t>
            </a:r>
            <a:r>
              <a:rPr lang="en-US" altLang="en-US" sz="1800" dirty="0" err="1"/>
              <a:t>humanos</a:t>
            </a:r>
            <a:r>
              <a:rPr lang="en-US" altLang="en-US" sz="1800" dirty="0"/>
              <a:t> </a:t>
            </a:r>
            <a:r>
              <a:rPr lang="en-US" altLang="en-US" sz="1800" dirty="0" err="1"/>
              <a:t>suelen</a:t>
            </a:r>
            <a:r>
              <a:rPr lang="en-US" altLang="en-US" sz="1800" dirty="0"/>
              <a:t> </a:t>
            </a:r>
            <a:r>
              <a:rPr lang="en-US" altLang="en-US" sz="1800" dirty="0" err="1"/>
              <a:t>ser</a:t>
            </a:r>
            <a:r>
              <a:rPr lang="en-US" altLang="en-US" sz="1800" dirty="0"/>
              <a:t> </a:t>
            </a:r>
            <a:r>
              <a:rPr lang="en-US" altLang="en-US" sz="1800" dirty="0" err="1"/>
              <a:t>malos</a:t>
            </a:r>
            <a:r>
              <a:rPr lang="en-US" altLang="en-US" sz="1800" dirty="0"/>
              <a:t>.</a:t>
            </a:r>
          </a:p>
          <a:p>
            <a:pPr algn="l" rtl="0">
              <a:lnSpc>
                <a:spcPct val="90000"/>
              </a:lnSpc>
              <a:buFontTx/>
              <a:buAutoNum type="arabicPeriod"/>
            </a:pPr>
            <a:r>
              <a:rPr lang="en-US" altLang="en-US" sz="1800" dirty="0"/>
              <a:t>Los </a:t>
            </a:r>
            <a:r>
              <a:rPr lang="en-US" altLang="en-US" sz="1800" dirty="0" err="1"/>
              <a:t>cristianos</a:t>
            </a:r>
            <a:r>
              <a:rPr lang="en-US" altLang="en-US" sz="1800" dirty="0"/>
              <a:t> </a:t>
            </a:r>
            <a:r>
              <a:rPr lang="en-US" altLang="en-US" sz="1800" dirty="0" err="1"/>
              <a:t>deberían</a:t>
            </a:r>
            <a:r>
              <a:rPr lang="en-US" altLang="en-US" sz="1800" dirty="0"/>
              <a:t> </a:t>
            </a:r>
            <a:r>
              <a:rPr lang="en-US" altLang="en-US" sz="1800" dirty="0" err="1"/>
              <a:t>ser</a:t>
            </a:r>
            <a:r>
              <a:rPr lang="en-US" altLang="en-US" sz="1800" dirty="0"/>
              <a:t> </a:t>
            </a:r>
            <a:r>
              <a:rPr lang="en-US" altLang="en-US" sz="1800" dirty="0" err="1"/>
              <a:t>mejores</a:t>
            </a:r>
            <a:r>
              <a:rPr lang="en-US" altLang="en-US" sz="1800" dirty="0"/>
              <a:t> que </a:t>
            </a:r>
            <a:r>
              <a:rPr lang="en-US" altLang="en-US" sz="1800" dirty="0" err="1"/>
              <a:t>los</a:t>
            </a:r>
            <a:r>
              <a:rPr lang="en-US" altLang="en-US" sz="1800" dirty="0"/>
              <a:t> </a:t>
            </a:r>
            <a:r>
              <a:rPr lang="en-US" altLang="en-US" sz="1800" dirty="0" err="1"/>
              <a:t>jueces</a:t>
            </a:r>
            <a:r>
              <a:rPr lang="en-US" altLang="en-US" sz="1800" dirty="0"/>
              <a:t> no </a:t>
            </a:r>
            <a:r>
              <a:rPr lang="en-US" altLang="en-US" sz="1800" dirty="0" err="1"/>
              <a:t>cristianos</a:t>
            </a:r>
            <a:r>
              <a:rPr lang="en-US" altLang="en-US" sz="1800" dirty="0"/>
              <a:t>.</a:t>
            </a:r>
          </a:p>
          <a:p>
            <a:pPr algn="l" rtl="0">
              <a:lnSpc>
                <a:spcPct val="90000"/>
              </a:lnSpc>
              <a:buFontTx/>
              <a:buAutoNum type="arabicPeriod"/>
            </a:pPr>
            <a:r>
              <a:rPr lang="en-US" altLang="en-US" sz="1800" dirty="0"/>
              <a:t>Las </a:t>
            </a:r>
            <a:r>
              <a:rPr lang="en-US" altLang="en-US" sz="1800" dirty="0" err="1"/>
              <a:t>naciones</a:t>
            </a:r>
            <a:r>
              <a:rPr lang="en-US" altLang="en-US" sz="1800" dirty="0"/>
              <a:t> son </a:t>
            </a:r>
            <a:r>
              <a:rPr lang="en-US" altLang="en-US" sz="1800" dirty="0" err="1"/>
              <a:t>juzgadas</a:t>
            </a:r>
            <a:r>
              <a:rPr lang="en-US" altLang="en-US" sz="1800" dirty="0"/>
              <a:t> (y </a:t>
            </a:r>
            <a:r>
              <a:rPr lang="en-US" altLang="en-US" sz="1800" dirty="0" err="1"/>
              <a:t>castigadas</a:t>
            </a:r>
            <a:r>
              <a:rPr lang="en-US" altLang="en-US" sz="1800" dirty="0"/>
              <a:t>) </a:t>
            </a:r>
            <a:r>
              <a:rPr lang="en-US" altLang="en-US" sz="1800" dirty="0" err="1"/>
              <a:t>por</a:t>
            </a:r>
            <a:r>
              <a:rPr lang="en-US" altLang="en-US" sz="1800" dirty="0"/>
              <a:t> </a:t>
            </a:r>
            <a:r>
              <a:rPr lang="en-US" altLang="en-US" sz="1800" dirty="0" err="1"/>
              <a:t>su</a:t>
            </a:r>
            <a:r>
              <a:rPr lang="en-US" altLang="en-US" sz="1800" dirty="0"/>
              <a:t> </a:t>
            </a:r>
            <a:r>
              <a:rPr lang="en-US" altLang="en-US" sz="1800" dirty="0" err="1"/>
              <a:t>maldad</a:t>
            </a:r>
            <a:r>
              <a:rPr lang="en-US" altLang="en-US" sz="1800" dirty="0"/>
              <a:t> </a:t>
            </a:r>
            <a:r>
              <a:rPr lang="en-US" altLang="en-US" sz="1800" dirty="0" err="1"/>
              <a:t>nacional</a:t>
            </a:r>
            <a:r>
              <a:rPr lang="en-US" altLang="en-US" sz="1800" dirty="0"/>
              <a:t>.</a:t>
            </a:r>
          </a:p>
          <a:p>
            <a:pPr algn="l" rtl="0">
              <a:lnSpc>
                <a:spcPct val="90000"/>
              </a:lnSpc>
              <a:buFontTx/>
              <a:buAutoNum type="arabicPeriod"/>
            </a:pPr>
            <a:r>
              <a:rPr lang="en-US" altLang="en-US" sz="1800" dirty="0"/>
              <a:t>Los </a:t>
            </a:r>
            <a:r>
              <a:rPr lang="en-US" altLang="en-US" sz="1800" dirty="0" err="1"/>
              <a:t>cristianos</a:t>
            </a:r>
            <a:r>
              <a:rPr lang="en-US" altLang="en-US" sz="1800" dirty="0"/>
              <a:t> </a:t>
            </a:r>
            <a:r>
              <a:rPr lang="en-US" altLang="en-US" sz="1800" dirty="0" err="1"/>
              <a:t>deben</a:t>
            </a:r>
            <a:r>
              <a:rPr lang="en-US" altLang="en-US" sz="1800" dirty="0"/>
              <a:t> </a:t>
            </a:r>
            <a:r>
              <a:rPr lang="en-US" altLang="en-US" sz="1800" dirty="0" err="1"/>
              <a:t>obedecer</a:t>
            </a:r>
            <a:r>
              <a:rPr lang="en-US" altLang="en-US" sz="1800" dirty="0"/>
              <a:t>, </a:t>
            </a:r>
            <a:r>
              <a:rPr lang="en-US" altLang="en-US" sz="1800" dirty="0" err="1"/>
              <a:t>honrar</a:t>
            </a:r>
            <a:r>
              <a:rPr lang="en-US" altLang="en-US" sz="1800" dirty="0"/>
              <a:t> y </a:t>
            </a:r>
            <a:r>
              <a:rPr lang="en-US" altLang="en-US" sz="1800" dirty="0" err="1"/>
              <a:t>pagar</a:t>
            </a:r>
            <a:r>
              <a:rPr lang="en-US" altLang="en-US" sz="1800" dirty="0"/>
              <a:t> </a:t>
            </a:r>
            <a:r>
              <a:rPr lang="en-US" altLang="en-US" sz="1800" dirty="0" err="1"/>
              <a:t>impuestos</a:t>
            </a:r>
            <a:r>
              <a:rPr lang="en-US" altLang="en-US" sz="1800" dirty="0"/>
              <a:t> a </a:t>
            </a:r>
            <a:r>
              <a:rPr lang="en-US" altLang="en-US" sz="1800" dirty="0" err="1"/>
              <a:t>los</a:t>
            </a:r>
            <a:r>
              <a:rPr lang="en-US" altLang="en-US" sz="1800" dirty="0"/>
              <a:t> </a:t>
            </a:r>
            <a:r>
              <a:rPr lang="en-US" altLang="en-US" sz="1800" dirty="0" err="1"/>
              <a:t>gobiernos</a:t>
            </a:r>
            <a:r>
              <a:rPr lang="en-US" altLang="en-US" sz="1800" dirty="0"/>
              <a:t>.</a:t>
            </a:r>
          </a:p>
          <a:p>
            <a:pPr algn="l" rtl="0">
              <a:lnSpc>
                <a:spcPct val="90000"/>
              </a:lnSpc>
              <a:buFontTx/>
              <a:buAutoNum type="arabicPeriod"/>
            </a:pPr>
            <a:r>
              <a:rPr lang="en-US" altLang="en-US" sz="1800" dirty="0"/>
              <a:t>Dios </a:t>
            </a:r>
            <a:r>
              <a:rPr lang="en-US" altLang="en-US" sz="1800" dirty="0" err="1"/>
              <a:t>todavía</a:t>
            </a:r>
            <a:r>
              <a:rPr lang="en-US" altLang="en-US" sz="1800" dirty="0"/>
              <a:t> </a:t>
            </a:r>
            <a:r>
              <a:rPr lang="en-US" altLang="en-US" sz="1800" dirty="0" err="1"/>
              <a:t>gobierna</a:t>
            </a:r>
            <a:r>
              <a:rPr lang="en-US" altLang="en-US" sz="1800" dirty="0"/>
              <a:t> </a:t>
            </a:r>
            <a:r>
              <a:rPr lang="en-US" altLang="en-US" sz="1800" dirty="0" err="1"/>
              <a:t>sobre</a:t>
            </a:r>
            <a:r>
              <a:rPr lang="en-US" altLang="en-US" sz="1800" dirty="0"/>
              <a:t> las </a:t>
            </a:r>
            <a:r>
              <a:rPr lang="en-US" altLang="en-US" sz="1800" dirty="0" err="1"/>
              <a:t>naciones</a:t>
            </a:r>
            <a:r>
              <a:rPr lang="en-US" altLang="en-US" sz="1800" dirty="0"/>
              <a:t>, </a:t>
            </a:r>
            <a:r>
              <a:rPr lang="en-US" altLang="en-US" sz="1800" dirty="0" smtClean="0"/>
              <a:t>y </a:t>
            </a:r>
            <a:r>
              <a:rPr lang="en-US" altLang="en-US" sz="1800" dirty="0" err="1" smtClean="0"/>
              <a:t>juzgará</a:t>
            </a:r>
            <a:r>
              <a:rPr lang="en-US" altLang="en-US" sz="1800" dirty="0" smtClean="0"/>
              <a:t> a </a:t>
            </a:r>
            <a:r>
              <a:rPr lang="en-US" altLang="en-US" sz="1800" dirty="0" err="1" smtClean="0"/>
              <a:t>los</a:t>
            </a:r>
            <a:r>
              <a:rPr lang="en-US" altLang="en-US" sz="1800" dirty="0" smtClean="0"/>
              <a:t> </a:t>
            </a:r>
            <a:r>
              <a:rPr lang="en-US" altLang="en-US" sz="1800" dirty="0" err="1" smtClean="0"/>
              <a:t>gobernantes</a:t>
            </a:r>
            <a:r>
              <a:rPr lang="en-US" altLang="en-US" sz="1800" dirty="0" smtClean="0"/>
              <a:t>.</a:t>
            </a:r>
            <a:endParaRPr lang="en-US" altLang="en-US" sz="1800" dirty="0"/>
          </a:p>
          <a:p>
            <a:pPr algn="l" rtl="0">
              <a:lnSpc>
                <a:spcPct val="90000"/>
              </a:lnSpc>
              <a:buFontTx/>
              <a:buAutoNum type="arabicPeriod"/>
            </a:pPr>
            <a:r>
              <a:rPr lang="en-US" altLang="en-US" sz="1800" dirty="0"/>
              <a:t>Dios </a:t>
            </a:r>
            <a:r>
              <a:rPr lang="en-US" altLang="en-US" sz="1800" dirty="0" err="1"/>
              <a:t>juzga</a:t>
            </a:r>
            <a:r>
              <a:rPr lang="en-US" altLang="en-US" sz="1800" dirty="0"/>
              <a:t> a </a:t>
            </a:r>
            <a:r>
              <a:rPr lang="en-US" altLang="en-US" sz="1800" dirty="0" err="1"/>
              <a:t>los</a:t>
            </a:r>
            <a:r>
              <a:rPr lang="en-US" altLang="en-US" sz="1800" dirty="0"/>
              <a:t> </a:t>
            </a:r>
            <a:r>
              <a:rPr lang="en-US" altLang="en-US" sz="1800" dirty="0" err="1"/>
              <a:t>gobernantes</a:t>
            </a:r>
            <a:r>
              <a:rPr lang="en-US" altLang="en-US" sz="1800" dirty="0"/>
              <a:t> </a:t>
            </a:r>
            <a:r>
              <a:rPr lang="en-US" altLang="en-US" sz="1800" dirty="0" err="1"/>
              <a:t>especialmente</a:t>
            </a:r>
            <a:r>
              <a:rPr lang="en-US" altLang="en-US" sz="1800" dirty="0"/>
              <a:t> </a:t>
            </a:r>
            <a:r>
              <a:rPr lang="en-US" altLang="en-US" sz="1800" dirty="0" err="1"/>
              <a:t>por</a:t>
            </a:r>
            <a:r>
              <a:rPr lang="en-US" altLang="en-US" sz="1800" dirty="0"/>
              <a:t> </a:t>
            </a:r>
            <a:r>
              <a:rPr lang="en-US" altLang="en-US" sz="1800" dirty="0" err="1" smtClean="0"/>
              <a:t>su</a:t>
            </a:r>
            <a:r>
              <a:rPr lang="en-US" altLang="en-US" sz="1800" dirty="0" smtClean="0"/>
              <a:t> </a:t>
            </a:r>
            <a:r>
              <a:rPr lang="en-US" altLang="en-US" sz="1800" dirty="0" err="1" smtClean="0"/>
              <a:t>conducta</a:t>
            </a:r>
            <a:r>
              <a:rPr lang="en-US" altLang="en-US" sz="1800" dirty="0" smtClean="0"/>
              <a:t>.</a:t>
            </a:r>
            <a:endParaRPr lang="en-US" altLang="en-US" sz="1800" dirty="0"/>
          </a:p>
        </p:txBody>
      </p:sp>
      <p:sp>
        <p:nvSpPr>
          <p:cNvPr id="145416" name="AutoShape 6">
            <a:hlinkClick r:id="rId5" action="ppaction://hlinksldjump" highlightClick="1"/>
          </p:cNvPr>
          <p:cNvSpPr>
            <a:spLocks noChangeArrowheads="1"/>
          </p:cNvSpPr>
          <p:nvPr/>
        </p:nvSpPr>
        <p:spPr bwMode="auto">
          <a:xfrm>
            <a:off x="8763000" y="94059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17" name="AutoShape 6">
            <a:hlinkClick r:id="rId6" action="ppaction://hlinksldjump" highlightClick="1"/>
          </p:cNvPr>
          <p:cNvSpPr>
            <a:spLocks noChangeArrowheads="1"/>
          </p:cNvSpPr>
          <p:nvPr/>
        </p:nvSpPr>
        <p:spPr bwMode="auto">
          <a:xfrm>
            <a:off x="8763000" y="124539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18" name="AutoShape 6">
            <a:hlinkClick r:id="rId7" action="ppaction://hlinksldjump" highlightClick="1"/>
          </p:cNvPr>
          <p:cNvSpPr>
            <a:spLocks noChangeArrowheads="1"/>
          </p:cNvSpPr>
          <p:nvPr/>
        </p:nvSpPr>
        <p:spPr bwMode="auto">
          <a:xfrm>
            <a:off x="8763000" y="157559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19" name="AutoShape 6">
            <a:hlinkClick r:id="rId8" action="ppaction://hlinksldjump" highlightClick="1"/>
          </p:cNvPr>
          <p:cNvSpPr>
            <a:spLocks noChangeArrowheads="1"/>
          </p:cNvSpPr>
          <p:nvPr/>
        </p:nvSpPr>
        <p:spPr bwMode="auto">
          <a:xfrm>
            <a:off x="8763000" y="21336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0" name="AutoShape 6">
            <a:hlinkClick r:id="rId9" action="ppaction://hlinksldjump" highlightClick="1"/>
          </p:cNvPr>
          <p:cNvSpPr>
            <a:spLocks noChangeArrowheads="1"/>
          </p:cNvSpPr>
          <p:nvPr/>
        </p:nvSpPr>
        <p:spPr bwMode="auto">
          <a:xfrm>
            <a:off x="8763000" y="24384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1" name="AutoShape 6">
            <a:hlinkClick r:id="rId10" action="ppaction://hlinksldjump" highlightClick="1"/>
          </p:cNvPr>
          <p:cNvSpPr>
            <a:spLocks noChangeArrowheads="1"/>
          </p:cNvSpPr>
          <p:nvPr/>
        </p:nvSpPr>
        <p:spPr bwMode="auto">
          <a:xfrm>
            <a:off x="8763000" y="2700337"/>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2" name="AutoShape 6">
            <a:hlinkClick r:id="rId11" action="ppaction://hlinksldjump" highlightClick="1"/>
          </p:cNvPr>
          <p:cNvSpPr>
            <a:spLocks noChangeArrowheads="1"/>
          </p:cNvSpPr>
          <p:nvPr/>
        </p:nvSpPr>
        <p:spPr bwMode="auto">
          <a:xfrm>
            <a:off x="8763000" y="323903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3" name="AutoShape 6">
            <a:hlinkClick r:id="rId12" action="ppaction://hlinksldjump" highlightClick="1"/>
          </p:cNvPr>
          <p:cNvSpPr>
            <a:spLocks noChangeArrowheads="1"/>
          </p:cNvSpPr>
          <p:nvPr/>
        </p:nvSpPr>
        <p:spPr bwMode="auto">
          <a:xfrm>
            <a:off x="8763000" y="3589337"/>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4" name="AutoShape 6">
            <a:hlinkClick r:id="rId13" action="ppaction://hlinksldjump" highlightClick="1"/>
          </p:cNvPr>
          <p:cNvSpPr>
            <a:spLocks noChangeArrowheads="1"/>
          </p:cNvSpPr>
          <p:nvPr/>
        </p:nvSpPr>
        <p:spPr bwMode="auto">
          <a:xfrm>
            <a:off x="8763000" y="49530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5" name="AutoShape 6">
            <a:hlinkClick r:id="rId14" action="ppaction://hlinksldjump" highlightClick="1"/>
          </p:cNvPr>
          <p:cNvSpPr>
            <a:spLocks noChangeArrowheads="1"/>
          </p:cNvSpPr>
          <p:nvPr/>
        </p:nvSpPr>
        <p:spPr bwMode="auto">
          <a:xfrm>
            <a:off x="8763000" y="524033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6" name="AutoShape 6">
            <a:hlinkClick r:id="rId15" action="ppaction://hlinksldjump" highlightClick="1"/>
          </p:cNvPr>
          <p:cNvSpPr>
            <a:spLocks noChangeArrowheads="1"/>
          </p:cNvSpPr>
          <p:nvPr/>
        </p:nvSpPr>
        <p:spPr bwMode="auto">
          <a:xfrm>
            <a:off x="8763000" y="553243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7" name="AutoShape 6">
            <a:hlinkClick r:id="rId16" action="ppaction://hlinksldjump" highlightClick="1"/>
          </p:cNvPr>
          <p:cNvSpPr>
            <a:spLocks noChangeArrowheads="1"/>
          </p:cNvSpPr>
          <p:nvPr/>
        </p:nvSpPr>
        <p:spPr bwMode="auto">
          <a:xfrm>
            <a:off x="8763000" y="58674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8" name="AutoShape 6">
            <a:hlinkClick r:id="rId17" action="ppaction://hlinksldjump" highlightClick="1"/>
          </p:cNvPr>
          <p:cNvSpPr>
            <a:spLocks noChangeArrowheads="1"/>
          </p:cNvSpPr>
          <p:nvPr/>
        </p:nvSpPr>
        <p:spPr bwMode="auto">
          <a:xfrm>
            <a:off x="8763000" y="61722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29" name="AutoShape 6">
            <a:hlinkClick r:id="rId18" action="ppaction://hlinksldjump" highlightClick="1"/>
          </p:cNvPr>
          <p:cNvSpPr>
            <a:spLocks noChangeArrowheads="1"/>
          </p:cNvSpPr>
          <p:nvPr/>
        </p:nvSpPr>
        <p:spPr bwMode="auto">
          <a:xfrm>
            <a:off x="8763000" y="64770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543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EB466F9-21D6-42DA-8739-47AB63235F54}" type="slidenum">
              <a:rPr lang="en-US" altLang="en-US" sz="1400"/>
              <a:pPr algn="l" rtl="0">
                <a:spcBef>
                  <a:spcPct val="0"/>
                </a:spcBef>
                <a:buFontTx/>
                <a:buNone/>
              </a:pPr>
              <a:t>118</a:t>
            </a:fld>
            <a:endParaRPr lang="en-US" altLang="en-US" sz="1400"/>
          </a:p>
        </p:txBody>
      </p:sp>
    </p:spTree>
    <p:extLst>
      <p:ext uri="{BB962C8B-B14F-4D97-AF65-F5344CB8AC3E}">
        <p14:creationId xmlns:p14="http://schemas.microsoft.com/office/powerpoint/2010/main" val="3158263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9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492">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492">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492">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49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492">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492">
                                            <p:txEl>
                                              <p:pRg st="12" end="1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492">
                                            <p:txEl>
                                              <p:pRg st="13" end="1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492">
                                            <p:txEl>
                                              <p:pRg st="14" end="1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492">
                                            <p:txEl>
                                              <p:pRg st="15" end="1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492">
                                            <p:txEl>
                                              <p:pRg st="16" end="16"/>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49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950"/>
            <a:ext cx="9144000" cy="609600"/>
          </a:xfrm>
        </p:spPr>
        <p:txBody>
          <a:bodyPr>
            <a:noAutofit/>
          </a:bodyPr>
          <a:lstStyle/>
          <a:p>
            <a:pPr rtl="0">
              <a:defRPr/>
            </a:pPr>
            <a:r>
              <a:rPr lang="en-US" sz="2600" dirty="0"/>
              <a:t>1. Estructuras de autoridad desde el principio</a:t>
            </a:r>
          </a:p>
        </p:txBody>
      </p:sp>
      <p:sp>
        <p:nvSpPr>
          <p:cNvPr id="146435" name="Content Placeholder 2"/>
          <p:cNvSpPr>
            <a:spLocks noGrp="1" noChangeArrowheads="1"/>
          </p:cNvSpPr>
          <p:nvPr>
            <p:ph idx="1"/>
          </p:nvPr>
        </p:nvSpPr>
        <p:spPr>
          <a:xfrm>
            <a:off x="152400" y="1066800"/>
            <a:ext cx="8915400" cy="5181600"/>
          </a:xfrm>
        </p:spPr>
        <p:txBody>
          <a:bodyPr>
            <a:normAutofit/>
          </a:bodyPr>
          <a:lstStyle/>
          <a:p>
            <a:pPr marL="0" indent="0">
              <a:spcBef>
                <a:spcPct val="0"/>
              </a:spcBef>
              <a:spcAft>
                <a:spcPts val="1200"/>
              </a:spcAft>
              <a:buNone/>
            </a:pPr>
            <a:r>
              <a:rPr lang="en-US" altLang="en-US" sz="3600" b="1" dirty="0" smtClean="0">
                <a:solidFill>
                  <a:schemeClr val="accent2"/>
                </a:solidFill>
                <a:latin typeface="Calibri" panose="020F0502020204030204" pitchFamily="34" charset="0"/>
              </a:rPr>
              <a:t>I </a:t>
            </a:r>
            <a:r>
              <a:rPr lang="en-US" altLang="en-US" sz="3600" b="1" dirty="0" err="1" smtClean="0">
                <a:solidFill>
                  <a:schemeClr val="accent2"/>
                </a:solidFill>
                <a:latin typeface="Calibri" panose="020F0502020204030204" pitchFamily="34" charset="0"/>
              </a:rPr>
              <a:t>Cor</a:t>
            </a:r>
            <a:r>
              <a:rPr lang="en-US" altLang="en-US" sz="3600" b="1" dirty="0" smtClean="0">
                <a:solidFill>
                  <a:schemeClr val="accent2"/>
                </a:solidFill>
                <a:latin typeface="Calibri" panose="020F0502020204030204" pitchFamily="34" charset="0"/>
              </a:rPr>
              <a:t> 11:3 </a:t>
            </a:r>
            <a:r>
              <a:rPr lang="en-US" altLang="en-US" sz="3600" dirty="0" smtClean="0">
                <a:latin typeface="Calibri" panose="020F0502020204030204" pitchFamily="34" charset="0"/>
              </a:rPr>
              <a:t>– </a:t>
            </a:r>
            <a:r>
              <a:rPr lang="es-ES" altLang="en-US" sz="3600" dirty="0">
                <a:latin typeface="Calibri" panose="020F0502020204030204" pitchFamily="34" charset="0"/>
              </a:rPr>
              <a:t>Pero quiero que sepan que la </a:t>
            </a:r>
            <a:r>
              <a:rPr lang="es-ES" altLang="en-US" sz="3600" b="1" dirty="0">
                <a:latin typeface="Calibri" panose="020F0502020204030204" pitchFamily="34" charset="0"/>
              </a:rPr>
              <a:t>cabeza </a:t>
            </a:r>
            <a:r>
              <a:rPr lang="es-ES" altLang="en-US" sz="3600" dirty="0">
                <a:latin typeface="Calibri" panose="020F0502020204030204" pitchFamily="34" charset="0"/>
              </a:rPr>
              <a:t>de todo hombre es Cristo, y la </a:t>
            </a:r>
            <a:r>
              <a:rPr lang="es-ES" altLang="en-US" sz="3600" b="1" dirty="0">
                <a:latin typeface="Calibri" panose="020F0502020204030204" pitchFamily="34" charset="0"/>
              </a:rPr>
              <a:t>cabeza </a:t>
            </a:r>
            <a:r>
              <a:rPr lang="es-ES" altLang="en-US" sz="3600" dirty="0">
                <a:latin typeface="Calibri" panose="020F0502020204030204" pitchFamily="34" charset="0"/>
              </a:rPr>
              <a:t>de la mujer es el hombre, y la </a:t>
            </a:r>
            <a:r>
              <a:rPr lang="es-ES" altLang="en-US" sz="3600" b="1" dirty="0">
                <a:latin typeface="Calibri" panose="020F0502020204030204" pitchFamily="34" charset="0"/>
              </a:rPr>
              <a:t>cabeza</a:t>
            </a:r>
            <a:r>
              <a:rPr lang="es-ES" altLang="en-US" sz="3600" dirty="0">
                <a:latin typeface="Calibri" panose="020F0502020204030204" pitchFamily="34" charset="0"/>
              </a:rPr>
              <a:t> de Cristo es Dios. </a:t>
            </a:r>
          </a:p>
          <a:p>
            <a:pPr marL="0" indent="0">
              <a:spcBef>
                <a:spcPct val="0"/>
              </a:spcBef>
              <a:spcAft>
                <a:spcPts val="1200"/>
              </a:spcAft>
              <a:buNone/>
            </a:pPr>
            <a:r>
              <a:rPr lang="en-US" altLang="en-US" sz="3600" b="1" dirty="0" smtClean="0">
                <a:solidFill>
                  <a:schemeClr val="accent2"/>
                </a:solidFill>
                <a:latin typeface="Calibri" panose="020F0502020204030204" pitchFamily="34" charset="0"/>
              </a:rPr>
              <a:t>1 Tim 2:12-13 – </a:t>
            </a:r>
            <a:r>
              <a:rPr lang="es-ES" altLang="en-US" sz="3600" dirty="0">
                <a:latin typeface="Calibri" panose="020F0502020204030204" pitchFamily="34" charset="0"/>
              </a:rPr>
              <a:t>Yo no permito que la mujer enseñe ni que ejerza </a:t>
            </a:r>
            <a:r>
              <a:rPr lang="es-ES" altLang="en-US" sz="3600" b="1" dirty="0">
                <a:latin typeface="Calibri" panose="020F0502020204030204" pitchFamily="34" charset="0"/>
              </a:rPr>
              <a:t>autoridad</a:t>
            </a:r>
            <a:r>
              <a:rPr lang="es-ES" altLang="en-US" sz="3600" dirty="0">
                <a:latin typeface="Calibri" panose="020F0502020204030204" pitchFamily="34" charset="0"/>
              </a:rPr>
              <a:t> sobre el hombre, sino que permanezca callada. </a:t>
            </a:r>
            <a:r>
              <a:rPr lang="es-ES" altLang="en-US" sz="3600" dirty="0" smtClean="0">
                <a:latin typeface="Calibri" panose="020F0502020204030204" pitchFamily="34" charset="0"/>
              </a:rPr>
              <a:t> 13</a:t>
            </a:r>
            <a:r>
              <a:rPr lang="es-ES" altLang="en-US" sz="3600" dirty="0">
                <a:latin typeface="Calibri" panose="020F0502020204030204" pitchFamily="34" charset="0"/>
              </a:rPr>
              <a:t>  Porque </a:t>
            </a:r>
            <a:r>
              <a:rPr lang="es-ES" altLang="en-US" sz="3600" b="1" dirty="0">
                <a:latin typeface="Calibri" panose="020F0502020204030204" pitchFamily="34" charset="0"/>
              </a:rPr>
              <a:t>Adán fue creado primero</a:t>
            </a:r>
            <a:r>
              <a:rPr lang="es-ES" altLang="en-US" sz="3600" dirty="0">
                <a:latin typeface="Calibri" panose="020F0502020204030204" pitchFamily="34" charset="0"/>
              </a:rPr>
              <a:t>, después Eva. </a:t>
            </a:r>
            <a:endParaRPr lang="en-US" altLang="en-US" sz="3600" dirty="0" smtClean="0">
              <a:latin typeface="Calibri" panose="020F0502020204030204" pitchFamily="34" charset="0"/>
            </a:endParaRP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643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643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5DF852B-CE03-4400-95C0-0202249282D6}" type="slidenum">
              <a:rPr lang="en-US" altLang="en-US" sz="1400"/>
              <a:pPr algn="l" rtl="0">
                <a:spcBef>
                  <a:spcPct val="0"/>
                </a:spcBef>
                <a:buFontTx/>
                <a:buNone/>
              </a:pPr>
              <a:t>119</a:t>
            </a:fld>
            <a:endParaRPr lang="en-US" altLang="en-US" sz="1400"/>
          </a:p>
        </p:txBody>
      </p:sp>
    </p:spTree>
    <p:extLst>
      <p:ext uri="{BB962C8B-B14F-4D97-AF65-F5344CB8AC3E}">
        <p14:creationId xmlns:p14="http://schemas.microsoft.com/office/powerpoint/2010/main" val="311838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533400"/>
          </a:xfrm>
        </p:spPr>
        <p:txBody>
          <a:bodyPr/>
          <a:lstStyle/>
          <a:p>
            <a:pPr rtl="0">
              <a:defRPr/>
            </a:pPr>
            <a:r>
              <a:rPr lang="en-US" altLang="en-US" dirty="0"/>
              <a:t>II </a:t>
            </a:r>
            <a:r>
              <a:rPr lang="en-US" altLang="en-US" dirty="0" err="1"/>
              <a:t>Corintios</a:t>
            </a:r>
            <a:r>
              <a:rPr lang="en-US" altLang="en-US" dirty="0"/>
              <a:t> 4:13-5:3</a:t>
            </a:r>
          </a:p>
        </p:txBody>
      </p:sp>
      <p:sp>
        <p:nvSpPr>
          <p:cNvPr id="29700" name="Rectangle 3"/>
          <p:cNvSpPr>
            <a:spLocks noGrp="1" noChangeArrowheads="1"/>
          </p:cNvSpPr>
          <p:nvPr>
            <p:ph type="body" idx="1"/>
          </p:nvPr>
        </p:nvSpPr>
        <p:spPr>
          <a:xfrm>
            <a:off x="0" y="457200"/>
            <a:ext cx="9144000" cy="6400800"/>
          </a:xfrm>
        </p:spPr>
        <p:txBody>
          <a:bodyPr>
            <a:normAutofit lnSpcReduction="10000"/>
          </a:bodyPr>
          <a:lstStyle/>
          <a:p>
            <a:pPr marL="0" indent="0">
              <a:lnSpc>
                <a:spcPct val="90000"/>
              </a:lnSpc>
              <a:buNone/>
            </a:pPr>
            <a:r>
              <a:rPr lang="es-ES" altLang="en-US" sz="2400" dirty="0" smtClean="0">
                <a:latin typeface="Geneva"/>
                <a:cs typeface="Times New Roman" panose="02020603050405020304" pitchFamily="18" charset="0"/>
              </a:rPr>
              <a:t>Pero </a:t>
            </a:r>
            <a:r>
              <a:rPr lang="es-ES" altLang="en-US" sz="2400" dirty="0">
                <a:latin typeface="Geneva"/>
                <a:cs typeface="Times New Roman" panose="02020603050405020304" pitchFamily="18" charset="0"/>
              </a:rPr>
              <a:t>teniendo el mismo espíritu de </a:t>
            </a:r>
            <a:r>
              <a:rPr lang="es-ES" altLang="en-US" sz="2400" b="1" dirty="0">
                <a:solidFill>
                  <a:srgbClr val="FF0000"/>
                </a:solidFill>
                <a:latin typeface="Geneva"/>
                <a:cs typeface="Times New Roman" panose="02020603050405020304" pitchFamily="18" charset="0"/>
              </a:rPr>
              <a:t>fe</a:t>
            </a:r>
            <a:r>
              <a:rPr lang="es-ES" altLang="en-US" sz="2400" dirty="0">
                <a:latin typeface="Geneva"/>
                <a:cs typeface="Times New Roman" panose="02020603050405020304" pitchFamily="18" charset="0"/>
              </a:rPr>
              <a:t>, según lo que está escrito: «CREÍ, POR TANTO HABLÉ», nosotros también creemos, por lo cual también hablamos,14  </a:t>
            </a:r>
            <a:r>
              <a:rPr lang="es-ES" altLang="en-US" sz="2400" b="1" dirty="0">
                <a:solidFill>
                  <a:schemeClr val="accent6"/>
                </a:solidFill>
                <a:latin typeface="Geneva"/>
                <a:cs typeface="Times New Roman" panose="02020603050405020304" pitchFamily="18" charset="0"/>
              </a:rPr>
              <a:t>sabiendo</a:t>
            </a:r>
            <a:r>
              <a:rPr lang="es-ES" altLang="en-US" sz="2400" dirty="0">
                <a:latin typeface="Geneva"/>
                <a:cs typeface="Times New Roman" panose="02020603050405020304" pitchFamily="18" charset="0"/>
              </a:rPr>
              <a:t> que Aquel que resucitó al Señor Jesús, a nosotros también nos resucitará con Jesús, y nos presentará junto con ustedes.15  Porque todo esto es por amor a ustedes, para que la gracia que se está extendiendo por medio de muchos, haga que las acciones de gracias abunden para la gloria de Dios.16  Por tanto </a:t>
            </a:r>
            <a:r>
              <a:rPr lang="es-ES" altLang="en-US" sz="2400" b="1" dirty="0">
                <a:solidFill>
                  <a:schemeClr val="accent6"/>
                </a:solidFill>
                <a:latin typeface="Geneva"/>
                <a:cs typeface="Times New Roman" panose="02020603050405020304" pitchFamily="18" charset="0"/>
              </a:rPr>
              <a:t>no desfallecemos</a:t>
            </a:r>
            <a:r>
              <a:rPr lang="es-ES" altLang="en-US" sz="2400" dirty="0">
                <a:latin typeface="Geneva"/>
                <a:cs typeface="Times New Roman" panose="02020603050405020304" pitchFamily="18" charset="0"/>
              </a:rPr>
              <a:t>, antes bien, aunque nuestro hombre exterior va decayendo, sin embargo nuestro hombre interior se renueva de día en día.17  Pues esta aflicción leve y pasajera nos produce un eterno peso de gloria que sobrepasa toda comparación,18  al </a:t>
            </a:r>
            <a:r>
              <a:rPr lang="es-ES" altLang="en-US" sz="2400" b="1" dirty="0">
                <a:solidFill>
                  <a:schemeClr val="accent6"/>
                </a:solidFill>
                <a:latin typeface="Geneva"/>
                <a:cs typeface="Times New Roman" panose="02020603050405020304" pitchFamily="18" charset="0"/>
              </a:rPr>
              <a:t>no poner nuestra vista en las cosas que se ven</a:t>
            </a:r>
            <a:r>
              <a:rPr lang="es-ES" altLang="en-US" sz="2400" dirty="0">
                <a:latin typeface="Geneva"/>
                <a:cs typeface="Times New Roman" panose="02020603050405020304" pitchFamily="18" charset="0"/>
              </a:rPr>
              <a:t>, sino en las que no se ven. Porque las cosas que se ven son temporales, pero las que no se ven son eternas.1  Porque sabemos que si la tienda terrenal que es nuestra morada, es destruida, tenemos de Dios un edificio, una casa no hecha por manos, eterna en los cielos.2  Pues, en verdad, </a:t>
            </a:r>
            <a:r>
              <a:rPr lang="es-ES" altLang="en-US" sz="2400" b="1" dirty="0">
                <a:solidFill>
                  <a:schemeClr val="accent6"/>
                </a:solidFill>
                <a:latin typeface="Geneva"/>
                <a:cs typeface="Times New Roman" panose="02020603050405020304" pitchFamily="18" charset="0"/>
              </a:rPr>
              <a:t>en esta morada gemimos, anhelando </a:t>
            </a:r>
            <a:r>
              <a:rPr lang="es-ES" altLang="en-US" sz="2400" dirty="0">
                <a:latin typeface="Geneva"/>
                <a:cs typeface="Times New Roman" panose="02020603050405020304" pitchFamily="18" charset="0"/>
              </a:rPr>
              <a:t>ser vestidos con nuestra habitación celestial;3  y una vez vestidos, no seremos hallados desnudos.</a:t>
            </a:r>
            <a:endParaRPr lang="en-US" altLang="en-US" sz="2400" dirty="0" smtClean="0"/>
          </a:p>
        </p:txBody>
      </p:sp>
      <p:sp>
        <p:nvSpPr>
          <p:cNvPr id="2970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49697E9-B7C8-42FD-B6CA-C35AE5E1A34B}" type="slidenum">
              <a:rPr lang="en-US" altLang="en-US" sz="1400"/>
              <a:pPr algn="l" rtl="0">
                <a:spcBef>
                  <a:spcPct val="0"/>
                </a:spcBef>
                <a:buFontTx/>
                <a:buNone/>
              </a:pPr>
              <a:t>12</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algn="l" rtl="0">
              <a:defRPr/>
            </a:pPr>
            <a:r>
              <a:rPr lang="en-US" sz="2800" dirty="0"/>
              <a:t>2. Dios requiere retribución </a:t>
            </a:r>
            <a:r>
              <a:rPr lang="en-US" sz="2800" dirty="0" err="1"/>
              <a:t>por</a:t>
            </a:r>
            <a:r>
              <a:rPr lang="en-US" sz="2800" dirty="0"/>
              <a:t> los crímenes</a:t>
            </a:r>
            <a:endParaRPr lang="en-US" sz="2000" dirty="0"/>
          </a:p>
        </p:txBody>
      </p:sp>
      <p:sp>
        <p:nvSpPr>
          <p:cNvPr id="3" name="Content Placeholder 2"/>
          <p:cNvSpPr>
            <a:spLocks noGrp="1" noChangeArrowheads="1"/>
          </p:cNvSpPr>
          <p:nvPr>
            <p:ph idx="1"/>
          </p:nvPr>
        </p:nvSpPr>
        <p:spPr>
          <a:xfrm>
            <a:off x="228600" y="762000"/>
            <a:ext cx="8839200" cy="5943600"/>
          </a:xfrm>
        </p:spPr>
        <p:txBody>
          <a:bodyPr>
            <a:normAutofit lnSpcReduction="10000"/>
          </a:bodyPr>
          <a:lstStyle/>
          <a:p>
            <a:pPr marL="0" indent="0">
              <a:spcBef>
                <a:spcPct val="0"/>
              </a:spcBef>
              <a:spcAft>
                <a:spcPts val="1200"/>
              </a:spcAft>
              <a:buNone/>
            </a:pPr>
            <a:r>
              <a:rPr lang="en-US" altLang="en-US" sz="3600" b="1" dirty="0" err="1" smtClean="0">
                <a:solidFill>
                  <a:schemeClr val="accent2"/>
                </a:solidFill>
                <a:latin typeface="Calibri" panose="020F0502020204030204" pitchFamily="34" charset="0"/>
              </a:rPr>
              <a:t>Gén</a:t>
            </a:r>
            <a:r>
              <a:rPr lang="en-US" altLang="en-US" sz="3600" b="1" dirty="0" smtClean="0">
                <a:solidFill>
                  <a:schemeClr val="accent2"/>
                </a:solidFill>
                <a:latin typeface="Calibri" panose="020F0502020204030204" pitchFamily="34" charset="0"/>
              </a:rPr>
              <a:t> 4:10 </a:t>
            </a:r>
            <a:r>
              <a:rPr lang="en-US" altLang="en-US" sz="3600" dirty="0" smtClean="0">
                <a:latin typeface="Calibri" panose="020F0502020204030204" pitchFamily="34" charset="0"/>
              </a:rPr>
              <a:t>– </a:t>
            </a:r>
            <a:r>
              <a:rPr lang="es-ES" altLang="en-US" sz="3600" dirty="0">
                <a:latin typeface="Calibri" panose="020F0502020204030204" pitchFamily="34" charset="0"/>
              </a:rPr>
              <a:t>Y el SEÑOR le dijo: «¿Qué has hecho</a:t>
            </a:r>
            <a:r>
              <a:rPr lang="es-ES" altLang="en-US" sz="3600" b="1" dirty="0">
                <a:latin typeface="Calibri" panose="020F0502020204030204" pitchFamily="34" charset="0"/>
              </a:rPr>
              <a:t>? La voz de la sangre de tu hermano clama</a:t>
            </a:r>
            <a:r>
              <a:rPr lang="es-ES" altLang="en-US" sz="3600" dirty="0">
                <a:latin typeface="Calibri" panose="020F0502020204030204" pitchFamily="34" charset="0"/>
              </a:rPr>
              <a:t> a Mí </a:t>
            </a:r>
            <a:r>
              <a:rPr lang="es-ES" altLang="en-US" sz="3600" b="1" dirty="0">
                <a:latin typeface="Calibri" panose="020F0502020204030204" pitchFamily="34" charset="0"/>
              </a:rPr>
              <a:t>desde la tierra</a:t>
            </a:r>
            <a:r>
              <a:rPr lang="es-ES" altLang="en-US" sz="3600" dirty="0">
                <a:latin typeface="Calibri" panose="020F0502020204030204" pitchFamily="34" charset="0"/>
              </a:rPr>
              <a:t>. </a:t>
            </a:r>
            <a:endParaRPr lang="es-ES" altLang="en-US" sz="3600" dirty="0" smtClean="0">
              <a:latin typeface="Calibri" panose="020F0502020204030204" pitchFamily="34" charset="0"/>
            </a:endParaRPr>
          </a:p>
          <a:p>
            <a:pPr marL="0" indent="0">
              <a:spcBef>
                <a:spcPct val="0"/>
              </a:spcBef>
              <a:spcAft>
                <a:spcPts val="1200"/>
              </a:spcAft>
              <a:buNone/>
            </a:pPr>
            <a:r>
              <a:rPr lang="en-US" altLang="en-US" sz="3600" b="1" dirty="0" err="1" smtClean="0">
                <a:solidFill>
                  <a:schemeClr val="accent2"/>
                </a:solidFill>
                <a:latin typeface="Calibri" panose="020F0502020204030204" pitchFamily="34" charset="0"/>
              </a:rPr>
              <a:t>Gén</a:t>
            </a:r>
            <a:r>
              <a:rPr lang="en-US" altLang="en-US" sz="3600" b="1" dirty="0" smtClean="0">
                <a:solidFill>
                  <a:schemeClr val="accent2"/>
                </a:solidFill>
                <a:latin typeface="Calibri" panose="020F0502020204030204" pitchFamily="34" charset="0"/>
              </a:rPr>
              <a:t> 9:5-6 – </a:t>
            </a:r>
            <a:r>
              <a:rPr lang="es-ES" altLang="en-US" sz="3600" dirty="0" smtClean="0">
                <a:latin typeface="Calibri" panose="020F0502020204030204" pitchFamily="34" charset="0"/>
              </a:rPr>
              <a:t>De </a:t>
            </a:r>
            <a:r>
              <a:rPr lang="es-ES" altLang="en-US" sz="3600" b="1" dirty="0">
                <a:latin typeface="Calibri" panose="020F0502020204030204" pitchFamily="34" charset="0"/>
              </a:rPr>
              <a:t>la sangre de ustedes, de la vida de ustedes, ciertamente pediré cuenta</a:t>
            </a:r>
            <a:r>
              <a:rPr lang="es-ES" altLang="en-US" sz="3600" dirty="0">
                <a:latin typeface="Calibri" panose="020F0502020204030204" pitchFamily="34" charset="0"/>
              </a:rPr>
              <a:t>: a cualquier animal, y a cualquier hombre, pediré cuenta; de cada hombre pediré cuenta de la vida de un ser humano. </a:t>
            </a:r>
            <a:r>
              <a:rPr lang="es-ES" altLang="en-US" sz="3600" dirty="0" smtClean="0">
                <a:latin typeface="Calibri" panose="020F0502020204030204" pitchFamily="34" charset="0"/>
              </a:rPr>
              <a:t>6</a:t>
            </a:r>
            <a:r>
              <a:rPr lang="es-ES" altLang="en-US" sz="3600" dirty="0">
                <a:latin typeface="Calibri" panose="020F0502020204030204" pitchFamily="34" charset="0"/>
              </a:rPr>
              <a:t>  El que derrame sangre de hombre, Por el hombre su sangre será derramada, Porque </a:t>
            </a:r>
            <a:r>
              <a:rPr lang="es-ES" altLang="en-US" sz="3600" b="1" dirty="0">
                <a:latin typeface="Calibri" panose="020F0502020204030204" pitchFamily="34" charset="0"/>
              </a:rPr>
              <a:t>a imagen de Dios </a:t>
            </a:r>
            <a:r>
              <a:rPr lang="es-ES" altLang="en-US" sz="3600" b="1" dirty="0" smtClean="0">
                <a:latin typeface="Calibri" panose="020F0502020204030204" pitchFamily="34" charset="0"/>
              </a:rPr>
              <a:t>hizo </a:t>
            </a:r>
            <a:r>
              <a:rPr lang="es-ES" altLang="en-US" sz="3600" b="1" dirty="0">
                <a:latin typeface="Calibri" panose="020F0502020204030204" pitchFamily="34" charset="0"/>
              </a:rPr>
              <a:t>Él al hombre</a:t>
            </a:r>
            <a:r>
              <a:rPr lang="es-ES" altLang="en-US" sz="3600" dirty="0">
                <a:latin typeface="Calibri" panose="020F0502020204030204" pitchFamily="34" charset="0"/>
              </a:rPr>
              <a:t>. </a:t>
            </a:r>
            <a:endParaRPr lang="en-US" altLang="en-US" sz="3600" dirty="0" smtClean="0">
              <a:latin typeface="Calibri" panose="020F0502020204030204" pitchFamily="34" charset="0"/>
            </a:endParaRPr>
          </a:p>
        </p:txBody>
      </p:sp>
      <p:sp>
        <p:nvSpPr>
          <p:cNvPr id="9830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746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746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60ABE6A-2CAE-4207-8018-7986B55D5C0D}" type="slidenum">
              <a:rPr lang="en-US" altLang="en-US" sz="1400"/>
              <a:pPr algn="l" rtl="0">
                <a:spcBef>
                  <a:spcPct val="0"/>
                </a:spcBef>
                <a:buFontTx/>
                <a:buNone/>
              </a:pPr>
              <a:t>120</a:t>
            </a:fld>
            <a:endParaRPr lang="en-US" altLang="en-US" sz="1400"/>
          </a:p>
        </p:txBody>
      </p:sp>
    </p:spTree>
    <p:extLst>
      <p:ext uri="{BB962C8B-B14F-4D97-AF65-F5344CB8AC3E}">
        <p14:creationId xmlns:p14="http://schemas.microsoft.com/office/powerpoint/2010/main" val="170896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3000" dirty="0"/>
              <a:t>3. Tendencia del hombre al desorden civil</a:t>
            </a:r>
          </a:p>
        </p:txBody>
      </p:sp>
      <p:sp>
        <p:nvSpPr>
          <p:cNvPr id="3" name="Content Placeholder 2"/>
          <p:cNvSpPr>
            <a:spLocks noGrp="1"/>
          </p:cNvSpPr>
          <p:nvPr>
            <p:ph idx="1"/>
          </p:nvPr>
        </p:nvSpPr>
        <p:spPr>
          <a:xfrm>
            <a:off x="211138" y="685800"/>
            <a:ext cx="8780462" cy="6019800"/>
          </a:xfrm>
        </p:spPr>
        <p:txBody>
          <a:bodyPr>
            <a:normAutofit fontScale="70000" lnSpcReduction="20000"/>
          </a:bodyPr>
          <a:lstStyle/>
          <a:p>
            <a:pPr marL="0" indent="0">
              <a:spcBef>
                <a:spcPts val="0"/>
              </a:spcBef>
              <a:spcAft>
                <a:spcPts val="0"/>
              </a:spcAft>
              <a:buNone/>
              <a:defRPr/>
            </a:pPr>
            <a:r>
              <a:rPr lang="en-US" sz="3600" b="1" dirty="0" err="1" smtClean="0">
                <a:solidFill>
                  <a:schemeClr val="accent2"/>
                </a:solidFill>
                <a:latin typeface="Calibri" panose="020F0502020204030204" pitchFamily="34" charset="0"/>
              </a:rPr>
              <a:t>Gén</a:t>
            </a:r>
            <a:r>
              <a:rPr lang="en-US" sz="3600" b="1" dirty="0" smtClean="0">
                <a:solidFill>
                  <a:schemeClr val="accent2"/>
                </a:solidFill>
                <a:latin typeface="Calibri" panose="020F0502020204030204" pitchFamily="34" charset="0"/>
              </a:rPr>
              <a:t> 4:23-24 </a:t>
            </a:r>
            <a:r>
              <a:rPr lang="en-US" sz="3600" dirty="0" smtClean="0">
                <a:latin typeface="Calibri" panose="020F0502020204030204" pitchFamily="34" charset="0"/>
              </a:rPr>
              <a:t>- </a:t>
            </a:r>
            <a:r>
              <a:rPr lang="es-ES" sz="3600" dirty="0" err="1">
                <a:latin typeface="Calibri" panose="020F0502020204030204" pitchFamily="34" charset="0"/>
              </a:rPr>
              <a:t>Lamec</a:t>
            </a:r>
            <a:r>
              <a:rPr lang="es-ES" sz="3600" dirty="0">
                <a:latin typeface="Calibri" panose="020F0502020204030204" pitchFamily="34" charset="0"/>
              </a:rPr>
              <a:t> dijo a sus mujeres: </a:t>
            </a:r>
            <a:endParaRPr lang="es-ES" sz="3600" dirty="0" smtClean="0">
              <a:latin typeface="Calibri" panose="020F0502020204030204" pitchFamily="34" charset="0"/>
            </a:endParaRPr>
          </a:p>
          <a:p>
            <a:pPr marL="0" indent="0">
              <a:spcBef>
                <a:spcPts val="0"/>
              </a:spcBef>
              <a:spcAft>
                <a:spcPts val="0"/>
              </a:spcAft>
              <a:buNone/>
              <a:defRPr/>
            </a:pPr>
            <a:r>
              <a:rPr lang="es-ES" sz="3600" dirty="0">
                <a:latin typeface="Calibri" panose="020F0502020204030204" pitchFamily="34" charset="0"/>
              </a:rPr>
              <a:t>	</a:t>
            </a:r>
            <a:r>
              <a:rPr lang="es-ES" sz="3600" dirty="0" smtClean="0">
                <a:latin typeface="Calibri" panose="020F0502020204030204" pitchFamily="34" charset="0"/>
              </a:rPr>
              <a:t>«</a:t>
            </a:r>
            <a:r>
              <a:rPr lang="es-ES" sz="3600" dirty="0">
                <a:latin typeface="Calibri" panose="020F0502020204030204" pitchFamily="34" charset="0"/>
              </a:rPr>
              <a:t>Ada y </a:t>
            </a:r>
            <a:r>
              <a:rPr lang="es-ES" sz="3600" dirty="0" err="1">
                <a:latin typeface="Calibri" panose="020F0502020204030204" pitchFamily="34" charset="0"/>
              </a:rPr>
              <a:t>Zila</a:t>
            </a:r>
            <a:r>
              <a:rPr lang="es-ES" sz="3600" dirty="0">
                <a:latin typeface="Calibri" panose="020F0502020204030204" pitchFamily="34" charset="0"/>
              </a:rPr>
              <a:t>, oigan mi voz; </a:t>
            </a:r>
            <a:endParaRPr lang="es-ES" sz="3600" dirty="0" smtClean="0">
              <a:latin typeface="Calibri" panose="020F0502020204030204" pitchFamily="34" charset="0"/>
            </a:endParaRPr>
          </a:p>
          <a:p>
            <a:pPr marL="0" indent="0">
              <a:spcBef>
                <a:spcPts val="0"/>
              </a:spcBef>
              <a:spcAft>
                <a:spcPts val="0"/>
              </a:spcAft>
              <a:buNone/>
              <a:defRPr/>
            </a:pPr>
            <a:r>
              <a:rPr lang="es-ES" sz="3600" dirty="0">
                <a:latin typeface="Calibri" panose="020F0502020204030204" pitchFamily="34" charset="0"/>
              </a:rPr>
              <a:t>	</a:t>
            </a:r>
            <a:r>
              <a:rPr lang="es-ES" sz="3600" dirty="0" smtClean="0">
                <a:latin typeface="Calibri" panose="020F0502020204030204" pitchFamily="34" charset="0"/>
              </a:rPr>
              <a:t>Mujeres </a:t>
            </a:r>
            <a:r>
              <a:rPr lang="es-ES" sz="3600" dirty="0">
                <a:latin typeface="Calibri" panose="020F0502020204030204" pitchFamily="34" charset="0"/>
              </a:rPr>
              <a:t>de </a:t>
            </a:r>
            <a:r>
              <a:rPr lang="es-ES" sz="3600" dirty="0" err="1">
                <a:latin typeface="Calibri" panose="020F0502020204030204" pitchFamily="34" charset="0"/>
              </a:rPr>
              <a:t>Lamec</a:t>
            </a:r>
            <a:r>
              <a:rPr lang="es-ES" sz="3600" dirty="0">
                <a:latin typeface="Calibri" panose="020F0502020204030204" pitchFamily="34" charset="0"/>
              </a:rPr>
              <a:t>, Presten oído a mis palabras, </a:t>
            </a:r>
            <a:endParaRPr lang="es-ES" sz="3600" dirty="0" smtClean="0">
              <a:latin typeface="Calibri" panose="020F0502020204030204" pitchFamily="34" charset="0"/>
            </a:endParaRPr>
          </a:p>
          <a:p>
            <a:pPr marL="0" indent="0">
              <a:spcBef>
                <a:spcPts val="0"/>
              </a:spcBef>
              <a:spcAft>
                <a:spcPts val="0"/>
              </a:spcAft>
              <a:buNone/>
              <a:defRPr/>
            </a:pPr>
            <a:r>
              <a:rPr lang="es-ES" sz="3600" dirty="0">
                <a:latin typeface="Calibri" panose="020F0502020204030204" pitchFamily="34" charset="0"/>
              </a:rPr>
              <a:t>	</a:t>
            </a:r>
            <a:r>
              <a:rPr lang="es-ES" sz="3600" dirty="0" smtClean="0">
                <a:latin typeface="Calibri" panose="020F0502020204030204" pitchFamily="34" charset="0"/>
              </a:rPr>
              <a:t>Pues </a:t>
            </a:r>
            <a:r>
              <a:rPr lang="es-ES" sz="3600" b="1" dirty="0">
                <a:latin typeface="Calibri" panose="020F0502020204030204" pitchFamily="34" charset="0"/>
              </a:rPr>
              <a:t>he dado muerte a un hombre por haberme herido</a:t>
            </a:r>
            <a:r>
              <a:rPr lang="es-ES" sz="3600" dirty="0">
                <a:latin typeface="Calibri" panose="020F0502020204030204" pitchFamily="34" charset="0"/>
              </a:rPr>
              <a:t>, </a:t>
            </a:r>
            <a:endParaRPr lang="es-ES" sz="3600" dirty="0" smtClean="0">
              <a:latin typeface="Calibri" panose="020F0502020204030204" pitchFamily="34" charset="0"/>
            </a:endParaRPr>
          </a:p>
          <a:p>
            <a:pPr marL="0" indent="0">
              <a:spcBef>
                <a:spcPts val="0"/>
              </a:spcBef>
              <a:spcAft>
                <a:spcPts val="0"/>
              </a:spcAft>
              <a:buNone/>
              <a:defRPr/>
            </a:pPr>
            <a:r>
              <a:rPr lang="es-ES" sz="3600" dirty="0">
                <a:latin typeface="Calibri" panose="020F0502020204030204" pitchFamily="34" charset="0"/>
              </a:rPr>
              <a:t>	</a:t>
            </a:r>
            <a:r>
              <a:rPr lang="es-ES" sz="3600" dirty="0" smtClean="0">
                <a:latin typeface="Calibri" panose="020F0502020204030204" pitchFamily="34" charset="0"/>
              </a:rPr>
              <a:t>Y </a:t>
            </a:r>
            <a:r>
              <a:rPr lang="es-ES" sz="3600" dirty="0">
                <a:latin typeface="Calibri" panose="020F0502020204030204" pitchFamily="34" charset="0"/>
              </a:rPr>
              <a:t>a un muchacho por haberme pegado. </a:t>
            </a:r>
          </a:p>
          <a:p>
            <a:pPr marL="0" indent="0">
              <a:spcBef>
                <a:spcPts val="0"/>
              </a:spcBef>
              <a:spcAft>
                <a:spcPts val="0"/>
              </a:spcAft>
              <a:buNone/>
              <a:defRPr/>
            </a:pPr>
            <a:r>
              <a:rPr lang="es-ES" sz="3600" dirty="0" smtClean="0">
                <a:latin typeface="Calibri" panose="020F0502020204030204" pitchFamily="34" charset="0"/>
              </a:rPr>
              <a:t>	Si </a:t>
            </a:r>
            <a:r>
              <a:rPr lang="es-ES" sz="3600" dirty="0">
                <a:latin typeface="Calibri" panose="020F0502020204030204" pitchFamily="34" charset="0"/>
              </a:rPr>
              <a:t>siete veces es </a:t>
            </a:r>
            <a:r>
              <a:rPr lang="es-ES" sz="3600" b="1" dirty="0">
                <a:latin typeface="Calibri" panose="020F0502020204030204" pitchFamily="34" charset="0"/>
              </a:rPr>
              <a:t>vengado</a:t>
            </a:r>
            <a:r>
              <a:rPr lang="es-ES" sz="3600" dirty="0">
                <a:latin typeface="Calibri" panose="020F0502020204030204" pitchFamily="34" charset="0"/>
              </a:rPr>
              <a:t> Caín, </a:t>
            </a:r>
            <a:endParaRPr lang="es-ES" sz="3600" dirty="0" smtClean="0">
              <a:latin typeface="Calibri" panose="020F0502020204030204" pitchFamily="34" charset="0"/>
            </a:endParaRPr>
          </a:p>
          <a:p>
            <a:pPr marL="0" indent="0">
              <a:spcBef>
                <a:spcPts val="0"/>
              </a:spcBef>
              <a:spcAft>
                <a:spcPts val="0"/>
              </a:spcAft>
              <a:buNone/>
              <a:defRPr/>
            </a:pPr>
            <a:r>
              <a:rPr lang="es-ES" sz="3600" dirty="0">
                <a:latin typeface="Calibri" panose="020F0502020204030204" pitchFamily="34" charset="0"/>
              </a:rPr>
              <a:t>	</a:t>
            </a:r>
            <a:r>
              <a:rPr lang="es-ES" sz="3600" dirty="0" smtClean="0">
                <a:latin typeface="Calibri" panose="020F0502020204030204" pitchFamily="34" charset="0"/>
              </a:rPr>
              <a:t>Entonces </a:t>
            </a:r>
            <a:r>
              <a:rPr lang="es-ES" sz="3600" dirty="0" err="1">
                <a:latin typeface="Calibri" panose="020F0502020204030204" pitchFamily="34" charset="0"/>
              </a:rPr>
              <a:t>Lamec</a:t>
            </a:r>
            <a:r>
              <a:rPr lang="es-ES" sz="3600" dirty="0">
                <a:latin typeface="Calibri" panose="020F0502020204030204" pitchFamily="34" charset="0"/>
              </a:rPr>
              <a:t> lo será </a:t>
            </a:r>
            <a:r>
              <a:rPr lang="es-ES" sz="3600" b="1" dirty="0">
                <a:latin typeface="Calibri" panose="020F0502020204030204" pitchFamily="34" charset="0"/>
              </a:rPr>
              <a:t>setenta veces siete</a:t>
            </a:r>
            <a:r>
              <a:rPr lang="es-ES" sz="3600" dirty="0">
                <a:latin typeface="Calibri" panose="020F0502020204030204" pitchFamily="34" charset="0"/>
              </a:rPr>
              <a:t>». </a:t>
            </a:r>
            <a:endParaRPr lang="es-ES" sz="3600" dirty="0" smtClean="0">
              <a:latin typeface="Calibri" panose="020F0502020204030204" pitchFamily="34" charset="0"/>
            </a:endParaRPr>
          </a:p>
          <a:p>
            <a:pPr marL="0" indent="0">
              <a:spcBef>
                <a:spcPts val="0"/>
              </a:spcBef>
              <a:spcAft>
                <a:spcPts val="0"/>
              </a:spcAft>
              <a:buNone/>
              <a:defRPr/>
            </a:pPr>
            <a:r>
              <a:rPr lang="en-US" sz="3600" b="1" dirty="0" err="1" smtClean="0">
                <a:solidFill>
                  <a:schemeClr val="accent2"/>
                </a:solidFill>
                <a:latin typeface="Calibri" panose="020F0502020204030204" pitchFamily="34" charset="0"/>
              </a:rPr>
              <a:t>Gén</a:t>
            </a:r>
            <a:r>
              <a:rPr lang="en-US" sz="3600" b="1" dirty="0" smtClean="0">
                <a:solidFill>
                  <a:schemeClr val="accent2"/>
                </a:solidFill>
                <a:latin typeface="Calibri" panose="020F0502020204030204" pitchFamily="34" charset="0"/>
              </a:rPr>
              <a:t> </a:t>
            </a:r>
            <a:r>
              <a:rPr lang="en-US" sz="3600" b="1" dirty="0">
                <a:solidFill>
                  <a:schemeClr val="accent2"/>
                </a:solidFill>
                <a:latin typeface="Calibri" panose="020F0502020204030204" pitchFamily="34" charset="0"/>
              </a:rPr>
              <a:t>6:5 </a:t>
            </a:r>
            <a:r>
              <a:rPr lang="en-US" sz="3600" b="1" dirty="0" smtClean="0">
                <a:solidFill>
                  <a:schemeClr val="accent2"/>
                </a:solidFill>
                <a:latin typeface="Calibri" panose="020F0502020204030204" pitchFamily="34" charset="0"/>
              </a:rPr>
              <a:t>– </a:t>
            </a:r>
            <a:r>
              <a:rPr lang="es-ES" sz="3600" dirty="0">
                <a:latin typeface="Calibri" panose="020F0502020204030204" pitchFamily="34" charset="0"/>
              </a:rPr>
              <a:t>El SEÑOR vio que </a:t>
            </a:r>
            <a:r>
              <a:rPr lang="es-ES" sz="3600" b="1" dirty="0" smtClean="0">
                <a:latin typeface="Calibri" panose="020F0502020204030204" pitchFamily="34" charset="0"/>
              </a:rPr>
              <a:t>era mucha la maldad de los hombres </a:t>
            </a:r>
            <a:r>
              <a:rPr lang="es-ES" sz="3600" dirty="0" smtClean="0">
                <a:latin typeface="Calibri" panose="020F0502020204030204" pitchFamily="34" charset="0"/>
              </a:rPr>
              <a:t>en </a:t>
            </a:r>
            <a:r>
              <a:rPr lang="es-ES" sz="3600" dirty="0">
                <a:latin typeface="Calibri" panose="020F0502020204030204" pitchFamily="34" charset="0"/>
              </a:rPr>
              <a:t>la tierra, y que </a:t>
            </a:r>
            <a:r>
              <a:rPr lang="es-ES" sz="3600" b="1" dirty="0">
                <a:latin typeface="Calibri" panose="020F0502020204030204" pitchFamily="34" charset="0"/>
              </a:rPr>
              <a:t>toda intención</a:t>
            </a:r>
            <a:r>
              <a:rPr lang="es-ES" sz="3600" dirty="0">
                <a:latin typeface="Calibri" panose="020F0502020204030204" pitchFamily="34" charset="0"/>
              </a:rPr>
              <a:t> de los pensamientos de su corazón </a:t>
            </a:r>
            <a:r>
              <a:rPr lang="es-ES" sz="3600" b="1" dirty="0">
                <a:latin typeface="Calibri" panose="020F0502020204030204" pitchFamily="34" charset="0"/>
              </a:rPr>
              <a:t>era solo hacer siempre el mal</a:t>
            </a:r>
            <a:r>
              <a:rPr lang="es-ES" sz="3600" dirty="0">
                <a:latin typeface="Calibri" panose="020F0502020204030204" pitchFamily="34" charset="0"/>
              </a:rPr>
              <a:t>. </a:t>
            </a:r>
            <a:endParaRPr lang="es-ES" sz="3600" dirty="0" smtClean="0">
              <a:latin typeface="Calibri" panose="020F0502020204030204" pitchFamily="34" charset="0"/>
            </a:endParaRPr>
          </a:p>
          <a:p>
            <a:pPr marL="0" indent="0">
              <a:spcBef>
                <a:spcPts val="0"/>
              </a:spcBef>
              <a:spcAft>
                <a:spcPts val="0"/>
              </a:spcAft>
              <a:buNone/>
              <a:defRPr/>
            </a:pPr>
            <a:r>
              <a:rPr lang="en-US" sz="3700" b="1" dirty="0" err="1" smtClean="0">
                <a:solidFill>
                  <a:schemeClr val="accent2"/>
                </a:solidFill>
                <a:latin typeface="Calibri" panose="020F0502020204030204" pitchFamily="34" charset="0"/>
              </a:rPr>
              <a:t>Gén</a:t>
            </a:r>
            <a:r>
              <a:rPr lang="en-US" sz="3700" b="1" dirty="0" smtClean="0">
                <a:solidFill>
                  <a:schemeClr val="accent2"/>
                </a:solidFill>
                <a:latin typeface="Calibri" panose="020F0502020204030204" pitchFamily="34" charset="0"/>
              </a:rPr>
              <a:t> 11:4 </a:t>
            </a:r>
            <a:r>
              <a:rPr lang="en-US" sz="3600" dirty="0" smtClean="0">
                <a:latin typeface="Calibri" panose="020F0502020204030204" pitchFamily="34" charset="0"/>
              </a:rPr>
              <a:t>– </a:t>
            </a:r>
            <a:r>
              <a:rPr lang="es-ES" sz="3600" dirty="0">
                <a:latin typeface="Calibri" panose="020F0502020204030204" pitchFamily="34" charset="0"/>
              </a:rPr>
              <a:t>Luego dijeron: «Vamos, </a:t>
            </a:r>
            <a:r>
              <a:rPr lang="es-ES" sz="3600" b="1" dirty="0">
                <a:latin typeface="Calibri" panose="020F0502020204030204" pitchFamily="34" charset="0"/>
              </a:rPr>
              <a:t>edifiquémonos una ciudad </a:t>
            </a:r>
            <a:r>
              <a:rPr lang="es-ES" sz="3600" dirty="0">
                <a:latin typeface="Calibri" panose="020F0502020204030204" pitchFamily="34" charset="0"/>
              </a:rPr>
              <a:t>y una torre cuya cúspide llegue hasta los cielos, y </a:t>
            </a:r>
            <a:r>
              <a:rPr lang="es-ES" sz="3600" b="1" dirty="0">
                <a:latin typeface="Calibri" panose="020F0502020204030204" pitchFamily="34" charset="0"/>
              </a:rPr>
              <a:t>hagámonos un nombre famoso</a:t>
            </a:r>
            <a:r>
              <a:rPr lang="es-ES" sz="3600" dirty="0">
                <a:latin typeface="Calibri" panose="020F0502020204030204" pitchFamily="34" charset="0"/>
              </a:rPr>
              <a:t>, para que no seamos dispersados sobre la superficie de toda la tierra». </a:t>
            </a:r>
            <a:endParaRPr lang="es-ES" sz="3600" dirty="0" smtClean="0">
              <a:latin typeface="Calibri" panose="020F0502020204030204" pitchFamily="34" charset="0"/>
            </a:endParaRPr>
          </a:p>
          <a:p>
            <a:pPr marL="0" indent="0">
              <a:spcBef>
                <a:spcPts val="0"/>
              </a:spcBef>
              <a:spcAft>
                <a:spcPts val="0"/>
              </a:spcAft>
              <a:buNone/>
              <a:defRPr/>
            </a:pPr>
            <a:r>
              <a:rPr lang="en-US" sz="3700" b="1" dirty="0" err="1" smtClean="0">
                <a:solidFill>
                  <a:schemeClr val="accent2"/>
                </a:solidFill>
                <a:latin typeface="Calibri" panose="020F0502020204030204" pitchFamily="34" charset="0"/>
              </a:rPr>
              <a:t>Gén</a:t>
            </a:r>
            <a:r>
              <a:rPr lang="en-US" sz="3700" b="1" dirty="0" smtClean="0">
                <a:solidFill>
                  <a:schemeClr val="accent2"/>
                </a:solidFill>
                <a:latin typeface="Calibri" panose="020F0502020204030204" pitchFamily="34" charset="0"/>
              </a:rPr>
              <a:t> 13:13 </a:t>
            </a:r>
            <a:r>
              <a:rPr lang="en-US" sz="3600" dirty="0" smtClean="0">
                <a:latin typeface="Calibri" panose="020F0502020204030204" pitchFamily="34" charset="0"/>
              </a:rPr>
              <a:t>– </a:t>
            </a:r>
            <a:r>
              <a:rPr lang="es-ES" sz="3600" dirty="0">
                <a:latin typeface="Calibri" panose="020F0502020204030204" pitchFamily="34" charset="0"/>
              </a:rPr>
              <a:t>Pero los hombres de Sodoma </a:t>
            </a:r>
            <a:r>
              <a:rPr lang="es-ES" sz="3600" b="1" dirty="0">
                <a:latin typeface="Calibri" panose="020F0502020204030204" pitchFamily="34" charset="0"/>
              </a:rPr>
              <a:t>eran malos y pecadores en gran manera</a:t>
            </a:r>
            <a:r>
              <a:rPr lang="es-ES" sz="3600" dirty="0">
                <a:latin typeface="Calibri" panose="020F0502020204030204" pitchFamily="34" charset="0"/>
              </a:rPr>
              <a:t> contra el SEÑOR. </a:t>
            </a:r>
            <a:endParaRPr lang="es-ES" sz="3600" dirty="0" smtClean="0">
              <a:latin typeface="Calibri" panose="020F0502020204030204" pitchFamily="34" charset="0"/>
            </a:endParaRPr>
          </a:p>
          <a:p>
            <a:pPr marL="0" indent="0">
              <a:spcBef>
                <a:spcPts val="0"/>
              </a:spcBef>
              <a:spcAft>
                <a:spcPts val="0"/>
              </a:spcAft>
              <a:buNone/>
              <a:defRPr/>
            </a:pPr>
            <a:r>
              <a:rPr lang="en-US" sz="3700" b="1" dirty="0" err="1" smtClean="0">
                <a:solidFill>
                  <a:schemeClr val="accent2"/>
                </a:solidFill>
                <a:latin typeface="Calibri" panose="020F0502020204030204" pitchFamily="34" charset="0"/>
              </a:rPr>
              <a:t>Gén</a:t>
            </a:r>
            <a:r>
              <a:rPr lang="en-US" sz="3700" b="1" dirty="0" smtClean="0">
                <a:solidFill>
                  <a:schemeClr val="accent2"/>
                </a:solidFill>
                <a:latin typeface="Calibri" panose="020F0502020204030204" pitchFamily="34" charset="0"/>
              </a:rPr>
              <a:t> 15:16 </a:t>
            </a:r>
            <a:r>
              <a:rPr lang="en-US" sz="3600" dirty="0" smtClean="0">
                <a:latin typeface="Calibri" panose="020F0502020204030204" pitchFamily="34" charset="0"/>
              </a:rPr>
              <a:t>– </a:t>
            </a:r>
            <a:r>
              <a:rPr lang="es-ES" sz="3600" dirty="0">
                <a:latin typeface="Calibri" panose="020F0502020204030204" pitchFamily="34" charset="0"/>
              </a:rPr>
              <a:t>En la cuarta generación ellos regresarán acá, porque hasta entonces </a:t>
            </a:r>
            <a:r>
              <a:rPr lang="es-ES" sz="3600" b="1" dirty="0">
                <a:latin typeface="Calibri" panose="020F0502020204030204" pitchFamily="34" charset="0"/>
              </a:rPr>
              <a:t>no habrá llegado a su colmo la iniquidad de los </a:t>
            </a:r>
            <a:r>
              <a:rPr lang="es-ES" sz="3600" b="1" dirty="0" smtClean="0">
                <a:latin typeface="Calibri" panose="020F0502020204030204" pitchFamily="34" charset="0"/>
              </a:rPr>
              <a:t>amorreos</a:t>
            </a:r>
            <a:r>
              <a:rPr lang="es-ES" sz="3600" dirty="0" smtClean="0">
                <a:latin typeface="Calibri" panose="020F0502020204030204" pitchFamily="34" charset="0"/>
              </a:rPr>
              <a:t>.</a:t>
            </a:r>
            <a:r>
              <a:rPr lang="es-ES" sz="3600" dirty="0">
                <a:latin typeface="Calibri" panose="020F0502020204030204" pitchFamily="34" charset="0"/>
              </a:rPr>
              <a:t> </a:t>
            </a:r>
            <a:endParaRPr lang="en-US" sz="3600" dirty="0">
              <a:latin typeface="Calibri" panose="020F0502020204030204" pitchFamily="34" charset="0"/>
            </a:endParaRPr>
          </a:p>
        </p:txBody>
      </p:sp>
      <p:sp>
        <p:nvSpPr>
          <p:cNvPr id="9933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848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8486"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7E17246-3052-44E9-954F-9EB69CCE3825}" type="slidenum">
              <a:rPr lang="en-US" altLang="en-US" sz="1400"/>
              <a:pPr algn="l" rtl="0">
                <a:spcBef>
                  <a:spcPct val="0"/>
                </a:spcBef>
                <a:buFontTx/>
                <a:buNone/>
              </a:pPr>
              <a:t>121</a:t>
            </a:fld>
            <a:endParaRPr lang="en-US" altLang="en-US" sz="1400"/>
          </a:p>
        </p:txBody>
      </p:sp>
    </p:spTree>
    <p:extLst>
      <p:ext uri="{BB962C8B-B14F-4D97-AF65-F5344CB8AC3E}">
        <p14:creationId xmlns:p14="http://schemas.microsoft.com/office/powerpoint/2010/main" val="1826530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900" dirty="0"/>
              <a:t>4. </a:t>
            </a:r>
            <a:r>
              <a:rPr lang="en-US" sz="2900" dirty="0" err="1" smtClean="0"/>
              <a:t>Penas</a:t>
            </a:r>
            <a:r>
              <a:rPr lang="en-US" sz="2900" dirty="0" smtClean="0"/>
              <a:t> </a:t>
            </a:r>
            <a:r>
              <a:rPr lang="en-US" sz="2900" dirty="0"/>
              <a:t>de la Ley de Moisés </a:t>
            </a:r>
            <a:r>
              <a:rPr lang="en-US" sz="2900" dirty="0" err="1"/>
              <a:t>por</a:t>
            </a:r>
            <a:r>
              <a:rPr lang="en-US" sz="2900" dirty="0"/>
              <a:t> asesinato</a:t>
            </a:r>
          </a:p>
        </p:txBody>
      </p:sp>
      <p:sp>
        <p:nvSpPr>
          <p:cNvPr id="3" name="Content Placeholder 2"/>
          <p:cNvSpPr>
            <a:spLocks noGrp="1"/>
          </p:cNvSpPr>
          <p:nvPr>
            <p:ph idx="1"/>
          </p:nvPr>
        </p:nvSpPr>
        <p:spPr>
          <a:xfrm>
            <a:off x="76200" y="685800"/>
            <a:ext cx="8991600" cy="6007100"/>
          </a:xfrm>
        </p:spPr>
        <p:txBody>
          <a:bodyPr>
            <a:normAutofit lnSpcReduction="10000"/>
          </a:bodyPr>
          <a:lstStyle/>
          <a:p>
            <a:pPr marL="0" indent="0">
              <a:spcBef>
                <a:spcPts val="0"/>
              </a:spcBef>
              <a:spcAft>
                <a:spcPts val="0"/>
              </a:spcAft>
              <a:buNone/>
              <a:defRPr/>
            </a:pPr>
            <a:r>
              <a:rPr lang="en-US" sz="3600" b="1" dirty="0" err="1" smtClean="0">
                <a:solidFill>
                  <a:schemeClr val="accent2"/>
                </a:solidFill>
                <a:latin typeface="Calibri" panose="020F0502020204030204" pitchFamily="34" charset="0"/>
              </a:rPr>
              <a:t>Núm</a:t>
            </a:r>
            <a:r>
              <a:rPr lang="en-US" sz="3600" b="1" dirty="0" smtClean="0">
                <a:solidFill>
                  <a:schemeClr val="accent2"/>
                </a:solidFill>
                <a:latin typeface="Calibri" panose="020F0502020204030204" pitchFamily="34" charset="0"/>
              </a:rPr>
              <a:t> 35:30-34 </a:t>
            </a:r>
            <a:r>
              <a:rPr lang="en-US" sz="3600" dirty="0" smtClean="0">
                <a:latin typeface="Calibri" panose="020F0502020204030204" pitchFamily="34" charset="0"/>
              </a:rPr>
              <a:t>– </a:t>
            </a:r>
            <a:r>
              <a:rPr lang="es-ES" dirty="0" smtClean="0">
                <a:latin typeface="Calibri" panose="020F0502020204030204" pitchFamily="34" charset="0"/>
              </a:rPr>
              <a:t> </a:t>
            </a:r>
            <a:r>
              <a:rPr lang="es-ES" dirty="0">
                <a:latin typeface="Calibri" panose="020F0502020204030204" pitchFamily="34" charset="0"/>
              </a:rPr>
              <a:t>Si alguien mata a una persona, </a:t>
            </a:r>
            <a:r>
              <a:rPr lang="es-ES" b="1" dirty="0">
                <a:latin typeface="Calibri" panose="020F0502020204030204" pitchFamily="34" charset="0"/>
              </a:rPr>
              <a:t>al asesino se le dará muerte</a:t>
            </a:r>
            <a:r>
              <a:rPr lang="es-ES" dirty="0">
                <a:latin typeface="Calibri" panose="020F0502020204030204" pitchFamily="34" charset="0"/>
              </a:rPr>
              <a:t> ante la evidencia de testigos, pero a ninguna persona se le dará muerte por el testimonio de un solo testigo.31  Además, ustedes </a:t>
            </a:r>
            <a:r>
              <a:rPr lang="es-ES" b="1" dirty="0">
                <a:latin typeface="Calibri" panose="020F0502020204030204" pitchFamily="34" charset="0"/>
              </a:rPr>
              <a:t>no tomarán rescate </a:t>
            </a:r>
            <a:r>
              <a:rPr lang="es-ES" dirty="0">
                <a:latin typeface="Calibri" panose="020F0502020204030204" pitchFamily="34" charset="0"/>
              </a:rPr>
              <a:t>por la vida de </a:t>
            </a:r>
            <a:r>
              <a:rPr lang="es-ES" b="1" dirty="0">
                <a:latin typeface="Calibri" panose="020F0502020204030204" pitchFamily="34" charset="0"/>
              </a:rPr>
              <a:t>un asesino que es culpable de muerte</a:t>
            </a:r>
            <a:r>
              <a:rPr lang="es-ES" dirty="0">
                <a:latin typeface="Calibri" panose="020F0502020204030204" pitchFamily="34" charset="0"/>
              </a:rPr>
              <a:t>, sino que </a:t>
            </a:r>
            <a:r>
              <a:rPr lang="es-ES" b="1" dirty="0">
                <a:latin typeface="Calibri" panose="020F0502020204030204" pitchFamily="34" charset="0"/>
              </a:rPr>
              <a:t>de cierto se le dará muerte</a:t>
            </a:r>
            <a:r>
              <a:rPr lang="es-ES" dirty="0" smtClean="0">
                <a:latin typeface="Calibri" panose="020F0502020204030204" pitchFamily="34" charset="0"/>
              </a:rPr>
              <a:t>; </a:t>
            </a:r>
          </a:p>
          <a:p>
            <a:pPr marL="0" indent="0">
              <a:spcBef>
                <a:spcPts val="0"/>
              </a:spcBef>
              <a:spcAft>
                <a:spcPts val="0"/>
              </a:spcAft>
              <a:buNone/>
              <a:defRPr/>
            </a:pPr>
            <a:endParaRPr lang="es-ES" dirty="0">
              <a:latin typeface="Calibri" panose="020F0502020204030204" pitchFamily="34" charset="0"/>
            </a:endParaRPr>
          </a:p>
          <a:p>
            <a:pPr marL="0" indent="0">
              <a:spcBef>
                <a:spcPts val="0"/>
              </a:spcBef>
              <a:spcAft>
                <a:spcPts val="0"/>
              </a:spcAft>
              <a:buNone/>
              <a:defRPr/>
            </a:pPr>
            <a:r>
              <a:rPr lang="es-ES" dirty="0" smtClean="0">
                <a:latin typeface="Calibri" panose="020F0502020204030204" pitchFamily="34" charset="0"/>
              </a:rPr>
              <a:t>33  </a:t>
            </a:r>
            <a:r>
              <a:rPr lang="es-ES" dirty="0">
                <a:latin typeface="Calibri" panose="020F0502020204030204" pitchFamily="34" charset="0"/>
              </a:rPr>
              <a:t>Así que no contaminarán la tierra en que están; </a:t>
            </a:r>
            <a:r>
              <a:rPr lang="es-ES" b="1" dirty="0">
                <a:latin typeface="Calibri" panose="020F0502020204030204" pitchFamily="34" charset="0"/>
              </a:rPr>
              <a:t>porque la sangre contamina la tierra</a:t>
            </a:r>
            <a:r>
              <a:rPr lang="es-ES" dirty="0">
                <a:latin typeface="Calibri" panose="020F0502020204030204" pitchFamily="34" charset="0"/>
              </a:rPr>
              <a:t>, y no se puede hacer expiación por la tierra, por la sangre derramada en ella, excepto </a:t>
            </a:r>
            <a:r>
              <a:rPr lang="es-ES" b="1" dirty="0">
                <a:latin typeface="Calibri" panose="020F0502020204030204" pitchFamily="34" charset="0"/>
              </a:rPr>
              <a:t>mediante la sangre del que la derramó</a:t>
            </a:r>
            <a:r>
              <a:rPr lang="es-ES" dirty="0">
                <a:latin typeface="Calibri" panose="020F0502020204030204" pitchFamily="34" charset="0"/>
              </a:rPr>
              <a:t>.34  Y no contaminarán la tierra en que ustedes viven, </a:t>
            </a:r>
            <a:r>
              <a:rPr lang="es-ES" b="1" dirty="0">
                <a:latin typeface="Calibri" panose="020F0502020204030204" pitchFamily="34" charset="0"/>
              </a:rPr>
              <a:t>en medio de la cual Yo habito</a:t>
            </a:r>
            <a:r>
              <a:rPr lang="es-ES" dirty="0">
                <a:latin typeface="Calibri" panose="020F0502020204030204" pitchFamily="34" charset="0"/>
              </a:rPr>
              <a:t>, pues Yo, el SEÑOR, habito en medio de los israelitas</a:t>
            </a:r>
            <a:r>
              <a:rPr lang="es-ES" dirty="0" smtClean="0">
                <a:latin typeface="Calibri" panose="020F0502020204030204" pitchFamily="34" charset="0"/>
              </a:rPr>
              <a:t>”</a:t>
            </a:r>
            <a:r>
              <a:rPr lang="en-US" dirty="0" smtClean="0">
                <a:latin typeface="Calibri" panose="020F0502020204030204" pitchFamily="34" charset="0"/>
              </a:rPr>
              <a:t>.</a:t>
            </a:r>
            <a:endParaRPr lang="en-US" sz="3600" dirty="0">
              <a:latin typeface="Calibri" panose="020F0502020204030204" pitchFamily="34" charset="0"/>
            </a:endParaRPr>
          </a:p>
        </p:txBody>
      </p:sp>
      <p:sp>
        <p:nvSpPr>
          <p:cNvPr id="10035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4950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4951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1788C94-8E28-46DE-B1BC-F7C14D65462C}" type="slidenum">
              <a:rPr lang="en-US" altLang="en-US" sz="1400"/>
              <a:pPr algn="l" rtl="0">
                <a:spcBef>
                  <a:spcPct val="0"/>
                </a:spcBef>
                <a:buFontTx/>
                <a:buNone/>
              </a:pPr>
              <a:t>122</a:t>
            </a:fld>
            <a:endParaRPr lang="en-US" altLang="en-US" sz="1400"/>
          </a:p>
        </p:txBody>
      </p:sp>
    </p:spTree>
    <p:extLst>
      <p:ext uri="{BB962C8B-B14F-4D97-AF65-F5344CB8AC3E}">
        <p14:creationId xmlns:p14="http://schemas.microsoft.com/office/powerpoint/2010/main" val="201689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9144000" cy="609600"/>
          </a:xfrm>
        </p:spPr>
        <p:txBody>
          <a:bodyPr>
            <a:noAutofit/>
          </a:bodyPr>
          <a:lstStyle/>
          <a:p>
            <a:pPr rtl="0">
              <a:defRPr/>
            </a:pPr>
            <a:r>
              <a:rPr lang="en-US" sz="3000" dirty="0"/>
              <a:t>5. Naciones juzgadas </a:t>
            </a:r>
            <a:r>
              <a:rPr lang="en-US" sz="3000" dirty="0" err="1"/>
              <a:t>por</a:t>
            </a:r>
            <a:r>
              <a:rPr lang="en-US" sz="3000" dirty="0"/>
              <a:t> desobediencia</a:t>
            </a:r>
          </a:p>
        </p:txBody>
      </p:sp>
      <p:sp>
        <p:nvSpPr>
          <p:cNvPr id="3" name="Content Placeholder 2"/>
          <p:cNvSpPr>
            <a:spLocks noGrp="1"/>
          </p:cNvSpPr>
          <p:nvPr>
            <p:ph idx="1"/>
          </p:nvPr>
        </p:nvSpPr>
        <p:spPr>
          <a:xfrm>
            <a:off x="228600" y="914400"/>
            <a:ext cx="8763000" cy="5638800"/>
          </a:xfrm>
        </p:spPr>
        <p:txBody>
          <a:bodyPr>
            <a:normAutofit fontScale="85000" lnSpcReduction="10000"/>
          </a:bodyPr>
          <a:lstStyle/>
          <a:p>
            <a:pPr marL="0" indent="0">
              <a:spcBef>
                <a:spcPts val="0"/>
              </a:spcBef>
              <a:spcAft>
                <a:spcPts val="1200"/>
              </a:spcAft>
              <a:buNone/>
              <a:defRPr/>
            </a:pPr>
            <a:r>
              <a:rPr lang="en-US" sz="3200" b="1" dirty="0" err="1">
                <a:solidFill>
                  <a:schemeClr val="accent2"/>
                </a:solidFill>
                <a:latin typeface="Calibri" panose="020F0502020204030204" pitchFamily="34" charset="0"/>
              </a:rPr>
              <a:t>Éx</a:t>
            </a:r>
            <a:r>
              <a:rPr lang="en-US" sz="3200" b="1" dirty="0">
                <a:solidFill>
                  <a:schemeClr val="accent2"/>
                </a:solidFill>
                <a:latin typeface="Calibri" panose="020F0502020204030204" pitchFamily="34" charset="0"/>
              </a:rPr>
              <a:t> </a:t>
            </a:r>
            <a:r>
              <a:rPr lang="en-US" sz="3200" b="1" dirty="0" smtClean="0">
                <a:solidFill>
                  <a:schemeClr val="accent2"/>
                </a:solidFill>
                <a:latin typeface="Calibri" panose="020F0502020204030204" pitchFamily="34" charset="0"/>
              </a:rPr>
              <a:t>19:5-6 </a:t>
            </a:r>
            <a:r>
              <a:rPr lang="en-US" sz="3200" dirty="0" smtClean="0">
                <a:latin typeface="Calibri" panose="020F0502020204030204" pitchFamily="34" charset="0"/>
              </a:rPr>
              <a:t>– </a:t>
            </a:r>
            <a:r>
              <a:rPr lang="es-ES" sz="3200" dirty="0">
                <a:latin typeface="Calibri" panose="020F0502020204030204" pitchFamily="34" charset="0"/>
              </a:rPr>
              <a:t>Ahora pues, </a:t>
            </a:r>
            <a:r>
              <a:rPr lang="es-ES" sz="3200" b="1" dirty="0">
                <a:latin typeface="Calibri" panose="020F0502020204030204" pitchFamily="34" charset="0"/>
              </a:rPr>
              <a:t>si en verdad escuchan Mi voz y guardan Mi pacto</a:t>
            </a:r>
            <a:r>
              <a:rPr lang="es-ES" sz="3200" dirty="0">
                <a:latin typeface="Calibri" panose="020F0502020204030204" pitchFamily="34" charset="0"/>
              </a:rPr>
              <a:t>, serán Mi especial tesoro entre todos los pueblos, porque Mía es toda la tierra. </a:t>
            </a:r>
            <a:r>
              <a:rPr lang="es-ES" sz="3200" dirty="0" smtClean="0">
                <a:latin typeface="Calibri" panose="020F0502020204030204" pitchFamily="34" charset="0"/>
              </a:rPr>
              <a:t>6</a:t>
            </a:r>
            <a:r>
              <a:rPr lang="es-ES" sz="3200" dirty="0">
                <a:latin typeface="Calibri" panose="020F0502020204030204" pitchFamily="34" charset="0"/>
              </a:rPr>
              <a:t>  </a:t>
            </a:r>
            <a:r>
              <a:rPr lang="es-ES" sz="3200" b="1" dirty="0">
                <a:latin typeface="Calibri" panose="020F0502020204030204" pitchFamily="34" charset="0"/>
              </a:rPr>
              <a:t>Ustedes serán para Mí un reino de sacerdotes y una nación </a:t>
            </a:r>
            <a:r>
              <a:rPr lang="es-ES" sz="3200" b="1" dirty="0" smtClean="0">
                <a:latin typeface="Calibri" panose="020F0502020204030204" pitchFamily="34" charset="0"/>
              </a:rPr>
              <a:t>santa</a:t>
            </a:r>
            <a:r>
              <a:rPr lang="es-ES" sz="3200" dirty="0" smtClean="0">
                <a:latin typeface="Calibri" panose="020F0502020204030204" pitchFamily="34" charset="0"/>
              </a:rPr>
              <a:t>. </a:t>
            </a:r>
            <a:r>
              <a:rPr lang="es-ES" sz="3200" dirty="0">
                <a:latin typeface="Calibri" panose="020F0502020204030204" pitchFamily="34" charset="0"/>
              </a:rPr>
              <a:t>Estas son las palabras que dirás a los </a:t>
            </a:r>
            <a:r>
              <a:rPr lang="es-ES" sz="3200" dirty="0" smtClean="0">
                <a:latin typeface="Calibri" panose="020F0502020204030204" pitchFamily="34" charset="0"/>
              </a:rPr>
              <a:t>israelitas</a:t>
            </a:r>
            <a:r>
              <a:rPr lang="en-US" sz="3200" dirty="0" smtClean="0">
                <a:latin typeface="Calibri" panose="020F0502020204030204" pitchFamily="34" charset="0"/>
              </a:rPr>
              <a:t>.”</a:t>
            </a:r>
            <a:endParaRPr lang="en-US" sz="3200" dirty="0">
              <a:latin typeface="Calibri" panose="020F0502020204030204" pitchFamily="34" charset="0"/>
            </a:endParaRPr>
          </a:p>
          <a:p>
            <a:pPr marL="0" indent="0">
              <a:spcBef>
                <a:spcPts val="0"/>
              </a:spcBef>
              <a:spcAft>
                <a:spcPts val="1200"/>
              </a:spcAft>
              <a:buNone/>
              <a:defRPr/>
            </a:pPr>
            <a:r>
              <a:rPr lang="en-US" sz="3200" b="1" dirty="0" smtClean="0">
                <a:solidFill>
                  <a:schemeClr val="accent2"/>
                </a:solidFill>
                <a:latin typeface="Calibri" panose="020F0502020204030204" pitchFamily="34" charset="0"/>
              </a:rPr>
              <a:t>Lev </a:t>
            </a:r>
            <a:r>
              <a:rPr lang="en-US" sz="3200" b="1" dirty="0">
                <a:solidFill>
                  <a:schemeClr val="accent2"/>
                </a:solidFill>
                <a:latin typeface="Calibri" panose="020F0502020204030204" pitchFamily="34" charset="0"/>
              </a:rPr>
              <a:t>18:24-25</a:t>
            </a:r>
            <a:r>
              <a:rPr lang="en-US" sz="3200" dirty="0">
                <a:latin typeface="Calibri" panose="020F0502020204030204" pitchFamily="34" charset="0"/>
              </a:rPr>
              <a:t>– </a:t>
            </a:r>
            <a:r>
              <a:rPr lang="es-ES" sz="3200" dirty="0">
                <a:latin typeface="Calibri" panose="020F0502020204030204" pitchFamily="34" charset="0"/>
              </a:rPr>
              <a:t>No se contaminen con ninguna de estas cosas, porque </a:t>
            </a:r>
            <a:r>
              <a:rPr lang="es-ES" sz="3200" b="1" dirty="0">
                <a:latin typeface="Calibri" panose="020F0502020204030204" pitchFamily="34" charset="0"/>
              </a:rPr>
              <a:t>por todas estas cosas se han contaminado las naciones que voy a echar</a:t>
            </a:r>
            <a:r>
              <a:rPr lang="es-ES" sz="3200" dirty="0">
                <a:latin typeface="Calibri" panose="020F0502020204030204" pitchFamily="34" charset="0"/>
              </a:rPr>
              <a:t> de delante de </a:t>
            </a:r>
            <a:r>
              <a:rPr lang="es-ES" sz="3200" dirty="0" smtClean="0">
                <a:latin typeface="Calibri" panose="020F0502020204030204" pitchFamily="34" charset="0"/>
              </a:rPr>
              <a:t>ustedes.25</a:t>
            </a:r>
            <a:r>
              <a:rPr lang="es-ES" sz="3200" dirty="0">
                <a:latin typeface="Calibri" panose="020F0502020204030204" pitchFamily="34" charset="0"/>
              </a:rPr>
              <a:t>  Porque </a:t>
            </a:r>
            <a:r>
              <a:rPr lang="es-ES" sz="3200" b="1" dirty="0">
                <a:latin typeface="Calibri" panose="020F0502020204030204" pitchFamily="34" charset="0"/>
              </a:rPr>
              <a:t>esta tierra se ha corrompido</a:t>
            </a:r>
            <a:r>
              <a:rPr lang="es-ES" sz="3200" dirty="0">
                <a:latin typeface="Calibri" panose="020F0502020204030204" pitchFamily="34" charset="0"/>
              </a:rPr>
              <a:t>, por tanto, </a:t>
            </a:r>
            <a:r>
              <a:rPr lang="es-ES" sz="3200" b="1" dirty="0">
                <a:latin typeface="Calibri" panose="020F0502020204030204" pitchFamily="34" charset="0"/>
              </a:rPr>
              <a:t>he castigado su iniquidad sobre ella</a:t>
            </a:r>
            <a:r>
              <a:rPr lang="es-ES" sz="3200" dirty="0">
                <a:latin typeface="Calibri" panose="020F0502020204030204" pitchFamily="34" charset="0"/>
              </a:rPr>
              <a:t>, y la tierra ha vomitado a sus moradores. </a:t>
            </a:r>
            <a:endParaRPr lang="es-ES" sz="3200" dirty="0" smtClean="0">
              <a:latin typeface="Calibri" panose="020F0502020204030204" pitchFamily="34" charset="0"/>
            </a:endParaRPr>
          </a:p>
          <a:p>
            <a:pPr marL="0" indent="0">
              <a:spcBef>
                <a:spcPts val="0"/>
              </a:spcBef>
              <a:spcAft>
                <a:spcPts val="1200"/>
              </a:spcAft>
              <a:buNone/>
              <a:defRPr/>
            </a:pPr>
            <a:r>
              <a:rPr lang="en-US" sz="3200" b="1" dirty="0" err="1" smtClean="0">
                <a:solidFill>
                  <a:schemeClr val="accent2"/>
                </a:solidFill>
                <a:latin typeface="Calibri" panose="020F0502020204030204" pitchFamily="34" charset="0"/>
              </a:rPr>
              <a:t>Jonás</a:t>
            </a:r>
            <a:r>
              <a:rPr lang="en-US" sz="3200" b="1" dirty="0" smtClean="0">
                <a:solidFill>
                  <a:schemeClr val="accent2"/>
                </a:solidFill>
                <a:latin typeface="Calibri" panose="020F0502020204030204" pitchFamily="34" charset="0"/>
              </a:rPr>
              <a:t> 1:2 </a:t>
            </a:r>
            <a:r>
              <a:rPr lang="en-US" sz="3200" dirty="0" smtClean="0">
                <a:latin typeface="Calibri" panose="020F0502020204030204" pitchFamily="34" charset="0"/>
              </a:rPr>
              <a:t>– </a:t>
            </a:r>
            <a:r>
              <a:rPr lang="es-ES" sz="3200" dirty="0">
                <a:latin typeface="Calibri" panose="020F0502020204030204" pitchFamily="34" charset="0"/>
              </a:rPr>
              <a:t>Levántate, ve a Nínive, la gran ciudad, y proclama contra ella, porque </a:t>
            </a:r>
            <a:r>
              <a:rPr lang="es-ES" sz="3200" b="1" dirty="0">
                <a:latin typeface="Calibri" panose="020F0502020204030204" pitchFamily="34" charset="0"/>
              </a:rPr>
              <a:t>su maldad ha subido hasta Mí</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10138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053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053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56EA036-1E0B-4ED6-B07C-573E3C2650E8}" type="slidenum">
              <a:rPr lang="en-US" altLang="en-US" sz="1400"/>
              <a:pPr algn="l" rtl="0">
                <a:spcBef>
                  <a:spcPct val="0"/>
                </a:spcBef>
                <a:buFontTx/>
                <a:buNone/>
              </a:pPr>
              <a:t>123</a:t>
            </a:fld>
            <a:endParaRPr lang="en-US" altLang="en-US" sz="1400"/>
          </a:p>
        </p:txBody>
      </p:sp>
    </p:spTree>
    <p:extLst>
      <p:ext uri="{BB962C8B-B14F-4D97-AF65-F5344CB8AC3E}">
        <p14:creationId xmlns:p14="http://schemas.microsoft.com/office/powerpoint/2010/main" val="267583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3000" dirty="0"/>
              <a:t>6. Dios </a:t>
            </a:r>
            <a:r>
              <a:rPr lang="en-US" sz="3000" dirty="0" err="1" smtClean="0"/>
              <a:t>establece</a:t>
            </a:r>
            <a:r>
              <a:rPr lang="en-US" sz="3000" dirty="0" smtClean="0"/>
              <a:t> </a:t>
            </a:r>
            <a:r>
              <a:rPr lang="en-US" sz="3000" dirty="0" err="1" smtClean="0"/>
              <a:t>los</a:t>
            </a:r>
            <a:r>
              <a:rPr lang="en-US" sz="3000" dirty="0" smtClean="0"/>
              <a:t> </a:t>
            </a:r>
            <a:r>
              <a:rPr lang="en-US" sz="3000" dirty="0" err="1" smtClean="0"/>
              <a:t>gobiernos</a:t>
            </a:r>
            <a:r>
              <a:rPr lang="en-US" sz="3000" dirty="0" smtClean="0"/>
              <a:t> </a:t>
            </a:r>
            <a:r>
              <a:rPr lang="en-US" sz="3000" dirty="0" err="1"/>
              <a:t>h</a:t>
            </a:r>
            <a:r>
              <a:rPr lang="en-US" sz="3000" dirty="0" err="1" smtClean="0"/>
              <a:t>umanos</a:t>
            </a:r>
            <a:endParaRPr lang="en-US" sz="3000" dirty="0"/>
          </a:p>
        </p:txBody>
      </p:sp>
      <p:sp>
        <p:nvSpPr>
          <p:cNvPr id="3" name="Content Placeholder 2"/>
          <p:cNvSpPr>
            <a:spLocks noGrp="1"/>
          </p:cNvSpPr>
          <p:nvPr>
            <p:ph idx="1"/>
          </p:nvPr>
        </p:nvSpPr>
        <p:spPr>
          <a:xfrm>
            <a:off x="239713" y="609600"/>
            <a:ext cx="8828087" cy="6172200"/>
          </a:xfrm>
        </p:spPr>
        <p:txBody>
          <a:bodyPr>
            <a:normAutofit fontScale="85000" lnSpcReduction="20000"/>
          </a:bodyPr>
          <a:lstStyle/>
          <a:p>
            <a:pPr marL="1597025" indent="-1597025">
              <a:spcBef>
                <a:spcPts val="0"/>
              </a:spcBef>
              <a:spcAft>
                <a:spcPts val="0"/>
              </a:spcAft>
              <a:buNone/>
              <a:defRPr/>
            </a:pPr>
            <a:r>
              <a:rPr lang="en-US" sz="3200" b="1" dirty="0">
                <a:solidFill>
                  <a:schemeClr val="accent2"/>
                </a:solidFill>
                <a:latin typeface="Calibri" panose="020F0502020204030204" pitchFamily="34" charset="0"/>
              </a:rPr>
              <a:t>Dan 2:21</a:t>
            </a:r>
            <a:r>
              <a:rPr lang="en-US" sz="3200" dirty="0">
                <a:latin typeface="Calibri" panose="020F0502020204030204" pitchFamily="34" charset="0"/>
              </a:rPr>
              <a:t>- </a:t>
            </a:r>
            <a:r>
              <a:rPr lang="en-US" sz="3200" dirty="0" smtClean="0">
                <a:latin typeface="Calibri" panose="020F0502020204030204" pitchFamily="34" charset="0"/>
              </a:rPr>
              <a:t>	</a:t>
            </a:r>
            <a:r>
              <a:rPr lang="es-ES" sz="3200" dirty="0" smtClean="0">
                <a:latin typeface="Calibri" panose="020F0502020204030204" pitchFamily="34" charset="0"/>
              </a:rPr>
              <a:t>Él </a:t>
            </a:r>
            <a:r>
              <a:rPr lang="es-ES" sz="3200" dirty="0">
                <a:latin typeface="Calibri" panose="020F0502020204030204" pitchFamily="34" charset="0"/>
              </a:rPr>
              <a:t>es quien </a:t>
            </a:r>
            <a:r>
              <a:rPr lang="es-ES" sz="3200" b="1" dirty="0">
                <a:latin typeface="Calibri" panose="020F0502020204030204" pitchFamily="34" charset="0"/>
              </a:rPr>
              <a:t>cambia los tiempos y las edades</a:t>
            </a:r>
            <a:r>
              <a:rPr lang="es-ES" sz="3200" dirty="0">
                <a:latin typeface="Calibri" panose="020F0502020204030204" pitchFamily="34" charset="0"/>
              </a:rPr>
              <a:t>;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b="1" dirty="0" smtClean="0">
                <a:latin typeface="Calibri" panose="020F0502020204030204" pitchFamily="34" charset="0"/>
              </a:rPr>
              <a:t>Quita </a:t>
            </a:r>
            <a:r>
              <a:rPr lang="es-ES" sz="3200" b="1" dirty="0">
                <a:latin typeface="Calibri" panose="020F0502020204030204" pitchFamily="34" charset="0"/>
              </a:rPr>
              <a:t>reyes y pone reyes</a:t>
            </a:r>
            <a:r>
              <a:rPr lang="es-ES" sz="3200" dirty="0">
                <a:latin typeface="Calibri" panose="020F0502020204030204" pitchFamily="34" charset="0"/>
              </a:rPr>
              <a:t>.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Da </a:t>
            </a:r>
            <a:r>
              <a:rPr lang="es-ES" sz="3200" dirty="0">
                <a:latin typeface="Calibri" panose="020F0502020204030204" pitchFamily="34" charset="0"/>
              </a:rPr>
              <a:t>sabiduría a los sabios,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Y </a:t>
            </a:r>
            <a:r>
              <a:rPr lang="es-ES" sz="3200" dirty="0">
                <a:latin typeface="Calibri" panose="020F0502020204030204" pitchFamily="34" charset="0"/>
              </a:rPr>
              <a:t>conocimiento a los entendidos. </a:t>
            </a:r>
            <a:endParaRPr lang="es-ES" sz="3200" dirty="0" smtClean="0">
              <a:latin typeface="Calibri" panose="020F0502020204030204" pitchFamily="34" charset="0"/>
            </a:endParaRPr>
          </a:p>
          <a:p>
            <a:pPr marL="1597025" indent="-1597025">
              <a:spcBef>
                <a:spcPts val="0"/>
              </a:spcBef>
              <a:spcAft>
                <a:spcPts val="0"/>
              </a:spcAft>
              <a:buNone/>
              <a:defRPr/>
            </a:pPr>
            <a:r>
              <a:rPr lang="en-US" sz="3200" b="1" dirty="0" smtClean="0">
                <a:solidFill>
                  <a:schemeClr val="accent2"/>
                </a:solidFill>
                <a:latin typeface="Calibri" panose="020F0502020204030204" pitchFamily="34" charset="0"/>
              </a:rPr>
              <a:t>Dan </a:t>
            </a:r>
            <a:r>
              <a:rPr lang="en-US" sz="3200" b="1" dirty="0">
                <a:solidFill>
                  <a:schemeClr val="accent2"/>
                </a:solidFill>
                <a:latin typeface="Calibri" panose="020F0502020204030204" pitchFamily="34" charset="0"/>
              </a:rPr>
              <a:t>4:17</a:t>
            </a:r>
            <a:r>
              <a:rPr lang="en-US" sz="3200" dirty="0">
                <a:latin typeface="Calibri" panose="020F0502020204030204" pitchFamily="34" charset="0"/>
              </a:rPr>
              <a:t>– </a:t>
            </a:r>
            <a:r>
              <a:rPr lang="en-US" sz="3200" dirty="0" smtClean="0">
                <a:latin typeface="Calibri" panose="020F0502020204030204" pitchFamily="34" charset="0"/>
              </a:rPr>
              <a:t>	</a:t>
            </a:r>
            <a:r>
              <a:rPr lang="es-ES" sz="3200" dirty="0" smtClean="0">
                <a:latin typeface="Calibri" panose="020F0502020204030204" pitchFamily="34" charset="0"/>
              </a:rPr>
              <a:t>Esta </a:t>
            </a:r>
            <a:r>
              <a:rPr lang="es-ES" sz="3200" dirty="0">
                <a:latin typeface="Calibri" panose="020F0502020204030204" pitchFamily="34" charset="0"/>
              </a:rPr>
              <a:t>sentencia es por decreto de los vigilantes,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Y </a:t>
            </a:r>
            <a:r>
              <a:rPr lang="es-ES" sz="3200" dirty="0">
                <a:latin typeface="Calibri" panose="020F0502020204030204" pitchFamily="34" charset="0"/>
              </a:rPr>
              <a:t>la orden es por decisión de los santos,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Con </a:t>
            </a:r>
            <a:r>
              <a:rPr lang="es-ES" sz="3200" dirty="0">
                <a:latin typeface="Calibri" panose="020F0502020204030204" pitchFamily="34" charset="0"/>
              </a:rPr>
              <a:t>el fin de que sepan los vivientes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Que </a:t>
            </a:r>
            <a:r>
              <a:rPr lang="es-ES" sz="3200" dirty="0">
                <a:latin typeface="Calibri" panose="020F0502020204030204" pitchFamily="34" charset="0"/>
              </a:rPr>
              <a:t>el </a:t>
            </a:r>
            <a:r>
              <a:rPr lang="es-ES" sz="3200" b="1" dirty="0">
                <a:latin typeface="Calibri" panose="020F0502020204030204" pitchFamily="34" charset="0"/>
              </a:rPr>
              <a:t>Altísimo domina sobre el reino de los hombres</a:t>
            </a:r>
            <a:r>
              <a:rPr lang="es-ES" sz="3200" dirty="0">
                <a:latin typeface="Calibri" panose="020F0502020204030204" pitchFamily="34" charset="0"/>
              </a:rPr>
              <a:t>,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Y </a:t>
            </a:r>
            <a:r>
              <a:rPr lang="es-ES" sz="3200" b="1" dirty="0">
                <a:latin typeface="Calibri" panose="020F0502020204030204" pitchFamily="34" charset="0"/>
              </a:rPr>
              <a:t>se lo da </a:t>
            </a:r>
            <a:r>
              <a:rPr lang="es-ES" sz="3200" dirty="0">
                <a:latin typeface="Calibri" panose="020F0502020204030204" pitchFamily="34" charset="0"/>
              </a:rPr>
              <a:t>a quien le place, </a:t>
            </a:r>
            <a:r>
              <a:rPr lang="es-ES" sz="3200" dirty="0" smtClean="0">
                <a:latin typeface="Calibri" panose="020F0502020204030204" pitchFamily="34" charset="0"/>
              </a:rPr>
              <a:t/>
            </a:r>
            <a:br>
              <a:rPr lang="es-ES" sz="3200" dirty="0" smtClean="0">
                <a:latin typeface="Calibri" panose="020F0502020204030204" pitchFamily="34" charset="0"/>
              </a:rPr>
            </a:br>
            <a:r>
              <a:rPr lang="es-ES" sz="3200" dirty="0" smtClean="0">
                <a:latin typeface="Calibri" panose="020F0502020204030204" pitchFamily="34" charset="0"/>
              </a:rPr>
              <a:t>Y </a:t>
            </a:r>
            <a:r>
              <a:rPr lang="es-ES" sz="3200" b="1" dirty="0">
                <a:latin typeface="Calibri" panose="020F0502020204030204" pitchFamily="34" charset="0"/>
              </a:rPr>
              <a:t>pone sobre él </a:t>
            </a:r>
            <a:r>
              <a:rPr lang="es-ES" sz="3200" dirty="0">
                <a:latin typeface="Calibri" panose="020F0502020204030204" pitchFamily="34" charset="0"/>
              </a:rPr>
              <a:t>al más humilde de los </a:t>
            </a:r>
            <a:r>
              <a:rPr lang="es-ES" sz="3200" dirty="0" smtClean="0">
                <a:latin typeface="Calibri" panose="020F0502020204030204" pitchFamily="34" charset="0"/>
              </a:rPr>
              <a:t>hombres.</a:t>
            </a:r>
            <a:r>
              <a:rPr lang="es-ES" sz="3200" dirty="0">
                <a:latin typeface="Calibri" panose="020F0502020204030204" pitchFamily="34" charset="0"/>
              </a:rPr>
              <a:t> </a:t>
            </a:r>
            <a:endParaRPr lang="en-US" sz="3200" dirty="0" smtClean="0">
              <a:latin typeface="Calibri" panose="020F0502020204030204" pitchFamily="34" charset="0"/>
            </a:endParaRPr>
          </a:p>
          <a:p>
            <a:pPr marL="0" indent="0">
              <a:spcBef>
                <a:spcPts val="0"/>
              </a:spcBef>
              <a:spcAft>
                <a:spcPts val="1200"/>
              </a:spcAft>
              <a:buNone/>
              <a:defRPr/>
            </a:pPr>
            <a:r>
              <a:rPr lang="en-US" sz="3200" b="1" dirty="0" err="1" smtClean="0">
                <a:solidFill>
                  <a:schemeClr val="accent2"/>
                </a:solidFill>
                <a:latin typeface="Calibri" panose="020F0502020204030204" pitchFamily="34" charset="0"/>
              </a:rPr>
              <a:t>Hechos</a:t>
            </a:r>
            <a:r>
              <a:rPr lang="en-US" sz="3200" b="1" dirty="0" smtClean="0">
                <a:solidFill>
                  <a:schemeClr val="accent2"/>
                </a:solidFill>
                <a:latin typeface="Calibri" panose="020F0502020204030204" pitchFamily="34" charset="0"/>
              </a:rPr>
              <a:t> 12:21-23 </a:t>
            </a:r>
            <a:r>
              <a:rPr lang="en-US" sz="3200" dirty="0" smtClean="0">
                <a:latin typeface="Calibri" panose="020F0502020204030204" pitchFamily="34" charset="0"/>
              </a:rPr>
              <a:t>– </a:t>
            </a:r>
            <a:r>
              <a:rPr lang="es-ES" sz="3200" dirty="0">
                <a:latin typeface="Calibri" panose="020F0502020204030204" pitchFamily="34" charset="0"/>
              </a:rPr>
              <a:t>El día señalado, Herodes, vestido con ropa real, se sentó en la tribuna y comenzó a hablarles. </a:t>
            </a:r>
            <a:r>
              <a:rPr lang="es-ES" sz="3200" dirty="0" smtClean="0">
                <a:latin typeface="Calibri" panose="020F0502020204030204" pitchFamily="34" charset="0"/>
              </a:rPr>
              <a:t>22</a:t>
            </a:r>
            <a:r>
              <a:rPr lang="es-ES" sz="3200" dirty="0">
                <a:latin typeface="Calibri" panose="020F0502020204030204" pitchFamily="34" charset="0"/>
              </a:rPr>
              <a:t>  Y la gente gritaba: «¡Voz de un dios y no de un hombre es esta!». </a:t>
            </a:r>
            <a:r>
              <a:rPr lang="es-ES" sz="3200" dirty="0" smtClean="0">
                <a:latin typeface="Calibri" panose="020F0502020204030204" pitchFamily="34" charset="0"/>
              </a:rPr>
              <a:t>23</a:t>
            </a:r>
            <a:r>
              <a:rPr lang="es-ES" sz="3200" dirty="0">
                <a:latin typeface="Calibri" panose="020F0502020204030204" pitchFamily="34" charset="0"/>
              </a:rPr>
              <a:t>  Al instante un ángel del Señor lo hirió, </a:t>
            </a:r>
            <a:r>
              <a:rPr lang="es-ES" sz="3200" b="1" dirty="0">
                <a:latin typeface="Calibri" panose="020F0502020204030204" pitchFamily="34" charset="0"/>
              </a:rPr>
              <a:t>por no haber dado la gloria a Dios</a:t>
            </a:r>
            <a:r>
              <a:rPr lang="es-ES" sz="3200" dirty="0">
                <a:latin typeface="Calibri" panose="020F0502020204030204" pitchFamily="34" charset="0"/>
              </a:rPr>
              <a:t>; y Herodes murió comido de gusanos. </a:t>
            </a:r>
            <a:endParaRPr lang="en-US" sz="3200" dirty="0">
              <a:latin typeface="Calibri" panose="020F0502020204030204" pitchFamily="34" charset="0"/>
            </a:endParaRPr>
          </a:p>
        </p:txBody>
      </p:sp>
      <p:sp>
        <p:nvSpPr>
          <p:cNvPr id="10240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155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1558"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76DC055-9A18-4482-A3B3-E1A857468A6C}" type="slidenum">
              <a:rPr lang="en-US" altLang="en-US" sz="1400"/>
              <a:pPr algn="l" rtl="0">
                <a:spcBef>
                  <a:spcPct val="0"/>
                </a:spcBef>
                <a:buFontTx/>
                <a:buNone/>
              </a:pPr>
              <a:t>124</a:t>
            </a:fld>
            <a:endParaRPr lang="en-US" altLang="en-US" sz="1400"/>
          </a:p>
        </p:txBody>
      </p:sp>
    </p:spTree>
    <p:extLst>
      <p:ext uri="{BB962C8B-B14F-4D97-AF65-F5344CB8AC3E}">
        <p14:creationId xmlns:p14="http://schemas.microsoft.com/office/powerpoint/2010/main" val="229280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7. El </a:t>
            </a:r>
            <a:r>
              <a:rPr lang="en-US" dirty="0" err="1" smtClean="0"/>
              <a:t>reino</a:t>
            </a:r>
            <a:r>
              <a:rPr lang="en-US" dirty="0" smtClean="0"/>
              <a:t> </a:t>
            </a:r>
            <a:r>
              <a:rPr lang="en-US" dirty="0"/>
              <a:t>de Jesús no </a:t>
            </a:r>
            <a:r>
              <a:rPr lang="en-US" dirty="0" err="1"/>
              <a:t>es</a:t>
            </a:r>
            <a:r>
              <a:rPr lang="en-US" dirty="0"/>
              <a:t> </a:t>
            </a:r>
            <a:r>
              <a:rPr lang="en-US" dirty="0" smtClean="0"/>
              <a:t>‘civil</a:t>
            </a:r>
            <a:r>
              <a:rPr lang="en-US" dirty="0"/>
              <a:t>'</a:t>
            </a:r>
          </a:p>
        </p:txBody>
      </p:sp>
      <p:sp>
        <p:nvSpPr>
          <p:cNvPr id="3" name="Content Placeholder 2"/>
          <p:cNvSpPr>
            <a:spLocks noGrp="1"/>
          </p:cNvSpPr>
          <p:nvPr>
            <p:ph idx="1"/>
          </p:nvPr>
        </p:nvSpPr>
        <p:spPr>
          <a:xfrm>
            <a:off x="152400" y="827088"/>
            <a:ext cx="8763000" cy="5648325"/>
          </a:xfrm>
        </p:spPr>
        <p:txBody>
          <a:bodyPr>
            <a:normAutofit lnSpcReduction="10000"/>
          </a:bodyPr>
          <a:lstStyle/>
          <a:p>
            <a:pPr marL="0" indent="0">
              <a:lnSpc>
                <a:spcPct val="80000"/>
              </a:lnSpc>
              <a:spcBef>
                <a:spcPts val="0"/>
              </a:spcBef>
              <a:spcAft>
                <a:spcPts val="600"/>
              </a:spcAft>
              <a:buNone/>
              <a:defRPr/>
            </a:pPr>
            <a:r>
              <a:rPr lang="en-US" sz="3200" b="1" dirty="0">
                <a:solidFill>
                  <a:schemeClr val="accent2"/>
                </a:solidFill>
                <a:latin typeface="Calibri" panose="020F0502020204030204" pitchFamily="34" charset="0"/>
              </a:rPr>
              <a:t>Juan </a:t>
            </a:r>
            <a:r>
              <a:rPr lang="en-US" sz="3200" b="1" dirty="0" smtClean="0">
                <a:solidFill>
                  <a:schemeClr val="accent2"/>
                </a:solidFill>
                <a:latin typeface="Calibri" panose="020F0502020204030204" pitchFamily="34" charset="0"/>
              </a:rPr>
              <a:t>18:36 </a:t>
            </a:r>
            <a:r>
              <a:rPr lang="en-US" sz="4000" dirty="0" smtClean="0">
                <a:latin typeface="Calibri" panose="020F0502020204030204" pitchFamily="34" charset="0"/>
              </a:rPr>
              <a:t>– </a:t>
            </a:r>
            <a:r>
              <a:rPr lang="es-ES" sz="3200" dirty="0" smtClean="0">
                <a:latin typeface="Calibri" panose="020F0502020204030204" pitchFamily="34" charset="0"/>
              </a:rPr>
              <a:t>Jesús </a:t>
            </a:r>
            <a:r>
              <a:rPr lang="es-ES" sz="3200" dirty="0">
                <a:latin typeface="Calibri" panose="020F0502020204030204" pitchFamily="34" charset="0"/>
              </a:rPr>
              <a:t>le respondió: «Mi reino n</a:t>
            </a:r>
            <a:r>
              <a:rPr lang="es-ES" sz="3200" b="1" dirty="0">
                <a:latin typeface="Calibri" panose="020F0502020204030204" pitchFamily="34" charset="0"/>
              </a:rPr>
              <a:t>o es de este mundo</a:t>
            </a:r>
            <a:r>
              <a:rPr lang="es-ES" sz="3200" dirty="0">
                <a:latin typeface="Calibri" panose="020F0502020204030204" pitchFamily="34" charset="0"/>
              </a:rPr>
              <a:t>. Si Mi reino fuera de este mundo, entonces </a:t>
            </a:r>
            <a:r>
              <a:rPr lang="es-ES" sz="3200" b="1" dirty="0">
                <a:latin typeface="Calibri" panose="020F0502020204030204" pitchFamily="34" charset="0"/>
              </a:rPr>
              <a:t>Mis servidores pelearían </a:t>
            </a:r>
            <a:r>
              <a:rPr lang="es-ES" sz="3200" dirty="0">
                <a:latin typeface="Calibri" panose="020F0502020204030204" pitchFamily="34" charset="0"/>
              </a:rPr>
              <a:t>para que Yo no fuera entregado a los judíos. Pero ahora Mi reino no es de aquí». </a:t>
            </a:r>
            <a:endParaRPr lang="es-ES" sz="3200" dirty="0" smtClean="0">
              <a:latin typeface="Calibri" panose="020F0502020204030204" pitchFamily="34" charset="0"/>
            </a:endParaRPr>
          </a:p>
          <a:p>
            <a:pPr marL="0" indent="0">
              <a:lnSpc>
                <a:spcPct val="80000"/>
              </a:lnSpc>
              <a:spcBef>
                <a:spcPts val="0"/>
              </a:spcBef>
              <a:spcAft>
                <a:spcPts val="600"/>
              </a:spcAft>
              <a:buNone/>
              <a:defRPr/>
            </a:pPr>
            <a:r>
              <a:rPr lang="en-US" sz="3200" b="1" dirty="0" smtClean="0">
                <a:solidFill>
                  <a:schemeClr val="accent2"/>
                </a:solidFill>
                <a:latin typeface="Calibri" panose="020F0502020204030204" pitchFamily="34" charset="0"/>
              </a:rPr>
              <a:t>Mateo </a:t>
            </a:r>
            <a:r>
              <a:rPr lang="en-US" sz="3200" b="1" dirty="0">
                <a:solidFill>
                  <a:schemeClr val="accent2"/>
                </a:solidFill>
                <a:latin typeface="Calibri" panose="020F0502020204030204" pitchFamily="34" charset="0"/>
              </a:rPr>
              <a:t>22:21</a:t>
            </a:r>
            <a:r>
              <a:rPr lang="en-US" sz="3200" dirty="0">
                <a:latin typeface="Calibri" panose="020F0502020204030204" pitchFamily="34" charset="0"/>
              </a:rPr>
              <a:t>– </a:t>
            </a:r>
            <a:r>
              <a:rPr lang="en-US" sz="3200" dirty="0" smtClean="0">
                <a:latin typeface="Calibri" panose="020F0502020204030204" pitchFamily="34" charset="0"/>
              </a:rPr>
              <a:t>…</a:t>
            </a:r>
            <a:r>
              <a:rPr lang="es-ES" sz="3200" dirty="0" smtClean="0">
                <a:latin typeface="Calibri" panose="020F0502020204030204" pitchFamily="34" charset="0"/>
              </a:rPr>
              <a:t>Entonces </a:t>
            </a:r>
            <a:r>
              <a:rPr lang="es-ES" sz="3200" dirty="0">
                <a:latin typeface="Calibri" panose="020F0502020204030204" pitchFamily="34" charset="0"/>
              </a:rPr>
              <a:t>Él les </a:t>
            </a:r>
            <a:r>
              <a:rPr lang="es-ES" sz="3200" dirty="0" smtClean="0">
                <a:latin typeface="Calibri" panose="020F0502020204030204" pitchFamily="34" charset="0"/>
              </a:rPr>
              <a:t>dijo: </a:t>
            </a:r>
            <a:r>
              <a:rPr lang="es-ES" sz="3200" dirty="0">
                <a:latin typeface="Calibri" panose="020F0502020204030204" pitchFamily="34" charset="0"/>
              </a:rPr>
              <a:t>«Pues den a César lo que es de César, y </a:t>
            </a:r>
            <a:r>
              <a:rPr lang="es-ES" sz="3200" b="1" dirty="0">
                <a:latin typeface="Calibri" panose="020F0502020204030204" pitchFamily="34" charset="0"/>
              </a:rPr>
              <a:t>a Dios lo que es de Dios</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lnSpc>
                <a:spcPct val="80000"/>
              </a:lnSpc>
              <a:spcBef>
                <a:spcPts val="0"/>
              </a:spcBef>
              <a:spcAft>
                <a:spcPts val="600"/>
              </a:spcAft>
              <a:buNone/>
              <a:defRPr/>
            </a:pPr>
            <a:r>
              <a:rPr lang="en-US" sz="3200" b="1" dirty="0" smtClean="0">
                <a:solidFill>
                  <a:schemeClr val="accent2"/>
                </a:solidFill>
                <a:latin typeface="Calibri" panose="020F0502020204030204" pitchFamily="34" charset="0"/>
              </a:rPr>
              <a:t>Lucas </a:t>
            </a:r>
            <a:r>
              <a:rPr lang="en-US" sz="3200" b="1" dirty="0">
                <a:solidFill>
                  <a:schemeClr val="accent2"/>
                </a:solidFill>
                <a:latin typeface="Calibri" panose="020F0502020204030204" pitchFamily="34" charset="0"/>
              </a:rPr>
              <a:t>12:14</a:t>
            </a:r>
            <a:r>
              <a:rPr lang="en-US" sz="3200" dirty="0">
                <a:latin typeface="Calibri" panose="020F0502020204030204" pitchFamily="34" charset="0"/>
              </a:rPr>
              <a:t>– </a:t>
            </a:r>
            <a:r>
              <a:rPr lang="es-ES" sz="3200" dirty="0">
                <a:latin typeface="Calibri" panose="020F0502020204030204" pitchFamily="34" charset="0"/>
              </a:rPr>
              <a:t>«¡Hombre!», le dijo Jesús, </a:t>
            </a:r>
            <a:r>
              <a:rPr lang="es-ES" sz="3200" dirty="0" smtClean="0">
                <a:latin typeface="Calibri" panose="020F0502020204030204" pitchFamily="34" charset="0"/>
              </a:rPr>
              <a:t>«¿</a:t>
            </a:r>
            <a:r>
              <a:rPr lang="es-ES" sz="3200" b="1" dirty="0" smtClean="0">
                <a:latin typeface="Calibri" panose="020F0502020204030204" pitchFamily="34" charset="0"/>
              </a:rPr>
              <a:t>Quién me ha puesto por juez o árbitro </a:t>
            </a:r>
            <a:r>
              <a:rPr lang="es-ES" sz="3200" dirty="0" smtClean="0">
                <a:latin typeface="Calibri" panose="020F0502020204030204" pitchFamily="34" charset="0"/>
              </a:rPr>
              <a:t>sobre </a:t>
            </a:r>
            <a:r>
              <a:rPr lang="es-ES" sz="3200" dirty="0">
                <a:latin typeface="Calibri" panose="020F0502020204030204" pitchFamily="34" charset="0"/>
              </a:rPr>
              <a:t>ustedes?». </a:t>
            </a:r>
            <a:endParaRPr lang="es-ES" sz="3200" dirty="0" smtClean="0">
              <a:latin typeface="Calibri" panose="020F0502020204030204" pitchFamily="34" charset="0"/>
            </a:endParaRPr>
          </a:p>
          <a:p>
            <a:pPr marL="0" indent="0">
              <a:lnSpc>
                <a:spcPct val="80000"/>
              </a:lnSpc>
              <a:spcBef>
                <a:spcPts val="0"/>
              </a:spcBef>
              <a:spcAft>
                <a:spcPts val="600"/>
              </a:spcAft>
              <a:buNone/>
              <a:defRPr/>
            </a:pPr>
            <a:r>
              <a:rPr lang="en-US" sz="3200" b="1" dirty="0" smtClean="0">
                <a:solidFill>
                  <a:schemeClr val="accent2"/>
                </a:solidFill>
                <a:latin typeface="Calibri" panose="020F0502020204030204" pitchFamily="34" charset="0"/>
              </a:rPr>
              <a:t>Juan </a:t>
            </a:r>
            <a:r>
              <a:rPr lang="en-US" sz="3200" b="1" dirty="0">
                <a:solidFill>
                  <a:schemeClr val="accent2"/>
                </a:solidFill>
                <a:latin typeface="Calibri" panose="020F0502020204030204" pitchFamily="34" charset="0"/>
              </a:rPr>
              <a:t>19:11</a:t>
            </a:r>
            <a:r>
              <a:rPr lang="en-US" sz="3200" dirty="0">
                <a:latin typeface="Calibri" panose="020F0502020204030204" pitchFamily="34" charset="0"/>
              </a:rPr>
              <a:t>– </a:t>
            </a:r>
            <a:r>
              <a:rPr lang="es-ES" sz="3200" dirty="0">
                <a:latin typeface="Calibri" panose="020F0502020204030204" pitchFamily="34" charset="0"/>
              </a:rPr>
              <a:t>Jesús respondió: «Ninguna autoridad tendrías sobre Mí si no se te hubiera </a:t>
            </a:r>
            <a:r>
              <a:rPr lang="es-ES" sz="3200" b="1" dirty="0">
                <a:latin typeface="Calibri" panose="020F0502020204030204" pitchFamily="34" charset="0"/>
              </a:rPr>
              <a:t>dado de arriba</a:t>
            </a:r>
            <a:r>
              <a:rPr lang="es-ES" sz="3200" dirty="0">
                <a:latin typeface="Calibri" panose="020F0502020204030204" pitchFamily="34" charset="0"/>
              </a:rPr>
              <a:t>; por eso el que me entregó a ti tiene mayor pecado». </a:t>
            </a:r>
            <a:endParaRPr lang="en-US" sz="3200" dirty="0">
              <a:latin typeface="Calibri" panose="020F0502020204030204" pitchFamily="34" charset="0"/>
            </a:endParaRPr>
          </a:p>
        </p:txBody>
      </p:sp>
      <p:sp>
        <p:nvSpPr>
          <p:cNvPr id="10342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258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258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084CBB6-4B91-4EEB-89A1-B3B25801A983}" type="slidenum">
              <a:rPr lang="en-US" altLang="en-US" sz="1400"/>
              <a:pPr algn="l" rtl="0">
                <a:spcBef>
                  <a:spcPct val="0"/>
                </a:spcBef>
                <a:buFontTx/>
                <a:buNone/>
              </a:pPr>
              <a:t>125</a:t>
            </a:fld>
            <a:endParaRPr lang="en-US" altLang="en-US" sz="1400"/>
          </a:p>
        </p:txBody>
      </p:sp>
    </p:spTree>
    <p:extLst>
      <p:ext uri="{BB962C8B-B14F-4D97-AF65-F5344CB8AC3E}">
        <p14:creationId xmlns:p14="http://schemas.microsoft.com/office/powerpoint/2010/main" val="1623295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8. El papel del gobierno humano</a:t>
            </a:r>
          </a:p>
        </p:txBody>
      </p:sp>
      <p:sp>
        <p:nvSpPr>
          <p:cNvPr id="3" name="Content Placeholder 2"/>
          <p:cNvSpPr>
            <a:spLocks noGrp="1" noChangeArrowheads="1"/>
          </p:cNvSpPr>
          <p:nvPr>
            <p:ph idx="1"/>
          </p:nvPr>
        </p:nvSpPr>
        <p:spPr>
          <a:xfrm>
            <a:off x="152400" y="990600"/>
            <a:ext cx="8847138" cy="5486400"/>
          </a:xfrm>
        </p:spPr>
        <p:txBody>
          <a:bodyPr>
            <a:normAutofit/>
          </a:bodyPr>
          <a:lstStyle/>
          <a:p>
            <a:pPr marL="0" indent="0">
              <a:lnSpc>
                <a:spcPct val="80000"/>
              </a:lnSpc>
              <a:spcBef>
                <a:spcPct val="0"/>
              </a:spcBef>
              <a:spcAft>
                <a:spcPts val="2400"/>
              </a:spcAft>
              <a:buNone/>
            </a:pPr>
            <a:r>
              <a:rPr lang="en-US" altLang="en-US" b="1" dirty="0" err="1" smtClean="0">
                <a:solidFill>
                  <a:schemeClr val="accent2"/>
                </a:solidFill>
                <a:latin typeface="Calibri" panose="020F0502020204030204" pitchFamily="34" charset="0"/>
              </a:rPr>
              <a:t>Ecl</a:t>
            </a:r>
            <a:r>
              <a:rPr lang="en-US" altLang="en-US" b="1" dirty="0" smtClean="0">
                <a:solidFill>
                  <a:schemeClr val="accent2"/>
                </a:solidFill>
                <a:latin typeface="Calibri" panose="020F0502020204030204" pitchFamily="34" charset="0"/>
              </a:rPr>
              <a:t> 8:11 </a:t>
            </a:r>
            <a:r>
              <a:rPr lang="en-US" altLang="en-US" sz="3600" dirty="0" smtClean="0">
                <a:latin typeface="Calibri" panose="020F0502020204030204" pitchFamily="34" charset="0"/>
              </a:rPr>
              <a:t>– </a:t>
            </a:r>
            <a:r>
              <a:rPr lang="es-ES" altLang="en-US" dirty="0">
                <a:latin typeface="Calibri" panose="020F0502020204030204" pitchFamily="34" charset="0"/>
              </a:rPr>
              <a:t>Porque la </a:t>
            </a:r>
            <a:r>
              <a:rPr lang="es-ES" altLang="en-US" b="1" dirty="0">
                <a:latin typeface="Calibri" panose="020F0502020204030204" pitchFamily="34" charset="0"/>
              </a:rPr>
              <a:t>sentencia </a:t>
            </a:r>
            <a:r>
              <a:rPr lang="es-ES" altLang="en-US" dirty="0">
                <a:latin typeface="Calibri" panose="020F0502020204030204" pitchFamily="34" charset="0"/>
              </a:rPr>
              <a:t>contra una mala obra no se </a:t>
            </a:r>
            <a:r>
              <a:rPr lang="es-ES" altLang="en-US" b="1" dirty="0">
                <a:latin typeface="Calibri" panose="020F0502020204030204" pitchFamily="34" charset="0"/>
              </a:rPr>
              <a:t>ejecuta enseguida</a:t>
            </a:r>
            <a:r>
              <a:rPr lang="es-ES" altLang="en-US" dirty="0">
                <a:latin typeface="Calibri" panose="020F0502020204030204" pitchFamily="34" charset="0"/>
              </a:rPr>
              <a:t>, el corazón de los hijos de los hombres está en ellos entregado enteramente a hacer el mal. </a:t>
            </a:r>
            <a:endParaRPr lang="es-ES" altLang="en-US" dirty="0" smtClean="0">
              <a:latin typeface="Calibri" panose="020F0502020204030204" pitchFamily="34" charset="0"/>
            </a:endParaRPr>
          </a:p>
          <a:p>
            <a:pPr marL="0" indent="0">
              <a:lnSpc>
                <a:spcPct val="80000"/>
              </a:lnSpc>
              <a:spcBef>
                <a:spcPct val="0"/>
              </a:spcBef>
              <a:spcAft>
                <a:spcPts val="2400"/>
              </a:spcAft>
              <a:buNone/>
            </a:pPr>
            <a:r>
              <a:rPr lang="en-US" altLang="en-US" b="1" dirty="0" smtClean="0">
                <a:solidFill>
                  <a:schemeClr val="accent2"/>
                </a:solidFill>
                <a:latin typeface="Calibri" panose="020F0502020204030204" pitchFamily="34" charset="0"/>
              </a:rPr>
              <a:t>Dt 25:1</a:t>
            </a:r>
            <a:r>
              <a:rPr lang="en-US" altLang="en-US" dirty="0" smtClean="0">
                <a:latin typeface="Calibri" panose="020F0502020204030204" pitchFamily="34" charset="0"/>
              </a:rPr>
              <a:t>– </a:t>
            </a:r>
            <a:r>
              <a:rPr lang="es-ES" altLang="en-US" dirty="0">
                <a:latin typeface="Calibri" panose="020F0502020204030204" pitchFamily="34" charset="0"/>
              </a:rPr>
              <a:t>Si hay pleito entre dos hombres y van a la corte, y los jueces deciden el caso, y </a:t>
            </a:r>
            <a:r>
              <a:rPr lang="es-ES" altLang="en-US" b="1" dirty="0">
                <a:latin typeface="Calibri" panose="020F0502020204030204" pitchFamily="34" charset="0"/>
              </a:rPr>
              <a:t>absuelven al justo y condenan al </a:t>
            </a:r>
            <a:r>
              <a:rPr lang="es-ES" altLang="en-US" b="1" dirty="0" smtClean="0">
                <a:latin typeface="Calibri" panose="020F0502020204030204" pitchFamily="34" charset="0"/>
              </a:rPr>
              <a:t>culpable</a:t>
            </a:r>
            <a:r>
              <a:rPr lang="es-ES" altLang="en-US" dirty="0" smtClean="0">
                <a:latin typeface="Calibri" panose="020F0502020204030204" pitchFamily="34" charset="0"/>
              </a:rPr>
              <a:t>…</a:t>
            </a:r>
          </a:p>
          <a:p>
            <a:pPr marL="0" indent="0">
              <a:lnSpc>
                <a:spcPct val="80000"/>
              </a:lnSpc>
              <a:spcBef>
                <a:spcPct val="0"/>
              </a:spcBef>
              <a:spcAft>
                <a:spcPts val="2400"/>
              </a:spcAft>
              <a:buNone/>
            </a:pPr>
            <a:r>
              <a:rPr lang="en-US" altLang="en-US" b="1" dirty="0" err="1" smtClean="0">
                <a:solidFill>
                  <a:schemeClr val="accent2"/>
                </a:solidFill>
                <a:latin typeface="Calibri" panose="020F0502020204030204" pitchFamily="34" charset="0"/>
              </a:rPr>
              <a:t>Romanos</a:t>
            </a:r>
            <a:r>
              <a:rPr lang="en-US" altLang="en-US" b="1" dirty="0" smtClean="0">
                <a:solidFill>
                  <a:schemeClr val="accent2"/>
                </a:solidFill>
                <a:latin typeface="Calibri" panose="020F0502020204030204" pitchFamily="34" charset="0"/>
              </a:rPr>
              <a:t> 13:3-4 </a:t>
            </a:r>
            <a:r>
              <a:rPr lang="en-US" altLang="en-US" dirty="0" smtClean="0">
                <a:latin typeface="Calibri" panose="020F0502020204030204" pitchFamily="34" charset="0"/>
              </a:rPr>
              <a:t>– </a:t>
            </a:r>
            <a:r>
              <a:rPr lang="es-ES" altLang="en-US" dirty="0">
                <a:latin typeface="Calibri" panose="020F0502020204030204" pitchFamily="34" charset="0"/>
              </a:rPr>
              <a:t>Porque los gobernantes no son </a:t>
            </a:r>
            <a:r>
              <a:rPr lang="es-ES" altLang="en-US" b="1" dirty="0">
                <a:latin typeface="Calibri" panose="020F0502020204030204" pitchFamily="34" charset="0"/>
              </a:rPr>
              <a:t>motivo</a:t>
            </a:r>
            <a:r>
              <a:rPr lang="es-ES" altLang="en-US" dirty="0">
                <a:latin typeface="Calibri" panose="020F0502020204030204" pitchFamily="34" charset="0"/>
              </a:rPr>
              <a:t> </a:t>
            </a:r>
            <a:r>
              <a:rPr lang="es-ES" altLang="en-US" b="1" dirty="0">
                <a:latin typeface="Calibri" panose="020F0502020204030204" pitchFamily="34" charset="0"/>
              </a:rPr>
              <a:t>de temor </a:t>
            </a:r>
            <a:r>
              <a:rPr lang="es-ES" altLang="en-US" dirty="0">
                <a:latin typeface="Calibri" panose="020F0502020204030204" pitchFamily="34" charset="0"/>
              </a:rPr>
              <a:t>para los de buena conducta, sino para el que hace el mal. ¿Deseas, pues, no temer a la autoridad? Haz lo bueno y tendrás elogios de ella, </a:t>
            </a:r>
            <a:r>
              <a:rPr lang="es-ES" altLang="en-US" dirty="0" smtClean="0">
                <a:latin typeface="Calibri" panose="020F0502020204030204" pitchFamily="34" charset="0"/>
              </a:rPr>
              <a:t>4</a:t>
            </a:r>
            <a:r>
              <a:rPr lang="es-ES" altLang="en-US" dirty="0">
                <a:latin typeface="Calibri" panose="020F0502020204030204" pitchFamily="34" charset="0"/>
              </a:rPr>
              <a:t>  pues es para ti un ministro de Dios para bien. Pero si haces lo malo, teme. Porque no en vano lleva la espada, pues </a:t>
            </a:r>
            <a:r>
              <a:rPr lang="es-ES" altLang="en-US" b="1" dirty="0">
                <a:latin typeface="Calibri" panose="020F0502020204030204" pitchFamily="34" charset="0"/>
              </a:rPr>
              <a:t>es ministro de Dios, un vengador que castiga al que practica lo malo</a:t>
            </a:r>
            <a:r>
              <a:rPr lang="es-ES" altLang="en-US" dirty="0">
                <a:latin typeface="Calibri" panose="020F0502020204030204" pitchFamily="34" charset="0"/>
              </a:rPr>
              <a:t>. </a:t>
            </a:r>
            <a:endParaRPr lang="en-US" altLang="en-US" dirty="0" smtClean="0">
              <a:latin typeface="Calibri" panose="020F0502020204030204" pitchFamily="34" charset="0"/>
            </a:endParaRPr>
          </a:p>
        </p:txBody>
      </p:sp>
      <p:sp>
        <p:nvSpPr>
          <p:cNvPr id="10445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3605"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B0EDD32-8963-4014-B511-784A31DB3271}" type="slidenum">
              <a:rPr lang="en-US" altLang="en-US" sz="1400"/>
              <a:pPr algn="l" rtl="0">
                <a:spcBef>
                  <a:spcPct val="0"/>
                </a:spcBef>
                <a:buFontTx/>
                <a:buNone/>
              </a:pPr>
              <a:t>126</a:t>
            </a:fld>
            <a:endParaRPr lang="en-US" altLang="en-US" sz="1400"/>
          </a:p>
        </p:txBody>
      </p:sp>
      <p:sp>
        <p:nvSpPr>
          <p:cNvPr id="5" name="Oval 4"/>
          <p:cNvSpPr>
            <a:spLocks noChangeArrowheads="1"/>
          </p:cNvSpPr>
          <p:nvPr/>
        </p:nvSpPr>
        <p:spPr bwMode="auto">
          <a:xfrm>
            <a:off x="7142843" y="1987777"/>
            <a:ext cx="2255838" cy="587375"/>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a:solidFill>
                  <a:srgbClr val="0000FF"/>
                </a:solidFill>
              </a:rPr>
              <a:t>Prevención</a:t>
            </a:r>
            <a:r>
              <a:rPr lang="en-US" altLang="en-US" sz="2000" b="1" dirty="0">
                <a:solidFill>
                  <a:srgbClr val="0000FF"/>
                </a:solidFill>
              </a:rPr>
              <a:t> del </a:t>
            </a:r>
            <a:r>
              <a:rPr lang="en-US" altLang="en-US" sz="2000" b="1" dirty="0" err="1">
                <a:solidFill>
                  <a:srgbClr val="0000FF"/>
                </a:solidFill>
              </a:rPr>
              <a:t>crimen</a:t>
            </a:r>
            <a:endParaRPr lang="en-US" altLang="en-US" sz="2000" b="1" dirty="0">
              <a:solidFill>
                <a:srgbClr val="0000FF"/>
              </a:solidFill>
            </a:endParaRPr>
          </a:p>
        </p:txBody>
      </p:sp>
      <p:sp>
        <p:nvSpPr>
          <p:cNvPr id="8" name="Oval 7"/>
          <p:cNvSpPr>
            <a:spLocks noChangeArrowheads="1"/>
          </p:cNvSpPr>
          <p:nvPr/>
        </p:nvSpPr>
        <p:spPr bwMode="auto">
          <a:xfrm>
            <a:off x="6323013" y="3146425"/>
            <a:ext cx="2551112" cy="587375"/>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a:solidFill>
                  <a:srgbClr val="0000FF"/>
                </a:solidFill>
              </a:rPr>
              <a:t>Prevenir</a:t>
            </a:r>
            <a:r>
              <a:rPr lang="en-US" altLang="en-US" sz="2000" b="1" dirty="0">
                <a:solidFill>
                  <a:srgbClr val="0000FF"/>
                </a:solidFill>
              </a:rPr>
              <a:t> la </a:t>
            </a:r>
            <a:r>
              <a:rPr lang="en-US" altLang="en-US" sz="2000" b="1" dirty="0" err="1">
                <a:solidFill>
                  <a:srgbClr val="0000FF"/>
                </a:solidFill>
              </a:rPr>
              <a:t>e</a:t>
            </a:r>
            <a:r>
              <a:rPr lang="en-US" altLang="en-US" sz="2000" b="1" dirty="0" err="1" smtClean="0">
                <a:solidFill>
                  <a:srgbClr val="0000FF"/>
                </a:solidFill>
              </a:rPr>
              <a:t>xplotación</a:t>
            </a:r>
            <a:endParaRPr lang="en-US" altLang="en-US" sz="2000" b="1" dirty="0">
              <a:solidFill>
                <a:srgbClr val="0000FF"/>
              </a:solidFill>
            </a:endParaRPr>
          </a:p>
        </p:txBody>
      </p:sp>
      <p:sp>
        <p:nvSpPr>
          <p:cNvPr id="9" name="Oval 8"/>
          <p:cNvSpPr>
            <a:spLocks noChangeArrowheads="1"/>
          </p:cNvSpPr>
          <p:nvPr/>
        </p:nvSpPr>
        <p:spPr bwMode="auto">
          <a:xfrm>
            <a:off x="3121706" y="6191250"/>
            <a:ext cx="2255837" cy="587375"/>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a:solidFill>
                  <a:srgbClr val="0000FF"/>
                </a:solidFill>
              </a:rPr>
              <a:t>V</a:t>
            </a:r>
            <a:r>
              <a:rPr lang="en-US" altLang="en-US" sz="2000" b="1" dirty="0" err="1" smtClean="0">
                <a:solidFill>
                  <a:srgbClr val="0000FF"/>
                </a:solidFill>
              </a:rPr>
              <a:t>engar</a:t>
            </a:r>
            <a:r>
              <a:rPr lang="en-US" altLang="en-US" sz="2000" b="1" dirty="0" smtClean="0">
                <a:solidFill>
                  <a:srgbClr val="0000FF"/>
                </a:solidFill>
              </a:rPr>
              <a:t> </a:t>
            </a:r>
            <a:br>
              <a:rPr lang="en-US" altLang="en-US" sz="2000" b="1" dirty="0" smtClean="0">
                <a:solidFill>
                  <a:srgbClr val="0000FF"/>
                </a:solidFill>
              </a:rPr>
            </a:br>
            <a:r>
              <a:rPr lang="en-US" altLang="en-US" sz="2000" b="1" dirty="0" smtClean="0">
                <a:solidFill>
                  <a:srgbClr val="0000FF"/>
                </a:solidFill>
              </a:rPr>
              <a:t>el </a:t>
            </a:r>
            <a:r>
              <a:rPr lang="en-US" altLang="en-US" sz="2000" b="1" dirty="0">
                <a:solidFill>
                  <a:srgbClr val="0000FF"/>
                </a:solidFill>
              </a:rPr>
              <a:t>mal</a:t>
            </a:r>
          </a:p>
        </p:txBody>
      </p:sp>
    </p:spTree>
    <p:extLst>
      <p:ext uri="{BB962C8B-B14F-4D97-AF65-F5344CB8AC3E}">
        <p14:creationId xmlns:p14="http://schemas.microsoft.com/office/powerpoint/2010/main" val="1848590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8. El papel del gobierno humano</a:t>
            </a:r>
          </a:p>
        </p:txBody>
      </p:sp>
      <p:sp>
        <p:nvSpPr>
          <p:cNvPr id="3" name="Content Placeholder 2"/>
          <p:cNvSpPr>
            <a:spLocks noGrp="1"/>
          </p:cNvSpPr>
          <p:nvPr>
            <p:ph idx="1"/>
          </p:nvPr>
        </p:nvSpPr>
        <p:spPr>
          <a:xfrm>
            <a:off x="76200" y="692150"/>
            <a:ext cx="8915400" cy="6165850"/>
          </a:xfrm>
        </p:spPr>
        <p:txBody>
          <a:bodyPr>
            <a:normAutofit/>
          </a:bodyPr>
          <a:lstStyle/>
          <a:p>
            <a:pPr marL="0" indent="0">
              <a:lnSpc>
                <a:spcPct val="80000"/>
              </a:lnSpc>
              <a:spcBef>
                <a:spcPts val="1200"/>
              </a:spcBef>
              <a:spcAft>
                <a:spcPts val="1200"/>
              </a:spcAft>
              <a:buNone/>
              <a:defRPr/>
            </a:pPr>
            <a:r>
              <a:rPr lang="en-US" altLang="en-US" b="1" dirty="0">
                <a:solidFill>
                  <a:schemeClr val="accent2"/>
                </a:solidFill>
                <a:latin typeface="Calibri" panose="020F0502020204030204" pitchFamily="34" charset="0"/>
              </a:rPr>
              <a:t>1 </a:t>
            </a:r>
            <a:r>
              <a:rPr lang="en-US" altLang="en-US" b="1" dirty="0" smtClean="0">
                <a:solidFill>
                  <a:schemeClr val="accent2"/>
                </a:solidFill>
                <a:latin typeface="Calibri" panose="020F0502020204030204" pitchFamily="34" charset="0"/>
              </a:rPr>
              <a:t>Ped 2:13-14 </a:t>
            </a:r>
            <a:r>
              <a:rPr lang="en-US" altLang="en-US" dirty="0" smtClean="0">
                <a:latin typeface="Calibri" panose="020F0502020204030204" pitchFamily="34" charset="0"/>
              </a:rPr>
              <a:t>– </a:t>
            </a:r>
            <a:r>
              <a:rPr lang="es-ES" altLang="en-US" dirty="0">
                <a:latin typeface="Calibri" panose="020F0502020204030204" pitchFamily="34" charset="0"/>
              </a:rPr>
              <a:t>Sométanse, por causa del Señor, a toda institución humana, ya sea al rey como autoridad, </a:t>
            </a:r>
            <a:r>
              <a:rPr lang="es-ES" altLang="en-US" dirty="0" smtClean="0">
                <a:latin typeface="Calibri" panose="020F0502020204030204" pitchFamily="34" charset="0"/>
              </a:rPr>
              <a:t>14</a:t>
            </a:r>
            <a:r>
              <a:rPr lang="es-ES" altLang="en-US" dirty="0">
                <a:latin typeface="Calibri" panose="020F0502020204030204" pitchFamily="34" charset="0"/>
              </a:rPr>
              <a:t>  o a los gobernadores como enviados por él para </a:t>
            </a:r>
            <a:r>
              <a:rPr lang="es-ES" altLang="en-US" b="1" dirty="0">
                <a:latin typeface="Calibri" panose="020F0502020204030204" pitchFamily="34" charset="0"/>
              </a:rPr>
              <a:t>castigo de los malhechores</a:t>
            </a:r>
            <a:r>
              <a:rPr lang="es-ES" altLang="en-US" dirty="0">
                <a:latin typeface="Calibri" panose="020F0502020204030204" pitchFamily="34" charset="0"/>
              </a:rPr>
              <a:t> y </a:t>
            </a:r>
            <a:r>
              <a:rPr lang="es-ES" altLang="en-US" b="1" dirty="0">
                <a:latin typeface="Calibri" panose="020F0502020204030204" pitchFamily="34" charset="0"/>
              </a:rPr>
              <a:t>alabanza de los que hacen el bien</a:t>
            </a:r>
            <a:r>
              <a:rPr lang="es-ES" altLang="en-US" dirty="0">
                <a:latin typeface="Calibri" panose="020F0502020204030204" pitchFamily="34" charset="0"/>
              </a:rPr>
              <a:t>. </a:t>
            </a:r>
            <a:endParaRPr lang="es-ES" altLang="en-US" dirty="0" smtClean="0">
              <a:latin typeface="Calibri" panose="020F0502020204030204" pitchFamily="34" charset="0"/>
            </a:endParaRPr>
          </a:p>
          <a:p>
            <a:pPr marL="0" indent="0">
              <a:lnSpc>
                <a:spcPct val="80000"/>
              </a:lnSpc>
              <a:spcBef>
                <a:spcPts val="1200"/>
              </a:spcBef>
              <a:spcAft>
                <a:spcPts val="1200"/>
              </a:spcAft>
              <a:buNone/>
              <a:defRPr/>
            </a:pPr>
            <a:r>
              <a:rPr lang="en-US" altLang="en-US" b="1" dirty="0" smtClean="0">
                <a:solidFill>
                  <a:schemeClr val="accent2"/>
                </a:solidFill>
                <a:latin typeface="Calibri" panose="020F0502020204030204" pitchFamily="34" charset="0"/>
              </a:rPr>
              <a:t>Dt 17:8-12 </a:t>
            </a:r>
            <a:r>
              <a:rPr lang="en-US" altLang="en-US" dirty="0" smtClean="0">
                <a:latin typeface="Calibri" panose="020F0502020204030204" pitchFamily="34" charset="0"/>
              </a:rPr>
              <a:t>– </a:t>
            </a:r>
            <a:r>
              <a:rPr lang="es-ES" altLang="en-US" dirty="0" smtClean="0">
                <a:latin typeface="Calibri" panose="020F0502020204030204" pitchFamily="34" charset="0"/>
              </a:rPr>
              <a:t>Si </a:t>
            </a:r>
            <a:r>
              <a:rPr lang="es-ES" altLang="en-US" dirty="0">
                <a:latin typeface="Calibri" panose="020F0502020204030204" pitchFamily="34" charset="0"/>
              </a:rPr>
              <a:t>un caso te es muy difícil de juzgar, como entre una clase de homicidio y otra, entre una clase de pleito y otra, o entre una clase de asalto y otra, siendo casos de litigio en tus puertas, te levantarás y subirás al lugar que el SEÑOR tu Dios escoja.9  Y vendrás al sacerdote levita o al juez que oficie en aquellos días, y consultarás con ellos, y ellos </a:t>
            </a:r>
            <a:r>
              <a:rPr lang="es-ES" altLang="en-US" b="1" dirty="0">
                <a:latin typeface="Calibri" panose="020F0502020204030204" pitchFamily="34" charset="0"/>
              </a:rPr>
              <a:t>te declararán el fallo del </a:t>
            </a:r>
            <a:r>
              <a:rPr lang="es-ES" altLang="en-US" b="1" dirty="0" smtClean="0">
                <a:latin typeface="Calibri" panose="020F0502020204030204" pitchFamily="34" charset="0"/>
              </a:rPr>
              <a:t>caso</a:t>
            </a:r>
            <a:r>
              <a:rPr lang="es-ES" altLang="en-US" dirty="0" smtClean="0">
                <a:latin typeface="Calibri" panose="020F0502020204030204" pitchFamily="34" charset="0"/>
              </a:rPr>
              <a:t>.</a:t>
            </a:r>
          </a:p>
          <a:p>
            <a:pPr marL="0" indent="0">
              <a:lnSpc>
                <a:spcPct val="80000"/>
              </a:lnSpc>
              <a:spcBef>
                <a:spcPts val="1200"/>
              </a:spcBef>
              <a:spcAft>
                <a:spcPts val="1200"/>
              </a:spcAft>
              <a:buNone/>
              <a:defRPr/>
            </a:pPr>
            <a:r>
              <a:rPr lang="en-US" altLang="en-US" b="1" dirty="0" smtClean="0">
                <a:solidFill>
                  <a:schemeClr val="accent2"/>
                </a:solidFill>
                <a:latin typeface="Calibri" panose="020F0502020204030204" pitchFamily="34" charset="0"/>
              </a:rPr>
              <a:t>1 Tim </a:t>
            </a:r>
            <a:r>
              <a:rPr lang="en-US" altLang="en-US" b="1" dirty="0">
                <a:solidFill>
                  <a:schemeClr val="accent2"/>
                </a:solidFill>
                <a:latin typeface="Calibri" panose="020F0502020204030204" pitchFamily="34" charset="0"/>
              </a:rPr>
              <a:t>2:2</a:t>
            </a:r>
            <a:r>
              <a:rPr lang="en-US" altLang="en-US" dirty="0">
                <a:latin typeface="Calibri" panose="020F0502020204030204" pitchFamily="34" charset="0"/>
              </a:rPr>
              <a:t>– [orar </a:t>
            </a:r>
            <a:r>
              <a:rPr lang="en-US" altLang="en-US" dirty="0" err="1">
                <a:latin typeface="Calibri" panose="020F0502020204030204" pitchFamily="34" charset="0"/>
              </a:rPr>
              <a:t>por</a:t>
            </a:r>
            <a:r>
              <a:rPr lang="en-US" altLang="en-US" dirty="0">
                <a:latin typeface="Calibri" panose="020F0502020204030204" pitchFamily="34" charset="0"/>
              </a:rPr>
              <a:t>…] </a:t>
            </a:r>
            <a:r>
              <a:rPr lang="es-ES" altLang="en-US" dirty="0">
                <a:latin typeface="Calibri" panose="020F0502020204030204" pitchFamily="34" charset="0"/>
              </a:rPr>
              <a:t>por los reyes y por todos los que están en autoridad, </a:t>
            </a:r>
            <a:r>
              <a:rPr lang="es-ES" altLang="en-US" b="1" dirty="0">
                <a:latin typeface="Calibri" panose="020F0502020204030204" pitchFamily="34" charset="0"/>
              </a:rPr>
              <a:t>para que podamos vivir una vida tranquila y sosegada</a:t>
            </a:r>
            <a:r>
              <a:rPr lang="es-ES" altLang="en-US" dirty="0">
                <a:latin typeface="Calibri" panose="020F0502020204030204" pitchFamily="34" charset="0"/>
              </a:rPr>
              <a:t> con toda piedad y dignidad. </a:t>
            </a:r>
            <a:endParaRPr lang="en-US" altLang="en-US" dirty="0">
              <a:latin typeface="Calibri" panose="020F0502020204030204" pitchFamily="34" charset="0"/>
            </a:endParaRPr>
          </a:p>
        </p:txBody>
      </p:sp>
      <p:sp>
        <p:nvSpPr>
          <p:cNvPr id="10547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462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463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199A274-7C82-4013-B18D-F95E806A73AB}" type="slidenum">
              <a:rPr lang="en-US" altLang="en-US" sz="1400"/>
              <a:pPr algn="l" rtl="0">
                <a:spcBef>
                  <a:spcPct val="0"/>
                </a:spcBef>
                <a:buFontTx/>
                <a:buNone/>
              </a:pPr>
              <a:t>127</a:t>
            </a:fld>
            <a:endParaRPr lang="en-US" altLang="en-US" sz="1400"/>
          </a:p>
        </p:txBody>
      </p:sp>
      <p:sp>
        <p:nvSpPr>
          <p:cNvPr id="7" name="Oval 6"/>
          <p:cNvSpPr>
            <a:spLocks noChangeArrowheads="1"/>
          </p:cNvSpPr>
          <p:nvPr/>
        </p:nvSpPr>
        <p:spPr bwMode="auto">
          <a:xfrm>
            <a:off x="5209267" y="1852614"/>
            <a:ext cx="4141561" cy="642937"/>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a:solidFill>
                  <a:srgbClr val="0000FF"/>
                </a:solidFill>
              </a:rPr>
              <a:t>Castigar</a:t>
            </a:r>
            <a:r>
              <a:rPr lang="en-US" altLang="en-US" sz="2000" b="1" dirty="0">
                <a:solidFill>
                  <a:srgbClr val="0000FF"/>
                </a:solidFill>
              </a:rPr>
              <a:t> el mal y </a:t>
            </a:r>
            <a:r>
              <a:rPr lang="en-US" altLang="en-US" sz="2000" b="1" dirty="0" err="1">
                <a:solidFill>
                  <a:srgbClr val="0000FF"/>
                </a:solidFill>
              </a:rPr>
              <a:t>recompensar</a:t>
            </a:r>
            <a:r>
              <a:rPr lang="en-US" altLang="en-US" sz="2000" b="1" dirty="0">
                <a:solidFill>
                  <a:srgbClr val="0000FF"/>
                </a:solidFill>
              </a:rPr>
              <a:t> el </a:t>
            </a:r>
            <a:r>
              <a:rPr lang="en-US" altLang="en-US" sz="2000" b="1" dirty="0" err="1">
                <a:solidFill>
                  <a:srgbClr val="0000FF"/>
                </a:solidFill>
              </a:rPr>
              <a:t>bien</a:t>
            </a:r>
            <a:endParaRPr lang="en-US" altLang="en-US" sz="2000" b="1" dirty="0">
              <a:solidFill>
                <a:srgbClr val="0000FF"/>
              </a:solidFill>
            </a:endParaRPr>
          </a:p>
        </p:txBody>
      </p:sp>
      <p:sp>
        <p:nvSpPr>
          <p:cNvPr id="8" name="Oval 7"/>
          <p:cNvSpPr>
            <a:spLocks noChangeArrowheads="1"/>
          </p:cNvSpPr>
          <p:nvPr/>
        </p:nvSpPr>
        <p:spPr bwMode="auto">
          <a:xfrm>
            <a:off x="5554889" y="4473803"/>
            <a:ext cx="2701925" cy="587375"/>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a:solidFill>
                  <a:srgbClr val="0000FF"/>
                </a:solidFill>
              </a:rPr>
              <a:t>Arbitraje</a:t>
            </a:r>
            <a:r>
              <a:rPr lang="en-US" altLang="en-US" sz="2000" b="1" dirty="0">
                <a:solidFill>
                  <a:srgbClr val="0000FF"/>
                </a:solidFill>
              </a:rPr>
              <a:t> de </a:t>
            </a:r>
            <a:r>
              <a:rPr lang="en-US" altLang="en-US" sz="2000" b="1" dirty="0" err="1" smtClean="0">
                <a:solidFill>
                  <a:srgbClr val="0000FF"/>
                </a:solidFill>
              </a:rPr>
              <a:t>disputas</a:t>
            </a:r>
            <a:endParaRPr lang="en-US" altLang="en-US" sz="2000" b="1" dirty="0">
              <a:solidFill>
                <a:srgbClr val="0000FF"/>
              </a:solidFill>
            </a:endParaRPr>
          </a:p>
        </p:txBody>
      </p:sp>
      <p:sp>
        <p:nvSpPr>
          <p:cNvPr id="9" name="Oval 8"/>
          <p:cNvSpPr>
            <a:spLocks noChangeArrowheads="1"/>
          </p:cNvSpPr>
          <p:nvPr/>
        </p:nvSpPr>
        <p:spPr bwMode="auto">
          <a:xfrm>
            <a:off x="2665413" y="6180138"/>
            <a:ext cx="1950130" cy="587375"/>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dirty="0" err="1" smtClean="0">
                <a:solidFill>
                  <a:srgbClr val="0000FF"/>
                </a:solidFill>
              </a:rPr>
              <a:t>Mantener</a:t>
            </a:r>
            <a:r>
              <a:rPr lang="en-US" altLang="en-US" sz="2000" b="1" dirty="0" smtClean="0">
                <a:solidFill>
                  <a:srgbClr val="0000FF"/>
                </a:solidFill>
              </a:rPr>
              <a:t> </a:t>
            </a:r>
            <a:r>
              <a:rPr lang="en-US" altLang="en-US" sz="2000" b="1" dirty="0">
                <a:solidFill>
                  <a:srgbClr val="0000FF"/>
                </a:solidFill>
              </a:rPr>
              <a:t>la </a:t>
            </a:r>
            <a:r>
              <a:rPr lang="en-US" altLang="en-US" sz="2000" b="1" dirty="0" err="1">
                <a:solidFill>
                  <a:srgbClr val="0000FF"/>
                </a:solidFill>
              </a:rPr>
              <a:t>paz</a:t>
            </a:r>
            <a:endParaRPr lang="en-US" altLang="en-US" sz="2000" b="1" dirty="0">
              <a:solidFill>
                <a:srgbClr val="0000FF"/>
              </a:solidFill>
            </a:endParaRPr>
          </a:p>
        </p:txBody>
      </p:sp>
    </p:spTree>
    <p:extLst>
      <p:ext uri="{BB962C8B-B14F-4D97-AF65-F5344CB8AC3E}">
        <p14:creationId xmlns:p14="http://schemas.microsoft.com/office/powerpoint/2010/main" val="190439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9. </a:t>
            </a:r>
            <a:r>
              <a:rPr lang="en-US" dirty="0" err="1"/>
              <a:t>Historial</a:t>
            </a:r>
            <a:r>
              <a:rPr lang="en-US" dirty="0"/>
              <a:t> </a:t>
            </a:r>
            <a:r>
              <a:rPr lang="en-US" dirty="0" smtClean="0"/>
              <a:t>del </a:t>
            </a:r>
            <a:r>
              <a:rPr lang="en-US" dirty="0" err="1" smtClean="0"/>
              <a:t>gobierno</a:t>
            </a:r>
            <a:r>
              <a:rPr lang="en-US" dirty="0" smtClean="0"/>
              <a:t> </a:t>
            </a:r>
            <a:r>
              <a:rPr lang="en-US" dirty="0" err="1" smtClean="0"/>
              <a:t>humano</a:t>
            </a:r>
            <a:endParaRPr lang="en-US" dirty="0"/>
          </a:p>
        </p:txBody>
      </p:sp>
      <p:sp>
        <p:nvSpPr>
          <p:cNvPr id="3" name="Content Placeholder 2"/>
          <p:cNvSpPr>
            <a:spLocks noGrp="1"/>
          </p:cNvSpPr>
          <p:nvPr>
            <p:ph idx="1"/>
          </p:nvPr>
        </p:nvSpPr>
        <p:spPr>
          <a:xfrm>
            <a:off x="76200" y="685800"/>
            <a:ext cx="8915400" cy="6248400"/>
          </a:xfrm>
        </p:spPr>
        <p:txBody>
          <a:bodyPr>
            <a:normAutofit fontScale="92500" lnSpcReduction="20000"/>
          </a:bodyPr>
          <a:lstStyle/>
          <a:p>
            <a:pPr marL="0" indent="0">
              <a:lnSpc>
                <a:spcPct val="80000"/>
              </a:lnSpc>
              <a:spcBef>
                <a:spcPts val="0"/>
              </a:spcBef>
              <a:spcAft>
                <a:spcPts val="1200"/>
              </a:spcAft>
              <a:buNone/>
              <a:defRPr/>
            </a:pPr>
            <a:r>
              <a:rPr lang="en-US" b="1" dirty="0">
                <a:solidFill>
                  <a:schemeClr val="accent2"/>
                </a:solidFill>
                <a:latin typeface="Calibri" panose="020F0502020204030204" pitchFamily="34" charset="0"/>
              </a:rPr>
              <a:t>II </a:t>
            </a:r>
            <a:r>
              <a:rPr lang="en-US" b="1" dirty="0" smtClean="0">
                <a:solidFill>
                  <a:schemeClr val="accent2"/>
                </a:solidFill>
                <a:latin typeface="Calibri" panose="020F0502020204030204" pitchFamily="34" charset="0"/>
              </a:rPr>
              <a:t>Sam 15:4 </a:t>
            </a:r>
            <a:r>
              <a:rPr lang="en-US" dirty="0" smtClean="0">
                <a:latin typeface="Calibri" panose="020F0502020204030204" pitchFamily="34" charset="0"/>
              </a:rPr>
              <a:t>– </a:t>
            </a:r>
            <a:r>
              <a:rPr lang="es-ES" dirty="0">
                <a:latin typeface="Calibri" panose="020F0502020204030204" pitchFamily="34" charset="0"/>
              </a:rPr>
              <a:t>Decía además Absalón: «¡</a:t>
            </a:r>
            <a:r>
              <a:rPr lang="es-ES" b="1" dirty="0">
                <a:latin typeface="Calibri" panose="020F0502020204030204" pitchFamily="34" charset="0"/>
              </a:rPr>
              <a:t>Quién me nombrara juez en la tierra</a:t>
            </a:r>
            <a:r>
              <a:rPr lang="es-ES" dirty="0">
                <a:latin typeface="Calibri" panose="020F0502020204030204" pitchFamily="34" charset="0"/>
              </a:rPr>
              <a:t>! Entonces todo hombre que tuviera pleito o causa alguna podría venir a mí y </a:t>
            </a:r>
            <a:r>
              <a:rPr lang="es-ES" b="1" dirty="0">
                <a:latin typeface="Calibri" panose="020F0502020204030204" pitchFamily="34" charset="0"/>
              </a:rPr>
              <a:t>yo le haría justicia</a:t>
            </a:r>
            <a:r>
              <a:rPr lang="es-ES" dirty="0">
                <a:latin typeface="Calibri" panose="020F0502020204030204" pitchFamily="34" charset="0"/>
              </a:rPr>
              <a:t>». </a:t>
            </a:r>
            <a:endParaRPr lang="es-ES" dirty="0" smtClean="0">
              <a:latin typeface="Calibri" panose="020F0502020204030204" pitchFamily="34" charset="0"/>
            </a:endParaRPr>
          </a:p>
          <a:p>
            <a:pPr marL="0" indent="0">
              <a:lnSpc>
                <a:spcPct val="80000"/>
              </a:lnSpc>
              <a:spcBef>
                <a:spcPts val="0"/>
              </a:spcBef>
              <a:spcAft>
                <a:spcPts val="1200"/>
              </a:spcAft>
              <a:buNone/>
              <a:defRPr/>
            </a:pPr>
            <a:r>
              <a:rPr lang="en-US" b="1" dirty="0" smtClean="0">
                <a:solidFill>
                  <a:schemeClr val="accent2"/>
                </a:solidFill>
                <a:latin typeface="Calibri" panose="020F0502020204030204" pitchFamily="34" charset="0"/>
              </a:rPr>
              <a:t>Mateo 5:25-26 </a:t>
            </a:r>
            <a:r>
              <a:rPr lang="en-US" dirty="0" smtClean="0">
                <a:latin typeface="Calibri" panose="020F0502020204030204" pitchFamily="34" charset="0"/>
              </a:rPr>
              <a:t>– </a:t>
            </a:r>
            <a:r>
              <a:rPr lang="es-ES" dirty="0">
                <a:latin typeface="Calibri" panose="020F0502020204030204" pitchFamily="34" charset="0"/>
              </a:rPr>
              <a:t>Ponte de acuerdo pronto con tu adversario mientras vas con él por el camino, no sea que tu adversario te entregue al juez, y el juez al guardia, y seas echado en la cárcel. </a:t>
            </a:r>
            <a:r>
              <a:rPr lang="es-ES" dirty="0" smtClean="0">
                <a:latin typeface="Calibri" panose="020F0502020204030204" pitchFamily="34" charset="0"/>
              </a:rPr>
              <a:t>26</a:t>
            </a:r>
            <a:r>
              <a:rPr lang="es-ES" dirty="0">
                <a:latin typeface="Calibri" panose="020F0502020204030204" pitchFamily="34" charset="0"/>
              </a:rPr>
              <a:t>  En verdad te digo que </a:t>
            </a:r>
            <a:r>
              <a:rPr lang="es-ES" b="1" dirty="0">
                <a:latin typeface="Calibri" panose="020F0502020204030204" pitchFamily="34" charset="0"/>
              </a:rPr>
              <a:t>no saldrás de allí</a:t>
            </a:r>
            <a:r>
              <a:rPr lang="es-ES" dirty="0">
                <a:latin typeface="Calibri" panose="020F0502020204030204" pitchFamily="34" charset="0"/>
              </a:rPr>
              <a:t> hasta que hayas pagado el último centavo. </a:t>
            </a:r>
            <a:endParaRPr lang="es-ES" dirty="0" smtClean="0">
              <a:latin typeface="Calibri" panose="020F0502020204030204" pitchFamily="34" charset="0"/>
            </a:endParaRPr>
          </a:p>
          <a:p>
            <a:pPr marL="0" indent="0">
              <a:lnSpc>
                <a:spcPct val="80000"/>
              </a:lnSpc>
              <a:spcBef>
                <a:spcPts val="0"/>
              </a:spcBef>
              <a:spcAft>
                <a:spcPts val="1200"/>
              </a:spcAft>
              <a:buNone/>
              <a:defRPr/>
            </a:pPr>
            <a:r>
              <a:rPr lang="en-US" b="1" dirty="0" err="1" smtClean="0">
                <a:solidFill>
                  <a:schemeClr val="accent2"/>
                </a:solidFill>
                <a:latin typeface="Calibri" panose="020F0502020204030204" pitchFamily="34" charset="0"/>
              </a:rPr>
              <a:t>Lc</a:t>
            </a:r>
            <a:r>
              <a:rPr lang="en-US" b="1" dirty="0" smtClean="0">
                <a:solidFill>
                  <a:schemeClr val="accent2"/>
                </a:solidFill>
                <a:latin typeface="Calibri" panose="020F0502020204030204" pitchFamily="34" charset="0"/>
              </a:rPr>
              <a:t> 18:2-3</a:t>
            </a:r>
            <a:r>
              <a:rPr lang="en-US" dirty="0">
                <a:latin typeface="Calibri" panose="020F0502020204030204" pitchFamily="34" charset="0"/>
              </a:rPr>
              <a:t>– </a:t>
            </a:r>
            <a:r>
              <a:rPr lang="en-US" dirty="0" smtClean="0">
                <a:latin typeface="Calibri" panose="020F0502020204030204" pitchFamily="34" charset="0"/>
              </a:rPr>
              <a:t>“</a:t>
            </a:r>
            <a:r>
              <a:rPr lang="es-ES" dirty="0">
                <a:latin typeface="Calibri" panose="020F0502020204030204" pitchFamily="34" charset="0"/>
              </a:rPr>
              <a:t>Había en cierta ciudad un juez que </a:t>
            </a:r>
            <a:r>
              <a:rPr lang="es-ES" b="1" dirty="0">
                <a:latin typeface="Calibri" panose="020F0502020204030204" pitchFamily="34" charset="0"/>
              </a:rPr>
              <a:t>ni temía a Dios ni respetaba a hombre alguno</a:t>
            </a:r>
            <a:r>
              <a:rPr lang="es-ES" dirty="0">
                <a:latin typeface="Calibri" panose="020F0502020204030204" pitchFamily="34" charset="0"/>
              </a:rPr>
              <a:t>. </a:t>
            </a:r>
            <a:r>
              <a:rPr lang="es-ES" dirty="0" smtClean="0">
                <a:latin typeface="Calibri" panose="020F0502020204030204" pitchFamily="34" charset="0"/>
              </a:rPr>
              <a:t>3</a:t>
            </a:r>
            <a:r>
              <a:rPr lang="es-ES" dirty="0">
                <a:latin typeface="Calibri" panose="020F0502020204030204" pitchFamily="34" charset="0"/>
              </a:rPr>
              <a:t>  También había en aquella ciudad una viuda, la cual venía a él constantemente, diciendo: “Hágame usted justicia de mi adversario”. </a:t>
            </a:r>
            <a:endParaRPr lang="es-ES" dirty="0" smtClean="0">
              <a:latin typeface="Calibri" panose="020F0502020204030204" pitchFamily="34" charset="0"/>
            </a:endParaRPr>
          </a:p>
          <a:p>
            <a:pPr marL="0" indent="0">
              <a:lnSpc>
                <a:spcPct val="80000"/>
              </a:lnSpc>
              <a:spcBef>
                <a:spcPts val="0"/>
              </a:spcBef>
              <a:spcAft>
                <a:spcPts val="1200"/>
              </a:spcAft>
              <a:buNone/>
              <a:defRPr/>
            </a:pPr>
            <a:r>
              <a:rPr lang="en-US" b="1" dirty="0" err="1" smtClean="0">
                <a:solidFill>
                  <a:schemeClr val="accent2"/>
                </a:solidFill>
                <a:latin typeface="Calibri" panose="020F0502020204030204" pitchFamily="34" charset="0"/>
              </a:rPr>
              <a:t>Hechos</a:t>
            </a:r>
            <a:r>
              <a:rPr lang="en-US" b="1" dirty="0" smtClean="0">
                <a:solidFill>
                  <a:schemeClr val="accent2"/>
                </a:solidFill>
                <a:latin typeface="Calibri" panose="020F0502020204030204" pitchFamily="34" charset="0"/>
              </a:rPr>
              <a:t> </a:t>
            </a:r>
            <a:r>
              <a:rPr lang="en-US" b="1" dirty="0">
                <a:solidFill>
                  <a:schemeClr val="accent2"/>
                </a:solidFill>
                <a:latin typeface="Calibri" panose="020F0502020204030204" pitchFamily="34" charset="0"/>
              </a:rPr>
              <a:t>24:10, </a:t>
            </a:r>
            <a:r>
              <a:rPr lang="en-US" b="1" dirty="0" smtClean="0">
                <a:solidFill>
                  <a:schemeClr val="accent2"/>
                </a:solidFill>
                <a:latin typeface="Calibri" panose="020F0502020204030204" pitchFamily="34" charset="0"/>
              </a:rPr>
              <a:t>26-27 </a:t>
            </a:r>
            <a:r>
              <a:rPr lang="en-US" dirty="0" smtClean="0">
                <a:latin typeface="Calibri" panose="020F0502020204030204" pitchFamily="34" charset="0"/>
              </a:rPr>
              <a:t>– </a:t>
            </a:r>
            <a:r>
              <a:rPr lang="es-ES" dirty="0">
                <a:latin typeface="Calibri" panose="020F0502020204030204" pitchFamily="34" charset="0"/>
              </a:rPr>
              <a:t>Después que el gobernador le hizo una señal para que hablara, Pablo respondió: «Sabiendo que por muchos años usted ha sido juez de esta nación, con gusto presento mi </a:t>
            </a:r>
            <a:r>
              <a:rPr lang="es-ES" dirty="0" smtClean="0">
                <a:latin typeface="Calibri" panose="020F0502020204030204" pitchFamily="34" charset="0"/>
              </a:rPr>
              <a:t>defensa</a:t>
            </a:r>
            <a:r>
              <a:rPr lang="en-US" dirty="0" smtClean="0">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26 </a:t>
            </a:r>
            <a:r>
              <a:rPr lang="es-ES" dirty="0" smtClean="0">
                <a:latin typeface="Calibri" panose="020F0502020204030204" pitchFamily="34" charset="0"/>
              </a:rPr>
              <a:t>Al </a:t>
            </a:r>
            <a:r>
              <a:rPr lang="es-ES" dirty="0">
                <a:latin typeface="Calibri" panose="020F0502020204030204" pitchFamily="34" charset="0"/>
              </a:rPr>
              <a:t>mismo tiempo, </a:t>
            </a:r>
            <a:r>
              <a:rPr lang="es-ES" b="1" dirty="0">
                <a:latin typeface="Calibri" panose="020F0502020204030204" pitchFamily="34" charset="0"/>
              </a:rPr>
              <a:t>tenía esperanza de que Pablo le diera dinero</a:t>
            </a:r>
            <a:r>
              <a:rPr lang="es-ES" dirty="0">
                <a:latin typeface="Calibri" panose="020F0502020204030204" pitchFamily="34" charset="0"/>
              </a:rPr>
              <a:t>. Por eso acostumbraba llamarlo con frecuencia y conversar con </a:t>
            </a:r>
            <a:r>
              <a:rPr lang="es-ES" dirty="0" smtClean="0">
                <a:latin typeface="Calibri" panose="020F0502020204030204" pitchFamily="34" charset="0"/>
              </a:rPr>
              <a:t>él. 27</a:t>
            </a:r>
            <a:r>
              <a:rPr lang="es-ES" dirty="0">
                <a:latin typeface="Calibri" panose="020F0502020204030204" pitchFamily="34" charset="0"/>
              </a:rPr>
              <a:t>  Pero transcurridos dos años, </a:t>
            </a:r>
            <a:r>
              <a:rPr lang="es-ES" dirty="0" err="1">
                <a:latin typeface="Calibri" panose="020F0502020204030204" pitchFamily="34" charset="0"/>
              </a:rPr>
              <a:t>Porcio</a:t>
            </a:r>
            <a:r>
              <a:rPr lang="es-ES" dirty="0">
                <a:latin typeface="Calibri" panose="020F0502020204030204" pitchFamily="34" charset="0"/>
              </a:rPr>
              <a:t> </a:t>
            </a:r>
            <a:r>
              <a:rPr lang="es-ES" dirty="0" err="1">
                <a:latin typeface="Calibri" panose="020F0502020204030204" pitchFamily="34" charset="0"/>
              </a:rPr>
              <a:t>Festo</a:t>
            </a:r>
            <a:r>
              <a:rPr lang="es-ES" dirty="0">
                <a:latin typeface="Calibri" panose="020F0502020204030204" pitchFamily="34" charset="0"/>
              </a:rPr>
              <a:t> llegó como sucesor de Félix, y </a:t>
            </a:r>
            <a:r>
              <a:rPr lang="es-ES" b="1" dirty="0">
                <a:latin typeface="Calibri" panose="020F0502020204030204" pitchFamily="34" charset="0"/>
              </a:rPr>
              <a:t>deseando hacer un favor a los judíos</a:t>
            </a:r>
            <a:r>
              <a:rPr lang="es-ES" dirty="0">
                <a:latin typeface="Calibri" panose="020F0502020204030204" pitchFamily="34" charset="0"/>
              </a:rPr>
              <a:t>, Félix dejó preso a Pablo. </a:t>
            </a:r>
            <a:endParaRPr lang="en-US" dirty="0">
              <a:latin typeface="Calibri" panose="020F0502020204030204" pitchFamily="34" charset="0"/>
            </a:endParaRPr>
          </a:p>
          <a:p>
            <a:pPr marL="0" indent="0" algn="l" rtl="0">
              <a:lnSpc>
                <a:spcPct val="80000"/>
              </a:lnSpc>
              <a:spcBef>
                <a:spcPts val="0"/>
              </a:spcBef>
              <a:spcAft>
                <a:spcPts val="1200"/>
              </a:spcAft>
              <a:buFontTx/>
              <a:buNone/>
              <a:defRPr/>
            </a:pPr>
            <a:endParaRPr lang="en-US" dirty="0">
              <a:latin typeface="Calibri" panose="020F0502020204030204" pitchFamily="34" charset="0"/>
            </a:endParaRPr>
          </a:p>
        </p:txBody>
      </p:sp>
      <p:sp>
        <p:nvSpPr>
          <p:cNvPr id="10650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565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565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0ED6BCE-675C-49DE-9D2F-97A030D08122}" type="slidenum">
              <a:rPr lang="en-US" altLang="en-US" sz="1400"/>
              <a:pPr algn="l" rtl="0">
                <a:spcBef>
                  <a:spcPct val="0"/>
                </a:spcBef>
                <a:buFontTx/>
                <a:buNone/>
              </a:pPr>
              <a:t>128</a:t>
            </a:fld>
            <a:endParaRPr lang="en-US" altLang="en-US" sz="1400"/>
          </a:p>
        </p:txBody>
      </p:sp>
    </p:spTree>
    <p:extLst>
      <p:ext uri="{BB962C8B-B14F-4D97-AF65-F5344CB8AC3E}">
        <p14:creationId xmlns:p14="http://schemas.microsoft.com/office/powerpoint/2010/main" val="4171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10. Los cristianos como jueces</a:t>
            </a:r>
          </a:p>
        </p:txBody>
      </p:sp>
      <p:sp>
        <p:nvSpPr>
          <p:cNvPr id="156675" name="Content Placeholder 2"/>
          <p:cNvSpPr>
            <a:spLocks noGrp="1" noChangeArrowheads="1"/>
          </p:cNvSpPr>
          <p:nvPr>
            <p:ph idx="1"/>
          </p:nvPr>
        </p:nvSpPr>
        <p:spPr>
          <a:xfrm>
            <a:off x="152400" y="914400"/>
            <a:ext cx="8847138" cy="5943600"/>
          </a:xfrm>
        </p:spPr>
        <p:txBody>
          <a:bodyPr>
            <a:normAutofit/>
          </a:bodyPr>
          <a:lstStyle/>
          <a:p>
            <a:pPr marL="0" indent="0">
              <a:lnSpc>
                <a:spcPct val="80000"/>
              </a:lnSpc>
              <a:spcBef>
                <a:spcPct val="0"/>
              </a:spcBef>
              <a:spcAft>
                <a:spcPts val="1200"/>
              </a:spcAft>
              <a:buNone/>
            </a:pPr>
            <a:r>
              <a:rPr lang="en-US" altLang="en-US" sz="3600" b="1" dirty="0" smtClean="0">
                <a:solidFill>
                  <a:schemeClr val="accent2"/>
                </a:solidFill>
                <a:latin typeface="Calibri" panose="020F0502020204030204" pitchFamily="34" charset="0"/>
              </a:rPr>
              <a:t>1 </a:t>
            </a:r>
            <a:r>
              <a:rPr lang="en-US" altLang="en-US" sz="3600" b="1" dirty="0" err="1" smtClean="0">
                <a:solidFill>
                  <a:schemeClr val="accent2"/>
                </a:solidFill>
                <a:latin typeface="Calibri" panose="020F0502020204030204" pitchFamily="34" charset="0"/>
              </a:rPr>
              <a:t>Corintios</a:t>
            </a:r>
            <a:r>
              <a:rPr lang="en-US" altLang="en-US" sz="3600" b="1" dirty="0" smtClean="0">
                <a:solidFill>
                  <a:schemeClr val="accent2"/>
                </a:solidFill>
                <a:latin typeface="Calibri" panose="020F0502020204030204" pitchFamily="34" charset="0"/>
              </a:rPr>
              <a:t> 6:1-2, 5-6 </a:t>
            </a:r>
            <a:r>
              <a:rPr lang="en-US" altLang="en-US" sz="4400" dirty="0" smtClean="0">
                <a:latin typeface="Calibri" panose="020F0502020204030204" pitchFamily="34" charset="0"/>
              </a:rPr>
              <a:t>– </a:t>
            </a:r>
            <a:r>
              <a:rPr lang="es-ES" altLang="en-US" sz="3600" dirty="0" smtClean="0">
                <a:latin typeface="Calibri" panose="020F0502020204030204" pitchFamily="34" charset="0"/>
              </a:rPr>
              <a:t>¿Se atreve alguno de ustedes, cuando tiene algo contra su prójimo, a ir a juicio ante los incrédulos y no ante los santos? 2  ¿O no saben que </a:t>
            </a:r>
            <a:r>
              <a:rPr lang="es-ES" altLang="en-US" sz="3600" b="1" dirty="0" smtClean="0">
                <a:latin typeface="Calibri" panose="020F0502020204030204" pitchFamily="34" charset="0"/>
              </a:rPr>
              <a:t>los santos han de juzgar al mundo</a:t>
            </a:r>
            <a:r>
              <a:rPr lang="es-ES" altLang="en-US" sz="3600" dirty="0" smtClean="0">
                <a:latin typeface="Calibri" panose="020F0502020204030204" pitchFamily="34" charset="0"/>
              </a:rPr>
              <a:t>? Y si el mundo es juzgado por ustedes, ¿no son competentes para juzgar los casos más sencillos? </a:t>
            </a:r>
          </a:p>
          <a:p>
            <a:pPr marL="0" indent="0">
              <a:lnSpc>
                <a:spcPct val="80000"/>
              </a:lnSpc>
              <a:spcBef>
                <a:spcPct val="0"/>
              </a:spcBef>
              <a:spcAft>
                <a:spcPts val="1200"/>
              </a:spcAft>
              <a:buNone/>
            </a:pPr>
            <a:r>
              <a:rPr lang="es-ES" altLang="en-US" sz="3600" dirty="0" smtClean="0">
                <a:latin typeface="Calibri" panose="020F0502020204030204" pitchFamily="34" charset="0"/>
              </a:rPr>
              <a:t>5</a:t>
            </a:r>
            <a:r>
              <a:rPr lang="es-ES" altLang="en-US" sz="3600" dirty="0">
                <a:latin typeface="Calibri" panose="020F0502020204030204" pitchFamily="34" charset="0"/>
              </a:rPr>
              <a:t> Para vergüenza suya lo digo. ¿Acaso no hay </a:t>
            </a:r>
            <a:r>
              <a:rPr lang="es-ES" altLang="en-US" sz="3600" b="1" dirty="0">
                <a:latin typeface="Calibri" panose="020F0502020204030204" pitchFamily="34" charset="0"/>
              </a:rPr>
              <a:t>entre ustedes algún hombre sabio </a:t>
            </a:r>
            <a:r>
              <a:rPr lang="es-ES" altLang="en-US" sz="3600" dirty="0">
                <a:latin typeface="Calibri" panose="020F0502020204030204" pitchFamily="34" charset="0"/>
              </a:rPr>
              <a:t>que pueda juzgar entre sus hermanos</a:t>
            </a:r>
            <a:r>
              <a:rPr lang="es-ES" altLang="en-US" sz="3600" dirty="0" smtClean="0">
                <a:latin typeface="Calibri" panose="020F0502020204030204" pitchFamily="34" charset="0"/>
              </a:rPr>
              <a:t>, 6 </a:t>
            </a:r>
            <a:r>
              <a:rPr lang="es-ES" altLang="en-US" sz="3600" dirty="0">
                <a:latin typeface="Calibri" panose="020F0502020204030204" pitchFamily="34" charset="0"/>
              </a:rPr>
              <a:t>sino que hermano contra hermano litiga, y esto ante incrédulos? </a:t>
            </a:r>
            <a:endParaRPr lang="en-US" altLang="en-US" sz="3600" dirty="0" smtClean="0">
              <a:latin typeface="Calibri" panose="020F0502020204030204" pitchFamily="34" charset="0"/>
            </a:endParaRPr>
          </a:p>
        </p:txBody>
      </p:sp>
      <p:sp>
        <p:nvSpPr>
          <p:cNvPr id="10752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667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667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1C5CF9B-9FC5-4A7C-BACC-754F58570343}" type="slidenum">
              <a:rPr lang="en-US" altLang="en-US" sz="1400"/>
              <a:pPr algn="l" rtl="0">
                <a:spcBef>
                  <a:spcPct val="0"/>
                </a:spcBef>
                <a:buFontTx/>
                <a:buNone/>
              </a:pPr>
              <a:t>129</a:t>
            </a:fld>
            <a:endParaRPr lang="en-US" altLang="en-US" sz="1400"/>
          </a:p>
        </p:txBody>
      </p:sp>
    </p:spTree>
    <p:extLst>
      <p:ext uri="{BB962C8B-B14F-4D97-AF65-F5344CB8AC3E}">
        <p14:creationId xmlns:p14="http://schemas.microsoft.com/office/powerpoint/2010/main" val="54242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a:defRPr/>
            </a:pPr>
            <a:r>
              <a:rPr lang="en-US" altLang="en-US" dirty="0"/>
              <a:t>II </a:t>
            </a:r>
            <a:r>
              <a:rPr lang="en-US" altLang="en-US" dirty="0" err="1"/>
              <a:t>Corintios</a:t>
            </a:r>
            <a:r>
              <a:rPr lang="en-US" altLang="en-US" dirty="0"/>
              <a:t> 5:4-13</a:t>
            </a:r>
          </a:p>
        </p:txBody>
      </p:sp>
      <p:sp>
        <p:nvSpPr>
          <p:cNvPr id="30724" name="Rectangle 3"/>
          <p:cNvSpPr>
            <a:spLocks noGrp="1" noChangeArrowheads="1"/>
          </p:cNvSpPr>
          <p:nvPr>
            <p:ph type="body" idx="1"/>
          </p:nvPr>
        </p:nvSpPr>
        <p:spPr>
          <a:xfrm>
            <a:off x="0" y="609600"/>
            <a:ext cx="9144000" cy="6096000"/>
          </a:xfrm>
        </p:spPr>
        <p:txBody>
          <a:bodyPr>
            <a:normAutofit lnSpcReduction="10000"/>
          </a:bodyPr>
          <a:lstStyle/>
          <a:p>
            <a:pPr marL="0" indent="0">
              <a:lnSpc>
                <a:spcPct val="90000"/>
              </a:lnSpc>
              <a:buNone/>
            </a:pPr>
            <a:r>
              <a:rPr lang="es-ES" altLang="en-US" sz="2400" dirty="0" smtClean="0">
                <a:latin typeface="Geneva"/>
                <a:cs typeface="Times New Roman" panose="02020603050405020304" pitchFamily="18" charset="0"/>
              </a:rPr>
              <a:t>Porque </a:t>
            </a:r>
            <a:r>
              <a:rPr lang="es-ES" altLang="en-US" sz="2400" dirty="0">
                <a:latin typeface="Geneva"/>
                <a:cs typeface="Times New Roman" panose="02020603050405020304" pitchFamily="18" charset="0"/>
              </a:rPr>
              <a:t>asimismo, los que estamos en esta tienda, gemimos agobiados, pues no queremos ser desvestidos, sino vestidos, para que lo mortal sea absorbido por la vida.5  Y el que nos preparó para esto mismo es Dios, quien nos dio el Espíritu como garantía.6  Por tanto, </a:t>
            </a:r>
            <a:r>
              <a:rPr lang="es-ES" altLang="en-US" sz="2400" b="1" dirty="0">
                <a:solidFill>
                  <a:schemeClr val="accent6"/>
                </a:solidFill>
                <a:latin typeface="Geneva"/>
                <a:cs typeface="Times New Roman" panose="02020603050405020304" pitchFamily="18" charset="0"/>
              </a:rPr>
              <a:t>animados siempre y sabiendo </a:t>
            </a:r>
            <a:r>
              <a:rPr lang="es-ES" altLang="en-US" sz="2400" dirty="0">
                <a:latin typeface="Geneva"/>
                <a:cs typeface="Times New Roman" panose="02020603050405020304" pitchFamily="18" charset="0"/>
              </a:rPr>
              <a:t>que mientras habitamos en el cuerpo, estamos ausentes del Señor.7  (Porque por fe andamos, no por vista).8  Pero </a:t>
            </a:r>
            <a:r>
              <a:rPr lang="es-ES" altLang="en-US" sz="2400" b="1" dirty="0">
                <a:solidFill>
                  <a:schemeClr val="accent6"/>
                </a:solidFill>
                <a:latin typeface="Geneva"/>
                <a:cs typeface="Times New Roman" panose="02020603050405020304" pitchFamily="18" charset="0"/>
              </a:rPr>
              <a:t>cobramos ánimo </a:t>
            </a:r>
            <a:r>
              <a:rPr lang="es-ES" altLang="en-US" sz="2400" dirty="0">
                <a:latin typeface="Geneva"/>
                <a:cs typeface="Times New Roman" panose="02020603050405020304" pitchFamily="18" charset="0"/>
              </a:rPr>
              <a:t>y preferimos más bien estar ausentes del cuerpo y habitar con el Señor.9  Por eso, ya sea presentes o ausentes, </a:t>
            </a:r>
            <a:r>
              <a:rPr lang="es-ES" altLang="en-US" sz="2400" b="1" dirty="0">
                <a:solidFill>
                  <a:schemeClr val="accent6"/>
                </a:solidFill>
                <a:latin typeface="Geneva"/>
                <a:cs typeface="Times New Roman" panose="02020603050405020304" pitchFamily="18" charset="0"/>
              </a:rPr>
              <a:t>ambicionamos</a:t>
            </a:r>
            <a:r>
              <a:rPr lang="es-ES" altLang="en-US" sz="2400" dirty="0">
                <a:latin typeface="Geneva"/>
                <a:cs typeface="Times New Roman" panose="02020603050405020304" pitchFamily="18" charset="0"/>
              </a:rPr>
              <a:t> agradar al Señor.10  Porque todos nosotros debemos comparecer ante el tribunal de Cristo, para que cada uno sea recompensado por sus hechos estando en el cuerpo, de acuerdo con lo que hizo, sea bueno o sea malo.11  Por tanto, </a:t>
            </a:r>
            <a:r>
              <a:rPr lang="es-ES" altLang="en-US" sz="2400" b="1" dirty="0">
                <a:solidFill>
                  <a:schemeClr val="accent6"/>
                </a:solidFill>
                <a:latin typeface="Geneva"/>
                <a:cs typeface="Times New Roman" panose="02020603050405020304" pitchFamily="18" charset="0"/>
              </a:rPr>
              <a:t>conociendo</a:t>
            </a:r>
            <a:r>
              <a:rPr lang="es-ES" altLang="en-US" sz="2400" dirty="0">
                <a:latin typeface="Geneva"/>
                <a:cs typeface="Times New Roman" panose="02020603050405020304" pitchFamily="18" charset="0"/>
              </a:rPr>
              <a:t> el temor del Señor, persuadimos a los hombres, pero a Dios somos manifiestos, y espero que también seamos manifiestos en las conciencias de ustedes.12  No nos recomendamos otra vez a ustedes, sino que les damos oportunidad de estar orgullosos de nosotros, para que tengan respuesta para los que se jactan en las apariencias y no en el corazón.13  Porque si estamos locos, es para Dios; y si estamos cuerdos, es para ustedes.</a:t>
            </a:r>
            <a:endParaRPr lang="en-US" altLang="en-US" sz="2400" dirty="0" smtClean="0"/>
          </a:p>
        </p:txBody>
      </p:sp>
      <p:sp>
        <p:nvSpPr>
          <p:cNvPr id="3072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573A230-6C18-41D9-8ACD-C4BDF7D9B64D}" type="slidenum">
              <a:rPr lang="en-US" altLang="en-US" sz="1400"/>
              <a:pPr algn="l" rtl="0">
                <a:spcBef>
                  <a:spcPct val="0"/>
                </a:spcBef>
                <a:buFontTx/>
                <a:buNone/>
              </a:pPr>
              <a:t>13</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11. Justicia nacional</a:t>
            </a:r>
          </a:p>
        </p:txBody>
      </p:sp>
      <p:sp>
        <p:nvSpPr>
          <p:cNvPr id="3" name="Content Placeholder 2"/>
          <p:cNvSpPr>
            <a:spLocks noGrp="1"/>
          </p:cNvSpPr>
          <p:nvPr>
            <p:ph idx="1"/>
          </p:nvPr>
        </p:nvSpPr>
        <p:spPr>
          <a:xfrm>
            <a:off x="0" y="685800"/>
            <a:ext cx="9144000" cy="6096000"/>
          </a:xfrm>
        </p:spPr>
        <p:txBody>
          <a:bodyPr>
            <a:normAutofit fontScale="85000" lnSpcReduction="20000"/>
          </a:bodyPr>
          <a:lstStyle/>
          <a:p>
            <a:pPr marL="0" indent="0">
              <a:spcBef>
                <a:spcPts val="0"/>
              </a:spcBef>
              <a:spcAft>
                <a:spcPts val="600"/>
              </a:spcAft>
              <a:buNone/>
              <a:defRPr/>
            </a:pPr>
            <a:r>
              <a:rPr lang="en-US" b="1" dirty="0" err="1" smtClean="0">
                <a:solidFill>
                  <a:schemeClr val="accent2"/>
                </a:solidFill>
                <a:latin typeface="Calibri" panose="020F0502020204030204" pitchFamily="34" charset="0"/>
              </a:rPr>
              <a:t>Núm</a:t>
            </a:r>
            <a:r>
              <a:rPr lang="en-US" b="1" dirty="0" smtClean="0">
                <a:solidFill>
                  <a:schemeClr val="accent2"/>
                </a:solidFill>
                <a:latin typeface="Calibri" panose="020F0502020204030204" pitchFamily="34" charset="0"/>
              </a:rPr>
              <a:t> 35</a:t>
            </a:r>
            <a:r>
              <a:rPr lang="en-US" b="1" dirty="0" smtClean="0">
                <a:solidFill>
                  <a:srgbClr val="0000FF"/>
                </a:solidFill>
                <a:latin typeface="Calibri" panose="020F0502020204030204" pitchFamily="34" charset="0"/>
              </a:rPr>
              <a:t>:33-34</a:t>
            </a:r>
            <a:r>
              <a:rPr lang="en-US" dirty="0" smtClean="0">
                <a:latin typeface="Calibri" panose="020F0502020204030204" pitchFamily="34" charset="0"/>
              </a:rPr>
              <a:t> </a:t>
            </a:r>
            <a:r>
              <a:rPr lang="en-US" dirty="0">
                <a:latin typeface="Calibri" panose="020F0502020204030204" pitchFamily="34" charset="0"/>
              </a:rPr>
              <a:t>– </a:t>
            </a:r>
            <a:r>
              <a:rPr lang="es-ES" dirty="0">
                <a:latin typeface="Calibri" panose="020F0502020204030204" pitchFamily="34" charset="0"/>
              </a:rPr>
              <a:t>Así que </a:t>
            </a:r>
            <a:r>
              <a:rPr lang="es-ES" b="1" dirty="0">
                <a:latin typeface="Calibri" panose="020F0502020204030204" pitchFamily="34" charset="0"/>
              </a:rPr>
              <a:t>no contaminarán la tierra</a:t>
            </a:r>
            <a:r>
              <a:rPr lang="es-ES" dirty="0">
                <a:latin typeface="Calibri" panose="020F0502020204030204" pitchFamily="34" charset="0"/>
              </a:rPr>
              <a:t> en que están; porque la sangre contamina la tierra, y no se puede hacer expiación por la tierra, por la sangre derramada en ella, excepto mediante la sangre del que la derramó. </a:t>
            </a:r>
            <a:r>
              <a:rPr lang="es-ES" dirty="0" smtClean="0">
                <a:latin typeface="Calibri" panose="020F0502020204030204" pitchFamily="34" charset="0"/>
              </a:rPr>
              <a:t>34</a:t>
            </a:r>
            <a:r>
              <a:rPr lang="es-ES" dirty="0">
                <a:latin typeface="Calibri" panose="020F0502020204030204" pitchFamily="34" charset="0"/>
              </a:rPr>
              <a:t>  Y no </a:t>
            </a:r>
            <a:r>
              <a:rPr lang="es-ES" b="1" dirty="0">
                <a:latin typeface="Calibri" panose="020F0502020204030204" pitchFamily="34" charset="0"/>
              </a:rPr>
              <a:t>contaminarán la tierra </a:t>
            </a:r>
            <a:r>
              <a:rPr lang="es-ES" dirty="0">
                <a:latin typeface="Calibri" panose="020F0502020204030204" pitchFamily="34" charset="0"/>
              </a:rPr>
              <a:t>en que ustedes viven, en medio de la cual Yo habito, pues Yo, el SEÑOR, habito en medio de los israelitas”». </a:t>
            </a:r>
            <a:endParaRPr lang="es-ES" dirty="0" smtClean="0">
              <a:latin typeface="Calibri" panose="020F0502020204030204" pitchFamily="34" charset="0"/>
            </a:endParaRPr>
          </a:p>
          <a:p>
            <a:pPr marL="0" indent="0">
              <a:spcBef>
                <a:spcPts val="0"/>
              </a:spcBef>
              <a:spcAft>
                <a:spcPts val="600"/>
              </a:spcAft>
              <a:buNone/>
              <a:defRPr/>
            </a:pPr>
            <a:r>
              <a:rPr lang="en-US" b="1" dirty="0" err="1" smtClean="0">
                <a:solidFill>
                  <a:schemeClr val="accent2"/>
                </a:solidFill>
                <a:latin typeface="Calibri" panose="020F0502020204030204" pitchFamily="34" charset="0"/>
              </a:rPr>
              <a:t>Deut</a:t>
            </a:r>
            <a:r>
              <a:rPr lang="en-US" b="1" dirty="0" smtClean="0">
                <a:solidFill>
                  <a:schemeClr val="accent2"/>
                </a:solidFill>
                <a:latin typeface="Calibri" panose="020F0502020204030204" pitchFamily="34" charset="0"/>
              </a:rPr>
              <a:t> 17:12 </a:t>
            </a:r>
            <a:r>
              <a:rPr lang="en-US" dirty="0" smtClean="0">
                <a:latin typeface="Calibri" panose="020F0502020204030204" pitchFamily="34" charset="0"/>
              </a:rPr>
              <a:t>– </a:t>
            </a:r>
            <a:r>
              <a:rPr lang="es-ES" dirty="0">
                <a:latin typeface="Calibri" panose="020F0502020204030204" pitchFamily="34" charset="0"/>
              </a:rPr>
              <a:t>Y el hombre que proceda con orgullo, </a:t>
            </a:r>
            <a:r>
              <a:rPr lang="es-ES" b="1" dirty="0">
                <a:latin typeface="Calibri" panose="020F0502020204030204" pitchFamily="34" charset="0"/>
              </a:rPr>
              <a:t>no escuchando al sacerdote </a:t>
            </a:r>
            <a:r>
              <a:rPr lang="es-ES" dirty="0">
                <a:latin typeface="Calibri" panose="020F0502020204030204" pitchFamily="34" charset="0"/>
              </a:rPr>
              <a:t>que está allí para servir al SEÑOR tu Dios, ni </a:t>
            </a:r>
            <a:r>
              <a:rPr lang="es-ES" b="1" dirty="0">
                <a:latin typeface="Calibri" panose="020F0502020204030204" pitchFamily="34" charset="0"/>
              </a:rPr>
              <a:t>al juez</a:t>
            </a:r>
            <a:r>
              <a:rPr lang="es-ES" dirty="0">
                <a:latin typeface="Calibri" panose="020F0502020204030204" pitchFamily="34" charset="0"/>
              </a:rPr>
              <a:t>, ese hombre </a:t>
            </a:r>
            <a:r>
              <a:rPr lang="es-ES" b="1" dirty="0">
                <a:latin typeface="Calibri" panose="020F0502020204030204" pitchFamily="34" charset="0"/>
              </a:rPr>
              <a:t>morirá</a:t>
            </a:r>
            <a:r>
              <a:rPr lang="es-ES" dirty="0">
                <a:latin typeface="Calibri" panose="020F0502020204030204" pitchFamily="34" charset="0"/>
              </a:rPr>
              <a:t>. Así </a:t>
            </a:r>
            <a:r>
              <a:rPr lang="es-ES" b="1" dirty="0">
                <a:latin typeface="Calibri" panose="020F0502020204030204" pitchFamily="34" charset="0"/>
              </a:rPr>
              <a:t>quitarás el mal de en medio de Israel</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600"/>
              </a:spcAft>
              <a:buNone/>
              <a:defRPr/>
            </a:pPr>
            <a:r>
              <a:rPr lang="en-US" b="1" dirty="0" err="1" smtClean="0">
                <a:solidFill>
                  <a:schemeClr val="accent2"/>
                </a:solidFill>
                <a:latin typeface="Calibri" panose="020F0502020204030204" pitchFamily="34" charset="0"/>
              </a:rPr>
              <a:t>Prov</a:t>
            </a:r>
            <a:r>
              <a:rPr lang="en-US" b="1" dirty="0" smtClean="0">
                <a:solidFill>
                  <a:schemeClr val="accent2"/>
                </a:solidFill>
                <a:latin typeface="Calibri" panose="020F0502020204030204" pitchFamily="34" charset="0"/>
              </a:rPr>
              <a:t> 14:34 </a:t>
            </a:r>
            <a:r>
              <a:rPr lang="en-US" dirty="0" smtClean="0">
                <a:latin typeface="Calibri" panose="020F0502020204030204" pitchFamily="34" charset="0"/>
              </a:rPr>
              <a:t>– </a:t>
            </a:r>
            <a:r>
              <a:rPr lang="es-ES" b="1" dirty="0">
                <a:latin typeface="Calibri" panose="020F0502020204030204" pitchFamily="34" charset="0"/>
              </a:rPr>
              <a:t>La justicia engrandece a la nación, </a:t>
            </a:r>
            <a:r>
              <a:rPr lang="es-ES" dirty="0">
                <a:latin typeface="Calibri" panose="020F0502020204030204" pitchFamily="34" charset="0"/>
              </a:rPr>
              <a:t>Pero</a:t>
            </a:r>
            <a:r>
              <a:rPr lang="es-ES" b="1" dirty="0">
                <a:latin typeface="Calibri" panose="020F0502020204030204" pitchFamily="34" charset="0"/>
              </a:rPr>
              <a:t> el pecado es afrenta </a:t>
            </a:r>
            <a:r>
              <a:rPr lang="es-ES" dirty="0">
                <a:latin typeface="Calibri" panose="020F0502020204030204" pitchFamily="34" charset="0"/>
              </a:rPr>
              <a:t>para los pueblos</a:t>
            </a:r>
            <a:r>
              <a:rPr lang="es-ES" b="1" dirty="0">
                <a:latin typeface="Calibri" panose="020F0502020204030204" pitchFamily="34" charset="0"/>
              </a:rPr>
              <a:t>. </a:t>
            </a:r>
            <a:endParaRPr lang="es-ES" b="1" dirty="0" smtClean="0">
              <a:latin typeface="Calibri" panose="020F0502020204030204" pitchFamily="34" charset="0"/>
            </a:endParaRPr>
          </a:p>
          <a:p>
            <a:pPr marL="0" indent="0">
              <a:spcBef>
                <a:spcPts val="0"/>
              </a:spcBef>
              <a:spcAft>
                <a:spcPts val="600"/>
              </a:spcAft>
              <a:buNone/>
              <a:defRPr/>
            </a:pPr>
            <a:r>
              <a:rPr lang="en-US" b="1" dirty="0" err="1" smtClean="0">
                <a:solidFill>
                  <a:schemeClr val="accent2"/>
                </a:solidFill>
                <a:latin typeface="Calibri" panose="020F0502020204030204" pitchFamily="34" charset="0"/>
              </a:rPr>
              <a:t>Miq</a:t>
            </a:r>
            <a:r>
              <a:rPr lang="en-US" b="1" dirty="0" smtClean="0">
                <a:solidFill>
                  <a:schemeClr val="accent2"/>
                </a:solidFill>
                <a:latin typeface="Calibri" panose="020F0502020204030204" pitchFamily="34" charset="0"/>
              </a:rPr>
              <a:t> 7:2-3 </a:t>
            </a:r>
            <a:r>
              <a:rPr lang="en-US" dirty="0" smtClean="0">
                <a:latin typeface="Calibri" panose="020F0502020204030204" pitchFamily="34" charset="0"/>
              </a:rPr>
              <a:t>– 	</a:t>
            </a:r>
            <a:r>
              <a:rPr lang="es-ES" dirty="0" smtClean="0">
                <a:latin typeface="Calibri" panose="020F0502020204030204" pitchFamily="34" charset="0"/>
              </a:rPr>
              <a:t>Ha </a:t>
            </a:r>
            <a:r>
              <a:rPr lang="es-ES" dirty="0">
                <a:latin typeface="Calibri" panose="020F0502020204030204" pitchFamily="34" charset="0"/>
              </a:rPr>
              <a:t>desaparecido el bondadoso de la tierra, </a:t>
            </a:r>
            <a:br>
              <a:rPr lang="es-ES" dirty="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no hay ninguno recto entre los hombres. </a:t>
            </a:r>
            <a:br>
              <a:rPr lang="es-ES" dirty="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Todos</a:t>
            </a:r>
            <a:r>
              <a:rPr lang="es-ES" dirty="0" smtClean="0">
                <a:latin typeface="Calibri" panose="020F0502020204030204" pitchFamily="34" charset="0"/>
              </a:rPr>
              <a:t> </a:t>
            </a:r>
            <a:r>
              <a:rPr lang="es-ES" dirty="0">
                <a:latin typeface="Calibri" panose="020F0502020204030204" pitchFamily="34" charset="0"/>
              </a:rPr>
              <a:t>acechan para derramar sangre,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Unos </a:t>
            </a:r>
            <a:r>
              <a:rPr lang="es-ES" b="1" dirty="0">
                <a:latin typeface="Calibri" panose="020F0502020204030204" pitchFamily="34" charset="0"/>
              </a:rPr>
              <a:t>a otros </a:t>
            </a:r>
            <a:r>
              <a:rPr lang="es-ES" dirty="0">
                <a:latin typeface="Calibri" panose="020F0502020204030204" pitchFamily="34" charset="0"/>
              </a:rPr>
              <a:t>se echan la red.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3</a:t>
            </a:r>
            <a:r>
              <a:rPr lang="es-ES" dirty="0">
                <a:latin typeface="Calibri" panose="020F0502020204030204" pitchFamily="34" charset="0"/>
              </a:rPr>
              <a:t>  Para el mal las dos manos son diestras.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El </a:t>
            </a:r>
            <a:r>
              <a:rPr lang="es-ES" b="1" dirty="0">
                <a:latin typeface="Calibri" panose="020F0502020204030204" pitchFamily="34" charset="0"/>
              </a:rPr>
              <a:t>príncipe </a:t>
            </a:r>
            <a:r>
              <a:rPr lang="es-ES" dirty="0">
                <a:latin typeface="Calibri" panose="020F0502020204030204" pitchFamily="34" charset="0"/>
              </a:rPr>
              <a:t>pide, y también </a:t>
            </a:r>
            <a:r>
              <a:rPr lang="es-ES" b="1" dirty="0">
                <a:latin typeface="Calibri" panose="020F0502020204030204" pitchFamily="34" charset="0"/>
              </a:rPr>
              <a:t>el juez</a:t>
            </a:r>
            <a:r>
              <a:rPr lang="es-ES" dirty="0">
                <a:latin typeface="Calibri" panose="020F0502020204030204" pitchFamily="34" charset="0"/>
              </a:rPr>
              <a:t>, una recompensa,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a:t>
            </a:r>
            <a:r>
              <a:rPr lang="es-ES" b="1" dirty="0" smtClean="0">
                <a:latin typeface="Calibri" panose="020F0502020204030204" pitchFamily="34" charset="0"/>
              </a:rPr>
              <a:t>El </a:t>
            </a:r>
            <a:r>
              <a:rPr lang="es-ES" b="1" dirty="0">
                <a:latin typeface="Calibri" panose="020F0502020204030204" pitchFamily="34" charset="0"/>
              </a:rPr>
              <a:t>grande </a:t>
            </a:r>
            <a:r>
              <a:rPr lang="es-ES" dirty="0">
                <a:latin typeface="Calibri" panose="020F0502020204030204" pitchFamily="34" charset="0"/>
              </a:rPr>
              <a:t>habla de lo que desea su alma,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a:t>
            </a:r>
            <a:r>
              <a:rPr lang="es-ES" b="1" dirty="0" smtClean="0">
                <a:latin typeface="Calibri" panose="020F0502020204030204" pitchFamily="34" charset="0"/>
              </a:rPr>
              <a:t> </a:t>
            </a:r>
            <a:r>
              <a:rPr lang="es-ES" b="1" dirty="0">
                <a:latin typeface="Calibri" panose="020F0502020204030204" pitchFamily="34" charset="0"/>
              </a:rPr>
              <a:t>juntos </a:t>
            </a:r>
            <a:r>
              <a:rPr lang="es-ES" dirty="0">
                <a:latin typeface="Calibri" panose="020F0502020204030204" pitchFamily="34" charset="0"/>
              </a:rPr>
              <a:t>lo traman.</a:t>
            </a:r>
            <a:endParaRPr lang="en-US" dirty="0">
              <a:latin typeface="Calibri" panose="020F0502020204030204" pitchFamily="34" charset="0"/>
            </a:endParaRPr>
          </a:p>
        </p:txBody>
      </p:sp>
      <p:sp>
        <p:nvSpPr>
          <p:cNvPr id="10854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5770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770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0E8A7E7-5DEF-4BB0-9B0B-F5082086A451}" type="slidenum">
              <a:rPr lang="en-US" altLang="en-US" sz="1400"/>
              <a:pPr algn="l" rtl="0">
                <a:spcBef>
                  <a:spcPct val="0"/>
                </a:spcBef>
                <a:buFontTx/>
                <a:buNone/>
              </a:pPr>
              <a:t>130</a:t>
            </a:fld>
            <a:endParaRPr lang="en-US" altLang="en-US" sz="1400"/>
          </a:p>
        </p:txBody>
      </p:sp>
    </p:spTree>
    <p:extLst>
      <p:ext uri="{BB962C8B-B14F-4D97-AF65-F5344CB8AC3E}">
        <p14:creationId xmlns:p14="http://schemas.microsoft.com/office/powerpoint/2010/main" val="1088256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12. La responsabilidad del cristiano...</a:t>
            </a:r>
          </a:p>
        </p:txBody>
      </p:sp>
      <p:sp>
        <p:nvSpPr>
          <p:cNvPr id="3" name="Content Placeholder 2"/>
          <p:cNvSpPr>
            <a:spLocks noGrp="1" noChangeArrowheads="1"/>
          </p:cNvSpPr>
          <p:nvPr>
            <p:ph idx="1"/>
          </p:nvPr>
        </p:nvSpPr>
        <p:spPr>
          <a:xfrm>
            <a:off x="457200" y="914400"/>
            <a:ext cx="8458200" cy="5638800"/>
          </a:xfrm>
        </p:spPr>
        <p:txBody>
          <a:bodyPr/>
          <a:lstStyle/>
          <a:p>
            <a:pPr marL="0" indent="0">
              <a:lnSpc>
                <a:spcPct val="80000"/>
              </a:lnSpc>
              <a:spcBef>
                <a:spcPct val="0"/>
              </a:spcBef>
              <a:spcAft>
                <a:spcPts val="1800"/>
              </a:spcAft>
              <a:buNone/>
            </a:pPr>
            <a:r>
              <a:rPr lang="en-US" altLang="en-US" sz="3200" b="1" dirty="0" smtClean="0">
                <a:solidFill>
                  <a:schemeClr val="accent2"/>
                </a:solidFill>
                <a:latin typeface="Calibri" panose="020F0502020204030204" pitchFamily="34" charset="0"/>
              </a:rPr>
              <a:t>Tito 3:1 </a:t>
            </a:r>
            <a:r>
              <a:rPr lang="en-US" altLang="en-US" sz="4000" dirty="0" smtClean="0">
                <a:latin typeface="Calibri" panose="020F0502020204030204" pitchFamily="34" charset="0"/>
              </a:rPr>
              <a:t>–</a:t>
            </a:r>
            <a:r>
              <a:rPr lang="en-US" altLang="en-US" sz="3200" dirty="0" smtClean="0">
                <a:latin typeface="Calibri" panose="020F0502020204030204" pitchFamily="34" charset="0"/>
              </a:rPr>
              <a:t> </a:t>
            </a:r>
            <a:r>
              <a:rPr lang="es-ES" altLang="en-US" sz="3200" dirty="0" smtClean="0">
                <a:latin typeface="Calibri" panose="020F0502020204030204" pitchFamily="34" charset="0"/>
              </a:rPr>
              <a:t>Recuérdales </a:t>
            </a:r>
            <a:r>
              <a:rPr lang="es-ES" altLang="en-US" sz="3200" dirty="0">
                <a:latin typeface="Calibri" panose="020F0502020204030204" pitchFamily="34" charset="0"/>
              </a:rPr>
              <a:t>que estén sujetos a los gobernantes, a las autoridades; que sean obedientes, que estén preparados para toda buena obra. </a:t>
            </a:r>
            <a:endParaRPr lang="es-ES" altLang="en-US" sz="3200" dirty="0" smtClean="0">
              <a:latin typeface="Calibri" panose="020F0502020204030204" pitchFamily="34" charset="0"/>
            </a:endParaRPr>
          </a:p>
          <a:p>
            <a:pPr marL="0" indent="0">
              <a:lnSpc>
                <a:spcPct val="80000"/>
              </a:lnSpc>
              <a:spcBef>
                <a:spcPct val="0"/>
              </a:spcBef>
              <a:spcAft>
                <a:spcPts val="1800"/>
              </a:spcAft>
              <a:buNone/>
            </a:pPr>
            <a:r>
              <a:rPr lang="en-US" altLang="en-US" sz="3200" b="1" dirty="0" smtClean="0">
                <a:solidFill>
                  <a:schemeClr val="accent2"/>
                </a:solidFill>
                <a:latin typeface="Calibri" panose="020F0502020204030204" pitchFamily="34" charset="0"/>
              </a:rPr>
              <a:t>Rom 13:1 </a:t>
            </a:r>
            <a:r>
              <a:rPr lang="en-US" altLang="en-US" sz="3200" dirty="0" smtClean="0">
                <a:latin typeface="Calibri" panose="020F0502020204030204" pitchFamily="34" charset="0"/>
              </a:rPr>
              <a:t>– </a:t>
            </a:r>
            <a:r>
              <a:rPr lang="es-ES" altLang="en-US" sz="3200" b="1" dirty="0">
                <a:latin typeface="Calibri" panose="020F0502020204030204" pitchFamily="34" charset="0"/>
              </a:rPr>
              <a:t>Sométase toda persona a las autoridades que gobiernan</a:t>
            </a:r>
            <a:r>
              <a:rPr lang="es-ES" altLang="en-US" sz="3200" dirty="0">
                <a:latin typeface="Calibri" panose="020F0502020204030204" pitchFamily="34" charset="0"/>
              </a:rPr>
              <a:t>. Porque no hay autoridad sino de Dios, y las que existen, por Dios son constituidas. </a:t>
            </a:r>
            <a:endParaRPr lang="es-ES" altLang="en-US" sz="3200" dirty="0" smtClean="0">
              <a:latin typeface="Calibri" panose="020F0502020204030204" pitchFamily="34" charset="0"/>
            </a:endParaRPr>
          </a:p>
          <a:p>
            <a:pPr marL="0" indent="0">
              <a:lnSpc>
                <a:spcPct val="80000"/>
              </a:lnSpc>
              <a:spcBef>
                <a:spcPct val="0"/>
              </a:spcBef>
              <a:spcAft>
                <a:spcPts val="1800"/>
              </a:spcAft>
              <a:buNone/>
            </a:pPr>
            <a:r>
              <a:rPr lang="en-US" altLang="en-US" sz="3200" b="1" dirty="0" err="1" smtClean="0">
                <a:solidFill>
                  <a:schemeClr val="accent2"/>
                </a:solidFill>
                <a:latin typeface="Calibri" panose="020F0502020204030204" pitchFamily="34" charset="0"/>
              </a:rPr>
              <a:t>Hechos</a:t>
            </a:r>
            <a:r>
              <a:rPr lang="en-US" altLang="en-US" sz="3200" b="1" dirty="0" smtClean="0">
                <a:solidFill>
                  <a:schemeClr val="accent2"/>
                </a:solidFill>
                <a:latin typeface="Calibri" panose="020F0502020204030204" pitchFamily="34" charset="0"/>
              </a:rPr>
              <a:t> 23:5 </a:t>
            </a:r>
            <a:r>
              <a:rPr lang="en-US" altLang="en-US" sz="3200" dirty="0" smtClean="0">
                <a:latin typeface="Calibri" panose="020F0502020204030204" pitchFamily="34" charset="0"/>
              </a:rPr>
              <a:t>– </a:t>
            </a:r>
            <a:r>
              <a:rPr lang="es-ES" altLang="en-US" sz="3200" dirty="0">
                <a:latin typeface="Calibri" panose="020F0502020204030204" pitchFamily="34" charset="0"/>
              </a:rPr>
              <a:t>Y Pablo dijo: «No sabía, hermanos, que él era el sumo sacerdote; porque escrito está: “</a:t>
            </a:r>
            <a:r>
              <a:rPr lang="es-ES" altLang="en-US" sz="3200" b="1" dirty="0">
                <a:latin typeface="Calibri" panose="020F0502020204030204" pitchFamily="34" charset="0"/>
              </a:rPr>
              <a:t>NO HABLARÁS MAL DE UNA DE LAS AUTORIDADES</a:t>
            </a:r>
            <a:r>
              <a:rPr lang="es-ES" altLang="en-US" sz="3200" dirty="0">
                <a:latin typeface="Calibri" panose="020F0502020204030204" pitchFamily="34" charset="0"/>
              </a:rPr>
              <a:t> DE TU PUEBLO”». </a:t>
            </a:r>
            <a:endParaRPr lang="en-US" altLang="en-US" sz="3200" dirty="0" smtClean="0">
              <a:latin typeface="Calibri" panose="020F0502020204030204" pitchFamily="34" charset="0"/>
            </a:endParaRPr>
          </a:p>
        </p:txBody>
      </p:sp>
      <p:sp>
        <p:nvSpPr>
          <p:cNvPr id="10957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4" name="TextBox 3"/>
          <p:cNvSpPr txBox="1"/>
          <p:nvPr/>
        </p:nvSpPr>
        <p:spPr>
          <a:xfrm>
            <a:off x="1208356" y="6243638"/>
            <a:ext cx="6911444"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none">
            <a:spAutoFit/>
          </a:bodyPr>
          <a:lstStyle/>
          <a:p>
            <a:pPr algn="ctr" rtl="0">
              <a:defRPr/>
            </a:pPr>
            <a:r>
              <a:rPr lang="en-US" b="1" dirty="0">
                <a:latin typeface="Calibri" panose="020F0502020204030204" pitchFamily="34" charset="0"/>
                <a:cs typeface="+mn-cs"/>
              </a:rPr>
              <a:t>Obedecer, estar </a:t>
            </a:r>
            <a:r>
              <a:rPr lang="en-US" b="1" dirty="0" err="1">
                <a:latin typeface="Calibri" panose="020F0502020204030204" pitchFamily="34" charset="0"/>
                <a:cs typeface="+mn-cs"/>
              </a:rPr>
              <a:t>en</a:t>
            </a:r>
            <a:r>
              <a:rPr lang="en-US" b="1" dirty="0">
                <a:latin typeface="Calibri" panose="020F0502020204030204" pitchFamily="34" charset="0"/>
                <a:cs typeface="+mn-cs"/>
              </a:rPr>
              <a:t> sujeción, </a:t>
            </a:r>
            <a:r>
              <a:rPr lang="en-US" b="1" dirty="0" err="1" smtClean="0">
                <a:latin typeface="Calibri" panose="020F0502020204030204" pitchFamily="34" charset="0"/>
                <a:cs typeface="+mn-cs"/>
              </a:rPr>
              <a:t>ser</a:t>
            </a:r>
            <a:r>
              <a:rPr lang="en-US" b="1" dirty="0" smtClean="0">
                <a:latin typeface="Calibri" panose="020F0502020204030204" pitchFamily="34" charset="0"/>
                <a:cs typeface="+mn-cs"/>
              </a:rPr>
              <a:t> </a:t>
            </a:r>
            <a:r>
              <a:rPr lang="en-US" b="1" dirty="0" err="1" smtClean="0">
                <a:latin typeface="Calibri" panose="020F0502020204030204" pitchFamily="34" charset="0"/>
                <a:cs typeface="+mn-cs"/>
              </a:rPr>
              <a:t>respetuoso</a:t>
            </a:r>
            <a:r>
              <a:rPr lang="en-US" b="1" dirty="0" smtClean="0">
                <a:latin typeface="Calibri" panose="020F0502020204030204" pitchFamily="34" charset="0"/>
                <a:cs typeface="+mn-cs"/>
              </a:rPr>
              <a:t> y </a:t>
            </a:r>
            <a:r>
              <a:rPr lang="en-US" b="1" dirty="0" err="1" smtClean="0">
                <a:latin typeface="Calibri" panose="020F0502020204030204" pitchFamily="34" charset="0"/>
                <a:cs typeface="+mn-cs"/>
              </a:rPr>
              <a:t>apoyar</a:t>
            </a:r>
            <a:endParaRPr lang="en-US" b="1" dirty="0">
              <a:latin typeface="Calibri" panose="020F0502020204030204" pitchFamily="34" charset="0"/>
              <a:cs typeface="+mn-cs"/>
            </a:endParaRPr>
          </a:p>
        </p:txBody>
      </p:sp>
      <p:sp>
        <p:nvSpPr>
          <p:cNvPr id="158726"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F266DCF-0003-4066-853F-B87A6D6FBED9}" type="slidenum">
              <a:rPr lang="en-US" altLang="en-US" sz="1400"/>
              <a:pPr algn="l" rtl="0">
                <a:spcBef>
                  <a:spcPct val="0"/>
                </a:spcBef>
                <a:buFontTx/>
                <a:buNone/>
              </a:pPr>
              <a:t>131</a:t>
            </a:fld>
            <a:endParaRPr lang="en-US" altLang="en-US" sz="1400"/>
          </a:p>
        </p:txBody>
      </p:sp>
    </p:spTree>
    <p:extLst>
      <p:ext uri="{BB962C8B-B14F-4D97-AF65-F5344CB8AC3E}">
        <p14:creationId xmlns:p14="http://schemas.microsoft.com/office/powerpoint/2010/main" val="255908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12. La responsabilidad del cristiano...</a:t>
            </a:r>
          </a:p>
        </p:txBody>
      </p:sp>
      <p:sp>
        <p:nvSpPr>
          <p:cNvPr id="3" name="Content Placeholder 2"/>
          <p:cNvSpPr>
            <a:spLocks noGrp="1" noChangeArrowheads="1"/>
          </p:cNvSpPr>
          <p:nvPr>
            <p:ph idx="1"/>
          </p:nvPr>
        </p:nvSpPr>
        <p:spPr>
          <a:xfrm>
            <a:off x="76200" y="685800"/>
            <a:ext cx="8991600" cy="5562600"/>
          </a:xfrm>
        </p:spPr>
        <p:txBody>
          <a:bodyPr>
            <a:normAutofit/>
          </a:bodyPr>
          <a:lstStyle/>
          <a:p>
            <a:pPr marL="0" indent="0">
              <a:lnSpc>
                <a:spcPct val="80000"/>
              </a:lnSpc>
              <a:spcBef>
                <a:spcPct val="0"/>
              </a:spcBef>
              <a:spcAft>
                <a:spcPts val="1200"/>
              </a:spcAft>
              <a:buNone/>
            </a:pPr>
            <a:r>
              <a:rPr lang="en-US" altLang="en-US" b="1" dirty="0" smtClean="0">
                <a:solidFill>
                  <a:schemeClr val="accent2"/>
                </a:solidFill>
                <a:latin typeface="Calibri" panose="020F0502020204030204" pitchFamily="34" charset="0"/>
              </a:rPr>
              <a:t>Rom 13:7 </a:t>
            </a:r>
            <a:r>
              <a:rPr lang="en-US" altLang="en-US" dirty="0" smtClean="0">
                <a:latin typeface="Calibri" panose="020F0502020204030204" pitchFamily="34" charset="0"/>
              </a:rPr>
              <a:t>– </a:t>
            </a:r>
            <a:r>
              <a:rPr lang="es-ES" altLang="en-US" b="1" dirty="0">
                <a:latin typeface="Calibri" panose="020F0502020204030204" pitchFamily="34" charset="0"/>
              </a:rPr>
              <a:t>Paguen a todos lo que deban: </a:t>
            </a:r>
            <a:r>
              <a:rPr lang="es-ES" altLang="en-US" dirty="0">
                <a:latin typeface="Calibri" panose="020F0502020204030204" pitchFamily="34" charset="0"/>
              </a:rPr>
              <a:t>al que impuesto, impuesto; al que tributo, tributo; al que temor, temor; al que honor, honor. </a:t>
            </a:r>
            <a:endParaRPr lang="es-ES" altLang="en-US" dirty="0" smtClean="0">
              <a:latin typeface="Calibri" panose="020F0502020204030204" pitchFamily="34" charset="0"/>
            </a:endParaRPr>
          </a:p>
          <a:p>
            <a:pPr marL="0" indent="0">
              <a:lnSpc>
                <a:spcPct val="80000"/>
              </a:lnSpc>
              <a:spcBef>
                <a:spcPct val="0"/>
              </a:spcBef>
              <a:spcAft>
                <a:spcPts val="1200"/>
              </a:spcAft>
              <a:buNone/>
            </a:pPr>
            <a:r>
              <a:rPr lang="en-US" altLang="en-US" b="1" dirty="0" smtClean="0">
                <a:solidFill>
                  <a:schemeClr val="accent2"/>
                </a:solidFill>
                <a:latin typeface="Calibri" panose="020F0502020204030204" pitchFamily="34" charset="0"/>
              </a:rPr>
              <a:t>Mat 22:21 </a:t>
            </a:r>
            <a:r>
              <a:rPr lang="en-US" altLang="en-US" dirty="0" smtClean="0">
                <a:latin typeface="Calibri" panose="020F0502020204030204" pitchFamily="34" charset="0"/>
              </a:rPr>
              <a:t>–</a:t>
            </a:r>
            <a:r>
              <a:rPr lang="es-ES" altLang="en-US" dirty="0" smtClean="0">
                <a:latin typeface="Calibri" panose="020F0502020204030204" pitchFamily="34" charset="0"/>
              </a:rPr>
              <a:t>Entonces </a:t>
            </a:r>
            <a:r>
              <a:rPr lang="es-ES" altLang="en-US" dirty="0">
                <a:latin typeface="Calibri" panose="020F0502020204030204" pitchFamily="34" charset="0"/>
              </a:rPr>
              <a:t>Él les </a:t>
            </a:r>
            <a:r>
              <a:rPr lang="es-ES" altLang="en-US" dirty="0" smtClean="0">
                <a:latin typeface="Calibri" panose="020F0502020204030204" pitchFamily="34" charset="0"/>
              </a:rPr>
              <a:t>dijo: </a:t>
            </a:r>
            <a:r>
              <a:rPr lang="es-ES" altLang="en-US" dirty="0">
                <a:latin typeface="Calibri" panose="020F0502020204030204" pitchFamily="34" charset="0"/>
              </a:rPr>
              <a:t>«</a:t>
            </a:r>
            <a:r>
              <a:rPr lang="es-ES" altLang="en-US" b="1" dirty="0">
                <a:latin typeface="Calibri" panose="020F0502020204030204" pitchFamily="34" charset="0"/>
              </a:rPr>
              <a:t>Pues den a César lo que es de César</a:t>
            </a:r>
            <a:r>
              <a:rPr lang="es-ES" altLang="en-US" dirty="0">
                <a:latin typeface="Calibri" panose="020F0502020204030204" pitchFamily="34" charset="0"/>
              </a:rPr>
              <a:t>, y a Dios lo que es de Dios». </a:t>
            </a:r>
            <a:endParaRPr lang="es-ES" altLang="en-US" dirty="0" smtClean="0">
              <a:latin typeface="Calibri" panose="020F0502020204030204" pitchFamily="34" charset="0"/>
            </a:endParaRPr>
          </a:p>
          <a:p>
            <a:pPr marL="0" indent="0">
              <a:lnSpc>
                <a:spcPct val="80000"/>
              </a:lnSpc>
              <a:spcBef>
                <a:spcPct val="0"/>
              </a:spcBef>
              <a:spcAft>
                <a:spcPts val="1200"/>
              </a:spcAft>
              <a:buNone/>
            </a:pPr>
            <a:r>
              <a:rPr lang="en-US" altLang="en-US" b="1" dirty="0" smtClean="0">
                <a:solidFill>
                  <a:schemeClr val="accent2"/>
                </a:solidFill>
                <a:latin typeface="Calibri" panose="020F0502020204030204" pitchFamily="34" charset="0"/>
              </a:rPr>
              <a:t>1 Ped 2:13-17 </a:t>
            </a:r>
            <a:r>
              <a:rPr lang="en-US" altLang="en-US" dirty="0" smtClean="0">
                <a:latin typeface="Calibri" panose="020F0502020204030204" pitchFamily="34" charset="0"/>
              </a:rPr>
              <a:t>- </a:t>
            </a:r>
            <a:r>
              <a:rPr lang="es-ES" altLang="en-US" b="1" dirty="0" smtClean="0">
                <a:latin typeface="Calibri" panose="020F0502020204030204" pitchFamily="34" charset="0"/>
              </a:rPr>
              <a:t>Sométanse</a:t>
            </a:r>
            <a:r>
              <a:rPr lang="es-ES" altLang="en-US" b="1" dirty="0">
                <a:latin typeface="Calibri" panose="020F0502020204030204" pitchFamily="34" charset="0"/>
              </a:rPr>
              <a:t>, por causa del Señor, a toda institución humana</a:t>
            </a:r>
            <a:r>
              <a:rPr lang="es-ES" altLang="en-US" dirty="0">
                <a:latin typeface="Calibri" panose="020F0502020204030204" pitchFamily="34" charset="0"/>
              </a:rPr>
              <a:t>, ya sea al rey como autoridad,14  o a los gobernadores como enviados por él para castigo de los malhechores y alabanza de los que hacen el bien.15  Porque esta es la voluntad de Dios: que </a:t>
            </a:r>
            <a:r>
              <a:rPr lang="es-ES" altLang="en-US" b="1" dirty="0">
                <a:latin typeface="Calibri" panose="020F0502020204030204" pitchFamily="34" charset="0"/>
              </a:rPr>
              <a:t>haciendo bien</a:t>
            </a:r>
            <a:r>
              <a:rPr lang="es-ES" altLang="en-US" dirty="0">
                <a:latin typeface="Calibri" panose="020F0502020204030204" pitchFamily="34" charset="0"/>
              </a:rPr>
              <a:t>, ustedes hagan enmudecer la ignorancia de los hombres insensatos.16  Anden como libres, pero no usen la libertad como pretexto para la maldad, sino empléenla como siervos de Dios.17  Honren a todos, amen a los hermanos, teman a Dios, </a:t>
            </a:r>
            <a:r>
              <a:rPr lang="es-ES" altLang="en-US" b="1" dirty="0">
                <a:latin typeface="Calibri" panose="020F0502020204030204" pitchFamily="34" charset="0"/>
              </a:rPr>
              <a:t>honren al rey</a:t>
            </a:r>
            <a:r>
              <a:rPr lang="es-ES" altLang="en-US" dirty="0">
                <a:latin typeface="Calibri" panose="020F0502020204030204" pitchFamily="34" charset="0"/>
              </a:rPr>
              <a:t>.</a:t>
            </a:r>
            <a:endParaRPr lang="en-US" altLang="en-US" dirty="0" smtClean="0">
              <a:latin typeface="Calibri" panose="020F0502020204030204" pitchFamily="34" charset="0"/>
            </a:endParaRPr>
          </a:p>
        </p:txBody>
      </p:sp>
      <p:sp>
        <p:nvSpPr>
          <p:cNvPr id="11059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 name="TextBox 5"/>
          <p:cNvSpPr txBox="1"/>
          <p:nvPr/>
        </p:nvSpPr>
        <p:spPr>
          <a:xfrm>
            <a:off x="315685" y="6176772"/>
            <a:ext cx="8512629"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rtl="0">
              <a:defRPr/>
            </a:pPr>
            <a:r>
              <a:rPr lang="en-US" b="1" dirty="0">
                <a:latin typeface="Calibri" panose="020F0502020204030204" pitchFamily="34" charset="0"/>
                <a:cs typeface="+mn-cs"/>
              </a:rPr>
              <a:t>Pagar impuestos, obedecer leyes, dar ejemplo de </a:t>
            </a:r>
            <a:r>
              <a:rPr lang="en-US" b="1" dirty="0" err="1" smtClean="0">
                <a:latin typeface="Calibri" panose="020F0502020204030204" pitchFamily="34" charset="0"/>
                <a:cs typeface="+mn-cs"/>
              </a:rPr>
              <a:t>buena</a:t>
            </a:r>
            <a:r>
              <a:rPr lang="en-US" b="1" dirty="0" smtClean="0">
                <a:latin typeface="Calibri" panose="020F0502020204030204" pitchFamily="34" charset="0"/>
                <a:cs typeface="+mn-cs"/>
              </a:rPr>
              <a:t> </a:t>
            </a:r>
            <a:r>
              <a:rPr lang="en-US" b="1" dirty="0" err="1" smtClean="0">
                <a:latin typeface="Calibri" panose="020F0502020204030204" pitchFamily="34" charset="0"/>
                <a:cs typeface="+mn-cs"/>
              </a:rPr>
              <a:t>conducta</a:t>
            </a:r>
            <a:endParaRPr lang="en-US" b="1" dirty="0">
              <a:latin typeface="Calibri" panose="020F0502020204030204" pitchFamily="34" charset="0"/>
              <a:cs typeface="+mn-cs"/>
            </a:endParaRPr>
          </a:p>
        </p:txBody>
      </p:sp>
      <p:sp>
        <p:nvSpPr>
          <p:cNvPr id="15975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249D930-4288-449B-9F0A-AD0D20C04525}" type="slidenum">
              <a:rPr lang="en-US" altLang="en-US" sz="1400"/>
              <a:pPr algn="l" rtl="0">
                <a:spcBef>
                  <a:spcPct val="0"/>
                </a:spcBef>
                <a:buFontTx/>
                <a:buNone/>
              </a:pPr>
              <a:t>132</a:t>
            </a:fld>
            <a:endParaRPr lang="en-US" altLang="en-US" sz="1400"/>
          </a:p>
        </p:txBody>
      </p:sp>
    </p:spTree>
    <p:extLst>
      <p:ext uri="{BB962C8B-B14F-4D97-AF65-F5344CB8AC3E}">
        <p14:creationId xmlns:p14="http://schemas.microsoft.com/office/powerpoint/2010/main" val="4164260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609600"/>
          </a:xfrm>
        </p:spPr>
        <p:txBody>
          <a:bodyPr>
            <a:noAutofit/>
          </a:bodyPr>
          <a:lstStyle/>
          <a:p>
            <a:pPr rtl="0">
              <a:defRPr/>
            </a:pPr>
            <a:r>
              <a:rPr lang="en-US" dirty="0"/>
              <a:t>12. La responsabilidad del cristiano...</a:t>
            </a:r>
          </a:p>
        </p:txBody>
      </p:sp>
      <p:sp>
        <p:nvSpPr>
          <p:cNvPr id="3" name="Content Placeholder 2"/>
          <p:cNvSpPr>
            <a:spLocks noGrp="1" noChangeArrowheads="1"/>
          </p:cNvSpPr>
          <p:nvPr>
            <p:ph idx="1"/>
          </p:nvPr>
        </p:nvSpPr>
        <p:spPr>
          <a:xfrm>
            <a:off x="152400" y="914400"/>
            <a:ext cx="8839200" cy="5791200"/>
          </a:xfrm>
        </p:spPr>
        <p:txBody>
          <a:bodyPr/>
          <a:lstStyle/>
          <a:p>
            <a:pPr marL="0" indent="0">
              <a:lnSpc>
                <a:spcPct val="80000"/>
              </a:lnSpc>
              <a:spcBef>
                <a:spcPct val="0"/>
              </a:spcBef>
              <a:spcAft>
                <a:spcPts val="1800"/>
              </a:spcAft>
              <a:buNone/>
            </a:pPr>
            <a:r>
              <a:rPr lang="en-US" altLang="en-US" sz="3200" b="1" dirty="0" smtClean="0">
                <a:solidFill>
                  <a:schemeClr val="accent2"/>
                </a:solidFill>
                <a:latin typeface="Calibri" panose="020F0502020204030204" pitchFamily="34" charset="0"/>
              </a:rPr>
              <a:t>Rom 13:2 </a:t>
            </a:r>
            <a:r>
              <a:rPr lang="en-US" altLang="en-US" sz="3200" dirty="0" smtClean="0">
                <a:latin typeface="Calibri" panose="020F0502020204030204" pitchFamily="34" charset="0"/>
              </a:rPr>
              <a:t>– </a:t>
            </a:r>
            <a:r>
              <a:rPr lang="es-ES" altLang="en-US" sz="3200" dirty="0">
                <a:latin typeface="Calibri" panose="020F0502020204030204" pitchFamily="34" charset="0"/>
              </a:rPr>
              <a:t>Por tanto, el que </a:t>
            </a:r>
            <a:r>
              <a:rPr lang="es-ES" altLang="en-US" sz="3200" b="1" dirty="0">
                <a:latin typeface="Calibri" panose="020F0502020204030204" pitchFamily="34" charset="0"/>
              </a:rPr>
              <a:t>resiste a la autoridad, a lo ordenado por Dios se ha opuesto</a:t>
            </a:r>
            <a:r>
              <a:rPr lang="es-ES" altLang="en-US" sz="3200" dirty="0">
                <a:latin typeface="Calibri" panose="020F0502020204030204" pitchFamily="34" charset="0"/>
              </a:rPr>
              <a:t>; y los que se han opuesto, recibirán condenación sobre sí mismos. </a:t>
            </a:r>
            <a:endParaRPr lang="es-ES" altLang="en-US" sz="3200" dirty="0" smtClean="0">
              <a:latin typeface="Calibri" panose="020F0502020204030204" pitchFamily="34" charset="0"/>
            </a:endParaRPr>
          </a:p>
          <a:p>
            <a:pPr marL="0" indent="0">
              <a:lnSpc>
                <a:spcPct val="80000"/>
              </a:lnSpc>
              <a:spcBef>
                <a:spcPct val="0"/>
              </a:spcBef>
              <a:spcAft>
                <a:spcPts val="1800"/>
              </a:spcAft>
              <a:buNone/>
            </a:pPr>
            <a:r>
              <a:rPr lang="en-US" altLang="en-US" sz="3200" b="1" dirty="0" err="1" smtClean="0">
                <a:solidFill>
                  <a:schemeClr val="accent2"/>
                </a:solidFill>
                <a:latin typeface="Calibri" panose="020F0502020204030204" pitchFamily="34" charset="0"/>
              </a:rPr>
              <a:t>Proverbios</a:t>
            </a:r>
            <a:r>
              <a:rPr lang="en-US" altLang="en-US" sz="3200" b="1" dirty="0" smtClean="0">
                <a:solidFill>
                  <a:schemeClr val="accent2"/>
                </a:solidFill>
                <a:latin typeface="Calibri" panose="020F0502020204030204" pitchFamily="34" charset="0"/>
              </a:rPr>
              <a:t> 24:21-22</a:t>
            </a:r>
            <a:r>
              <a:rPr lang="en-US" altLang="en-US" sz="3200" dirty="0" smtClean="0">
                <a:latin typeface="Calibri" panose="020F0502020204030204" pitchFamily="34" charset="0"/>
              </a:rPr>
              <a:t>– </a:t>
            </a:r>
            <a:r>
              <a:rPr lang="es-ES" altLang="en-US" sz="3100" dirty="0" smtClean="0">
                <a:latin typeface="Calibri" panose="020F0502020204030204" pitchFamily="34" charset="0"/>
              </a:rPr>
              <a:t>Hijo </a:t>
            </a:r>
            <a:r>
              <a:rPr lang="es-ES" altLang="en-US" sz="3100" dirty="0">
                <a:latin typeface="Calibri" panose="020F0502020204030204" pitchFamily="34" charset="0"/>
              </a:rPr>
              <a:t>mío, </a:t>
            </a:r>
            <a:r>
              <a:rPr lang="es-ES" altLang="en-US" sz="3100" b="1" dirty="0">
                <a:latin typeface="Calibri" panose="020F0502020204030204" pitchFamily="34" charset="0"/>
              </a:rPr>
              <a:t>teme al SEÑOR y al rey; No te asocies con los que son </a:t>
            </a:r>
            <a:r>
              <a:rPr lang="es-ES" altLang="en-US" sz="3100" b="1" dirty="0" smtClean="0">
                <a:latin typeface="Calibri" panose="020F0502020204030204" pitchFamily="34" charset="0"/>
              </a:rPr>
              <a:t>inestable</a:t>
            </a:r>
            <a:r>
              <a:rPr lang="es-ES" altLang="en-US" sz="3100" dirty="0" smtClean="0">
                <a:latin typeface="Calibri" panose="020F0502020204030204" pitchFamily="34" charset="0"/>
              </a:rPr>
              <a:t>s; 22</a:t>
            </a:r>
            <a:r>
              <a:rPr lang="es-ES" altLang="en-US" sz="3100" dirty="0">
                <a:latin typeface="Calibri" panose="020F0502020204030204" pitchFamily="34" charset="0"/>
              </a:rPr>
              <a:t>  Porque de repente se levantará su desgracia, Y la destrucción que vendrá de ambos, ¿quién la sabe? </a:t>
            </a:r>
            <a:endParaRPr lang="en-US" altLang="en-US" sz="3100" dirty="0" smtClean="0">
              <a:latin typeface="Calibri" panose="020F0502020204030204" pitchFamily="34" charset="0"/>
            </a:endParaRPr>
          </a:p>
        </p:txBody>
      </p:sp>
      <p:sp>
        <p:nvSpPr>
          <p:cNvPr id="11162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 name="TextBox 5"/>
          <p:cNvSpPr txBox="1"/>
          <p:nvPr/>
        </p:nvSpPr>
        <p:spPr>
          <a:xfrm>
            <a:off x="1560172" y="6243638"/>
            <a:ext cx="6209393"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none">
            <a:spAutoFit/>
          </a:bodyPr>
          <a:lstStyle/>
          <a:p>
            <a:pPr algn="ctr" rtl="0">
              <a:defRPr/>
            </a:pPr>
            <a:r>
              <a:rPr lang="en-US" b="1" dirty="0">
                <a:latin typeface="Calibri" panose="020F0502020204030204" pitchFamily="34" charset="0"/>
                <a:cs typeface="+mn-cs"/>
              </a:rPr>
              <a:t>No </a:t>
            </a:r>
            <a:r>
              <a:rPr lang="en-US" b="1" dirty="0" err="1" smtClean="0">
                <a:latin typeface="Calibri" panose="020F0502020204030204" pitchFamily="34" charset="0"/>
                <a:cs typeface="+mn-cs"/>
              </a:rPr>
              <a:t>abogar</a:t>
            </a:r>
            <a:r>
              <a:rPr lang="en-US" b="1" dirty="0" smtClean="0">
                <a:latin typeface="Calibri" panose="020F0502020204030204" pitchFamily="34" charset="0"/>
                <a:cs typeface="+mn-cs"/>
              </a:rPr>
              <a:t> </a:t>
            </a:r>
            <a:r>
              <a:rPr lang="en-US" b="1" dirty="0" err="1">
                <a:latin typeface="Calibri" panose="020F0502020204030204" pitchFamily="34" charset="0"/>
                <a:cs typeface="+mn-cs"/>
              </a:rPr>
              <a:t>ni</a:t>
            </a:r>
            <a:r>
              <a:rPr lang="en-US" b="1" dirty="0">
                <a:latin typeface="Calibri" panose="020F0502020204030204" pitchFamily="34" charset="0"/>
                <a:cs typeface="+mn-cs"/>
              </a:rPr>
              <a:t> </a:t>
            </a:r>
            <a:r>
              <a:rPr lang="en-US" b="1" dirty="0" err="1" smtClean="0">
                <a:latin typeface="Calibri" panose="020F0502020204030204" pitchFamily="34" charset="0"/>
                <a:cs typeface="+mn-cs"/>
              </a:rPr>
              <a:t>apoyar</a:t>
            </a:r>
            <a:r>
              <a:rPr lang="en-US" b="1" dirty="0" smtClean="0">
                <a:latin typeface="Calibri" panose="020F0502020204030204" pitchFamily="34" charset="0"/>
                <a:cs typeface="+mn-cs"/>
              </a:rPr>
              <a:t> la </a:t>
            </a:r>
            <a:r>
              <a:rPr lang="en-US" b="1" dirty="0">
                <a:latin typeface="Calibri" panose="020F0502020204030204" pitchFamily="34" charset="0"/>
                <a:cs typeface="+mn-cs"/>
              </a:rPr>
              <a:t>rebelión (¿o el cambio?)</a:t>
            </a:r>
          </a:p>
        </p:txBody>
      </p:sp>
      <p:sp>
        <p:nvSpPr>
          <p:cNvPr id="16077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A3109FF-46DB-4CD9-8AEB-17AB2DF36D59}" type="slidenum">
              <a:rPr lang="en-US" altLang="en-US" sz="1400"/>
              <a:pPr algn="l" rtl="0">
                <a:spcBef>
                  <a:spcPct val="0"/>
                </a:spcBef>
                <a:buFontTx/>
                <a:buNone/>
              </a:pPr>
              <a:t>133</a:t>
            </a:fld>
            <a:endParaRPr lang="en-US" altLang="en-US" sz="1400"/>
          </a:p>
        </p:txBody>
      </p:sp>
    </p:spTree>
    <p:extLst>
      <p:ext uri="{BB962C8B-B14F-4D97-AF65-F5344CB8AC3E}">
        <p14:creationId xmlns:p14="http://schemas.microsoft.com/office/powerpoint/2010/main" val="323349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12. La responsabilidad del cristiano...</a:t>
            </a:r>
          </a:p>
        </p:txBody>
      </p:sp>
      <p:sp>
        <p:nvSpPr>
          <p:cNvPr id="161795" name="Content Placeholder 2"/>
          <p:cNvSpPr>
            <a:spLocks noGrp="1" noChangeArrowheads="1"/>
          </p:cNvSpPr>
          <p:nvPr>
            <p:ph idx="1"/>
          </p:nvPr>
        </p:nvSpPr>
        <p:spPr>
          <a:xfrm>
            <a:off x="304800" y="2133600"/>
            <a:ext cx="8534400" cy="4724400"/>
          </a:xfrm>
        </p:spPr>
        <p:txBody>
          <a:bodyPr/>
          <a:lstStyle/>
          <a:p>
            <a:pPr marL="0" indent="0">
              <a:lnSpc>
                <a:spcPct val="80000"/>
              </a:lnSpc>
              <a:spcBef>
                <a:spcPct val="0"/>
              </a:spcBef>
              <a:spcAft>
                <a:spcPts val="600"/>
              </a:spcAft>
              <a:buNone/>
            </a:pPr>
            <a:r>
              <a:rPr lang="en-US" altLang="en-US" sz="3200" b="1" dirty="0" smtClean="0">
                <a:solidFill>
                  <a:schemeClr val="accent2"/>
                </a:solidFill>
                <a:latin typeface="Calibri" panose="020F0502020204030204" pitchFamily="34" charset="0"/>
              </a:rPr>
              <a:t>1 Tim 2:1-2 </a:t>
            </a:r>
            <a:r>
              <a:rPr lang="en-US" altLang="en-US" sz="3200" dirty="0" smtClean="0">
                <a:latin typeface="Calibri" panose="020F0502020204030204" pitchFamily="34" charset="0"/>
              </a:rPr>
              <a:t>– </a:t>
            </a:r>
            <a:r>
              <a:rPr lang="es-ES" altLang="en-US" sz="3200" dirty="0" smtClean="0">
                <a:latin typeface="Calibri" panose="020F0502020204030204" pitchFamily="34" charset="0"/>
              </a:rPr>
              <a:t> </a:t>
            </a:r>
            <a:r>
              <a:rPr lang="es-ES" altLang="en-US" sz="3200" dirty="0">
                <a:latin typeface="Calibri" panose="020F0502020204030204" pitchFamily="34" charset="0"/>
              </a:rPr>
              <a:t>Exhorto, pues, ante todo que </a:t>
            </a:r>
            <a:r>
              <a:rPr lang="es-ES" altLang="en-US" sz="3200" b="1" dirty="0">
                <a:latin typeface="Calibri" panose="020F0502020204030204" pitchFamily="34" charset="0"/>
              </a:rPr>
              <a:t>se hagan plegarias, oraciones, peticiones y acciones de gracias </a:t>
            </a:r>
            <a:r>
              <a:rPr lang="es-ES" altLang="en-US" sz="3200" dirty="0">
                <a:latin typeface="Calibri" panose="020F0502020204030204" pitchFamily="34" charset="0"/>
              </a:rPr>
              <a:t>por todos los hombres, </a:t>
            </a:r>
            <a:r>
              <a:rPr lang="es-ES" altLang="en-US" sz="3200" dirty="0" smtClean="0">
                <a:latin typeface="Calibri" panose="020F0502020204030204" pitchFamily="34" charset="0"/>
              </a:rPr>
              <a:t>2</a:t>
            </a:r>
            <a:r>
              <a:rPr lang="es-ES" altLang="en-US" sz="3200" dirty="0">
                <a:latin typeface="Calibri" panose="020F0502020204030204" pitchFamily="34" charset="0"/>
              </a:rPr>
              <a:t>  </a:t>
            </a:r>
            <a:r>
              <a:rPr lang="es-ES" altLang="en-US" sz="3200" b="1" dirty="0">
                <a:latin typeface="Calibri" panose="020F0502020204030204" pitchFamily="34" charset="0"/>
              </a:rPr>
              <a:t>por los reyes y por todos los que están en autoridad</a:t>
            </a:r>
            <a:r>
              <a:rPr lang="es-ES" altLang="en-US" sz="3200" dirty="0">
                <a:latin typeface="Calibri" panose="020F0502020204030204" pitchFamily="34" charset="0"/>
              </a:rPr>
              <a:t>, para que podamos vivir una vida tranquila y sosegada con toda piedad y dignidad. </a:t>
            </a:r>
            <a:endParaRPr lang="en-US" altLang="en-US" sz="3200" dirty="0" smtClean="0">
              <a:latin typeface="Calibri" panose="020F0502020204030204" pitchFamily="34" charset="0"/>
            </a:endParaRPr>
          </a:p>
        </p:txBody>
      </p:sp>
      <p:sp>
        <p:nvSpPr>
          <p:cNvPr id="11264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 name="TextBox 5"/>
          <p:cNvSpPr txBox="1"/>
          <p:nvPr/>
        </p:nvSpPr>
        <p:spPr>
          <a:xfrm>
            <a:off x="1498306" y="6243638"/>
            <a:ext cx="6331541"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none">
            <a:spAutoFit/>
          </a:bodyPr>
          <a:lstStyle/>
          <a:p>
            <a:pPr algn="ctr" rtl="0">
              <a:defRPr/>
            </a:pPr>
            <a:r>
              <a:rPr lang="en-US" b="1" dirty="0" err="1" smtClean="0">
                <a:latin typeface="Calibri" panose="020F0502020204030204" pitchFamily="34" charset="0"/>
                <a:cs typeface="+mn-cs"/>
              </a:rPr>
              <a:t>Orar</a:t>
            </a:r>
            <a:r>
              <a:rPr lang="en-US" b="1" dirty="0" smtClean="0">
                <a:latin typeface="Calibri" panose="020F0502020204030204" pitchFamily="34" charset="0"/>
                <a:cs typeface="+mn-cs"/>
              </a:rPr>
              <a:t> </a:t>
            </a:r>
            <a:r>
              <a:rPr lang="en-US" b="1" dirty="0" err="1">
                <a:latin typeface="Calibri" panose="020F0502020204030204" pitchFamily="34" charset="0"/>
                <a:cs typeface="+mn-cs"/>
              </a:rPr>
              <a:t>por</a:t>
            </a:r>
            <a:r>
              <a:rPr lang="en-US" b="1" dirty="0">
                <a:latin typeface="Calibri" panose="020F0502020204030204" pitchFamily="34" charset="0"/>
                <a:cs typeface="+mn-cs"/>
              </a:rPr>
              <a:t> los gobernantes, </a:t>
            </a:r>
            <a:r>
              <a:rPr lang="en-US" b="1" dirty="0" smtClean="0">
                <a:latin typeface="Calibri" panose="020F0502020204030204" pitchFamily="34" charset="0"/>
                <a:cs typeface="+mn-cs"/>
              </a:rPr>
              <a:t>interceder, </a:t>
            </a:r>
            <a:r>
              <a:rPr lang="en-US" b="1" dirty="0" err="1" smtClean="0">
                <a:latin typeface="Calibri" panose="020F0502020204030204" pitchFamily="34" charset="0"/>
                <a:cs typeface="+mn-cs"/>
              </a:rPr>
              <a:t>dar</a:t>
            </a:r>
            <a:r>
              <a:rPr lang="en-US" b="1" dirty="0" smtClean="0">
                <a:latin typeface="Calibri" panose="020F0502020204030204" pitchFamily="34" charset="0"/>
                <a:cs typeface="+mn-cs"/>
              </a:rPr>
              <a:t> </a:t>
            </a:r>
            <a:r>
              <a:rPr lang="en-US" b="1" dirty="0">
                <a:latin typeface="Calibri" panose="020F0502020204030204" pitchFamily="34" charset="0"/>
                <a:cs typeface="+mn-cs"/>
              </a:rPr>
              <a:t>gracias</a:t>
            </a:r>
          </a:p>
        </p:txBody>
      </p:sp>
      <p:sp>
        <p:nvSpPr>
          <p:cNvPr id="16179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CE8548B-8D7A-4036-B747-04DF3F78BA44}" type="slidenum">
              <a:rPr lang="en-US" altLang="en-US" sz="1400"/>
              <a:pPr algn="l" rtl="0">
                <a:spcBef>
                  <a:spcPct val="0"/>
                </a:spcBef>
                <a:buFontTx/>
                <a:buNone/>
              </a:pPr>
              <a:t>134</a:t>
            </a:fld>
            <a:endParaRPr lang="en-US" altLang="en-US" sz="1400"/>
          </a:p>
        </p:txBody>
      </p:sp>
    </p:spTree>
    <p:extLst>
      <p:ext uri="{BB962C8B-B14F-4D97-AF65-F5344CB8AC3E}">
        <p14:creationId xmlns:p14="http://schemas.microsoft.com/office/powerpoint/2010/main" val="74881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12. La responsabilidad del cristiano...</a:t>
            </a:r>
          </a:p>
        </p:txBody>
      </p:sp>
      <p:sp>
        <p:nvSpPr>
          <p:cNvPr id="3" name="Content Placeholder 2"/>
          <p:cNvSpPr>
            <a:spLocks noGrp="1"/>
          </p:cNvSpPr>
          <p:nvPr>
            <p:ph idx="1"/>
          </p:nvPr>
        </p:nvSpPr>
        <p:spPr>
          <a:xfrm>
            <a:off x="152400" y="685800"/>
            <a:ext cx="8915400" cy="5562600"/>
          </a:xfrm>
        </p:spPr>
        <p:txBody>
          <a:bodyPr>
            <a:normAutofit fontScale="92500" lnSpcReduction="10000"/>
          </a:bodyPr>
          <a:lstStyle/>
          <a:p>
            <a:pPr marL="0" indent="0">
              <a:lnSpc>
                <a:spcPct val="90000"/>
              </a:lnSpc>
              <a:spcBef>
                <a:spcPts val="0"/>
              </a:spcBef>
              <a:spcAft>
                <a:spcPts val="1200"/>
              </a:spcAft>
              <a:buNone/>
              <a:defRPr/>
            </a:pPr>
            <a:r>
              <a:rPr lang="en-US" b="1" dirty="0">
                <a:solidFill>
                  <a:schemeClr val="accent2"/>
                </a:solidFill>
                <a:latin typeface="Calibri" panose="020F0502020204030204" pitchFamily="34" charset="0"/>
              </a:rPr>
              <a:t>Mateo </a:t>
            </a:r>
            <a:r>
              <a:rPr lang="en-US" b="1" dirty="0" smtClean="0">
                <a:solidFill>
                  <a:schemeClr val="accent2"/>
                </a:solidFill>
                <a:latin typeface="Calibri" panose="020F0502020204030204" pitchFamily="34" charset="0"/>
              </a:rPr>
              <a:t>5:23-26 </a:t>
            </a:r>
            <a:r>
              <a:rPr lang="en-US" dirty="0" smtClean="0">
                <a:latin typeface="Calibri" panose="020F0502020204030204" pitchFamily="34" charset="0"/>
              </a:rPr>
              <a:t>– </a:t>
            </a:r>
            <a:r>
              <a:rPr lang="es-ES" dirty="0">
                <a:latin typeface="Calibri" panose="020F0502020204030204" pitchFamily="34" charset="0"/>
              </a:rPr>
              <a:t>Por tanto, si estás presentando tu ofrenda en el altar, y allí te acuerdas que tu hermano tiene algo contra ti, </a:t>
            </a:r>
            <a:r>
              <a:rPr lang="es-ES" dirty="0" smtClean="0">
                <a:latin typeface="Calibri" panose="020F0502020204030204" pitchFamily="34" charset="0"/>
              </a:rPr>
              <a:t>24</a:t>
            </a:r>
            <a:r>
              <a:rPr lang="es-ES" dirty="0">
                <a:latin typeface="Calibri" panose="020F0502020204030204" pitchFamily="34" charset="0"/>
              </a:rPr>
              <a:t>  deja tu ofrenda allí delante del altar, y ve, reconcíliate primero con tu hermano, y entonces ven y presenta tu ofrenda. </a:t>
            </a:r>
            <a:r>
              <a:rPr lang="es-ES" dirty="0" smtClean="0">
                <a:latin typeface="Calibri" panose="020F0502020204030204" pitchFamily="34" charset="0"/>
              </a:rPr>
              <a:t>25</a:t>
            </a:r>
            <a:r>
              <a:rPr lang="es-ES" dirty="0">
                <a:latin typeface="Calibri" panose="020F0502020204030204" pitchFamily="34" charset="0"/>
              </a:rPr>
              <a:t>  </a:t>
            </a:r>
            <a:r>
              <a:rPr lang="es-ES" b="1" dirty="0">
                <a:latin typeface="Calibri" panose="020F0502020204030204" pitchFamily="34" charset="0"/>
              </a:rPr>
              <a:t>Ponte de acuerdo pronto con tu adversario </a:t>
            </a:r>
            <a:r>
              <a:rPr lang="es-ES" dirty="0">
                <a:latin typeface="Calibri" panose="020F0502020204030204" pitchFamily="34" charset="0"/>
              </a:rPr>
              <a:t>mientras vas con él por el camino, no sea que tu adversario te entregue al </a:t>
            </a:r>
            <a:r>
              <a:rPr lang="es-ES" b="1" dirty="0">
                <a:latin typeface="Calibri" panose="020F0502020204030204" pitchFamily="34" charset="0"/>
              </a:rPr>
              <a:t>juez</a:t>
            </a:r>
            <a:r>
              <a:rPr lang="es-ES" dirty="0">
                <a:latin typeface="Calibri" panose="020F0502020204030204" pitchFamily="34" charset="0"/>
              </a:rPr>
              <a:t>, y el juez al </a:t>
            </a:r>
            <a:r>
              <a:rPr lang="es-ES" b="1" dirty="0">
                <a:latin typeface="Calibri" panose="020F0502020204030204" pitchFamily="34" charset="0"/>
              </a:rPr>
              <a:t>guardia</a:t>
            </a:r>
            <a:r>
              <a:rPr lang="es-ES" dirty="0">
                <a:latin typeface="Calibri" panose="020F0502020204030204" pitchFamily="34" charset="0"/>
              </a:rPr>
              <a:t>, y seas echado en la </a:t>
            </a:r>
            <a:r>
              <a:rPr lang="es-ES" b="1" dirty="0">
                <a:latin typeface="Calibri" panose="020F0502020204030204" pitchFamily="34" charset="0"/>
              </a:rPr>
              <a:t>cárcel</a:t>
            </a:r>
            <a:r>
              <a:rPr lang="es-ES" dirty="0">
                <a:latin typeface="Calibri" panose="020F0502020204030204" pitchFamily="34" charset="0"/>
              </a:rPr>
              <a:t>. </a:t>
            </a:r>
            <a:r>
              <a:rPr lang="es-ES" dirty="0" smtClean="0">
                <a:latin typeface="Calibri" panose="020F0502020204030204" pitchFamily="34" charset="0"/>
              </a:rPr>
              <a:t>26</a:t>
            </a:r>
            <a:r>
              <a:rPr lang="es-ES" dirty="0">
                <a:latin typeface="Calibri" panose="020F0502020204030204" pitchFamily="34" charset="0"/>
              </a:rPr>
              <a:t>  En verdad te digo que no saldrás de allí hasta que hayas pagado el último centavo. </a:t>
            </a:r>
            <a:endParaRPr lang="es-ES" dirty="0" smtClean="0">
              <a:latin typeface="Calibri" panose="020F0502020204030204" pitchFamily="34" charset="0"/>
            </a:endParaRPr>
          </a:p>
          <a:p>
            <a:pPr marL="0" indent="0">
              <a:lnSpc>
                <a:spcPct val="90000"/>
              </a:lnSpc>
              <a:spcBef>
                <a:spcPts val="0"/>
              </a:spcBef>
              <a:spcAft>
                <a:spcPts val="1200"/>
              </a:spcAft>
              <a:buNone/>
              <a:defRPr/>
            </a:pPr>
            <a:r>
              <a:rPr lang="en-US" b="1" dirty="0" smtClean="0">
                <a:solidFill>
                  <a:schemeClr val="accent2"/>
                </a:solidFill>
                <a:latin typeface="Calibri" panose="020F0502020204030204" pitchFamily="34" charset="0"/>
              </a:rPr>
              <a:t>I </a:t>
            </a:r>
            <a:r>
              <a:rPr lang="en-US" b="1" dirty="0" err="1" smtClean="0">
                <a:solidFill>
                  <a:schemeClr val="accent2"/>
                </a:solidFill>
                <a:latin typeface="Calibri" panose="020F0502020204030204" pitchFamily="34" charset="0"/>
              </a:rPr>
              <a:t>Cor</a:t>
            </a:r>
            <a:r>
              <a:rPr lang="en-US" b="1" dirty="0" smtClean="0">
                <a:solidFill>
                  <a:schemeClr val="accent2"/>
                </a:solidFill>
                <a:latin typeface="Calibri" panose="020F0502020204030204" pitchFamily="34" charset="0"/>
              </a:rPr>
              <a:t> 6:1-2,6 </a:t>
            </a:r>
            <a:r>
              <a:rPr lang="en-US" dirty="0" smtClean="0">
                <a:latin typeface="Calibri" panose="020F0502020204030204" pitchFamily="34" charset="0"/>
              </a:rPr>
              <a:t>– </a:t>
            </a:r>
            <a:r>
              <a:rPr lang="es-ES" dirty="0">
                <a:latin typeface="Calibri" panose="020F0502020204030204" pitchFamily="34" charset="0"/>
              </a:rPr>
              <a:t>¿Se atreve alguno de ustedes, cuando tiene algo contra su prójimo, a </a:t>
            </a:r>
            <a:r>
              <a:rPr lang="es-ES" b="1" dirty="0">
                <a:latin typeface="Calibri" panose="020F0502020204030204" pitchFamily="34" charset="0"/>
              </a:rPr>
              <a:t>ir a juicio ante los incrédulos y no ante los santos</a:t>
            </a:r>
            <a:r>
              <a:rPr lang="es-ES" dirty="0">
                <a:latin typeface="Calibri" panose="020F0502020204030204" pitchFamily="34" charset="0"/>
              </a:rPr>
              <a:t>? </a:t>
            </a:r>
            <a:r>
              <a:rPr lang="es-ES" dirty="0" smtClean="0">
                <a:latin typeface="Calibri" panose="020F0502020204030204" pitchFamily="34" charset="0"/>
              </a:rPr>
              <a:t>2</a:t>
            </a:r>
            <a:r>
              <a:rPr lang="es-ES" dirty="0">
                <a:latin typeface="Calibri" panose="020F0502020204030204" pitchFamily="34" charset="0"/>
              </a:rPr>
              <a:t>  ¿O no saben que los santos han de juzgar al mundo? Y si el mundo es juzgado por ustedes, ¿no son competentes para juzgar los casos más sencillos? </a:t>
            </a:r>
            <a:endParaRPr lang="es-ES" dirty="0" smtClean="0">
              <a:latin typeface="Calibri" panose="020F0502020204030204" pitchFamily="34" charset="0"/>
            </a:endParaRPr>
          </a:p>
          <a:p>
            <a:pPr marL="0" indent="0">
              <a:lnSpc>
                <a:spcPct val="90000"/>
              </a:lnSpc>
              <a:spcBef>
                <a:spcPts val="0"/>
              </a:spcBef>
              <a:spcAft>
                <a:spcPts val="1200"/>
              </a:spcAft>
              <a:buNone/>
              <a:defRPr/>
            </a:pPr>
            <a:r>
              <a:rPr lang="en-US" dirty="0" smtClean="0">
                <a:latin typeface="Calibri" panose="020F0502020204030204" pitchFamily="34" charset="0"/>
              </a:rPr>
              <a:t>…</a:t>
            </a:r>
            <a:r>
              <a:rPr lang="es-ES" dirty="0">
                <a:latin typeface="Calibri" panose="020F0502020204030204" pitchFamily="34" charset="0"/>
              </a:rPr>
              <a:t>sino que hermano </a:t>
            </a:r>
            <a:r>
              <a:rPr lang="es-ES" b="1" dirty="0">
                <a:latin typeface="Calibri" panose="020F0502020204030204" pitchFamily="34" charset="0"/>
              </a:rPr>
              <a:t>contra hermano litiga</a:t>
            </a:r>
            <a:r>
              <a:rPr lang="es-ES" dirty="0">
                <a:latin typeface="Calibri" panose="020F0502020204030204" pitchFamily="34" charset="0"/>
              </a:rPr>
              <a:t>, y esto </a:t>
            </a:r>
            <a:r>
              <a:rPr lang="es-ES" b="1" dirty="0">
                <a:latin typeface="Calibri" panose="020F0502020204030204" pitchFamily="34" charset="0"/>
              </a:rPr>
              <a:t>ante incrédulos</a:t>
            </a:r>
            <a:r>
              <a:rPr lang="es-ES" dirty="0">
                <a:latin typeface="Calibri" panose="020F0502020204030204" pitchFamily="34" charset="0"/>
              </a:rPr>
              <a:t>? </a:t>
            </a:r>
            <a:endParaRPr lang="en-US" sz="2400" dirty="0">
              <a:latin typeface="Calibri" panose="020F0502020204030204" pitchFamily="34" charset="0"/>
            </a:endParaRPr>
          </a:p>
        </p:txBody>
      </p:sp>
      <p:sp>
        <p:nvSpPr>
          <p:cNvPr id="11366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 name="TextBox 5"/>
          <p:cNvSpPr txBox="1"/>
          <p:nvPr/>
        </p:nvSpPr>
        <p:spPr>
          <a:xfrm>
            <a:off x="152400" y="6213964"/>
            <a:ext cx="8720138"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rtl="0">
              <a:defRPr/>
            </a:pPr>
            <a:r>
              <a:rPr lang="en-US" b="1" dirty="0">
                <a:latin typeface="Calibri" panose="020F0502020204030204" pitchFamily="34" charset="0"/>
                <a:cs typeface="+mn-cs"/>
              </a:rPr>
              <a:t>No </a:t>
            </a:r>
            <a:r>
              <a:rPr lang="en-US" b="1" dirty="0" err="1" smtClean="0">
                <a:latin typeface="Calibri" panose="020F0502020204030204" pitchFamily="34" charset="0"/>
                <a:cs typeface="+mn-cs"/>
              </a:rPr>
              <a:t>depender</a:t>
            </a:r>
            <a:r>
              <a:rPr lang="en-US" b="1" dirty="0" smtClean="0">
                <a:latin typeface="Calibri" panose="020F0502020204030204" pitchFamily="34" charset="0"/>
                <a:cs typeface="+mn-cs"/>
              </a:rPr>
              <a:t> </a:t>
            </a:r>
            <a:r>
              <a:rPr lang="en-US" b="1" dirty="0">
                <a:latin typeface="Calibri" panose="020F0502020204030204" pitchFamily="34" charset="0"/>
                <a:cs typeface="+mn-cs"/>
              </a:rPr>
              <a:t>de los sistemas legales; ser un ejemplo de no </a:t>
            </a:r>
            <a:r>
              <a:rPr lang="en-US" b="1" dirty="0" err="1" smtClean="0">
                <a:latin typeface="Calibri" panose="020F0502020204030204" pitchFamily="34" charset="0"/>
                <a:cs typeface="+mn-cs"/>
              </a:rPr>
              <a:t>litigar</a:t>
            </a:r>
            <a:endParaRPr lang="en-US" b="1" dirty="0">
              <a:latin typeface="Calibri" panose="020F0502020204030204" pitchFamily="34" charset="0"/>
              <a:cs typeface="+mn-cs"/>
            </a:endParaRPr>
          </a:p>
        </p:txBody>
      </p:sp>
      <p:sp>
        <p:nvSpPr>
          <p:cNvPr id="16282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E4A2D57-8DA3-4210-9FBB-63DCFCBC7AB6}" type="slidenum">
              <a:rPr lang="en-US" altLang="en-US" sz="1400"/>
              <a:pPr algn="l" rtl="0">
                <a:spcBef>
                  <a:spcPct val="0"/>
                </a:spcBef>
                <a:buFontTx/>
                <a:buNone/>
              </a:pPr>
              <a:t>135</a:t>
            </a:fld>
            <a:endParaRPr lang="en-US" altLang="en-US" sz="1400"/>
          </a:p>
        </p:txBody>
      </p:sp>
    </p:spTree>
    <p:extLst>
      <p:ext uri="{BB962C8B-B14F-4D97-AF65-F5344CB8AC3E}">
        <p14:creationId xmlns:p14="http://schemas.microsoft.com/office/powerpoint/2010/main" val="4169284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12. La responsabilidad del cristiano...</a:t>
            </a:r>
          </a:p>
        </p:txBody>
      </p:sp>
      <p:sp>
        <p:nvSpPr>
          <p:cNvPr id="3" name="Content Placeholder 2"/>
          <p:cNvSpPr>
            <a:spLocks noGrp="1"/>
          </p:cNvSpPr>
          <p:nvPr>
            <p:ph idx="1"/>
          </p:nvPr>
        </p:nvSpPr>
        <p:spPr>
          <a:xfrm>
            <a:off x="228600" y="838200"/>
            <a:ext cx="8763000" cy="5334000"/>
          </a:xfrm>
        </p:spPr>
        <p:txBody>
          <a:bodyPr>
            <a:normAutofit lnSpcReduction="10000"/>
          </a:bodyPr>
          <a:lstStyle/>
          <a:p>
            <a:pPr marL="0" indent="0">
              <a:lnSpc>
                <a:spcPct val="80000"/>
              </a:lnSpc>
              <a:spcBef>
                <a:spcPts val="0"/>
              </a:spcBef>
              <a:spcAft>
                <a:spcPts val="1800"/>
              </a:spcAft>
              <a:buNone/>
              <a:defRPr/>
            </a:pPr>
            <a:r>
              <a:rPr lang="en-US" sz="3200" b="1" dirty="0" smtClean="0">
                <a:solidFill>
                  <a:schemeClr val="accent2"/>
                </a:solidFill>
                <a:latin typeface="Calibri" panose="020F0502020204030204" pitchFamily="34" charset="0"/>
              </a:rPr>
              <a:t>Rom 13:8-10 </a:t>
            </a:r>
            <a:r>
              <a:rPr lang="en-US" sz="3200" dirty="0" smtClean="0">
                <a:latin typeface="Calibri" panose="020F0502020204030204" pitchFamily="34" charset="0"/>
              </a:rPr>
              <a:t>– </a:t>
            </a:r>
            <a:r>
              <a:rPr lang="es-ES" sz="3200" dirty="0">
                <a:latin typeface="Calibri" panose="020F0502020204030204" pitchFamily="34" charset="0"/>
              </a:rPr>
              <a:t>No deban a nadie nada, sino el amarse unos a otros. Porque </a:t>
            </a:r>
            <a:r>
              <a:rPr lang="es-ES" sz="3200" b="1" dirty="0">
                <a:latin typeface="Calibri" panose="020F0502020204030204" pitchFamily="34" charset="0"/>
              </a:rPr>
              <a:t>el que ama a su prójimo, ha cumplido la ley</a:t>
            </a:r>
            <a:r>
              <a:rPr lang="es-ES" sz="3200" dirty="0">
                <a:latin typeface="Calibri" panose="020F0502020204030204" pitchFamily="34" charset="0"/>
              </a:rPr>
              <a:t>. </a:t>
            </a:r>
            <a:r>
              <a:rPr lang="es-ES" sz="3200" dirty="0" smtClean="0">
                <a:latin typeface="Calibri" panose="020F0502020204030204" pitchFamily="34" charset="0"/>
              </a:rPr>
              <a:t>9</a:t>
            </a:r>
            <a:r>
              <a:rPr lang="es-ES" sz="3200" dirty="0">
                <a:latin typeface="Calibri" panose="020F0502020204030204" pitchFamily="34" charset="0"/>
              </a:rPr>
              <a:t>  Porque esto: «NO COMETERÁS ADULTERIO, NO MATARÁS, NO HURTARÁS, NO CODICIARÁS», y cualquier otro mandamiento, en estas palabras se resume: «AMARÁS A TU PRÓJIMO COMO A TI MISMO». 10  El amor no hace mal al prójimo. Por tanto, </a:t>
            </a:r>
            <a:r>
              <a:rPr lang="es-ES" sz="3200" b="1" dirty="0">
                <a:latin typeface="Calibri" panose="020F0502020204030204" pitchFamily="34" charset="0"/>
              </a:rPr>
              <a:t>el amor es el cumplimiento de la ley</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lnSpc>
                <a:spcPct val="80000"/>
              </a:lnSpc>
              <a:spcBef>
                <a:spcPts val="0"/>
              </a:spcBef>
              <a:spcAft>
                <a:spcPts val="1800"/>
              </a:spcAft>
              <a:buNone/>
              <a:defRPr/>
            </a:pPr>
            <a:r>
              <a:rPr lang="en-US" sz="3200" b="1" dirty="0" smtClean="0">
                <a:solidFill>
                  <a:schemeClr val="accent2"/>
                </a:solidFill>
                <a:latin typeface="Calibri" panose="020F0502020204030204" pitchFamily="34" charset="0"/>
              </a:rPr>
              <a:t>I Ped 2:20 </a:t>
            </a:r>
            <a:r>
              <a:rPr lang="en-US" sz="3200" dirty="0" smtClean="0">
                <a:latin typeface="Calibri" panose="020F0502020204030204" pitchFamily="34" charset="0"/>
              </a:rPr>
              <a:t>- </a:t>
            </a:r>
            <a:r>
              <a:rPr lang="es-ES" sz="3200" dirty="0">
                <a:latin typeface="Calibri" panose="020F0502020204030204" pitchFamily="34" charset="0"/>
              </a:rPr>
              <a:t>Pues ¿qué mérito hay, si cuando ustedes </a:t>
            </a:r>
            <a:r>
              <a:rPr lang="es-ES" sz="3200" b="1" dirty="0">
                <a:latin typeface="Calibri" panose="020F0502020204030204" pitchFamily="34" charset="0"/>
              </a:rPr>
              <a:t>pecan y son tratados con severidad </a:t>
            </a:r>
            <a:r>
              <a:rPr lang="es-ES" sz="3200" dirty="0">
                <a:latin typeface="Calibri" panose="020F0502020204030204" pitchFamily="34" charset="0"/>
              </a:rPr>
              <a:t>lo soportan con paciencia? Pero si cuando </a:t>
            </a:r>
            <a:r>
              <a:rPr lang="es-ES" sz="3200" b="1" dirty="0">
                <a:latin typeface="Calibri" panose="020F0502020204030204" pitchFamily="34" charset="0"/>
              </a:rPr>
              <a:t>hacen lo bueno</a:t>
            </a:r>
            <a:r>
              <a:rPr lang="es-ES" sz="3200" dirty="0">
                <a:latin typeface="Calibri" panose="020F0502020204030204" pitchFamily="34" charset="0"/>
              </a:rPr>
              <a:t> sufren por ello y lo soportan </a:t>
            </a:r>
            <a:r>
              <a:rPr lang="es-ES" sz="3200" b="1" dirty="0">
                <a:latin typeface="Calibri" panose="020F0502020204030204" pitchFamily="34" charset="0"/>
              </a:rPr>
              <a:t>con paciencia</a:t>
            </a:r>
            <a:r>
              <a:rPr lang="es-ES" sz="3200" dirty="0">
                <a:latin typeface="Calibri" panose="020F0502020204030204" pitchFamily="34" charset="0"/>
              </a:rPr>
              <a:t>, esto halla gracia con Dios. </a:t>
            </a:r>
            <a:endParaRPr lang="en-US" sz="3200" dirty="0">
              <a:latin typeface="Calibri" panose="020F0502020204030204" pitchFamily="34" charset="0"/>
            </a:endParaRPr>
          </a:p>
        </p:txBody>
      </p:sp>
      <p:sp>
        <p:nvSpPr>
          <p:cNvPr id="11469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6384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 name="TextBox 6"/>
          <p:cNvSpPr txBox="1"/>
          <p:nvPr/>
        </p:nvSpPr>
        <p:spPr>
          <a:xfrm>
            <a:off x="1298731" y="6172200"/>
            <a:ext cx="6508448" cy="46166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none">
            <a:spAutoFit/>
          </a:bodyPr>
          <a:lstStyle/>
          <a:p>
            <a:pPr algn="ctr" rtl="0">
              <a:defRPr/>
            </a:pPr>
            <a:r>
              <a:rPr lang="en-US" b="1" dirty="0" err="1" smtClean="0">
                <a:latin typeface="Calibri" panose="020F0502020204030204" pitchFamily="34" charset="0"/>
                <a:cs typeface="+mn-cs"/>
              </a:rPr>
              <a:t>Vivir</a:t>
            </a:r>
            <a:r>
              <a:rPr lang="en-US" b="1" dirty="0" smtClean="0">
                <a:latin typeface="Calibri" panose="020F0502020204030204" pitchFamily="34" charset="0"/>
                <a:cs typeface="+mn-cs"/>
              </a:rPr>
              <a:t> </a:t>
            </a:r>
            <a:r>
              <a:rPr lang="en-US" b="1" dirty="0" err="1" smtClean="0">
                <a:latin typeface="Calibri" panose="020F0502020204030204" pitchFamily="34" charset="0"/>
                <a:cs typeface="+mn-cs"/>
              </a:rPr>
              <a:t>según</a:t>
            </a:r>
            <a:r>
              <a:rPr lang="en-US" b="1" dirty="0" smtClean="0">
                <a:latin typeface="Calibri" panose="020F0502020204030204" pitchFamily="34" charset="0"/>
                <a:cs typeface="+mn-cs"/>
              </a:rPr>
              <a:t> el </a:t>
            </a:r>
            <a:r>
              <a:rPr lang="en-US" b="1" dirty="0">
                <a:latin typeface="Calibri" panose="020F0502020204030204" pitchFamily="34" charset="0"/>
                <a:cs typeface="+mn-cs"/>
              </a:rPr>
              <a:t>amor. </a:t>
            </a:r>
            <a:r>
              <a:rPr lang="en-US" b="1" dirty="0" err="1" smtClean="0">
                <a:latin typeface="Calibri" panose="020F0502020204030204" pitchFamily="34" charset="0"/>
                <a:cs typeface="+mn-cs"/>
              </a:rPr>
              <a:t>Hacer</a:t>
            </a:r>
            <a:r>
              <a:rPr lang="en-US" b="1" dirty="0" smtClean="0">
                <a:latin typeface="Calibri" panose="020F0502020204030204" pitchFamily="34" charset="0"/>
                <a:cs typeface="+mn-cs"/>
              </a:rPr>
              <a:t> lo </a:t>
            </a:r>
            <a:r>
              <a:rPr lang="en-US" b="1" dirty="0" err="1" smtClean="0">
                <a:latin typeface="Calibri" panose="020F0502020204030204" pitchFamily="34" charset="0"/>
                <a:cs typeface="+mn-cs"/>
              </a:rPr>
              <a:t>bueno</a:t>
            </a:r>
            <a:r>
              <a:rPr lang="en-US" b="1" dirty="0" smtClean="0">
                <a:latin typeface="Calibri" panose="020F0502020204030204" pitchFamily="34" charset="0"/>
                <a:cs typeface="+mn-cs"/>
              </a:rPr>
              <a:t>. </a:t>
            </a:r>
            <a:r>
              <a:rPr lang="en-US" b="1" dirty="0" err="1" smtClean="0">
                <a:latin typeface="Calibri" panose="020F0502020204030204" pitchFamily="34" charset="0"/>
                <a:cs typeface="+mn-cs"/>
              </a:rPr>
              <a:t>Ser</a:t>
            </a:r>
            <a:r>
              <a:rPr lang="en-US" b="1" dirty="0" smtClean="0">
                <a:latin typeface="Calibri" panose="020F0502020204030204" pitchFamily="34" charset="0"/>
                <a:cs typeface="+mn-cs"/>
              </a:rPr>
              <a:t> </a:t>
            </a:r>
            <a:r>
              <a:rPr lang="en-US" b="1" dirty="0">
                <a:latin typeface="Calibri" panose="020F0502020204030204" pitchFamily="34" charset="0"/>
                <a:cs typeface="+mn-cs"/>
              </a:rPr>
              <a:t>paciente.</a:t>
            </a:r>
          </a:p>
        </p:txBody>
      </p:sp>
      <p:sp>
        <p:nvSpPr>
          <p:cNvPr id="16384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25456D5-30E9-49D1-8E4F-EDB237A3AC55}" type="slidenum">
              <a:rPr lang="en-US" altLang="en-US" sz="1400"/>
              <a:pPr algn="l" rtl="0">
                <a:spcBef>
                  <a:spcPct val="0"/>
                </a:spcBef>
                <a:buFontTx/>
                <a:buNone/>
              </a:pPr>
              <a:t>136</a:t>
            </a:fld>
            <a:endParaRPr lang="en-US" altLang="en-US" sz="1400"/>
          </a:p>
        </p:txBody>
      </p:sp>
    </p:spTree>
    <p:extLst>
      <p:ext uri="{BB962C8B-B14F-4D97-AF65-F5344CB8AC3E}">
        <p14:creationId xmlns:p14="http://schemas.microsoft.com/office/powerpoint/2010/main" val="318460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dirty="0"/>
              <a:t>13. Dios y las autoridades terrenales</a:t>
            </a:r>
          </a:p>
        </p:txBody>
      </p:sp>
      <p:sp>
        <p:nvSpPr>
          <p:cNvPr id="3" name="Content Placeholder 2"/>
          <p:cNvSpPr>
            <a:spLocks noGrp="1"/>
          </p:cNvSpPr>
          <p:nvPr>
            <p:ph idx="1"/>
          </p:nvPr>
        </p:nvSpPr>
        <p:spPr>
          <a:xfrm>
            <a:off x="152400" y="609600"/>
            <a:ext cx="8839200" cy="6172200"/>
          </a:xfrm>
        </p:spPr>
        <p:txBody>
          <a:bodyPr>
            <a:normAutofit fontScale="85000" lnSpcReduction="20000"/>
          </a:bodyPr>
          <a:lstStyle/>
          <a:p>
            <a:pPr marL="0" indent="0">
              <a:spcBef>
                <a:spcPts val="0"/>
              </a:spcBef>
              <a:spcAft>
                <a:spcPts val="1200"/>
              </a:spcAft>
              <a:buNone/>
              <a:defRPr/>
            </a:pPr>
            <a:r>
              <a:rPr lang="en-US" sz="3200" b="1" dirty="0">
                <a:solidFill>
                  <a:schemeClr val="accent2"/>
                </a:solidFill>
                <a:latin typeface="Calibri" panose="020F0502020204030204" pitchFamily="34" charset="0"/>
              </a:rPr>
              <a:t>1 </a:t>
            </a:r>
            <a:r>
              <a:rPr lang="en-US" sz="3200" b="1" dirty="0" smtClean="0">
                <a:solidFill>
                  <a:schemeClr val="accent2"/>
                </a:solidFill>
                <a:latin typeface="Calibri" panose="020F0502020204030204" pitchFamily="34" charset="0"/>
              </a:rPr>
              <a:t>Tim 6:15 </a:t>
            </a:r>
            <a:r>
              <a:rPr lang="en-US" sz="3200" dirty="0" smtClean="0">
                <a:latin typeface="Calibri" panose="020F0502020204030204" pitchFamily="34" charset="0"/>
              </a:rPr>
              <a:t>– …</a:t>
            </a:r>
            <a:r>
              <a:rPr lang="es-ES" sz="3200" dirty="0">
                <a:latin typeface="Calibri" panose="020F0502020204030204" pitchFamily="34" charset="0"/>
              </a:rPr>
              <a:t> la cual manifestará a su debido tiempo el bienaventurado y </a:t>
            </a:r>
            <a:r>
              <a:rPr lang="es-ES" sz="3200" b="1" dirty="0">
                <a:latin typeface="Calibri" panose="020F0502020204030204" pitchFamily="34" charset="0"/>
              </a:rPr>
              <a:t>único Soberano</a:t>
            </a:r>
            <a:r>
              <a:rPr lang="es-ES" sz="3200" dirty="0">
                <a:latin typeface="Calibri" panose="020F0502020204030204" pitchFamily="34" charset="0"/>
              </a:rPr>
              <a:t>, el </a:t>
            </a:r>
            <a:r>
              <a:rPr lang="es-ES" sz="3200" b="1" dirty="0">
                <a:latin typeface="Calibri" panose="020F0502020204030204" pitchFamily="34" charset="0"/>
              </a:rPr>
              <a:t>Rey de reyes y Señor de </a:t>
            </a:r>
            <a:r>
              <a:rPr lang="es-ES" sz="3200" b="1" dirty="0" smtClean="0">
                <a:latin typeface="Calibri" panose="020F0502020204030204" pitchFamily="34" charset="0"/>
              </a:rPr>
              <a:t>señores</a:t>
            </a:r>
            <a:r>
              <a:rPr lang="es-ES" sz="3200" dirty="0" smtClean="0">
                <a:latin typeface="Calibri" panose="020F0502020204030204" pitchFamily="34" charset="0"/>
              </a:rPr>
              <a:t>.</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spcBef>
                <a:spcPts val="0"/>
              </a:spcBef>
              <a:spcAft>
                <a:spcPts val="1200"/>
              </a:spcAft>
              <a:buNone/>
              <a:defRPr/>
            </a:pPr>
            <a:r>
              <a:rPr lang="en-US" sz="3200" b="1" dirty="0" err="1" smtClean="0">
                <a:solidFill>
                  <a:schemeClr val="accent2"/>
                </a:solidFill>
                <a:latin typeface="Calibri" panose="020F0502020204030204" pitchFamily="34" charset="0"/>
              </a:rPr>
              <a:t>Apoc</a:t>
            </a:r>
            <a:r>
              <a:rPr lang="en-US" sz="3200" b="1" dirty="0" smtClean="0">
                <a:solidFill>
                  <a:schemeClr val="accent2"/>
                </a:solidFill>
                <a:latin typeface="Calibri" panose="020F0502020204030204" pitchFamily="34" charset="0"/>
              </a:rPr>
              <a:t> 19:15-16 </a:t>
            </a:r>
            <a:r>
              <a:rPr lang="en-US" sz="3200" dirty="0" smtClean="0">
                <a:latin typeface="Calibri" panose="020F0502020204030204" pitchFamily="34" charset="0"/>
              </a:rPr>
              <a:t>– </a:t>
            </a:r>
            <a:r>
              <a:rPr lang="es-ES" sz="3200" dirty="0">
                <a:latin typeface="Calibri" panose="020F0502020204030204" pitchFamily="34" charset="0"/>
              </a:rPr>
              <a:t>De Su boca sale una espada afilada para </a:t>
            </a:r>
            <a:r>
              <a:rPr lang="es-ES" sz="3200" b="1" dirty="0">
                <a:latin typeface="Calibri" panose="020F0502020204030204" pitchFamily="34" charset="0"/>
              </a:rPr>
              <a:t>herir con ella a las naciones </a:t>
            </a:r>
            <a:r>
              <a:rPr lang="es-ES" sz="3200" dirty="0">
                <a:latin typeface="Calibri" panose="020F0502020204030204" pitchFamily="34" charset="0"/>
              </a:rPr>
              <a:t>y </a:t>
            </a:r>
            <a:r>
              <a:rPr lang="es-ES" sz="3200" b="1" dirty="0">
                <a:latin typeface="Calibri" panose="020F0502020204030204" pitchFamily="34" charset="0"/>
              </a:rPr>
              <a:t>las regirá </a:t>
            </a:r>
            <a:r>
              <a:rPr lang="es-ES" sz="3200" dirty="0">
                <a:latin typeface="Calibri" panose="020F0502020204030204" pitchFamily="34" charset="0"/>
              </a:rPr>
              <a:t>con vara de hierro. </a:t>
            </a:r>
            <a:r>
              <a:rPr lang="es-ES" sz="3200" b="1" dirty="0">
                <a:latin typeface="Calibri" panose="020F0502020204030204" pitchFamily="34" charset="0"/>
              </a:rPr>
              <a:t>Él mismo pisa el lagar del vino del furor de la ira </a:t>
            </a:r>
            <a:r>
              <a:rPr lang="es-ES" sz="3200" dirty="0">
                <a:latin typeface="Calibri" panose="020F0502020204030204" pitchFamily="34" charset="0"/>
              </a:rPr>
              <a:t>de Dios Todopoderoso. </a:t>
            </a:r>
            <a:r>
              <a:rPr lang="es-ES" sz="3200" dirty="0" smtClean="0">
                <a:latin typeface="Calibri" panose="020F0502020204030204" pitchFamily="34" charset="0"/>
              </a:rPr>
              <a:t>16</a:t>
            </a:r>
            <a:r>
              <a:rPr lang="es-ES" sz="3200" dirty="0">
                <a:latin typeface="Calibri" panose="020F0502020204030204" pitchFamily="34" charset="0"/>
              </a:rPr>
              <a:t>  En Su manto y en Su muslo tiene un nombre escrito: «REY DE REYES Y SEÑOR DE SEÑORES». </a:t>
            </a:r>
            <a:endParaRPr lang="es-ES" sz="3200" dirty="0" smtClean="0">
              <a:latin typeface="Calibri" panose="020F0502020204030204" pitchFamily="34" charset="0"/>
            </a:endParaRPr>
          </a:p>
          <a:p>
            <a:pPr marL="0" indent="0">
              <a:spcBef>
                <a:spcPts val="0"/>
              </a:spcBef>
              <a:spcAft>
                <a:spcPts val="1200"/>
              </a:spcAft>
              <a:buNone/>
              <a:defRPr/>
            </a:pPr>
            <a:r>
              <a:rPr lang="en-US" sz="3200" b="1" dirty="0" smtClean="0">
                <a:solidFill>
                  <a:schemeClr val="accent2"/>
                </a:solidFill>
                <a:latin typeface="Calibri" panose="020F0502020204030204" pitchFamily="34" charset="0"/>
              </a:rPr>
              <a:t>Fil 3:20 </a:t>
            </a:r>
            <a:r>
              <a:rPr lang="en-US" sz="3200" dirty="0" smtClean="0">
                <a:latin typeface="Calibri" panose="020F0502020204030204" pitchFamily="34" charset="0"/>
              </a:rPr>
              <a:t>- </a:t>
            </a:r>
            <a:r>
              <a:rPr lang="es-ES" sz="3200" dirty="0">
                <a:latin typeface="Calibri" panose="020F0502020204030204" pitchFamily="34" charset="0"/>
              </a:rPr>
              <a:t>Porque </a:t>
            </a:r>
            <a:r>
              <a:rPr lang="es-ES" sz="3200" b="1" dirty="0">
                <a:latin typeface="Calibri" panose="020F0502020204030204" pitchFamily="34" charset="0"/>
              </a:rPr>
              <a:t>nuestra ciudadanía está en los cielos</a:t>
            </a:r>
            <a:r>
              <a:rPr lang="es-ES" sz="3200" dirty="0">
                <a:latin typeface="Calibri" panose="020F0502020204030204" pitchFamily="34" charset="0"/>
              </a:rPr>
              <a:t>, de donde también ansiosamente esperamos a un Salvador, el Señor </a:t>
            </a:r>
            <a:r>
              <a:rPr lang="es-ES" sz="3200" dirty="0" smtClean="0">
                <a:latin typeface="Calibri" panose="020F0502020204030204" pitchFamily="34" charset="0"/>
              </a:rPr>
              <a:t>Jesucristo.</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spcBef>
                <a:spcPts val="0"/>
              </a:spcBef>
              <a:spcAft>
                <a:spcPts val="1200"/>
              </a:spcAft>
              <a:buNone/>
              <a:defRPr/>
            </a:pPr>
            <a:r>
              <a:rPr lang="en-US" sz="3200" b="1" dirty="0" err="1" smtClean="0">
                <a:solidFill>
                  <a:schemeClr val="accent2"/>
                </a:solidFill>
                <a:latin typeface="Calibri" panose="020F0502020204030204" pitchFamily="34" charset="0"/>
              </a:rPr>
              <a:t>Apoc</a:t>
            </a:r>
            <a:r>
              <a:rPr lang="en-US" sz="3200" b="1" dirty="0" smtClean="0">
                <a:solidFill>
                  <a:schemeClr val="accent2"/>
                </a:solidFill>
                <a:latin typeface="Calibri" panose="020F0502020204030204" pitchFamily="34" charset="0"/>
              </a:rPr>
              <a:t> 6:9-10 </a:t>
            </a:r>
            <a:r>
              <a:rPr lang="en-US" sz="3200" dirty="0" smtClean="0">
                <a:latin typeface="Calibri" panose="020F0502020204030204" pitchFamily="34" charset="0"/>
              </a:rPr>
              <a:t>– </a:t>
            </a:r>
            <a:r>
              <a:rPr lang="es-ES" sz="3200" dirty="0">
                <a:latin typeface="Calibri" panose="020F0502020204030204" pitchFamily="34" charset="0"/>
              </a:rPr>
              <a:t>Cuando el Cordero abrió el quinto sello, vi debajo del altar las almas de los que habían sido muertos a causa de la palabra de Dios y del testimonio que habían mantenido. </a:t>
            </a:r>
            <a:r>
              <a:rPr lang="es-ES" sz="3200" dirty="0" smtClean="0">
                <a:latin typeface="Calibri" panose="020F0502020204030204" pitchFamily="34" charset="0"/>
              </a:rPr>
              <a:t>10</a:t>
            </a:r>
            <a:r>
              <a:rPr lang="es-ES" sz="3200" dirty="0">
                <a:latin typeface="Calibri" panose="020F0502020204030204" pitchFamily="34" charset="0"/>
              </a:rPr>
              <a:t>  Clamaban a gran voz: «¿Hasta cuándo, oh Señor santo y verdadero, esperarás </a:t>
            </a:r>
            <a:r>
              <a:rPr lang="es-ES" sz="3200" b="1" dirty="0">
                <a:latin typeface="Calibri" panose="020F0502020204030204" pitchFamily="34" charset="0"/>
              </a:rPr>
              <a:t>para juzgar y vengar nuestra sangre de los que moran en la tierra</a:t>
            </a:r>
            <a:r>
              <a:rPr lang="es-ES" sz="3200" dirty="0">
                <a:latin typeface="Calibri" panose="020F0502020204030204" pitchFamily="34" charset="0"/>
              </a:rPr>
              <a:t>?». </a:t>
            </a:r>
            <a:endParaRPr lang="en-US" sz="3200" dirty="0">
              <a:latin typeface="Calibri" panose="020F0502020204030204" pitchFamily="34" charset="0"/>
            </a:endParaRPr>
          </a:p>
        </p:txBody>
      </p:sp>
      <p:sp>
        <p:nvSpPr>
          <p:cNvPr id="11571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6486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6487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8EBB724-B74C-4158-9C33-F40E78EF1894}" type="slidenum">
              <a:rPr lang="en-US" altLang="en-US" sz="1400"/>
              <a:pPr algn="l" rtl="0">
                <a:spcBef>
                  <a:spcPct val="0"/>
                </a:spcBef>
                <a:buFontTx/>
                <a:buNone/>
              </a:pPr>
              <a:t>137</a:t>
            </a:fld>
            <a:endParaRPr lang="en-US" altLang="en-US" sz="1400"/>
          </a:p>
        </p:txBody>
      </p:sp>
    </p:spTree>
    <p:extLst>
      <p:ext uri="{BB962C8B-B14F-4D97-AF65-F5344CB8AC3E}">
        <p14:creationId xmlns:p14="http://schemas.microsoft.com/office/powerpoint/2010/main" val="3879865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14. </a:t>
            </a:r>
            <a:r>
              <a:rPr lang="en-US" sz="2800" dirty="0" err="1"/>
              <a:t>Autoridades</a:t>
            </a:r>
            <a:r>
              <a:rPr lang="en-US" sz="2800" dirty="0"/>
              <a:t> </a:t>
            </a:r>
            <a:r>
              <a:rPr lang="en-US" sz="2800" dirty="0" err="1" smtClean="0"/>
              <a:t>terrenales</a:t>
            </a:r>
            <a:r>
              <a:rPr lang="en-US" sz="2800" dirty="0"/>
              <a:t>: </a:t>
            </a:r>
            <a:r>
              <a:rPr lang="en-US" sz="2800" dirty="0" err="1" smtClean="0"/>
              <a:t>juicio</a:t>
            </a:r>
            <a:r>
              <a:rPr lang="en-US" sz="2800" dirty="0" smtClean="0"/>
              <a:t> especial</a:t>
            </a:r>
            <a:endParaRPr lang="en-US" sz="2800" dirty="0"/>
          </a:p>
        </p:txBody>
      </p:sp>
      <p:sp>
        <p:nvSpPr>
          <p:cNvPr id="3" name="Content Placeholder 2"/>
          <p:cNvSpPr>
            <a:spLocks noGrp="1"/>
          </p:cNvSpPr>
          <p:nvPr>
            <p:ph idx="1"/>
          </p:nvPr>
        </p:nvSpPr>
        <p:spPr>
          <a:xfrm>
            <a:off x="169863" y="685800"/>
            <a:ext cx="8991600" cy="6172200"/>
          </a:xfrm>
        </p:spPr>
        <p:txBody>
          <a:bodyPr>
            <a:normAutofit fontScale="92500" lnSpcReduction="20000"/>
          </a:bodyPr>
          <a:lstStyle/>
          <a:p>
            <a:pPr marL="0" indent="0">
              <a:spcBef>
                <a:spcPts val="0"/>
              </a:spcBef>
              <a:spcAft>
                <a:spcPts val="0"/>
              </a:spcAft>
              <a:buNone/>
              <a:defRPr/>
            </a:pPr>
            <a:r>
              <a:rPr lang="en-US" sz="3200" b="1" dirty="0" err="1" smtClean="0">
                <a:solidFill>
                  <a:schemeClr val="accent2"/>
                </a:solidFill>
                <a:latin typeface="Calibri" panose="020F0502020204030204" pitchFamily="34" charset="0"/>
              </a:rPr>
              <a:t>Prov</a:t>
            </a:r>
            <a:r>
              <a:rPr lang="en-US" sz="3200" b="1" dirty="0" smtClean="0">
                <a:solidFill>
                  <a:schemeClr val="accent2"/>
                </a:solidFill>
                <a:latin typeface="Calibri" panose="020F0502020204030204" pitchFamily="34" charset="0"/>
              </a:rPr>
              <a:t> 31:4</a:t>
            </a:r>
            <a:r>
              <a:rPr lang="en-US" sz="3200" b="1" dirty="0">
                <a:solidFill>
                  <a:schemeClr val="accent2"/>
                </a:solidFill>
                <a:latin typeface="Calibri" panose="020F0502020204030204" pitchFamily="34" charset="0"/>
              </a:rPr>
              <a:t>, </a:t>
            </a:r>
            <a:r>
              <a:rPr lang="en-US" sz="3200" b="1" dirty="0" smtClean="0">
                <a:solidFill>
                  <a:schemeClr val="accent2"/>
                </a:solidFill>
                <a:latin typeface="Calibri" panose="020F0502020204030204" pitchFamily="34" charset="0"/>
              </a:rPr>
              <a:t>8-9 </a:t>
            </a:r>
            <a:r>
              <a:rPr lang="en-US" sz="3200" dirty="0" smtClean="0">
                <a:latin typeface="Calibri" panose="020F0502020204030204" pitchFamily="34" charset="0"/>
              </a:rPr>
              <a:t>–</a:t>
            </a:r>
            <a:r>
              <a:rPr lang="en-US" sz="3200" baseline="30000" dirty="0" smtClean="0">
                <a:latin typeface="Calibri" panose="020F0502020204030204" pitchFamily="34" charset="0"/>
              </a:rPr>
              <a:t> </a:t>
            </a:r>
            <a:r>
              <a:rPr lang="es-ES" sz="3200" dirty="0" smtClean="0">
                <a:latin typeface="Calibri" panose="020F0502020204030204" pitchFamily="34" charset="0"/>
              </a:rPr>
              <a:t>No </a:t>
            </a:r>
            <a:r>
              <a:rPr lang="es-ES" sz="3200" dirty="0">
                <a:latin typeface="Calibri" panose="020F0502020204030204" pitchFamily="34" charset="0"/>
              </a:rPr>
              <a:t>es para los reyes, oh Lemuel, </a:t>
            </a:r>
            <a:endParaRPr lang="es-ES" sz="3200" dirty="0" smtClean="0">
              <a:latin typeface="Calibri" panose="020F0502020204030204" pitchFamily="34" charset="0"/>
            </a:endParaRPr>
          </a:p>
          <a:p>
            <a:pPr marL="0" indent="0">
              <a:spcBef>
                <a:spcPts val="0"/>
              </a:spcBef>
              <a:spcAft>
                <a:spcPts val="0"/>
              </a:spcAft>
              <a:buNone/>
              <a:defRPr/>
            </a:pPr>
            <a:r>
              <a:rPr lang="es-ES" sz="3200" dirty="0" smtClean="0">
                <a:latin typeface="Calibri" panose="020F0502020204030204" pitchFamily="34" charset="0"/>
              </a:rPr>
              <a:t>No </a:t>
            </a:r>
            <a:r>
              <a:rPr lang="es-ES" sz="3200" dirty="0">
                <a:latin typeface="Calibri" panose="020F0502020204030204" pitchFamily="34" charset="0"/>
              </a:rPr>
              <a:t>es para los reyes beber vino, </a:t>
            </a:r>
            <a:endParaRPr lang="es-ES" sz="3200" dirty="0" smtClean="0">
              <a:latin typeface="Calibri" panose="020F0502020204030204" pitchFamily="34" charset="0"/>
            </a:endParaRPr>
          </a:p>
          <a:p>
            <a:pPr marL="0" indent="0">
              <a:spcBef>
                <a:spcPts val="0"/>
              </a:spcBef>
              <a:spcAft>
                <a:spcPts val="0"/>
              </a:spcAft>
              <a:buNone/>
              <a:defRPr/>
            </a:pPr>
            <a:r>
              <a:rPr lang="es-ES" sz="3200" dirty="0" smtClean="0">
                <a:latin typeface="Calibri" panose="020F0502020204030204" pitchFamily="34" charset="0"/>
              </a:rPr>
              <a:t>Ni </a:t>
            </a:r>
            <a:r>
              <a:rPr lang="es-ES" sz="3200" dirty="0">
                <a:latin typeface="Calibri" panose="020F0502020204030204" pitchFamily="34" charset="0"/>
              </a:rPr>
              <a:t>para los gobernantes desear bebida </a:t>
            </a:r>
            <a:r>
              <a:rPr lang="es-ES" sz="3200" dirty="0" smtClean="0">
                <a:latin typeface="Calibri" panose="020F0502020204030204" pitchFamily="34" charset="0"/>
              </a:rPr>
              <a:t>fuerte…</a:t>
            </a:r>
            <a:r>
              <a:rPr lang="es-ES" sz="3200" dirty="0">
                <a:latin typeface="Calibri" panose="020F0502020204030204" pitchFamily="34" charset="0"/>
              </a:rPr>
              <a:t> </a:t>
            </a:r>
          </a:p>
          <a:p>
            <a:pPr marL="0" indent="0">
              <a:spcBef>
                <a:spcPts val="0"/>
              </a:spcBef>
              <a:spcAft>
                <a:spcPts val="0"/>
              </a:spcAft>
              <a:buNone/>
              <a:defRPr/>
            </a:pPr>
            <a:r>
              <a:rPr lang="es-ES" sz="3200" dirty="0" smtClean="0">
                <a:latin typeface="Calibri" panose="020F0502020204030204" pitchFamily="34" charset="0"/>
              </a:rPr>
              <a:t>8</a:t>
            </a:r>
            <a:r>
              <a:rPr lang="es-ES" sz="3200" dirty="0">
                <a:latin typeface="Calibri" panose="020F0502020204030204" pitchFamily="34" charset="0"/>
              </a:rPr>
              <a:t>  Abre tu boca por </a:t>
            </a:r>
            <a:r>
              <a:rPr lang="es-ES" sz="3200" b="1" dirty="0">
                <a:latin typeface="Calibri" panose="020F0502020204030204" pitchFamily="34" charset="0"/>
              </a:rPr>
              <a:t>los mudos</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spcBef>
                <a:spcPts val="0"/>
              </a:spcBef>
              <a:spcAft>
                <a:spcPts val="0"/>
              </a:spcAft>
              <a:buNone/>
              <a:defRPr/>
            </a:pPr>
            <a:r>
              <a:rPr lang="es-ES" sz="3200" dirty="0" smtClean="0">
                <a:latin typeface="Calibri" panose="020F0502020204030204" pitchFamily="34" charset="0"/>
              </a:rPr>
              <a:t>Por </a:t>
            </a:r>
            <a:r>
              <a:rPr lang="es-ES" sz="3200" dirty="0">
                <a:latin typeface="Calibri" panose="020F0502020204030204" pitchFamily="34" charset="0"/>
              </a:rPr>
              <a:t>los derechos de </a:t>
            </a:r>
            <a:r>
              <a:rPr lang="es-ES" sz="3200" b="1" dirty="0">
                <a:latin typeface="Calibri" panose="020F0502020204030204" pitchFamily="34" charset="0"/>
              </a:rPr>
              <a:t>todos los desdichados</a:t>
            </a:r>
            <a:r>
              <a:rPr lang="es-ES" sz="3200" dirty="0">
                <a:latin typeface="Calibri" panose="020F0502020204030204" pitchFamily="34" charset="0"/>
              </a:rPr>
              <a:t>. </a:t>
            </a:r>
          </a:p>
          <a:p>
            <a:pPr marL="0" indent="0">
              <a:spcBef>
                <a:spcPts val="0"/>
              </a:spcBef>
              <a:spcAft>
                <a:spcPts val="0"/>
              </a:spcAft>
              <a:buNone/>
              <a:defRPr/>
            </a:pPr>
            <a:r>
              <a:rPr lang="es-ES" sz="3200" dirty="0" smtClean="0">
                <a:latin typeface="Calibri" panose="020F0502020204030204" pitchFamily="34" charset="0"/>
              </a:rPr>
              <a:t>9</a:t>
            </a:r>
            <a:r>
              <a:rPr lang="es-ES" sz="3200" dirty="0">
                <a:latin typeface="Calibri" panose="020F0502020204030204" pitchFamily="34" charset="0"/>
              </a:rPr>
              <a:t>  Abre tu boca, </a:t>
            </a:r>
            <a:r>
              <a:rPr lang="es-ES" sz="3200" b="1" dirty="0">
                <a:latin typeface="Calibri" panose="020F0502020204030204" pitchFamily="34" charset="0"/>
              </a:rPr>
              <a:t>juzga con justicia</a:t>
            </a:r>
            <a:r>
              <a:rPr lang="es-ES" sz="3200" dirty="0">
                <a:latin typeface="Calibri" panose="020F0502020204030204" pitchFamily="34" charset="0"/>
              </a:rPr>
              <a:t>, </a:t>
            </a:r>
            <a:endParaRPr lang="es-ES" sz="3200" dirty="0" smtClean="0">
              <a:latin typeface="Calibri" panose="020F0502020204030204" pitchFamily="34" charset="0"/>
            </a:endParaRPr>
          </a:p>
          <a:p>
            <a:pPr marL="0" indent="0">
              <a:spcBef>
                <a:spcPts val="0"/>
              </a:spcBef>
              <a:spcAft>
                <a:spcPts val="0"/>
              </a:spcAft>
              <a:buNone/>
              <a:defRPr/>
            </a:pPr>
            <a:r>
              <a:rPr lang="es-ES" sz="3200" dirty="0" smtClean="0">
                <a:latin typeface="Calibri" panose="020F0502020204030204" pitchFamily="34" charset="0"/>
              </a:rPr>
              <a:t>Y </a:t>
            </a:r>
            <a:r>
              <a:rPr lang="es-ES" sz="3200" dirty="0">
                <a:latin typeface="Calibri" panose="020F0502020204030204" pitchFamily="34" charset="0"/>
              </a:rPr>
              <a:t>defiende los derechos </a:t>
            </a:r>
            <a:r>
              <a:rPr lang="es-ES" sz="3200" b="1" dirty="0">
                <a:latin typeface="Calibri" panose="020F0502020204030204" pitchFamily="34" charset="0"/>
              </a:rPr>
              <a:t>del afligido y del necesitado</a:t>
            </a:r>
            <a:r>
              <a:rPr lang="es-ES" sz="3200" dirty="0">
                <a:latin typeface="Calibri" panose="020F0502020204030204" pitchFamily="34" charset="0"/>
              </a:rPr>
              <a:t>. </a:t>
            </a:r>
            <a:r>
              <a:rPr lang="en-US" sz="3200" dirty="0">
                <a:latin typeface="Calibri" panose="020F0502020204030204" pitchFamily="34" charset="0"/>
              </a:rPr>
              <a:t/>
            </a:r>
            <a:br>
              <a:rPr lang="en-US" sz="3200" dirty="0">
                <a:latin typeface="Calibri" panose="020F0502020204030204" pitchFamily="34" charset="0"/>
              </a:rPr>
            </a:br>
            <a:endParaRPr lang="en-US" sz="3200" dirty="0">
              <a:latin typeface="Calibri" panose="020F0502020204030204" pitchFamily="34" charset="0"/>
            </a:endParaRPr>
          </a:p>
          <a:p>
            <a:pPr marL="0" indent="0">
              <a:lnSpc>
                <a:spcPct val="90000"/>
              </a:lnSpc>
              <a:spcBef>
                <a:spcPts val="0"/>
              </a:spcBef>
              <a:spcAft>
                <a:spcPts val="1200"/>
              </a:spcAft>
              <a:buNone/>
              <a:defRPr/>
            </a:pPr>
            <a:r>
              <a:rPr lang="en-US" sz="3200" b="1" dirty="0" err="1" smtClean="0">
                <a:solidFill>
                  <a:schemeClr val="accent2"/>
                </a:solidFill>
                <a:latin typeface="Calibri" panose="020F0502020204030204" pitchFamily="34" charset="0"/>
              </a:rPr>
              <a:t>Jer</a:t>
            </a:r>
            <a:r>
              <a:rPr lang="en-US" sz="3200" b="1" dirty="0" smtClean="0">
                <a:solidFill>
                  <a:schemeClr val="accent2"/>
                </a:solidFill>
                <a:latin typeface="Calibri" panose="020F0502020204030204" pitchFamily="34" charset="0"/>
              </a:rPr>
              <a:t> 22:1-3 </a:t>
            </a:r>
            <a:r>
              <a:rPr lang="en-US" sz="3200" dirty="0" smtClean="0">
                <a:latin typeface="Calibri" panose="020F0502020204030204" pitchFamily="34" charset="0"/>
              </a:rPr>
              <a:t>– </a:t>
            </a:r>
            <a:r>
              <a:rPr lang="es-ES" sz="3200" dirty="0">
                <a:latin typeface="Calibri" panose="020F0502020204030204" pitchFamily="34" charset="0"/>
              </a:rPr>
              <a:t>Así dice el SEÑOR: «Desciende a la casa del rey de Judá y habla allí esta palabra: </a:t>
            </a:r>
            <a:r>
              <a:rPr lang="es-ES" sz="3200" dirty="0" smtClean="0">
                <a:latin typeface="Calibri" panose="020F0502020204030204" pitchFamily="34" charset="0"/>
              </a:rPr>
              <a:t>2</a:t>
            </a:r>
            <a:r>
              <a:rPr lang="es-ES" sz="3200" dirty="0">
                <a:latin typeface="Calibri" panose="020F0502020204030204" pitchFamily="34" charset="0"/>
              </a:rPr>
              <a:t>  “Escucha la palabra del SEÑOR, oh rey de Judá, que te sientas sobre el trono de David, tú, tus siervos y tu pueblo que entran por estas puertas. </a:t>
            </a:r>
            <a:r>
              <a:rPr lang="es-ES" sz="3200" dirty="0" smtClean="0">
                <a:latin typeface="Calibri" panose="020F0502020204030204" pitchFamily="34" charset="0"/>
              </a:rPr>
              <a:t>3</a:t>
            </a:r>
            <a:r>
              <a:rPr lang="es-ES" sz="3200" dirty="0">
                <a:latin typeface="Calibri" panose="020F0502020204030204" pitchFamily="34" charset="0"/>
              </a:rPr>
              <a:t>  Así dice el SEÑOR: ‘</a:t>
            </a:r>
            <a:r>
              <a:rPr lang="es-ES" sz="3200" b="1" dirty="0">
                <a:latin typeface="Calibri" panose="020F0502020204030204" pitchFamily="34" charset="0"/>
              </a:rPr>
              <a:t>Practiquen el derecho y la justicia</a:t>
            </a:r>
            <a:r>
              <a:rPr lang="es-ES" sz="3200" dirty="0">
                <a:latin typeface="Calibri" panose="020F0502020204030204" pitchFamily="34" charset="0"/>
              </a:rPr>
              <a:t>, y liberen al despojado </a:t>
            </a:r>
            <a:r>
              <a:rPr lang="es-ES" sz="3200" b="1" dirty="0">
                <a:latin typeface="Calibri" panose="020F0502020204030204" pitchFamily="34" charset="0"/>
              </a:rPr>
              <a:t>de manos de su opresor. Tampoco maltraten ni hagan violencia </a:t>
            </a:r>
            <a:r>
              <a:rPr lang="es-ES" sz="3200" dirty="0">
                <a:latin typeface="Calibri" panose="020F0502020204030204" pitchFamily="34" charset="0"/>
              </a:rPr>
              <a:t>al extranjero, al huérfano o a la viuda, ni derramen sangre inocente en este lugar. </a:t>
            </a:r>
            <a:endParaRPr lang="en-US" sz="3200" dirty="0">
              <a:latin typeface="Calibri" panose="020F0502020204030204" pitchFamily="34" charset="0"/>
            </a:endParaRPr>
          </a:p>
        </p:txBody>
      </p:sp>
      <p:sp>
        <p:nvSpPr>
          <p:cNvPr id="11674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6589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6589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6C161E8-4AF9-4E56-830B-80A8A716D44E}" type="slidenum">
              <a:rPr lang="en-US" altLang="en-US" sz="1400"/>
              <a:pPr algn="l" rtl="0">
                <a:spcBef>
                  <a:spcPct val="0"/>
                </a:spcBef>
                <a:buFontTx/>
                <a:buNone/>
              </a:pPr>
              <a:t>138</a:t>
            </a:fld>
            <a:endParaRPr lang="en-US" altLang="en-US" sz="1400"/>
          </a:p>
        </p:txBody>
      </p:sp>
    </p:spTree>
    <p:extLst>
      <p:ext uri="{BB962C8B-B14F-4D97-AF65-F5344CB8AC3E}">
        <p14:creationId xmlns:p14="http://schemas.microsoft.com/office/powerpoint/2010/main" val="65829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166915" name="Picture 61" descr="USCAPIT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1322388"/>
            <a:ext cx="91440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457200" y="76200"/>
            <a:ext cx="8229600" cy="838200"/>
          </a:xfrm>
        </p:spPr>
        <p:txBody>
          <a:bodyPr/>
          <a:lstStyle/>
          <a:p>
            <a:pPr rtl="0">
              <a:defRPr/>
            </a:pPr>
            <a:r>
              <a:rPr lang="en-US" altLang="en-US" sz="2000" dirty="0" err="1"/>
              <a:t>Lección</a:t>
            </a:r>
            <a:r>
              <a:rPr lang="en-US" altLang="en-US" sz="2000" dirty="0"/>
              <a:t> 5 – </a:t>
            </a:r>
            <a:r>
              <a:rPr lang="en-US" altLang="en-US" sz="2000" dirty="0" err="1"/>
              <a:t>Lógica</a:t>
            </a:r>
            <a:r>
              <a:rPr lang="en-US" altLang="en-US" sz="2000" dirty="0"/>
              <a:t> de la </a:t>
            </a:r>
            <a:r>
              <a:rPr lang="en-US" altLang="en-US" sz="2000" dirty="0" err="1"/>
              <a:t>lección</a:t>
            </a:r>
            <a:r>
              <a:rPr lang="en-US" altLang="en-US" sz="2000" dirty="0"/>
              <a:t/>
            </a:r>
            <a:br>
              <a:rPr lang="en-US" altLang="en-US" sz="2000" dirty="0"/>
            </a:br>
            <a:r>
              <a:rPr lang="en-US" altLang="en-US" dirty="0" smtClean="0"/>
              <a:t>La </a:t>
            </a:r>
            <a:r>
              <a:rPr lang="en-US" altLang="en-US" dirty="0" err="1" smtClean="0"/>
              <a:t>autoridad</a:t>
            </a:r>
            <a:r>
              <a:rPr lang="en-US" altLang="en-US" dirty="0" smtClean="0"/>
              <a:t> </a:t>
            </a:r>
            <a:r>
              <a:rPr lang="en-US" altLang="en-US" dirty="0" err="1"/>
              <a:t>humana</a:t>
            </a:r>
            <a:r>
              <a:rPr lang="en-US" altLang="en-US" dirty="0"/>
              <a:t> y </a:t>
            </a:r>
            <a:r>
              <a:rPr lang="en-US" altLang="en-US" dirty="0" smtClean="0"/>
              <a:t>el </a:t>
            </a:r>
            <a:r>
              <a:rPr lang="en-US" altLang="en-US" dirty="0" err="1" smtClean="0"/>
              <a:t>gobierno</a:t>
            </a:r>
            <a:endParaRPr lang="en-US" altLang="en-US" sz="4800" dirty="0"/>
          </a:p>
        </p:txBody>
      </p:sp>
      <p:sp>
        <p:nvSpPr>
          <p:cNvPr id="95237" name="Rectangle 3"/>
          <p:cNvSpPr>
            <a:spLocks noGrp="1" noChangeArrowheads="1"/>
          </p:cNvSpPr>
          <p:nvPr>
            <p:ph type="body" idx="1"/>
          </p:nvPr>
        </p:nvSpPr>
        <p:spPr>
          <a:xfrm>
            <a:off x="0" y="914400"/>
            <a:ext cx="5529262" cy="5695950"/>
          </a:xfrm>
        </p:spPr>
        <p:txBody>
          <a:bodyPr>
            <a:normAutofit/>
          </a:bodyPr>
          <a:lstStyle/>
          <a:p>
            <a:pPr marL="463550" indent="-463550" algn="l" rtl="0">
              <a:lnSpc>
                <a:spcPct val="110000"/>
              </a:lnSpc>
              <a:buFontTx/>
              <a:buAutoNum type="arabicPeriod"/>
            </a:pPr>
            <a:r>
              <a:rPr lang="en-US" altLang="en-US" sz="2000" dirty="0" smtClean="0"/>
              <a:t>Se </a:t>
            </a:r>
            <a:r>
              <a:rPr lang="en-US" altLang="en-US" sz="2000" dirty="0" err="1" smtClean="0"/>
              <a:t>requieren</a:t>
            </a:r>
            <a:r>
              <a:rPr lang="en-US" altLang="en-US" sz="2000" dirty="0" smtClean="0"/>
              <a:t> </a:t>
            </a:r>
            <a:r>
              <a:rPr lang="en-US" altLang="en-US" sz="2000" dirty="0" err="1" smtClean="0"/>
              <a:t>estructuras</a:t>
            </a:r>
            <a:r>
              <a:rPr lang="en-US" altLang="en-US" sz="2000" dirty="0" smtClean="0"/>
              <a:t> de </a:t>
            </a:r>
            <a:r>
              <a:rPr lang="en-US" altLang="en-US" sz="2000" dirty="0" err="1" smtClean="0"/>
              <a:t>autoridad</a:t>
            </a:r>
            <a:r>
              <a:rPr lang="en-US" altLang="en-US" sz="2000" dirty="0" smtClean="0"/>
              <a:t> para </a:t>
            </a:r>
            <a:r>
              <a:rPr lang="en-US" altLang="en-US" sz="2000" dirty="0" err="1" smtClean="0"/>
              <a:t>imponer</a:t>
            </a:r>
            <a:r>
              <a:rPr lang="en-US" altLang="en-US" sz="2000" dirty="0" smtClean="0"/>
              <a:t> </a:t>
            </a:r>
            <a:r>
              <a:rPr lang="en-US" altLang="en-US" sz="2000" dirty="0" err="1" smtClean="0"/>
              <a:t>orden</a:t>
            </a:r>
            <a:r>
              <a:rPr lang="en-US" altLang="en-US" sz="2000" dirty="0" smtClean="0"/>
              <a:t> </a:t>
            </a:r>
            <a:r>
              <a:rPr lang="en-US" altLang="en-US" sz="2000" dirty="0" err="1" smtClean="0"/>
              <a:t>en</a:t>
            </a:r>
            <a:r>
              <a:rPr lang="en-US" altLang="en-US" sz="2000" dirty="0" smtClean="0"/>
              <a:t> un </a:t>
            </a:r>
            <a:r>
              <a:rPr lang="en-US" altLang="en-US" sz="2000" dirty="0" err="1" smtClean="0"/>
              <a:t>mundo</a:t>
            </a:r>
            <a:r>
              <a:rPr lang="en-US" altLang="en-US" sz="2000" dirty="0" smtClean="0"/>
              <a:t/>
            </a:r>
            <a:br>
              <a:rPr lang="en-US" altLang="en-US" sz="2000" dirty="0" smtClean="0"/>
            </a:br>
            <a:r>
              <a:rPr lang="en-US" altLang="en-US" sz="2000" dirty="0" smtClean="0"/>
              <a:t>que no </a:t>
            </a:r>
            <a:r>
              <a:rPr lang="en-US" altLang="en-US" sz="2000" dirty="0" err="1" smtClean="0"/>
              <a:t>está</a:t>
            </a:r>
            <a:r>
              <a:rPr lang="en-US" altLang="en-US" sz="2000" dirty="0" smtClean="0"/>
              <a:t> </a:t>
            </a:r>
            <a:r>
              <a:rPr lang="en-US" altLang="en-US" sz="2000" dirty="0" err="1" smtClean="0"/>
              <a:t>sujeto</a:t>
            </a:r>
            <a:r>
              <a:rPr lang="en-US" altLang="en-US" sz="2000" dirty="0" smtClean="0"/>
              <a:t> a Dios.</a:t>
            </a:r>
          </a:p>
          <a:p>
            <a:pPr marL="463550" indent="-463550" algn="l" rtl="0">
              <a:lnSpc>
                <a:spcPct val="110000"/>
              </a:lnSpc>
              <a:buFontTx/>
              <a:buAutoNum type="arabicPeriod"/>
            </a:pPr>
            <a:r>
              <a:rPr lang="en-US" altLang="en-US" sz="2000" dirty="0" smtClean="0"/>
              <a:t>Dios </a:t>
            </a:r>
            <a:r>
              <a:rPr lang="en-US" altLang="en-US" sz="2000" dirty="0" err="1" smtClean="0"/>
              <a:t>establece</a:t>
            </a:r>
            <a:r>
              <a:rPr lang="en-US" altLang="en-US" sz="2000" dirty="0" smtClean="0"/>
              <a:t> y </a:t>
            </a:r>
            <a:r>
              <a:rPr lang="en-US" altLang="en-US" sz="2000" dirty="0" err="1" smtClean="0"/>
              <a:t>quita</a:t>
            </a:r>
            <a:r>
              <a:rPr lang="en-US" altLang="en-US" sz="2000" dirty="0" smtClean="0"/>
              <a:t> </a:t>
            </a:r>
            <a:r>
              <a:rPr lang="en-US" altLang="en-US" sz="2000" dirty="0" err="1" smtClean="0"/>
              <a:t>gobiernos</a:t>
            </a:r>
            <a:r>
              <a:rPr lang="en-US" altLang="en-US" sz="2000" dirty="0" smtClean="0"/>
              <a:t> </a:t>
            </a:r>
            <a:r>
              <a:rPr lang="en-US" altLang="en-US" sz="2000" dirty="0" err="1" smtClean="0"/>
              <a:t>humanos</a:t>
            </a:r>
            <a:r>
              <a:rPr lang="en-US" altLang="en-US" sz="2000" dirty="0" smtClean="0"/>
              <a:t>.</a:t>
            </a:r>
          </a:p>
          <a:p>
            <a:pPr marL="463550" indent="-463550" algn="l" rtl="0">
              <a:lnSpc>
                <a:spcPct val="110000"/>
              </a:lnSpc>
              <a:buFontTx/>
              <a:buAutoNum type="arabicPeriod"/>
            </a:pPr>
            <a:r>
              <a:rPr lang="en-US" altLang="en-US" sz="2000" dirty="0" smtClean="0"/>
              <a:t>Las </a:t>
            </a:r>
            <a:r>
              <a:rPr lang="en-US" altLang="en-US" sz="2000" dirty="0" err="1" smtClean="0"/>
              <a:t>naciones</a:t>
            </a:r>
            <a:r>
              <a:rPr lang="en-US" altLang="en-US" sz="2000" dirty="0" smtClean="0"/>
              <a:t> son </a:t>
            </a:r>
            <a:r>
              <a:rPr lang="en-US" altLang="en-US" sz="2000" dirty="0" err="1" smtClean="0"/>
              <a:t>castigadas</a:t>
            </a:r>
            <a:r>
              <a:rPr lang="en-US" altLang="en-US" sz="2000" dirty="0" smtClean="0"/>
              <a:t> </a:t>
            </a:r>
            <a:r>
              <a:rPr lang="en-US" altLang="en-US" sz="2000" dirty="0" err="1" smtClean="0"/>
              <a:t>por</a:t>
            </a:r>
            <a:r>
              <a:rPr lang="en-US" altLang="en-US" sz="2000" dirty="0" smtClean="0"/>
              <a:t> </a:t>
            </a:r>
            <a:br>
              <a:rPr lang="en-US" altLang="en-US" sz="2000" dirty="0" smtClean="0"/>
            </a:br>
            <a:r>
              <a:rPr lang="en-US" altLang="en-US" sz="2000" dirty="0" smtClean="0"/>
              <a:t>no </a:t>
            </a:r>
            <a:r>
              <a:rPr lang="en-US" altLang="en-US" sz="2000" dirty="0" err="1" smtClean="0"/>
              <a:t>castigar</a:t>
            </a:r>
            <a:r>
              <a:rPr lang="en-US" altLang="en-US" sz="2000" dirty="0" smtClean="0"/>
              <a:t> a </a:t>
            </a:r>
            <a:r>
              <a:rPr lang="en-US" altLang="en-US" sz="2000" dirty="0" err="1" smtClean="0"/>
              <a:t>los</a:t>
            </a:r>
            <a:r>
              <a:rPr lang="en-US" altLang="en-US" sz="2000" dirty="0" smtClean="0"/>
              <a:t> </a:t>
            </a:r>
            <a:r>
              <a:rPr lang="en-US" altLang="en-US" sz="2000" dirty="0" err="1" smtClean="0"/>
              <a:t>criminales</a:t>
            </a:r>
            <a:r>
              <a:rPr lang="en-US" altLang="en-US" sz="2000" dirty="0" smtClean="0"/>
              <a:t>.</a:t>
            </a:r>
          </a:p>
          <a:p>
            <a:pPr marL="463550" indent="-463550" algn="l" rtl="0">
              <a:lnSpc>
                <a:spcPct val="110000"/>
              </a:lnSpc>
              <a:buFontTx/>
              <a:buAutoNum type="arabicPeriod"/>
            </a:pPr>
            <a:r>
              <a:rPr lang="en-US" altLang="en-US" sz="2000" dirty="0" smtClean="0"/>
              <a:t>Los </a:t>
            </a:r>
            <a:r>
              <a:rPr lang="en-US" altLang="en-US" sz="2000" dirty="0" err="1" smtClean="0"/>
              <a:t>gobiernos</a:t>
            </a:r>
            <a:r>
              <a:rPr lang="en-US" altLang="en-US" sz="2000" dirty="0" smtClean="0"/>
              <a:t> </a:t>
            </a:r>
            <a:r>
              <a:rPr lang="en-US" altLang="en-US" sz="2000" dirty="0" err="1" smtClean="0"/>
              <a:t>humanos</a:t>
            </a:r>
            <a:r>
              <a:rPr lang="en-US" altLang="en-US" sz="2000" dirty="0" smtClean="0"/>
              <a:t> son </a:t>
            </a:r>
            <a:r>
              <a:rPr lang="en-US" altLang="en-US" sz="2000" dirty="0" err="1" smtClean="0"/>
              <a:t>imperfectos</a:t>
            </a:r>
            <a:r>
              <a:rPr lang="en-US" altLang="en-US" sz="2000" dirty="0" smtClean="0"/>
              <a:t> y </a:t>
            </a:r>
            <a:r>
              <a:rPr lang="en-US" altLang="en-US" sz="2000" dirty="0" err="1" smtClean="0"/>
              <a:t>poco</a:t>
            </a:r>
            <a:r>
              <a:rPr lang="en-US" altLang="en-US" sz="2000" dirty="0" smtClean="0"/>
              <a:t> </a:t>
            </a:r>
            <a:r>
              <a:rPr lang="en-US" altLang="en-US" sz="2000" dirty="0" err="1" smtClean="0"/>
              <a:t>confiables</a:t>
            </a:r>
            <a:r>
              <a:rPr lang="en-US" altLang="en-US" sz="2000" dirty="0" smtClean="0"/>
              <a:t>.</a:t>
            </a:r>
          </a:p>
          <a:p>
            <a:pPr marL="463550" indent="-463550" algn="l" rtl="0">
              <a:lnSpc>
                <a:spcPct val="110000"/>
              </a:lnSpc>
              <a:buFontTx/>
              <a:buAutoNum type="arabicPeriod"/>
            </a:pPr>
            <a:r>
              <a:rPr lang="en-US" altLang="en-US" sz="2000" dirty="0" smtClean="0"/>
              <a:t>Los </a:t>
            </a:r>
            <a:r>
              <a:rPr lang="en-US" altLang="en-US" sz="2000" dirty="0" err="1" smtClean="0"/>
              <a:t>cristianos</a:t>
            </a:r>
            <a:r>
              <a:rPr lang="en-US" altLang="en-US" sz="2000" dirty="0" smtClean="0"/>
              <a:t> </a:t>
            </a:r>
            <a:r>
              <a:rPr lang="en-US" altLang="en-US" sz="2000" dirty="0" err="1" smtClean="0"/>
              <a:t>deben</a:t>
            </a:r>
            <a:r>
              <a:rPr lang="en-US" altLang="en-US" sz="2000" dirty="0" smtClean="0"/>
              <a:t> </a:t>
            </a:r>
            <a:r>
              <a:rPr lang="en-US" altLang="en-US" sz="2000" dirty="0" err="1" smtClean="0"/>
              <a:t>honrar</a:t>
            </a:r>
            <a:r>
              <a:rPr lang="en-US" altLang="en-US" sz="2000" dirty="0" smtClean="0"/>
              <a:t> y </a:t>
            </a:r>
            <a:r>
              <a:rPr lang="en-US" altLang="en-US" sz="2000" dirty="0" err="1" smtClean="0"/>
              <a:t>obedecer</a:t>
            </a:r>
            <a:r>
              <a:rPr lang="en-US" altLang="en-US" sz="2000" dirty="0" smtClean="0"/>
              <a:t> a </a:t>
            </a:r>
            <a:r>
              <a:rPr lang="en-US" altLang="en-US" sz="2000" dirty="0" err="1" smtClean="0"/>
              <a:t>los</a:t>
            </a:r>
            <a:r>
              <a:rPr lang="en-US" altLang="en-US" sz="2000" dirty="0" smtClean="0"/>
              <a:t> </a:t>
            </a:r>
            <a:r>
              <a:rPr lang="en-US" altLang="en-US" sz="2000" dirty="0" err="1" smtClean="0"/>
              <a:t>gobiernos</a:t>
            </a:r>
            <a:r>
              <a:rPr lang="en-US" altLang="en-US" sz="2000" dirty="0" smtClean="0"/>
              <a:t> </a:t>
            </a:r>
            <a:r>
              <a:rPr lang="en-US" altLang="en-US" sz="2000" dirty="0" err="1" smtClean="0"/>
              <a:t>humanos</a:t>
            </a:r>
            <a:r>
              <a:rPr lang="en-US" altLang="en-US" sz="2000" dirty="0" smtClean="0"/>
              <a:t>.</a:t>
            </a:r>
          </a:p>
          <a:p>
            <a:pPr marL="463550" indent="-463550" algn="l" rtl="0">
              <a:lnSpc>
                <a:spcPct val="110000"/>
              </a:lnSpc>
              <a:buFontTx/>
              <a:buAutoNum type="arabicPeriod"/>
            </a:pPr>
            <a:r>
              <a:rPr lang="en-US" altLang="en-US" sz="2000" dirty="0" smtClean="0"/>
              <a:t>Dios </a:t>
            </a:r>
            <a:r>
              <a:rPr lang="en-US" altLang="en-US" sz="2000" dirty="0" err="1" smtClean="0"/>
              <a:t>juzgará</a:t>
            </a:r>
            <a:r>
              <a:rPr lang="en-US" altLang="en-US" sz="2000" dirty="0" smtClean="0"/>
              <a:t> a </a:t>
            </a:r>
            <a:r>
              <a:rPr lang="en-US" altLang="en-US" sz="2000" dirty="0" err="1" smtClean="0"/>
              <a:t>los</a:t>
            </a:r>
            <a:r>
              <a:rPr lang="en-US" altLang="en-US" sz="2000" dirty="0" smtClean="0"/>
              <a:t> hombres que </a:t>
            </a:r>
            <a:r>
              <a:rPr lang="en-US" altLang="en-US" sz="2000" dirty="0" err="1" smtClean="0"/>
              <a:t>gobiernan</a:t>
            </a:r>
            <a:r>
              <a:rPr lang="en-US" altLang="en-US" sz="2000" dirty="0" smtClean="0"/>
              <a:t> </a:t>
            </a:r>
            <a:r>
              <a:rPr lang="en-US" altLang="en-US" sz="2000" dirty="0" err="1" smtClean="0"/>
              <a:t>en</a:t>
            </a:r>
            <a:r>
              <a:rPr lang="en-US" altLang="en-US" sz="2000" dirty="0" smtClean="0"/>
              <a:t> </a:t>
            </a:r>
            <a:r>
              <a:rPr lang="en-US" altLang="en-US" sz="2000" dirty="0" err="1" smtClean="0"/>
              <a:t>los</a:t>
            </a:r>
            <a:r>
              <a:rPr lang="en-US" altLang="en-US" sz="2000" dirty="0" smtClean="0"/>
              <a:t> </a:t>
            </a:r>
            <a:r>
              <a:rPr lang="en-US" altLang="en-US" sz="2000" dirty="0" err="1" smtClean="0"/>
              <a:t>gobiernos</a:t>
            </a:r>
            <a:r>
              <a:rPr lang="en-US" altLang="en-US" sz="2000" dirty="0" smtClean="0"/>
              <a:t> </a:t>
            </a:r>
            <a:r>
              <a:rPr lang="en-US" altLang="en-US" sz="2000" dirty="0" err="1" smtClean="0"/>
              <a:t>humanos</a:t>
            </a:r>
            <a:r>
              <a:rPr lang="en-US" altLang="en-US" sz="2000" dirty="0" smtClean="0"/>
              <a:t>.</a:t>
            </a:r>
          </a:p>
        </p:txBody>
      </p:sp>
      <p:grpSp>
        <p:nvGrpSpPr>
          <p:cNvPr id="2" name="Group 1"/>
          <p:cNvGrpSpPr>
            <a:grpSpLocks/>
          </p:cNvGrpSpPr>
          <p:nvPr/>
        </p:nvGrpSpPr>
        <p:grpSpPr bwMode="auto">
          <a:xfrm>
            <a:off x="4876800" y="1219200"/>
            <a:ext cx="4038600" cy="3048000"/>
            <a:chOff x="4876801" y="1219200"/>
            <a:chExt cx="4038601" cy="3048000"/>
          </a:xfrm>
        </p:grpSpPr>
        <p:sp>
          <p:nvSpPr>
            <p:cNvPr id="166960" name="Rectangle 41"/>
            <p:cNvSpPr>
              <a:spLocks noChangeArrowheads="1"/>
            </p:cNvSpPr>
            <p:nvPr/>
          </p:nvSpPr>
          <p:spPr bwMode="auto">
            <a:xfrm>
              <a:off x="4876801" y="1219200"/>
              <a:ext cx="4038601" cy="30480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66961" name="Text Box 4"/>
            <p:cNvSpPr txBox="1">
              <a:spLocks noChangeArrowheads="1"/>
            </p:cNvSpPr>
            <p:nvPr/>
          </p:nvSpPr>
          <p:spPr bwMode="auto">
            <a:xfrm>
              <a:off x="5410201" y="34036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2" name="Text Box 5"/>
            <p:cNvSpPr txBox="1">
              <a:spLocks noChangeArrowheads="1"/>
            </p:cNvSpPr>
            <p:nvPr/>
          </p:nvSpPr>
          <p:spPr bwMode="auto">
            <a:xfrm>
              <a:off x="6096001" y="3447866"/>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3" name="Text Box 6"/>
            <p:cNvSpPr txBox="1">
              <a:spLocks noChangeArrowheads="1"/>
            </p:cNvSpPr>
            <p:nvPr/>
          </p:nvSpPr>
          <p:spPr bwMode="auto">
            <a:xfrm>
              <a:off x="6705601" y="34036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4" name="Text Box 7"/>
            <p:cNvSpPr txBox="1">
              <a:spLocks noChangeArrowheads="1"/>
            </p:cNvSpPr>
            <p:nvPr/>
          </p:nvSpPr>
          <p:spPr bwMode="auto">
            <a:xfrm>
              <a:off x="7320282" y="3463535"/>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5" name="Text Box 8"/>
            <p:cNvSpPr txBox="1">
              <a:spLocks noChangeArrowheads="1"/>
            </p:cNvSpPr>
            <p:nvPr/>
          </p:nvSpPr>
          <p:spPr bwMode="auto">
            <a:xfrm>
              <a:off x="7924802" y="34036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6" name="Text Box 9"/>
            <p:cNvSpPr txBox="1">
              <a:spLocks noChangeArrowheads="1"/>
            </p:cNvSpPr>
            <p:nvPr/>
          </p:nvSpPr>
          <p:spPr bwMode="auto">
            <a:xfrm>
              <a:off x="5029201" y="37846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7" name="Text Box 10"/>
            <p:cNvSpPr txBox="1">
              <a:spLocks noChangeArrowheads="1"/>
            </p:cNvSpPr>
            <p:nvPr/>
          </p:nvSpPr>
          <p:spPr bwMode="auto">
            <a:xfrm>
              <a:off x="5691336" y="3815128"/>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8" name="Text Box 11"/>
            <p:cNvSpPr txBox="1">
              <a:spLocks noChangeArrowheads="1"/>
            </p:cNvSpPr>
            <p:nvPr/>
          </p:nvSpPr>
          <p:spPr bwMode="auto">
            <a:xfrm>
              <a:off x="6324601" y="37846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69" name="Text Box 12"/>
            <p:cNvSpPr txBox="1">
              <a:spLocks noChangeArrowheads="1"/>
            </p:cNvSpPr>
            <p:nvPr/>
          </p:nvSpPr>
          <p:spPr bwMode="auto">
            <a:xfrm>
              <a:off x="7135119" y="3837800"/>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sp>
          <p:nvSpPr>
            <p:cNvPr id="166970" name="Text Box 13"/>
            <p:cNvSpPr txBox="1">
              <a:spLocks noChangeArrowheads="1"/>
            </p:cNvSpPr>
            <p:nvPr/>
          </p:nvSpPr>
          <p:spPr bwMode="auto">
            <a:xfrm>
              <a:off x="7855148" y="3890962"/>
              <a:ext cx="7777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200" dirty="0"/>
                <a:t>hombre</a:t>
              </a:r>
            </a:p>
          </p:txBody>
        </p:sp>
      </p:grpSp>
      <p:grpSp>
        <p:nvGrpSpPr>
          <p:cNvPr id="15403" name="Group 43"/>
          <p:cNvGrpSpPr>
            <a:grpSpLocks/>
          </p:cNvGrpSpPr>
          <p:nvPr/>
        </p:nvGrpSpPr>
        <p:grpSpPr bwMode="auto">
          <a:xfrm>
            <a:off x="5257800" y="1727200"/>
            <a:ext cx="1371600" cy="2133600"/>
            <a:chOff x="3312" y="1232"/>
            <a:chExt cx="864" cy="1344"/>
          </a:xfrm>
        </p:grpSpPr>
        <p:sp>
          <p:nvSpPr>
            <p:cNvPr id="166956" name="Line 15"/>
            <p:cNvSpPr>
              <a:spLocks noChangeShapeType="1"/>
            </p:cNvSpPr>
            <p:nvPr/>
          </p:nvSpPr>
          <p:spPr bwMode="auto">
            <a:xfrm flipH="1">
              <a:off x="3312" y="1232"/>
              <a:ext cx="864"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7" name="Line 16"/>
            <p:cNvSpPr>
              <a:spLocks noChangeShapeType="1"/>
            </p:cNvSpPr>
            <p:nvPr/>
          </p:nvSpPr>
          <p:spPr bwMode="auto">
            <a:xfrm flipH="1">
              <a:off x="3648" y="1232"/>
              <a:ext cx="528"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8" name="Line 17"/>
            <p:cNvSpPr>
              <a:spLocks noChangeShapeType="1"/>
            </p:cNvSpPr>
            <p:nvPr/>
          </p:nvSpPr>
          <p:spPr bwMode="auto">
            <a:xfrm flipH="1">
              <a:off x="3792" y="1232"/>
              <a:ext cx="384"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9" name="Line 18"/>
            <p:cNvSpPr>
              <a:spLocks noChangeShapeType="1"/>
            </p:cNvSpPr>
            <p:nvPr/>
          </p:nvSpPr>
          <p:spPr bwMode="auto">
            <a:xfrm flipH="1">
              <a:off x="4032" y="1232"/>
              <a:ext cx="144"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grpSp>
      <p:grpSp>
        <p:nvGrpSpPr>
          <p:cNvPr id="15404" name="Group 44"/>
          <p:cNvGrpSpPr>
            <a:grpSpLocks/>
          </p:cNvGrpSpPr>
          <p:nvPr/>
        </p:nvGrpSpPr>
        <p:grpSpPr bwMode="auto">
          <a:xfrm>
            <a:off x="6629400" y="1727200"/>
            <a:ext cx="1524000" cy="2133600"/>
            <a:chOff x="4176" y="1232"/>
            <a:chExt cx="960" cy="1344"/>
          </a:xfrm>
        </p:grpSpPr>
        <p:sp>
          <p:nvSpPr>
            <p:cNvPr id="166950" name="Line 19"/>
            <p:cNvSpPr>
              <a:spLocks noChangeShapeType="1"/>
            </p:cNvSpPr>
            <p:nvPr/>
          </p:nvSpPr>
          <p:spPr bwMode="auto">
            <a:xfrm>
              <a:off x="4176" y="1232"/>
              <a:ext cx="48" cy="134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1" name="Line 20"/>
            <p:cNvSpPr>
              <a:spLocks noChangeShapeType="1"/>
            </p:cNvSpPr>
            <p:nvPr/>
          </p:nvSpPr>
          <p:spPr bwMode="auto">
            <a:xfrm>
              <a:off x="4176" y="1232"/>
              <a:ext cx="240" cy="110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2" name="Line 21"/>
            <p:cNvSpPr>
              <a:spLocks noChangeShapeType="1"/>
            </p:cNvSpPr>
            <p:nvPr/>
          </p:nvSpPr>
          <p:spPr bwMode="auto">
            <a:xfrm>
              <a:off x="4176" y="1232"/>
              <a:ext cx="480" cy="134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3" name="Line 22"/>
            <p:cNvSpPr>
              <a:spLocks noChangeShapeType="1"/>
            </p:cNvSpPr>
            <p:nvPr/>
          </p:nvSpPr>
          <p:spPr bwMode="auto">
            <a:xfrm>
              <a:off x="4176" y="1232"/>
              <a:ext cx="576" cy="110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4" name="Line 23"/>
            <p:cNvSpPr>
              <a:spLocks noChangeShapeType="1"/>
            </p:cNvSpPr>
            <p:nvPr/>
          </p:nvSpPr>
          <p:spPr bwMode="auto">
            <a:xfrm>
              <a:off x="4176" y="1232"/>
              <a:ext cx="912" cy="134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55" name="Line 24"/>
            <p:cNvSpPr>
              <a:spLocks noChangeShapeType="1"/>
            </p:cNvSpPr>
            <p:nvPr/>
          </p:nvSpPr>
          <p:spPr bwMode="auto">
            <a:xfrm>
              <a:off x="4176" y="1232"/>
              <a:ext cx="960" cy="1104"/>
            </a:xfrm>
            <a:prstGeom prst="line">
              <a:avLst/>
            </a:prstGeom>
            <a:noFill/>
            <a:ln w="3175"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grpSp>
      <p:grpSp>
        <p:nvGrpSpPr>
          <p:cNvPr id="3" name="Group 2"/>
          <p:cNvGrpSpPr>
            <a:grpSpLocks/>
          </p:cNvGrpSpPr>
          <p:nvPr/>
        </p:nvGrpSpPr>
        <p:grpSpPr bwMode="auto">
          <a:xfrm>
            <a:off x="5562600" y="2133600"/>
            <a:ext cx="3124200" cy="1828800"/>
            <a:chOff x="5562600" y="2133600"/>
            <a:chExt cx="3124200" cy="1828800"/>
          </a:xfrm>
        </p:grpSpPr>
        <p:sp>
          <p:nvSpPr>
            <p:cNvPr id="166939" name="Line 29"/>
            <p:cNvSpPr>
              <a:spLocks noChangeShapeType="1"/>
            </p:cNvSpPr>
            <p:nvPr/>
          </p:nvSpPr>
          <p:spPr bwMode="auto">
            <a:xfrm flipH="1">
              <a:off x="6477000" y="2590800"/>
              <a:ext cx="1295400" cy="914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0" name="Line 30"/>
            <p:cNvSpPr>
              <a:spLocks noChangeShapeType="1"/>
            </p:cNvSpPr>
            <p:nvPr/>
          </p:nvSpPr>
          <p:spPr bwMode="auto">
            <a:xfrm flipH="1">
              <a:off x="6248400" y="2590800"/>
              <a:ext cx="1524000" cy="1295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1" name="Line 31"/>
            <p:cNvSpPr>
              <a:spLocks noChangeShapeType="1"/>
            </p:cNvSpPr>
            <p:nvPr/>
          </p:nvSpPr>
          <p:spPr bwMode="auto">
            <a:xfrm flipH="1">
              <a:off x="6629400" y="2590800"/>
              <a:ext cx="1143000" cy="1295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2" name="Line 32"/>
            <p:cNvSpPr>
              <a:spLocks noChangeShapeType="1"/>
            </p:cNvSpPr>
            <p:nvPr/>
          </p:nvSpPr>
          <p:spPr bwMode="auto">
            <a:xfrm flipH="1">
              <a:off x="7086600" y="2590800"/>
              <a:ext cx="685800" cy="914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3" name="Line 33"/>
            <p:cNvSpPr>
              <a:spLocks noChangeShapeType="1"/>
            </p:cNvSpPr>
            <p:nvPr/>
          </p:nvSpPr>
          <p:spPr bwMode="auto">
            <a:xfrm flipH="1">
              <a:off x="7391400" y="2590800"/>
              <a:ext cx="381000" cy="1295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4" name="Line 34"/>
            <p:cNvSpPr>
              <a:spLocks noChangeShapeType="1"/>
            </p:cNvSpPr>
            <p:nvPr/>
          </p:nvSpPr>
          <p:spPr bwMode="auto">
            <a:xfrm flipH="1">
              <a:off x="7696200" y="2590800"/>
              <a:ext cx="76200" cy="914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5" name="Line 35"/>
            <p:cNvSpPr>
              <a:spLocks noChangeShapeType="1"/>
            </p:cNvSpPr>
            <p:nvPr/>
          </p:nvSpPr>
          <p:spPr bwMode="auto">
            <a:xfrm>
              <a:off x="7772400" y="2590800"/>
              <a:ext cx="228600" cy="1371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6" name="Line 36"/>
            <p:cNvSpPr>
              <a:spLocks noChangeShapeType="1"/>
            </p:cNvSpPr>
            <p:nvPr/>
          </p:nvSpPr>
          <p:spPr bwMode="auto">
            <a:xfrm>
              <a:off x="7772400" y="2667000"/>
              <a:ext cx="381000" cy="838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7" name="Line 37"/>
            <p:cNvSpPr>
              <a:spLocks noChangeShapeType="1"/>
            </p:cNvSpPr>
            <p:nvPr/>
          </p:nvSpPr>
          <p:spPr bwMode="auto">
            <a:xfrm flipH="1">
              <a:off x="5867400" y="2590800"/>
              <a:ext cx="1905000" cy="914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8" name="Line 38"/>
            <p:cNvSpPr>
              <a:spLocks noChangeShapeType="1"/>
            </p:cNvSpPr>
            <p:nvPr/>
          </p:nvSpPr>
          <p:spPr bwMode="auto">
            <a:xfrm flipH="1">
              <a:off x="5562600" y="2590800"/>
              <a:ext cx="2209800" cy="1295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49" name="Rectangle 25"/>
            <p:cNvSpPr>
              <a:spLocks noChangeArrowheads="1"/>
            </p:cNvSpPr>
            <p:nvPr/>
          </p:nvSpPr>
          <p:spPr bwMode="auto">
            <a:xfrm>
              <a:off x="7010400" y="2133600"/>
              <a:ext cx="1676400" cy="685800"/>
            </a:xfrm>
            <a:prstGeom prst="rect">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i="1"/>
                <a:t>Gobierno</a:t>
              </a:r>
            </a:p>
            <a:p>
              <a:pPr algn="ctr" rtl="0">
                <a:spcBef>
                  <a:spcPct val="0"/>
                </a:spcBef>
                <a:buFontTx/>
                <a:buNone/>
              </a:pPr>
              <a:r>
                <a:rPr lang="en-US" altLang="en-US" sz="1800" i="1"/>
                <a:t> </a:t>
              </a:r>
            </a:p>
          </p:txBody>
        </p:sp>
      </p:grpSp>
      <p:grpSp>
        <p:nvGrpSpPr>
          <p:cNvPr id="4" name="Group 3"/>
          <p:cNvGrpSpPr>
            <a:grpSpLocks/>
          </p:cNvGrpSpPr>
          <p:nvPr/>
        </p:nvGrpSpPr>
        <p:grpSpPr bwMode="auto">
          <a:xfrm>
            <a:off x="6300788" y="1274764"/>
            <a:ext cx="1014412" cy="1011236"/>
            <a:chOff x="6300789" y="1274764"/>
            <a:chExt cx="1014411" cy="1011236"/>
          </a:xfrm>
        </p:grpSpPr>
        <p:sp>
          <p:nvSpPr>
            <p:cNvPr id="166937" name="Text Box 14"/>
            <p:cNvSpPr txBox="1">
              <a:spLocks noChangeArrowheads="1"/>
            </p:cNvSpPr>
            <p:nvPr/>
          </p:nvSpPr>
          <p:spPr bwMode="auto">
            <a:xfrm>
              <a:off x="6300789" y="1274764"/>
              <a:ext cx="742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000" b="1" dirty="0"/>
                <a:t>Dios</a:t>
              </a:r>
            </a:p>
          </p:txBody>
        </p:sp>
        <p:sp>
          <p:nvSpPr>
            <p:cNvPr id="15405" name="AutoShape 45"/>
            <p:cNvSpPr>
              <a:spLocks noChangeArrowheads="1"/>
            </p:cNvSpPr>
            <p:nvPr/>
          </p:nvSpPr>
          <p:spPr bwMode="auto">
            <a:xfrm rot="3017540">
              <a:off x="6819900" y="1790700"/>
              <a:ext cx="685800" cy="304800"/>
            </a:xfrm>
            <a:prstGeom prst="rightArrow">
              <a:avLst>
                <a:gd name="adj1" fmla="val 50000"/>
                <a:gd name="adj2" fmla="val 56250"/>
              </a:avLst>
            </a:prstGeom>
            <a:gradFill rotWithShape="0">
              <a:gsLst>
                <a:gs pos="0">
                  <a:schemeClr val="accent2"/>
                </a:gs>
                <a:gs pos="100000">
                  <a:schemeClr val="accent2">
                    <a:gamma/>
                    <a:shade val="46275"/>
                    <a:invGamma/>
                  </a:schemeClr>
                </a:gs>
              </a:gsLst>
              <a:lin ang="5400000" scaled="1"/>
            </a:gradFill>
            <a:ln w="9525">
              <a:solidFill>
                <a:schemeClr val="accent2"/>
              </a:solidFill>
              <a:miter lim="800000"/>
              <a:headEnd/>
              <a:tailEnd/>
            </a:ln>
            <a:effectLst/>
          </p:spPr>
          <p:txBody>
            <a:bodyPr wrap="none" anchor="ctr"/>
            <a:lstStyle/>
            <a:p>
              <a:pPr algn="l" rtl="0">
                <a:defRPr/>
              </a:pPr>
              <a:endParaRPr lang="en-US">
                <a:cs typeface="+mn-cs"/>
              </a:endParaRPr>
            </a:p>
          </p:txBody>
        </p:sp>
      </p:grpSp>
      <p:grpSp>
        <p:nvGrpSpPr>
          <p:cNvPr id="15410" name="Group 50"/>
          <p:cNvGrpSpPr>
            <a:grpSpLocks/>
          </p:cNvGrpSpPr>
          <p:nvPr/>
        </p:nvGrpSpPr>
        <p:grpSpPr bwMode="auto">
          <a:xfrm>
            <a:off x="6629401" y="1752602"/>
            <a:ext cx="2211388" cy="1054101"/>
            <a:chOff x="4128" y="1488"/>
            <a:chExt cx="1393" cy="664"/>
          </a:xfrm>
        </p:grpSpPr>
        <p:sp>
          <p:nvSpPr>
            <p:cNvPr id="166931" name="Text Box 26"/>
            <p:cNvSpPr txBox="1">
              <a:spLocks noChangeArrowheads="1"/>
            </p:cNvSpPr>
            <p:nvPr/>
          </p:nvSpPr>
          <p:spPr bwMode="auto">
            <a:xfrm>
              <a:off x="4389" y="1920"/>
              <a:ext cx="46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100" dirty="0">
                  <a:solidFill>
                    <a:srgbClr val="FF0000"/>
                  </a:solidFill>
                </a:rPr>
                <a:t>hombre</a:t>
              </a:r>
            </a:p>
          </p:txBody>
        </p:sp>
        <p:sp>
          <p:nvSpPr>
            <p:cNvPr id="166932" name="Text Box 27"/>
            <p:cNvSpPr txBox="1">
              <a:spLocks noChangeArrowheads="1"/>
            </p:cNvSpPr>
            <p:nvPr/>
          </p:nvSpPr>
          <p:spPr bwMode="auto">
            <a:xfrm>
              <a:off x="4740" y="1987"/>
              <a:ext cx="46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100" dirty="0">
                  <a:solidFill>
                    <a:srgbClr val="FF0000"/>
                  </a:solidFill>
                </a:rPr>
                <a:t>hombre</a:t>
              </a:r>
            </a:p>
          </p:txBody>
        </p:sp>
        <p:sp>
          <p:nvSpPr>
            <p:cNvPr id="166933" name="Text Box 28"/>
            <p:cNvSpPr txBox="1">
              <a:spLocks noChangeArrowheads="1"/>
            </p:cNvSpPr>
            <p:nvPr/>
          </p:nvSpPr>
          <p:spPr bwMode="auto">
            <a:xfrm>
              <a:off x="5061" y="1920"/>
              <a:ext cx="46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100" dirty="0">
                  <a:solidFill>
                    <a:srgbClr val="FF0000"/>
                  </a:solidFill>
                </a:rPr>
                <a:t>hombre</a:t>
              </a:r>
            </a:p>
          </p:txBody>
        </p:sp>
        <p:sp>
          <p:nvSpPr>
            <p:cNvPr id="166934" name="Line 47"/>
            <p:cNvSpPr>
              <a:spLocks noChangeShapeType="1"/>
            </p:cNvSpPr>
            <p:nvPr/>
          </p:nvSpPr>
          <p:spPr bwMode="auto">
            <a:xfrm>
              <a:off x="4128" y="1488"/>
              <a:ext cx="384" cy="48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35" name="Line 48"/>
            <p:cNvSpPr>
              <a:spLocks noChangeShapeType="1"/>
            </p:cNvSpPr>
            <p:nvPr/>
          </p:nvSpPr>
          <p:spPr bwMode="auto">
            <a:xfrm>
              <a:off x="4128" y="1488"/>
              <a:ext cx="672" cy="48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36" name="Line 49"/>
            <p:cNvSpPr>
              <a:spLocks noChangeShapeType="1"/>
            </p:cNvSpPr>
            <p:nvPr/>
          </p:nvSpPr>
          <p:spPr bwMode="auto">
            <a:xfrm>
              <a:off x="4128" y="1488"/>
              <a:ext cx="960" cy="48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grpSp>
      <p:sp>
        <p:nvSpPr>
          <p:cNvPr id="15412" name="Rectangle 52"/>
          <p:cNvSpPr>
            <a:spLocks noChangeArrowheads="1"/>
          </p:cNvSpPr>
          <p:nvPr/>
        </p:nvSpPr>
        <p:spPr bwMode="auto">
          <a:xfrm>
            <a:off x="76200" y="5689200"/>
            <a:ext cx="899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3550" indent="-463550">
              <a:spcBef>
                <a:spcPct val="20000"/>
              </a:spcBef>
              <a:buChar char="•"/>
              <a:defRPr sz="2800">
                <a:solidFill>
                  <a:schemeClr val="tx1"/>
                </a:solidFill>
                <a:latin typeface="Verdana" panose="020B0604030504040204" pitchFamily="34" charset="0"/>
              </a:defRPr>
            </a:lvl1pPr>
            <a:lvl2pPr marL="1087438" indent="-457200">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417763" indent="-457200">
              <a:spcBef>
                <a:spcPct val="20000"/>
              </a:spcBef>
              <a:buChar char="–"/>
              <a:defRPr>
                <a:solidFill>
                  <a:schemeClr val="tx1"/>
                </a:solidFill>
                <a:latin typeface="Verdana" panose="020B0604030504040204" pitchFamily="34" charset="0"/>
              </a:defRPr>
            </a:lvl4pPr>
            <a:lvl5pPr marL="2913063" indent="-457200">
              <a:spcBef>
                <a:spcPct val="20000"/>
              </a:spcBef>
              <a:buChar char="»"/>
              <a:defRPr>
                <a:solidFill>
                  <a:schemeClr val="tx1"/>
                </a:solidFill>
                <a:latin typeface="Verdana" panose="020B0604030504040204" pitchFamily="34" charset="0"/>
              </a:defRPr>
            </a:lvl5pPr>
            <a:lvl6pPr marL="3370263" indent="-457200" eaLnBrk="0" fontAlgn="base" hangingPunct="0">
              <a:spcBef>
                <a:spcPct val="20000"/>
              </a:spcBef>
              <a:spcAft>
                <a:spcPct val="0"/>
              </a:spcAft>
              <a:buChar char="»"/>
              <a:defRPr>
                <a:solidFill>
                  <a:schemeClr val="tx1"/>
                </a:solidFill>
                <a:latin typeface="Verdana" panose="020B0604030504040204" pitchFamily="34" charset="0"/>
              </a:defRPr>
            </a:lvl6pPr>
            <a:lvl7pPr marL="3827463" indent="-457200" eaLnBrk="0" fontAlgn="base" hangingPunct="0">
              <a:spcBef>
                <a:spcPct val="20000"/>
              </a:spcBef>
              <a:spcAft>
                <a:spcPct val="0"/>
              </a:spcAft>
              <a:buChar char="»"/>
              <a:defRPr>
                <a:solidFill>
                  <a:schemeClr val="tx1"/>
                </a:solidFill>
                <a:latin typeface="Verdana" panose="020B0604030504040204" pitchFamily="34" charset="0"/>
              </a:defRPr>
            </a:lvl7pPr>
            <a:lvl8pPr marL="4284663" indent="-457200" eaLnBrk="0" fontAlgn="base" hangingPunct="0">
              <a:spcBef>
                <a:spcPct val="20000"/>
              </a:spcBef>
              <a:spcAft>
                <a:spcPct val="0"/>
              </a:spcAft>
              <a:buChar char="»"/>
              <a:defRPr>
                <a:solidFill>
                  <a:schemeClr val="tx1"/>
                </a:solidFill>
                <a:latin typeface="Verdana" panose="020B0604030504040204" pitchFamily="34" charset="0"/>
              </a:defRPr>
            </a:lvl8pPr>
            <a:lvl9pPr marL="4741863"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110000"/>
              </a:lnSpc>
              <a:buFontTx/>
              <a:buNone/>
            </a:pPr>
            <a:r>
              <a:rPr lang="en-US" altLang="en-US" sz="2000" dirty="0"/>
              <a:t>7. Los </a:t>
            </a:r>
            <a:r>
              <a:rPr lang="en-US" altLang="en-US" sz="2000" dirty="0" err="1"/>
              <a:t>cristianos</a:t>
            </a:r>
            <a:r>
              <a:rPr lang="en-US" altLang="en-US" sz="2000" dirty="0"/>
              <a:t> no </a:t>
            </a:r>
            <a:r>
              <a:rPr lang="en-US" altLang="en-US" sz="2000" dirty="0" err="1"/>
              <a:t>deben</a:t>
            </a:r>
            <a:r>
              <a:rPr lang="en-US" altLang="en-US" sz="2000" dirty="0"/>
              <a:t> </a:t>
            </a:r>
            <a:r>
              <a:rPr lang="en-US" altLang="en-US" sz="2000" dirty="0" err="1"/>
              <a:t>depender</a:t>
            </a:r>
            <a:r>
              <a:rPr lang="en-US" altLang="en-US" sz="2000" dirty="0"/>
              <a:t> del </a:t>
            </a:r>
            <a:r>
              <a:rPr lang="en-US" altLang="en-US" sz="2000" dirty="0" err="1"/>
              <a:t>gobierno</a:t>
            </a:r>
            <a:r>
              <a:rPr lang="en-US" altLang="en-US" sz="2000" dirty="0"/>
              <a:t> para </a:t>
            </a:r>
            <a:r>
              <a:rPr lang="en-US" altLang="en-US" sz="2000" dirty="0" err="1"/>
              <a:t>su</a:t>
            </a:r>
            <a:r>
              <a:rPr lang="en-US" altLang="en-US" sz="2000" dirty="0"/>
              <a:t> </a:t>
            </a:r>
            <a:r>
              <a:rPr lang="en-US" altLang="en-US" sz="2000" dirty="0" err="1"/>
              <a:t>seguridad</a:t>
            </a:r>
            <a:r>
              <a:rPr lang="en-US" altLang="en-US" sz="2000" dirty="0"/>
              <a:t>, o </a:t>
            </a:r>
            <a:r>
              <a:rPr lang="en-US" altLang="en-US" sz="2000" dirty="0" err="1"/>
              <a:t>como</a:t>
            </a:r>
            <a:r>
              <a:rPr lang="en-US" altLang="en-US" sz="2000" dirty="0"/>
              <a:t> </a:t>
            </a:r>
            <a:r>
              <a:rPr lang="en-US" altLang="en-US" sz="2000" dirty="0" err="1"/>
              <a:t>una</a:t>
            </a:r>
            <a:r>
              <a:rPr lang="en-US" altLang="en-US" sz="2000" dirty="0"/>
              <a:t> </a:t>
            </a:r>
            <a:r>
              <a:rPr lang="en-US" altLang="en-US" sz="2000" dirty="0" err="1"/>
              <a:t>fuerza</a:t>
            </a:r>
            <a:r>
              <a:rPr lang="en-US" altLang="en-US" sz="2000" dirty="0"/>
              <a:t> para </a:t>
            </a:r>
            <a:r>
              <a:rPr lang="en-US" altLang="en-US" sz="2000" dirty="0" err="1"/>
              <a:t>promover</a:t>
            </a:r>
            <a:r>
              <a:rPr lang="en-US" altLang="en-US" sz="2000" dirty="0"/>
              <a:t> el </a:t>
            </a:r>
            <a:r>
              <a:rPr lang="en-US" altLang="en-US" sz="2000" dirty="0" err="1"/>
              <a:t>comportamiento</a:t>
            </a:r>
            <a:r>
              <a:rPr lang="en-US" altLang="en-US" sz="2000" dirty="0"/>
              <a:t> moral.</a:t>
            </a:r>
          </a:p>
        </p:txBody>
      </p:sp>
      <p:grpSp>
        <p:nvGrpSpPr>
          <p:cNvPr id="15419" name="Group 59"/>
          <p:cNvGrpSpPr>
            <a:grpSpLocks/>
          </p:cNvGrpSpPr>
          <p:nvPr/>
        </p:nvGrpSpPr>
        <p:grpSpPr bwMode="auto">
          <a:xfrm>
            <a:off x="5029200" y="2260600"/>
            <a:ext cx="1981200" cy="1549400"/>
            <a:chOff x="3120" y="1808"/>
            <a:chExt cx="1248" cy="976"/>
          </a:xfrm>
        </p:grpSpPr>
        <p:sp>
          <p:nvSpPr>
            <p:cNvPr id="166929" name="Freeform 58"/>
            <p:cNvSpPr>
              <a:spLocks/>
            </p:cNvSpPr>
            <p:nvPr/>
          </p:nvSpPr>
          <p:spPr bwMode="auto">
            <a:xfrm>
              <a:off x="3168" y="1808"/>
              <a:ext cx="1200" cy="976"/>
            </a:xfrm>
            <a:custGeom>
              <a:avLst/>
              <a:gdLst>
                <a:gd name="T0" fmla="*/ 96 w 1200"/>
                <a:gd name="T1" fmla="*/ 976 h 976"/>
                <a:gd name="T2" fmla="*/ 48 w 1200"/>
                <a:gd name="T3" fmla="*/ 496 h 976"/>
                <a:gd name="T4" fmla="*/ 384 w 1200"/>
                <a:gd name="T5" fmla="*/ 64 h 976"/>
                <a:gd name="T6" fmla="*/ 1200 w 1200"/>
                <a:gd name="T7" fmla="*/ 112 h 9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976">
                  <a:moveTo>
                    <a:pt x="96" y="976"/>
                  </a:moveTo>
                  <a:cubicBezTo>
                    <a:pt x="48" y="812"/>
                    <a:pt x="0" y="648"/>
                    <a:pt x="48" y="496"/>
                  </a:cubicBezTo>
                  <a:cubicBezTo>
                    <a:pt x="96" y="344"/>
                    <a:pt x="192" y="128"/>
                    <a:pt x="384" y="64"/>
                  </a:cubicBezTo>
                  <a:cubicBezTo>
                    <a:pt x="576" y="0"/>
                    <a:pt x="888" y="56"/>
                    <a:pt x="1200" y="112"/>
                  </a:cubicBezTo>
                </a:path>
              </a:pathLst>
            </a:custGeom>
            <a:noFill/>
            <a:ln w="57150" cmpd="sng">
              <a:pattFill prst="pct50">
                <a:fgClr>
                  <a:srgbClr val="FF0000"/>
                </a:fgClr>
                <a:bgClr>
                  <a:srgbClr val="FFFFFF"/>
                </a:bgClr>
              </a:patt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66930" name="AutoShape 56"/>
            <p:cNvSpPr>
              <a:spLocks noChangeArrowheads="1"/>
            </p:cNvSpPr>
            <p:nvPr/>
          </p:nvSpPr>
          <p:spPr bwMode="auto">
            <a:xfrm>
              <a:off x="3120" y="1968"/>
              <a:ext cx="384"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US"/>
            </a:p>
          </p:txBody>
        </p:sp>
      </p:grpSp>
      <p:sp>
        <p:nvSpPr>
          <p:cNvPr id="166926" name="AutoShape 60">
            <a:hlinkClick r:id="rId4" action="ppaction://hlinksldjump" highlightClick="1"/>
          </p:cNvPr>
          <p:cNvSpPr>
            <a:spLocks noChangeArrowheads="1"/>
          </p:cNvSpPr>
          <p:nvPr/>
        </p:nvSpPr>
        <p:spPr bwMode="auto">
          <a:xfrm>
            <a:off x="0" y="0"/>
            <a:ext cx="1996068" cy="27878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15422" name="AutoShape 62">
            <a:hlinkClick r:id="rId5" action="ppaction://hlinksldjump" highlightClick="1"/>
          </p:cNvPr>
          <p:cNvSpPr>
            <a:spLocks noChangeArrowheads="1"/>
          </p:cNvSpPr>
          <p:nvPr/>
        </p:nvSpPr>
        <p:spPr bwMode="auto">
          <a:xfrm>
            <a:off x="6826487" y="6546850"/>
            <a:ext cx="2317513" cy="265900"/>
          </a:xfrm>
          <a:prstGeom prst="actionButtonBlank">
            <a:avLst/>
          </a:prstGeom>
          <a:solidFill>
            <a:schemeClr val="folHlink"/>
          </a:solidFill>
          <a:ln>
            <a:noFill/>
          </a:ln>
          <a:effectLst/>
        </p:spPr>
        <p:txBody>
          <a:bodyPr wrap="none" anchor="ctr"/>
          <a:lstStyle/>
          <a:p>
            <a:pPr algn="ctr" rtl="0">
              <a:defRPr/>
            </a:pPr>
            <a:r>
              <a:rPr lang="en-US" altLang="en-US" sz="1600" b="1" dirty="0" err="1">
                <a:effectLst>
                  <a:outerShdw blurRad="38100" dist="38100" dir="2700000" algn="tl">
                    <a:srgbClr val="FFFFFF"/>
                  </a:outerShdw>
                </a:effectLst>
                <a:cs typeface="+mn-cs"/>
              </a:rPr>
              <a:t>Lógica</a:t>
            </a:r>
            <a:r>
              <a:rPr lang="en-US" altLang="en-US" sz="1600" b="1" dirty="0">
                <a:effectLst>
                  <a:outerShdw blurRad="38100" dist="38100" dir="2700000" algn="tl">
                    <a:srgbClr val="FFFFFF"/>
                  </a:outerShdw>
                </a:effectLst>
                <a:cs typeface="+mn-cs"/>
              </a:rPr>
              <a:t> de la </a:t>
            </a:r>
            <a:r>
              <a:rPr lang="en-US" altLang="en-US" sz="1600" b="1" dirty="0" err="1">
                <a:effectLst>
                  <a:outerShdw blurRad="38100" dist="38100" dir="2700000" algn="tl">
                    <a:srgbClr val="FFFFFF"/>
                  </a:outerShdw>
                </a:effectLst>
                <a:cs typeface="+mn-cs"/>
              </a:rPr>
              <a:t>lección</a:t>
            </a:r>
            <a:endParaRPr lang="en-US" altLang="en-US" sz="1600" b="1" dirty="0">
              <a:effectLst>
                <a:outerShdw blurRad="38100" dist="38100" dir="2700000" algn="tl">
                  <a:srgbClr val="FFFFFF"/>
                </a:outerShdw>
              </a:effectLst>
              <a:cs typeface="+mn-cs"/>
            </a:endParaRPr>
          </a:p>
        </p:txBody>
      </p:sp>
      <p:sp>
        <p:nvSpPr>
          <p:cNvPr id="166928"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A531F78-46C3-4ABD-B77A-C85A5F2A2BD7}" type="slidenum">
              <a:rPr lang="en-US" altLang="en-US" sz="1400"/>
              <a:pPr algn="l" rtl="0">
                <a:spcBef>
                  <a:spcPct val="0"/>
                </a:spcBef>
                <a:buFontTx/>
                <a:buNone/>
              </a:pPr>
              <a:t>139</a:t>
            </a:fld>
            <a:endParaRPr lang="en-US" altLang="en-US" sz="1400"/>
          </a:p>
        </p:txBody>
      </p:sp>
    </p:spTree>
    <p:extLst>
      <p:ext uri="{BB962C8B-B14F-4D97-AF65-F5344CB8AC3E}">
        <p14:creationId xmlns:p14="http://schemas.microsoft.com/office/powerpoint/2010/main" val="138913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5237">
                                            <p:txEl>
                                              <p:pRg st="1" end="1"/>
                                            </p:txEl>
                                          </p:spTgt>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5237">
                                            <p:txEl>
                                              <p:pRg st="2" end="2"/>
                                            </p:txEl>
                                          </p:spTgt>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1" fill="hold" nodeType="afterEffect">
                                  <p:stCondLst>
                                    <p:cond delay="0"/>
                                  </p:stCondLst>
                                  <p:childTnLst>
                                    <p:set>
                                      <p:cBhvr>
                                        <p:cTn id="31" dur="1" fill="hold">
                                          <p:stCondLst>
                                            <p:cond delay="0"/>
                                          </p:stCondLst>
                                        </p:cTn>
                                        <p:tgtEl>
                                          <p:spTgt spid="15403"/>
                                        </p:tgtEl>
                                        <p:attrNameLst>
                                          <p:attrName>style.visibility</p:attrName>
                                        </p:attrNameLst>
                                      </p:cBhvr>
                                      <p:to>
                                        <p:strVal val="visible"/>
                                      </p:to>
                                    </p:set>
                                    <p:animEffect transition="in" filter="wipe(up)">
                                      <p:cBhvr>
                                        <p:cTn id="32" dur="500"/>
                                        <p:tgtEl>
                                          <p:spTgt spid="154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5237">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5237">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5237">
                                            <p:txEl>
                                              <p:pRg st="5" end="5"/>
                                            </p:txEl>
                                          </p:spTgt>
                                        </p:tgtEl>
                                        <p:attrNameLst>
                                          <p:attrName>style.visibility</p:attrName>
                                        </p:attrNameLst>
                                      </p:cBhvr>
                                      <p:to>
                                        <p:strVal val="visible"/>
                                      </p:to>
                                    </p:set>
                                  </p:childTnLst>
                                </p:cTn>
                              </p:par>
                            </p:childTnLst>
                          </p:cTn>
                        </p:par>
                        <p:par>
                          <p:cTn id="45" fill="hold" nodeType="afterGroup">
                            <p:stCondLst>
                              <p:cond delay="0"/>
                            </p:stCondLst>
                            <p:childTnLst>
                              <p:par>
                                <p:cTn id="46" presetID="9" presetClass="entr" presetSubtype="0" fill="hold" nodeType="afterEffect">
                                  <p:stCondLst>
                                    <p:cond delay="0"/>
                                  </p:stCondLst>
                                  <p:childTnLst>
                                    <p:set>
                                      <p:cBhvr>
                                        <p:cTn id="47" dur="1" fill="hold">
                                          <p:stCondLst>
                                            <p:cond delay="0"/>
                                          </p:stCondLst>
                                        </p:cTn>
                                        <p:tgtEl>
                                          <p:spTgt spid="15404"/>
                                        </p:tgtEl>
                                        <p:attrNameLst>
                                          <p:attrName>style.visibility</p:attrName>
                                        </p:attrNameLst>
                                      </p:cBhvr>
                                      <p:to>
                                        <p:strVal val="visible"/>
                                      </p:to>
                                    </p:set>
                                    <p:animEffect transition="in" filter="dissolve">
                                      <p:cBhvr>
                                        <p:cTn id="48" dur="500"/>
                                        <p:tgtEl>
                                          <p:spTgt spid="15404"/>
                                        </p:tgtEl>
                                      </p:cBhvr>
                                    </p:animEffect>
                                  </p:childTnLst>
                                </p:cTn>
                              </p:par>
                            </p:childTnLst>
                          </p:cTn>
                        </p:par>
                        <p:par>
                          <p:cTn id="49" fill="hold" nodeType="afterGroup">
                            <p:stCondLst>
                              <p:cond delay="500"/>
                            </p:stCondLst>
                            <p:childTnLst>
                              <p:par>
                                <p:cTn id="50" presetID="22" presetClass="entr" presetSubtype="1" fill="hold" nodeType="afterEffect">
                                  <p:stCondLst>
                                    <p:cond delay="0"/>
                                  </p:stCondLst>
                                  <p:childTnLst>
                                    <p:set>
                                      <p:cBhvr>
                                        <p:cTn id="51" dur="1" fill="hold">
                                          <p:stCondLst>
                                            <p:cond delay="0"/>
                                          </p:stCondLst>
                                        </p:cTn>
                                        <p:tgtEl>
                                          <p:spTgt spid="15410"/>
                                        </p:tgtEl>
                                        <p:attrNameLst>
                                          <p:attrName>style.visibility</p:attrName>
                                        </p:attrNameLst>
                                      </p:cBhvr>
                                      <p:to>
                                        <p:strVal val="visible"/>
                                      </p:to>
                                    </p:set>
                                    <p:animEffect transition="in" filter="wipe(up)">
                                      <p:cBhvr>
                                        <p:cTn id="52" dur="500"/>
                                        <p:tgtEl>
                                          <p:spTgt spid="154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541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5419"/>
                                        </p:tgtEl>
                                        <p:attrNameLst>
                                          <p:attrName>style.visibility</p:attrName>
                                        </p:attrNameLst>
                                      </p:cBhvr>
                                      <p:to>
                                        <p:strVal val="visible"/>
                                      </p:to>
                                    </p:set>
                                    <p:animEffect transition="in" filter="wipe(left)">
                                      <p:cBhvr>
                                        <p:cTn id="61" dur="500"/>
                                        <p:tgtEl>
                                          <p:spTgt spid="15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a:defRPr/>
            </a:pPr>
            <a:r>
              <a:rPr lang="en-US" altLang="en-US" dirty="0" smtClean="0"/>
              <a:t>II Cor. 5:14-5:17</a:t>
            </a:r>
            <a:endParaRPr lang="en-US" altLang="en-US" dirty="0"/>
          </a:p>
        </p:txBody>
      </p:sp>
      <p:sp>
        <p:nvSpPr>
          <p:cNvPr id="31748" name="Rectangle 3"/>
          <p:cNvSpPr>
            <a:spLocks noGrp="1" noChangeArrowheads="1"/>
          </p:cNvSpPr>
          <p:nvPr>
            <p:ph type="body" idx="1"/>
          </p:nvPr>
        </p:nvSpPr>
        <p:spPr>
          <a:xfrm>
            <a:off x="76200" y="1066800"/>
            <a:ext cx="8991600" cy="5410200"/>
          </a:xfrm>
        </p:spPr>
        <p:txBody>
          <a:bodyPr>
            <a:normAutofit/>
          </a:bodyPr>
          <a:lstStyle/>
          <a:p>
            <a:pPr marL="0" indent="0">
              <a:lnSpc>
                <a:spcPct val="110000"/>
              </a:lnSpc>
              <a:buNone/>
            </a:pPr>
            <a:r>
              <a:rPr lang="es-ES" altLang="en-US" dirty="0" smtClean="0">
                <a:latin typeface="Geneva"/>
                <a:cs typeface="Times New Roman" panose="02020603050405020304" pitchFamily="18" charset="0"/>
              </a:rPr>
              <a:t>Pues </a:t>
            </a:r>
            <a:r>
              <a:rPr lang="es-ES" altLang="en-US" dirty="0">
                <a:latin typeface="Geneva"/>
                <a:cs typeface="Times New Roman" panose="02020603050405020304" pitchFamily="18" charset="0"/>
              </a:rPr>
              <a:t>el amor de Cristo nos apremia, habiendo llegado a esta conclusión: que Uno murió por todos, y por consiguiente, todos murieron. </a:t>
            </a:r>
            <a:r>
              <a:rPr lang="es-ES" altLang="en-US" dirty="0" smtClean="0">
                <a:latin typeface="Geneva"/>
                <a:cs typeface="Times New Roman" panose="02020603050405020304" pitchFamily="18" charset="0"/>
              </a:rPr>
              <a:t> 15 Y </a:t>
            </a:r>
            <a:r>
              <a:rPr lang="es-ES" altLang="en-US" dirty="0">
                <a:latin typeface="Geneva"/>
                <a:cs typeface="Times New Roman" panose="02020603050405020304" pitchFamily="18" charset="0"/>
              </a:rPr>
              <a:t>por todos murió, para que los que viven, ya no vivan para sí, sino para Aquel que murió y resucitó por ellos. </a:t>
            </a:r>
            <a:r>
              <a:rPr lang="es-ES" altLang="en-US" dirty="0" smtClean="0">
                <a:latin typeface="Geneva"/>
                <a:cs typeface="Times New Roman" panose="02020603050405020304" pitchFamily="18" charset="0"/>
              </a:rPr>
              <a:t>16</a:t>
            </a:r>
            <a:r>
              <a:rPr lang="es-ES" altLang="en-US" dirty="0">
                <a:latin typeface="Geneva"/>
                <a:cs typeface="Times New Roman" panose="02020603050405020304" pitchFamily="18" charset="0"/>
              </a:rPr>
              <a:t>  De manera que </a:t>
            </a:r>
            <a:r>
              <a:rPr lang="es-ES" altLang="en-US" b="1" dirty="0">
                <a:solidFill>
                  <a:schemeClr val="accent6"/>
                </a:solidFill>
                <a:latin typeface="Geneva"/>
                <a:cs typeface="Times New Roman" panose="02020603050405020304" pitchFamily="18" charset="0"/>
              </a:rPr>
              <a:t>nosotros de ahora en adelante ya no conocemos a nadie según la carne</a:t>
            </a:r>
            <a:r>
              <a:rPr lang="es-ES" altLang="en-US" dirty="0">
                <a:latin typeface="Geneva"/>
                <a:cs typeface="Times New Roman" panose="02020603050405020304" pitchFamily="18" charset="0"/>
              </a:rPr>
              <a:t>. Aunque hemos conocido a Cristo según la carne, sin embargo, </a:t>
            </a:r>
            <a:r>
              <a:rPr lang="es-ES" altLang="en-US" b="1" dirty="0">
                <a:solidFill>
                  <a:schemeClr val="accent6"/>
                </a:solidFill>
                <a:latin typeface="Geneva"/>
                <a:cs typeface="Times New Roman" panose="02020603050405020304" pitchFamily="18" charset="0"/>
              </a:rPr>
              <a:t>ahora ya no lo conocemos así</a:t>
            </a:r>
            <a:r>
              <a:rPr lang="es-ES" altLang="en-US" dirty="0">
                <a:latin typeface="Geneva"/>
                <a:cs typeface="Times New Roman" panose="02020603050405020304" pitchFamily="18" charset="0"/>
              </a:rPr>
              <a:t>. </a:t>
            </a:r>
            <a:r>
              <a:rPr lang="es-ES" altLang="en-US" dirty="0" smtClean="0">
                <a:latin typeface="Geneva"/>
                <a:cs typeface="Times New Roman" panose="02020603050405020304" pitchFamily="18" charset="0"/>
              </a:rPr>
              <a:t>17</a:t>
            </a:r>
            <a:r>
              <a:rPr lang="es-ES" altLang="en-US" dirty="0">
                <a:latin typeface="Geneva"/>
                <a:cs typeface="Times New Roman" panose="02020603050405020304" pitchFamily="18" charset="0"/>
              </a:rPr>
              <a:t>  De modo que si alguno está en Cristo, nueva criatura es; </a:t>
            </a:r>
            <a:r>
              <a:rPr lang="es-ES" altLang="en-US" b="1" dirty="0">
                <a:solidFill>
                  <a:schemeClr val="accent6"/>
                </a:solidFill>
                <a:latin typeface="Geneva"/>
                <a:cs typeface="Times New Roman" panose="02020603050405020304" pitchFamily="18" charset="0"/>
              </a:rPr>
              <a:t>las cosas viejas pasaron, ahora han sido hechas nuevas.</a:t>
            </a:r>
            <a:endParaRPr lang="en-US" altLang="en-US" b="1" dirty="0" smtClean="0">
              <a:solidFill>
                <a:schemeClr val="accent6"/>
              </a:solidFill>
            </a:endParaRPr>
          </a:p>
        </p:txBody>
      </p:sp>
      <p:sp>
        <p:nvSpPr>
          <p:cNvPr id="3174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EC13804-C1E4-4E0C-8C3B-C5C96CC0081D}" type="slidenum">
              <a:rPr lang="en-US" altLang="en-US" sz="1400"/>
              <a:pPr algn="l" rtl="0">
                <a:spcBef>
                  <a:spcPct val="0"/>
                </a:spcBef>
                <a:buFontTx/>
                <a:buNone/>
              </a:pPr>
              <a:t>14</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Gobiernos - </a:t>
            </a:r>
            <a:r>
              <a:rPr lang="en-US" dirty="0" err="1" smtClean="0"/>
              <a:t>aplicaciones</a:t>
            </a:r>
            <a:endParaRPr lang="en-US" dirty="0"/>
          </a:p>
        </p:txBody>
      </p:sp>
      <p:sp>
        <p:nvSpPr>
          <p:cNvPr id="3" name="Content Placeholder 2"/>
          <p:cNvSpPr>
            <a:spLocks noGrp="1"/>
          </p:cNvSpPr>
          <p:nvPr>
            <p:ph idx="1"/>
          </p:nvPr>
        </p:nvSpPr>
        <p:spPr>
          <a:xfrm>
            <a:off x="160338" y="692150"/>
            <a:ext cx="8880475" cy="5854700"/>
          </a:xfrm>
        </p:spPr>
        <p:txBody>
          <a:bodyPr>
            <a:noAutofit/>
          </a:bodyPr>
          <a:lstStyle/>
          <a:p>
            <a:pPr marL="339725" indent="-339725">
              <a:lnSpc>
                <a:spcPct val="90000"/>
              </a:lnSpc>
              <a:spcBef>
                <a:spcPts val="0"/>
              </a:spcBef>
              <a:spcAft>
                <a:spcPts val="1200"/>
              </a:spcAft>
              <a:buFont typeface="+mj-lt"/>
              <a:buAutoNum type="arabicPeriod"/>
              <a:defRPr/>
            </a:pPr>
            <a:r>
              <a:rPr lang="es-ES" sz="1500" dirty="0" smtClean="0"/>
              <a:t>¿Debe </a:t>
            </a:r>
            <a:r>
              <a:rPr lang="es-ES" sz="1500" dirty="0"/>
              <a:t>relacionarse la identidad primaria de un cristiano con su ciudadanía terrenal</a:t>
            </a:r>
            <a:r>
              <a:rPr lang="es-ES" sz="1500" dirty="0" smtClean="0"/>
              <a:t>?</a:t>
            </a:r>
            <a:br>
              <a:rPr lang="es-ES" sz="1500" dirty="0" smtClean="0"/>
            </a:br>
            <a:r>
              <a:rPr lang="es-ES" sz="1500" dirty="0" smtClean="0"/>
              <a:t>¿</a:t>
            </a:r>
            <a:r>
              <a:rPr lang="es-ES" sz="1500" dirty="0"/>
              <a:t>Hay alguna institución humana digna de una confianza incondicional</a:t>
            </a:r>
            <a:r>
              <a:rPr lang="es-ES" sz="1500" dirty="0" smtClean="0"/>
              <a:t>?</a:t>
            </a:r>
            <a:endParaRPr lang="es-ES" sz="1500" dirty="0"/>
          </a:p>
          <a:p>
            <a:pPr marL="339725" indent="-339725">
              <a:lnSpc>
                <a:spcPct val="90000"/>
              </a:lnSpc>
              <a:spcBef>
                <a:spcPts val="0"/>
              </a:spcBef>
              <a:spcAft>
                <a:spcPts val="1200"/>
              </a:spcAft>
              <a:buFont typeface="+mj-lt"/>
              <a:buAutoNum type="arabicPeriod"/>
              <a:defRPr/>
            </a:pPr>
            <a:r>
              <a:rPr lang="es-ES" sz="1500" dirty="0" smtClean="0"/>
              <a:t>¿Debe </a:t>
            </a:r>
            <a:r>
              <a:rPr lang="es-ES" sz="1500" dirty="0"/>
              <a:t>un cristiano intentar ser visto favorablemente por el gobierno</a:t>
            </a:r>
            <a:r>
              <a:rPr lang="es-ES" sz="1500" dirty="0" smtClean="0"/>
              <a:t>?</a:t>
            </a:r>
            <a:br>
              <a:rPr lang="es-ES" sz="1500" dirty="0" smtClean="0"/>
            </a:br>
            <a:r>
              <a:rPr lang="es-ES" sz="1500" dirty="0" smtClean="0"/>
              <a:t>¿</a:t>
            </a:r>
            <a:r>
              <a:rPr lang="es-ES" sz="1500" dirty="0"/>
              <a:t>Debe mostrar respeto y brindar el apoyo requerido? </a:t>
            </a:r>
            <a:r>
              <a:rPr lang="es-ES" sz="1500" dirty="0" smtClean="0"/>
              <a:t/>
            </a:r>
            <a:br>
              <a:rPr lang="es-ES" sz="1500" dirty="0" smtClean="0"/>
            </a:br>
            <a:r>
              <a:rPr lang="es-ES" sz="1500" dirty="0" smtClean="0"/>
              <a:t>¿</a:t>
            </a:r>
            <a:r>
              <a:rPr lang="es-ES" sz="1500" dirty="0"/>
              <a:t>Qué límites hay?</a:t>
            </a:r>
          </a:p>
          <a:p>
            <a:pPr marL="339725" indent="-339725">
              <a:lnSpc>
                <a:spcPct val="90000"/>
              </a:lnSpc>
              <a:spcBef>
                <a:spcPts val="0"/>
              </a:spcBef>
              <a:spcAft>
                <a:spcPts val="1200"/>
              </a:spcAft>
              <a:buFont typeface="+mj-lt"/>
              <a:buAutoNum type="arabicPeriod"/>
              <a:defRPr/>
            </a:pPr>
            <a:r>
              <a:rPr lang="es-ES" sz="1500" dirty="0" smtClean="0"/>
              <a:t>¿</a:t>
            </a:r>
            <a:r>
              <a:rPr lang="es-ES" sz="1500" dirty="0"/>
              <a:t>Es correcto que los gobiernos castiguen a los criminales (incluso con la ejecución</a:t>
            </a:r>
            <a:r>
              <a:rPr lang="es-ES" sz="1500" dirty="0" smtClean="0"/>
              <a:t>)?</a:t>
            </a:r>
            <a:br>
              <a:rPr lang="es-ES" sz="1500" dirty="0" smtClean="0"/>
            </a:br>
            <a:r>
              <a:rPr lang="es-ES" sz="1500" dirty="0" smtClean="0"/>
              <a:t>¿</a:t>
            </a:r>
            <a:r>
              <a:rPr lang="es-ES" sz="1500" dirty="0"/>
              <a:t>Es correcto que los gobiernos no castiguen a los criminales? </a:t>
            </a:r>
            <a:r>
              <a:rPr lang="es-ES" sz="1500" dirty="0" smtClean="0"/>
              <a:t/>
            </a:r>
            <a:br>
              <a:rPr lang="es-ES" sz="1500" dirty="0" smtClean="0"/>
            </a:br>
            <a:r>
              <a:rPr lang="es-ES" sz="1500" dirty="0" smtClean="0"/>
              <a:t>¿</a:t>
            </a:r>
            <a:r>
              <a:rPr lang="es-ES" sz="1500" dirty="0"/>
              <a:t>A quién le darán cuenta?</a:t>
            </a:r>
          </a:p>
          <a:p>
            <a:pPr marL="339725" indent="-339725">
              <a:lnSpc>
                <a:spcPct val="90000"/>
              </a:lnSpc>
              <a:spcBef>
                <a:spcPts val="0"/>
              </a:spcBef>
              <a:spcAft>
                <a:spcPts val="1200"/>
              </a:spcAft>
              <a:buFont typeface="+mj-lt"/>
              <a:buAutoNum type="arabicPeriod"/>
              <a:defRPr/>
            </a:pPr>
            <a:r>
              <a:rPr lang="es-ES" sz="1500" dirty="0" smtClean="0"/>
              <a:t>¿</a:t>
            </a:r>
            <a:r>
              <a:rPr lang="es-ES" sz="1500" dirty="0"/>
              <a:t>Debe un cristiano ser escéptico acerca </a:t>
            </a:r>
            <a:r>
              <a:rPr lang="es-ES" sz="1500" dirty="0" smtClean="0"/>
              <a:t>de:</a:t>
            </a:r>
          </a:p>
          <a:p>
            <a:pPr marL="739775" lvl="1" indent="-339725">
              <a:lnSpc>
                <a:spcPct val="90000"/>
              </a:lnSpc>
              <a:spcBef>
                <a:spcPts val="0"/>
              </a:spcBef>
              <a:spcAft>
                <a:spcPts val="1200"/>
              </a:spcAft>
              <a:buFont typeface="+mj-lt"/>
              <a:buAutoNum type="alphaLcPeriod"/>
              <a:defRPr/>
            </a:pPr>
            <a:r>
              <a:rPr lang="es-ES" sz="1400" dirty="0" smtClean="0"/>
              <a:t>¿</a:t>
            </a:r>
            <a:r>
              <a:rPr lang="es-ES" sz="1400" dirty="0"/>
              <a:t>La dependencia de los gobiernos terrenales para su seguridad personal (p. ej., económica</a:t>
            </a:r>
            <a:r>
              <a:rPr lang="es-ES" sz="1400" dirty="0" smtClean="0"/>
              <a:t>)?</a:t>
            </a:r>
          </a:p>
          <a:p>
            <a:pPr marL="739775" lvl="1" indent="-339725">
              <a:lnSpc>
                <a:spcPct val="90000"/>
              </a:lnSpc>
              <a:spcBef>
                <a:spcPts val="0"/>
              </a:spcBef>
              <a:spcAft>
                <a:spcPts val="1200"/>
              </a:spcAft>
              <a:buFont typeface="+mj-lt"/>
              <a:buAutoNum type="alphaLcPeriod"/>
              <a:defRPr/>
            </a:pPr>
            <a:r>
              <a:rPr lang="es-ES" sz="1400" dirty="0" smtClean="0"/>
              <a:t>¿La </a:t>
            </a:r>
            <a:r>
              <a:rPr lang="es-ES" sz="1400" dirty="0"/>
              <a:t>probabilidad de que el gobierno resuelva los principales problemas humanos</a:t>
            </a:r>
            <a:r>
              <a:rPr lang="es-ES" sz="1400" dirty="0" smtClean="0"/>
              <a:t>?</a:t>
            </a:r>
          </a:p>
          <a:p>
            <a:pPr marL="739775" lvl="1" indent="-339725">
              <a:lnSpc>
                <a:spcPct val="90000"/>
              </a:lnSpc>
              <a:spcBef>
                <a:spcPts val="0"/>
              </a:spcBef>
              <a:spcAft>
                <a:spcPts val="1200"/>
              </a:spcAft>
              <a:buFont typeface="+mj-lt"/>
              <a:buAutoNum type="alphaLcPeriod"/>
              <a:defRPr/>
            </a:pPr>
            <a:r>
              <a:rPr lang="es-ES" sz="1400" dirty="0" smtClean="0"/>
              <a:t>¿La </a:t>
            </a:r>
            <a:r>
              <a:rPr lang="es-ES" sz="1400" dirty="0"/>
              <a:t>capacidad de los tribunales civiles para resolver disputas personales de manera justa?</a:t>
            </a:r>
          </a:p>
          <a:p>
            <a:pPr marL="339725" indent="-339725">
              <a:lnSpc>
                <a:spcPct val="90000"/>
              </a:lnSpc>
              <a:spcBef>
                <a:spcPts val="0"/>
              </a:spcBef>
              <a:spcAft>
                <a:spcPts val="1200"/>
              </a:spcAft>
              <a:buFont typeface="+mj-lt"/>
              <a:buAutoNum type="arabicPeriod"/>
              <a:defRPr/>
            </a:pPr>
            <a:r>
              <a:rPr lang="es-ES" sz="1500" dirty="0" smtClean="0"/>
              <a:t>¿</a:t>
            </a:r>
            <a:r>
              <a:rPr lang="es-ES" sz="1500" dirty="0"/>
              <a:t>Debe un cristiano pensar en los eventos en el gobierno (especialmente cuando ocurren cambios) como parte de la realización de Su plan por parte de Dios? </a:t>
            </a:r>
            <a:r>
              <a:rPr lang="es-ES" sz="1500" dirty="0" smtClean="0"/>
              <a:t/>
            </a:r>
            <a:br>
              <a:rPr lang="es-ES" sz="1500" dirty="0" smtClean="0"/>
            </a:br>
            <a:r>
              <a:rPr lang="es-ES" sz="1500" dirty="0" smtClean="0"/>
              <a:t>Si </a:t>
            </a:r>
            <a:r>
              <a:rPr lang="es-ES" sz="1500" dirty="0"/>
              <a:t>es así, ¿deberíamos tener mucha ansiedad por estos cambios? (ver por ejemplo </a:t>
            </a:r>
            <a:r>
              <a:rPr lang="es-ES" sz="1500" dirty="0" err="1"/>
              <a:t>Hab</a:t>
            </a:r>
            <a:r>
              <a:rPr lang="es-ES" sz="1500" dirty="0"/>
              <a:t> 1:5; 2:3,4</a:t>
            </a:r>
            <a:r>
              <a:rPr lang="es-ES" sz="1500" dirty="0" smtClean="0"/>
              <a:t>)</a:t>
            </a:r>
            <a:endParaRPr lang="es-ES" sz="1500" dirty="0"/>
          </a:p>
          <a:p>
            <a:pPr marL="339725" indent="-339725">
              <a:lnSpc>
                <a:spcPct val="90000"/>
              </a:lnSpc>
              <a:spcBef>
                <a:spcPts val="0"/>
              </a:spcBef>
              <a:spcAft>
                <a:spcPts val="1200"/>
              </a:spcAft>
              <a:buFont typeface="+mj-lt"/>
              <a:buAutoNum type="arabicPeriod"/>
              <a:defRPr/>
            </a:pPr>
            <a:r>
              <a:rPr lang="es-ES" sz="1500" dirty="0" smtClean="0"/>
              <a:t>¿</a:t>
            </a:r>
            <a:r>
              <a:rPr lang="es-ES" sz="1500" dirty="0"/>
              <a:t>Cómo cambian los cristianos el mundo? (Mateo 28:19, y ver Hechos 17:6 y 19:26,27)</a:t>
            </a:r>
          </a:p>
          <a:p>
            <a:pPr marL="339725" indent="-339725">
              <a:lnSpc>
                <a:spcPct val="90000"/>
              </a:lnSpc>
              <a:spcBef>
                <a:spcPts val="0"/>
              </a:spcBef>
              <a:spcAft>
                <a:spcPts val="1200"/>
              </a:spcAft>
              <a:buFont typeface="+mj-lt"/>
              <a:buAutoNum type="arabicPeriod"/>
              <a:defRPr/>
            </a:pPr>
            <a:r>
              <a:rPr lang="es-ES" sz="1500" dirty="0" smtClean="0"/>
              <a:t>¿Parecería </a:t>
            </a:r>
            <a:r>
              <a:rPr lang="es-ES" sz="1500" dirty="0"/>
              <a:t>ser el mejor uso del tiempo y el esfuerzo intentar cambiar la moralidad de una nación mediante leyes impuestas por el gobierno?</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6896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8DA9F79-303D-4DE2-B8E9-CD8DF7920EB3}" type="slidenum">
              <a:rPr lang="en-US" altLang="en-US" sz="1400"/>
              <a:pPr algn="l" rtl="0">
                <a:spcBef>
                  <a:spcPct val="0"/>
                </a:spcBef>
                <a:buFontTx/>
                <a:buNone/>
              </a:pPr>
              <a:t>140</a:t>
            </a:fld>
            <a:endParaRPr lang="en-US" altLang="en-US" sz="1400"/>
          </a:p>
        </p:txBody>
      </p:sp>
    </p:spTree>
    <p:extLst>
      <p:ext uri="{BB962C8B-B14F-4D97-AF65-F5344CB8AC3E}">
        <p14:creationId xmlns:p14="http://schemas.microsoft.com/office/powerpoint/2010/main" val="20942592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p:nvSpPr>
        <p:spPr bwMode="auto">
          <a:xfrm>
            <a:off x="1061358" y="3712307"/>
            <a:ext cx="4762500" cy="42223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historia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historia</a:t>
            </a: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141</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81160715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¿Cuál es nuestra respuesta a...</a:t>
            </a:r>
          </a:p>
        </p:txBody>
      </p:sp>
      <p:sp>
        <p:nvSpPr>
          <p:cNvPr id="3" name="Content Placeholder 2"/>
          <p:cNvSpPr>
            <a:spLocks noGrp="1" noChangeArrowheads="1"/>
          </p:cNvSpPr>
          <p:nvPr>
            <p:ph idx="1"/>
          </p:nvPr>
        </p:nvSpPr>
        <p:spPr>
          <a:xfrm>
            <a:off x="152400" y="1219200"/>
            <a:ext cx="8839200" cy="5257800"/>
          </a:xfrm>
        </p:spPr>
        <p:txBody>
          <a:bodyPr/>
          <a:lstStyle/>
          <a:p>
            <a:pPr marL="514350" indent="-514350" algn="l" rtl="0">
              <a:buFont typeface="Verdana" panose="020B0604030504040204" pitchFamily="34" charset="0"/>
              <a:buAutoNum type="arabicPeriod"/>
            </a:pPr>
            <a:r>
              <a:rPr lang="en-US" altLang="en-US" sz="3200" dirty="0" smtClean="0"/>
              <a:t>Informes de </a:t>
            </a:r>
            <a:r>
              <a:rPr lang="en-US" altLang="en-US" sz="3200" dirty="0" err="1" smtClean="0"/>
              <a:t>noticias</a:t>
            </a:r>
            <a:r>
              <a:rPr lang="en-US" altLang="en-US" sz="3200" dirty="0" smtClean="0"/>
              <a:t> de '</a:t>
            </a:r>
            <a:r>
              <a:rPr lang="en-US" altLang="en-US" sz="3200" dirty="0" err="1" smtClean="0"/>
              <a:t>Prueba</a:t>
            </a:r>
            <a:r>
              <a:rPr lang="en-US" altLang="en-US" sz="3200" dirty="0" smtClean="0"/>
              <a:t> </a:t>
            </a:r>
            <a:r>
              <a:rPr lang="en-US" altLang="en-US" sz="3200" dirty="0" err="1" smtClean="0"/>
              <a:t>científica</a:t>
            </a:r>
            <a:r>
              <a:rPr lang="en-US" altLang="en-US" sz="3200" dirty="0" smtClean="0"/>
              <a:t>' de que la </a:t>
            </a:r>
            <a:r>
              <a:rPr lang="en-US" altLang="en-US" sz="3200" dirty="0" err="1" smtClean="0"/>
              <a:t>vida</a:t>
            </a:r>
            <a:r>
              <a:rPr lang="en-US" altLang="en-US" sz="3200" dirty="0" smtClean="0"/>
              <a:t> </a:t>
            </a:r>
            <a:r>
              <a:rPr lang="en-US" altLang="en-US" sz="3200" dirty="0" err="1" smtClean="0"/>
              <a:t>comenzó</a:t>
            </a:r>
            <a:r>
              <a:rPr lang="en-US" altLang="en-US" sz="3200" dirty="0" smtClean="0"/>
              <a:t> </a:t>
            </a:r>
            <a:r>
              <a:rPr lang="en-US" altLang="en-US" sz="3200" dirty="0" err="1" smtClean="0"/>
              <a:t>en</a:t>
            </a:r>
            <a:r>
              <a:rPr lang="en-US" altLang="en-US" sz="3200" dirty="0" smtClean="0"/>
              <a:t> </a:t>
            </a:r>
            <a:r>
              <a:rPr lang="en-US" altLang="en-US" sz="3200" dirty="0" err="1" smtClean="0"/>
              <a:t>agua</a:t>
            </a:r>
            <a:r>
              <a:rPr lang="en-US" altLang="en-US" sz="3200" dirty="0" smtClean="0"/>
              <a:t> </a:t>
            </a:r>
            <a:r>
              <a:rPr lang="en-US" altLang="en-US" sz="3200" dirty="0" err="1" smtClean="0"/>
              <a:t>congelada</a:t>
            </a:r>
            <a:r>
              <a:rPr lang="en-US" altLang="en-US" sz="3200" dirty="0" smtClean="0"/>
              <a:t>, o que la </a:t>
            </a:r>
            <a:r>
              <a:rPr lang="en-US" altLang="en-US" sz="3200" dirty="0" err="1" smtClean="0"/>
              <a:t>genética</a:t>
            </a:r>
            <a:r>
              <a:rPr lang="en-US" altLang="en-US" sz="3200" dirty="0" smtClean="0"/>
              <a:t> </a:t>
            </a:r>
            <a:r>
              <a:rPr lang="en-US" altLang="en-US" sz="3200" dirty="0" err="1" smtClean="0"/>
              <a:t>prueba</a:t>
            </a:r>
            <a:r>
              <a:rPr lang="en-US" altLang="en-US" sz="3200" dirty="0" smtClean="0"/>
              <a:t> la </a:t>
            </a:r>
            <a:r>
              <a:rPr lang="en-US" altLang="en-US" sz="3200" dirty="0" err="1" smtClean="0"/>
              <a:t>evolución</a:t>
            </a:r>
            <a:r>
              <a:rPr lang="en-US" altLang="en-US" sz="3200" dirty="0" smtClean="0"/>
              <a:t> -- </a:t>
            </a:r>
            <a:r>
              <a:rPr lang="en-US" altLang="en-US" sz="3200" dirty="0" err="1" smtClean="0"/>
              <a:t>conclusiones</a:t>
            </a:r>
            <a:r>
              <a:rPr lang="en-US" altLang="en-US" sz="3200" dirty="0" smtClean="0"/>
              <a:t> que </a:t>
            </a:r>
            <a:r>
              <a:rPr lang="en-US" altLang="en-US" sz="3200" dirty="0" err="1" smtClean="0"/>
              <a:t>parecen</a:t>
            </a:r>
            <a:r>
              <a:rPr lang="en-US" altLang="en-US" sz="3200" dirty="0" smtClean="0"/>
              <a:t> </a:t>
            </a:r>
            <a:r>
              <a:rPr lang="en-US" altLang="en-US" sz="3200" dirty="0" err="1" smtClean="0"/>
              <a:t>contradecir</a:t>
            </a:r>
            <a:r>
              <a:rPr lang="en-US" altLang="en-US" sz="3200" dirty="0" smtClean="0"/>
              <a:t> la </a:t>
            </a:r>
            <a:r>
              <a:rPr lang="en-US" altLang="en-US" sz="3200" dirty="0" err="1" smtClean="0"/>
              <a:t>Biblia</a:t>
            </a:r>
            <a:r>
              <a:rPr lang="en-US" altLang="en-US" sz="3200" dirty="0" smtClean="0"/>
              <a:t>.</a:t>
            </a:r>
          </a:p>
          <a:p>
            <a:pPr marL="514350" indent="-514350" algn="l" rtl="0">
              <a:buFont typeface="Verdana" panose="020B0604030504040204" pitchFamily="34" charset="0"/>
              <a:buAutoNum type="arabicPeriod"/>
            </a:pPr>
            <a:r>
              <a:rPr lang="en-US" altLang="en-US" sz="3200" dirty="0" err="1" smtClean="0"/>
              <a:t>Usos</a:t>
            </a:r>
            <a:r>
              <a:rPr lang="en-US" altLang="en-US" sz="3200" dirty="0" smtClean="0"/>
              <a:t> de la </a:t>
            </a:r>
            <a:r>
              <a:rPr lang="en-US" altLang="en-US" sz="3200" dirty="0" err="1" smtClean="0"/>
              <a:t>nueva</a:t>
            </a:r>
            <a:r>
              <a:rPr lang="en-US" altLang="en-US" sz="3200" dirty="0" smtClean="0"/>
              <a:t> </a:t>
            </a:r>
            <a:r>
              <a:rPr lang="en-US" altLang="en-US" sz="3200" dirty="0" err="1" smtClean="0"/>
              <a:t>tecnología</a:t>
            </a:r>
            <a:r>
              <a:rPr lang="en-US" altLang="en-US" sz="3200" dirty="0" smtClean="0"/>
              <a:t> para </a:t>
            </a:r>
            <a:r>
              <a:rPr lang="en-US" altLang="en-US" sz="3200" dirty="0" err="1" smtClean="0"/>
              <a:t>practicar</a:t>
            </a:r>
            <a:r>
              <a:rPr lang="en-US" altLang="en-US" sz="3200" dirty="0" smtClean="0"/>
              <a:t> y </a:t>
            </a:r>
            <a:r>
              <a:rPr lang="en-US" altLang="en-US" sz="3200" dirty="0" err="1" smtClean="0"/>
              <a:t>promover</a:t>
            </a:r>
            <a:r>
              <a:rPr lang="en-US" altLang="en-US" sz="3200" dirty="0" smtClean="0"/>
              <a:t> el mal.</a:t>
            </a:r>
          </a:p>
          <a:p>
            <a:pPr marL="514350" indent="-514350" algn="l" rtl="0">
              <a:buFont typeface="Verdana" panose="020B0604030504040204" pitchFamily="34" charset="0"/>
              <a:buAutoNum type="arabicPeriod"/>
            </a:pPr>
            <a:r>
              <a:rPr lang="en-US" altLang="en-US" sz="3200" dirty="0" err="1" smtClean="0"/>
              <a:t>Educación</a:t>
            </a:r>
            <a:r>
              <a:rPr lang="en-US" altLang="en-US" sz="3200" dirty="0" smtClean="0"/>
              <a:t> </a:t>
            </a:r>
            <a:r>
              <a:rPr lang="en-US" altLang="en-US" sz="3200" dirty="0" err="1" smtClean="0"/>
              <a:t>científica</a:t>
            </a:r>
            <a:r>
              <a:rPr lang="en-US" altLang="en-US" sz="3200" dirty="0" smtClean="0"/>
              <a:t>, </a:t>
            </a:r>
            <a:r>
              <a:rPr lang="en-US" altLang="en-US" sz="3200" dirty="0" err="1" smtClean="0"/>
              <a:t>ya</a:t>
            </a:r>
            <a:r>
              <a:rPr lang="en-US" altLang="en-US" sz="3200" dirty="0" smtClean="0"/>
              <a:t> que </a:t>
            </a:r>
            <a:r>
              <a:rPr lang="en-US" altLang="en-US" sz="3200" dirty="0" err="1" smtClean="0"/>
              <a:t>los</a:t>
            </a:r>
            <a:r>
              <a:rPr lang="en-US" altLang="en-US" sz="3200" dirty="0" smtClean="0"/>
              <a:t> </a:t>
            </a:r>
            <a:r>
              <a:rPr lang="en-US" altLang="en-US" sz="3200" dirty="0" err="1" smtClean="0"/>
              <a:t>educadores</a:t>
            </a:r>
            <a:r>
              <a:rPr lang="en-US" altLang="en-US" sz="3200" dirty="0" smtClean="0"/>
              <a:t> </a:t>
            </a:r>
            <a:r>
              <a:rPr lang="en-US" altLang="en-US" sz="3200" dirty="0" err="1" smtClean="0"/>
              <a:t>en</a:t>
            </a:r>
            <a:r>
              <a:rPr lang="en-US" altLang="en-US" sz="3200" dirty="0" smtClean="0"/>
              <a:t> </a:t>
            </a:r>
            <a:r>
              <a:rPr lang="en-US" altLang="en-US" sz="3200" dirty="0" err="1" smtClean="0"/>
              <a:t>ciencia</a:t>
            </a:r>
            <a:r>
              <a:rPr lang="en-US" altLang="en-US" sz="3200" dirty="0" smtClean="0"/>
              <a:t> son </a:t>
            </a:r>
            <a:r>
              <a:rPr lang="en-US" altLang="en-US" sz="3200" dirty="0" err="1" smtClean="0"/>
              <a:t>en</a:t>
            </a:r>
            <a:r>
              <a:rPr lang="en-US" altLang="en-US" sz="3200" dirty="0" smtClean="0"/>
              <a:t> </a:t>
            </a:r>
            <a:r>
              <a:rPr lang="en-US" altLang="en-US" sz="3200" dirty="0" err="1" smtClean="0"/>
              <a:t>su</a:t>
            </a:r>
            <a:r>
              <a:rPr lang="en-US" altLang="en-US" sz="3200" dirty="0" smtClean="0"/>
              <a:t> </a:t>
            </a:r>
            <a:r>
              <a:rPr lang="en-US" altLang="en-US" sz="3200" dirty="0" err="1" smtClean="0"/>
              <a:t>mayoría</a:t>
            </a:r>
            <a:r>
              <a:rPr lang="en-US" altLang="en-US" sz="3200" dirty="0" smtClean="0"/>
              <a:t> no </a:t>
            </a:r>
            <a:r>
              <a:rPr lang="en-US" altLang="en-US" sz="3200" dirty="0" err="1" smtClean="0"/>
              <a:t>cristianos</a:t>
            </a:r>
            <a:r>
              <a:rPr lang="en-US" altLang="en-US" sz="3200" dirty="0" smtClean="0"/>
              <a:t>.</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7101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693F262-7ECA-4EE2-B923-240B1CDF97AB}" type="slidenum">
              <a:rPr lang="en-US" altLang="en-US" sz="1400"/>
              <a:pPr algn="l" rtl="0">
                <a:spcBef>
                  <a:spcPct val="0"/>
                </a:spcBef>
                <a:buFontTx/>
                <a:buNone/>
              </a:pPr>
              <a:t>142</a:t>
            </a:fld>
            <a:endParaRPr lang="en-US" altLang="en-US" sz="1400"/>
          </a:p>
        </p:txBody>
      </p:sp>
    </p:spTree>
    <p:extLst>
      <p:ext uri="{BB962C8B-B14F-4D97-AF65-F5344CB8AC3E}">
        <p14:creationId xmlns:p14="http://schemas.microsoft.com/office/powerpoint/2010/main" val="8018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72706" name="Rectangle 2"/>
          <p:cNvSpPr>
            <a:spLocks noGrp="1" noChangeArrowheads="1"/>
          </p:cNvSpPr>
          <p:nvPr>
            <p:ph type="title"/>
          </p:nvPr>
        </p:nvSpPr>
        <p:spPr>
          <a:xfrm>
            <a:off x="0" y="0"/>
            <a:ext cx="9144000" cy="609600"/>
          </a:xfrm>
        </p:spPr>
        <p:txBody>
          <a:bodyPr/>
          <a:lstStyle/>
          <a:p>
            <a:pPr rtl="0">
              <a:defRPr/>
            </a:pPr>
            <a:r>
              <a:rPr lang="en-US" altLang="en-US" sz="3600" dirty="0" err="1"/>
              <a:t>Definición</a:t>
            </a:r>
            <a:r>
              <a:rPr lang="en-US" altLang="en-US" sz="3600" dirty="0"/>
              <a:t> de </a:t>
            </a:r>
            <a:r>
              <a:rPr lang="en-US" altLang="en-US" sz="3600" dirty="0" err="1"/>
              <a:t>ciencia</a:t>
            </a:r>
            <a:r>
              <a:rPr lang="en-US" altLang="en-US" sz="3600" dirty="0"/>
              <a:t> y </a:t>
            </a:r>
            <a:r>
              <a:rPr lang="en-US" altLang="en-US" sz="3600" dirty="0" err="1"/>
              <a:t>tecnología</a:t>
            </a:r>
            <a:endParaRPr lang="en-US" altLang="en-US" sz="3600" dirty="0"/>
          </a:p>
        </p:txBody>
      </p:sp>
      <p:sp>
        <p:nvSpPr>
          <p:cNvPr id="172036" name="Rectangle 3"/>
          <p:cNvSpPr>
            <a:spLocks noGrp="1" noChangeArrowheads="1"/>
          </p:cNvSpPr>
          <p:nvPr>
            <p:ph type="body" idx="1"/>
          </p:nvPr>
        </p:nvSpPr>
        <p:spPr>
          <a:xfrm>
            <a:off x="76200" y="990600"/>
            <a:ext cx="8991600" cy="5715000"/>
          </a:xfrm>
        </p:spPr>
        <p:txBody>
          <a:bodyPr>
            <a:normAutofit lnSpcReduction="10000"/>
          </a:bodyPr>
          <a:lstStyle/>
          <a:p>
            <a:r>
              <a:rPr lang="en-US" altLang="en-US" sz="3200" b="1" dirty="0" err="1" smtClean="0">
                <a:solidFill>
                  <a:schemeClr val="accent2"/>
                </a:solidFill>
              </a:rPr>
              <a:t>Ciencias</a:t>
            </a:r>
            <a:r>
              <a:rPr lang="en-US" altLang="en-US" sz="3200" dirty="0" smtClean="0"/>
              <a:t>: "…</a:t>
            </a:r>
            <a:r>
              <a:rPr lang="en-US" altLang="en-US" sz="3200" u="sng" dirty="0" err="1" smtClean="0"/>
              <a:t>conocimiento</a:t>
            </a:r>
            <a:r>
              <a:rPr lang="en-US" altLang="en-US" sz="3200" u="sng" dirty="0" smtClean="0"/>
              <a:t> </a:t>
            </a:r>
            <a:r>
              <a:rPr lang="en-US" altLang="en-US" sz="3200" u="sng" dirty="0" err="1"/>
              <a:t>sistemático</a:t>
            </a:r>
            <a:r>
              <a:rPr lang="en-US" altLang="en-US" sz="3200" u="sng" dirty="0"/>
              <a:t> </a:t>
            </a:r>
            <a:r>
              <a:rPr lang="en-US" altLang="en-US" sz="3200" u="sng" dirty="0" smtClean="0"/>
              <a:t>del </a:t>
            </a:r>
            <a:r>
              <a:rPr lang="en-US" altLang="en-US" sz="3200" u="sng" dirty="0" err="1" smtClean="0"/>
              <a:t>mundo</a:t>
            </a:r>
            <a:r>
              <a:rPr lang="en-US" altLang="en-US" sz="3200" u="sng" dirty="0" smtClean="0"/>
              <a:t> </a:t>
            </a:r>
            <a:r>
              <a:rPr lang="en-US" altLang="en-US" sz="3200" u="sng" dirty="0" err="1" smtClean="0"/>
              <a:t>físico</a:t>
            </a:r>
            <a:r>
              <a:rPr lang="en-US" altLang="en-US" sz="3200" u="sng" dirty="0" smtClean="0"/>
              <a:t> o material</a:t>
            </a:r>
            <a:r>
              <a:rPr lang="en-US" altLang="en-US" sz="3200" dirty="0" smtClean="0"/>
              <a:t> </a:t>
            </a:r>
            <a:r>
              <a:rPr lang="en-US" altLang="en-US" sz="3200" dirty="0" err="1" smtClean="0"/>
              <a:t>adquirido</a:t>
            </a:r>
            <a:r>
              <a:rPr lang="en-US" altLang="en-US" sz="3200" dirty="0" smtClean="0"/>
              <a:t> a </a:t>
            </a:r>
            <a:r>
              <a:rPr lang="en-US" altLang="en-US" sz="3200" dirty="0" err="1" smtClean="0"/>
              <a:t>través</a:t>
            </a:r>
            <a:r>
              <a:rPr lang="en-US" altLang="en-US" sz="3200" dirty="0" smtClean="0"/>
              <a:t> de </a:t>
            </a:r>
            <a:r>
              <a:rPr lang="en-US" altLang="en-US" sz="3200" u="sng" dirty="0" err="1" smtClean="0"/>
              <a:t>observación</a:t>
            </a:r>
            <a:r>
              <a:rPr lang="en-US" altLang="en-US" sz="3200" u="sng" dirty="0" smtClean="0"/>
              <a:t> y </a:t>
            </a:r>
            <a:r>
              <a:rPr lang="en-US" altLang="en-US" sz="3200" u="sng" dirty="0" err="1" smtClean="0"/>
              <a:t>experimentación</a:t>
            </a:r>
            <a:r>
              <a:rPr lang="en-US" altLang="en-US" sz="3200" dirty="0" smtClean="0"/>
              <a:t>”.</a:t>
            </a:r>
          </a:p>
          <a:p>
            <a:pPr algn="l" rtl="0"/>
            <a:endParaRPr lang="en-US" altLang="en-US" sz="3200" dirty="0" smtClean="0"/>
          </a:p>
          <a:p>
            <a:pPr algn="l" rtl="0"/>
            <a:r>
              <a:rPr lang="en-US" altLang="en-US" sz="3200" b="1" dirty="0" err="1" smtClean="0">
                <a:solidFill>
                  <a:schemeClr val="accent2"/>
                </a:solidFill>
              </a:rPr>
              <a:t>Tecnología</a:t>
            </a:r>
            <a:r>
              <a:rPr lang="en-US" altLang="en-US" sz="3200" dirty="0" smtClean="0"/>
              <a:t>: “la </a:t>
            </a:r>
            <a:r>
              <a:rPr lang="en-US" altLang="en-US" sz="3200" dirty="0" err="1" smtClean="0"/>
              <a:t>rama</a:t>
            </a:r>
            <a:r>
              <a:rPr lang="en-US" altLang="en-US" sz="3200" dirty="0" smtClean="0"/>
              <a:t> del </a:t>
            </a:r>
            <a:r>
              <a:rPr lang="en-US" altLang="en-US" sz="3200" dirty="0" err="1" smtClean="0"/>
              <a:t>conocimiento</a:t>
            </a:r>
            <a:r>
              <a:rPr lang="en-US" altLang="en-US" sz="3200" dirty="0" smtClean="0"/>
              <a:t> que se </a:t>
            </a:r>
            <a:r>
              <a:rPr lang="en-US" altLang="en-US" sz="3200" dirty="0" err="1" smtClean="0"/>
              <a:t>ocupa</a:t>
            </a:r>
            <a:r>
              <a:rPr lang="en-US" altLang="en-US" sz="3200" dirty="0" smtClean="0"/>
              <a:t> de la </a:t>
            </a:r>
            <a:r>
              <a:rPr lang="en-US" altLang="en-US" sz="3200" u="sng" dirty="0" err="1" smtClean="0"/>
              <a:t>creación</a:t>
            </a:r>
            <a:r>
              <a:rPr lang="en-US" altLang="en-US" sz="3200" u="sng" dirty="0" smtClean="0"/>
              <a:t> y </a:t>
            </a:r>
            <a:r>
              <a:rPr lang="en-US" altLang="en-US" sz="3200" u="sng" dirty="0" err="1" smtClean="0"/>
              <a:t>uso</a:t>
            </a:r>
            <a:r>
              <a:rPr lang="en-US" altLang="en-US" sz="3200" u="sng" dirty="0" smtClean="0"/>
              <a:t> de </a:t>
            </a:r>
            <a:r>
              <a:rPr lang="en-US" altLang="en-US" sz="3200" u="sng" dirty="0" err="1" smtClean="0"/>
              <a:t>medios</a:t>
            </a:r>
            <a:r>
              <a:rPr lang="en-US" altLang="en-US" sz="3200" u="sng" dirty="0" smtClean="0"/>
              <a:t> </a:t>
            </a:r>
            <a:r>
              <a:rPr lang="en-US" altLang="en-US" sz="3200" u="sng" dirty="0" err="1" smtClean="0"/>
              <a:t>técnicos</a:t>
            </a:r>
            <a:r>
              <a:rPr lang="en-US" altLang="en-US" sz="3200" dirty="0" smtClean="0"/>
              <a:t> y </a:t>
            </a:r>
            <a:r>
              <a:rPr lang="en-US" altLang="en-US" sz="3200" dirty="0" err="1" smtClean="0"/>
              <a:t>su</a:t>
            </a:r>
            <a:r>
              <a:rPr lang="en-US" altLang="en-US" sz="3200" dirty="0" smtClean="0"/>
              <a:t> </a:t>
            </a:r>
            <a:r>
              <a:rPr lang="en-US" altLang="en-US" sz="3200" dirty="0" err="1" smtClean="0"/>
              <a:t>interrelación</a:t>
            </a:r>
            <a:r>
              <a:rPr lang="en-US" altLang="en-US" sz="3200" dirty="0" smtClean="0"/>
              <a:t> con la </a:t>
            </a:r>
            <a:r>
              <a:rPr lang="en-US" altLang="en-US" sz="3200" dirty="0" err="1" smtClean="0"/>
              <a:t>vida</a:t>
            </a:r>
            <a:r>
              <a:rPr lang="en-US" altLang="en-US" sz="3200" dirty="0" smtClean="0"/>
              <a:t>, la </a:t>
            </a:r>
            <a:r>
              <a:rPr lang="en-US" altLang="en-US" sz="3200" dirty="0" err="1" smtClean="0"/>
              <a:t>sociedad</a:t>
            </a:r>
            <a:r>
              <a:rPr lang="en-US" altLang="en-US" sz="3200" dirty="0" smtClean="0"/>
              <a:t> y el </a:t>
            </a:r>
            <a:r>
              <a:rPr lang="en-US" altLang="en-US" sz="3200" dirty="0" err="1" smtClean="0"/>
              <a:t>medio</a:t>
            </a:r>
            <a:r>
              <a:rPr lang="en-US" altLang="en-US" sz="3200" dirty="0" smtClean="0"/>
              <a:t> </a:t>
            </a:r>
            <a:r>
              <a:rPr lang="en-US" altLang="en-US" sz="3200" dirty="0" err="1" smtClean="0"/>
              <a:t>ambiente</a:t>
            </a:r>
            <a:r>
              <a:rPr lang="en-US" altLang="en-US" sz="3200" dirty="0" smtClean="0"/>
              <a:t>, </a:t>
            </a:r>
            <a:r>
              <a:rPr lang="en-US" altLang="en-US" sz="3200" u="sng" dirty="0" err="1" smtClean="0"/>
              <a:t>basándose</a:t>
            </a:r>
            <a:r>
              <a:rPr lang="en-US" altLang="en-US" sz="3200" u="sng" dirty="0" smtClean="0"/>
              <a:t> </a:t>
            </a:r>
            <a:r>
              <a:rPr lang="en-US" altLang="en-US" sz="3200" u="sng" dirty="0" err="1" smtClean="0"/>
              <a:t>en</a:t>
            </a:r>
            <a:r>
              <a:rPr lang="en-US" altLang="en-US" sz="3200" dirty="0" smtClean="0"/>
              <a:t> </a:t>
            </a:r>
            <a:r>
              <a:rPr lang="en-US" altLang="en-US" sz="3200" dirty="0" err="1" smtClean="0"/>
              <a:t>materias</a:t>
            </a:r>
            <a:r>
              <a:rPr lang="en-US" altLang="en-US" sz="3200" dirty="0" smtClean="0"/>
              <a:t> </a:t>
            </a:r>
            <a:r>
              <a:rPr lang="en-US" altLang="en-US" sz="3200" dirty="0" err="1" smtClean="0"/>
              <a:t>como</a:t>
            </a:r>
            <a:r>
              <a:rPr lang="en-US" altLang="en-US" sz="3200" dirty="0" smtClean="0"/>
              <a:t> </a:t>
            </a:r>
            <a:r>
              <a:rPr lang="en-US" altLang="en-US" sz="3200" dirty="0" err="1" smtClean="0"/>
              <a:t>artes</a:t>
            </a:r>
            <a:r>
              <a:rPr lang="en-US" altLang="en-US" sz="3200" dirty="0" smtClean="0"/>
              <a:t> </a:t>
            </a:r>
            <a:r>
              <a:rPr lang="en-US" altLang="en-US" sz="3200" dirty="0" err="1" smtClean="0"/>
              <a:t>industriales</a:t>
            </a:r>
            <a:r>
              <a:rPr lang="en-US" altLang="en-US" sz="3200" dirty="0" smtClean="0"/>
              <a:t>, </a:t>
            </a:r>
            <a:r>
              <a:rPr lang="en-US" altLang="en-US" sz="3200" dirty="0" err="1" smtClean="0"/>
              <a:t>ingeniería</a:t>
            </a:r>
            <a:r>
              <a:rPr lang="en-US" altLang="en-US" sz="3200" dirty="0" smtClean="0"/>
              <a:t>, </a:t>
            </a:r>
            <a:r>
              <a:rPr lang="en-US" altLang="en-US" sz="3200" u="sng" dirty="0" err="1" smtClean="0"/>
              <a:t>ciencia</a:t>
            </a:r>
            <a:r>
              <a:rPr lang="en-US" altLang="en-US" sz="3200" u="sng" dirty="0" smtClean="0"/>
              <a:t> </a:t>
            </a:r>
            <a:r>
              <a:rPr lang="en-US" altLang="en-US" sz="3200" u="sng" dirty="0" err="1" smtClean="0"/>
              <a:t>aplicada</a:t>
            </a:r>
            <a:r>
              <a:rPr lang="en-US" altLang="en-US" sz="3200" u="sng" dirty="0" smtClean="0"/>
              <a:t> y </a:t>
            </a:r>
            <a:r>
              <a:rPr lang="en-US" altLang="en-US" sz="3200" u="sng" dirty="0" err="1" smtClean="0"/>
              <a:t>ciencia</a:t>
            </a:r>
            <a:r>
              <a:rPr lang="en-US" altLang="en-US" sz="3200" u="sng" dirty="0" smtClean="0"/>
              <a:t> </a:t>
            </a:r>
            <a:r>
              <a:rPr lang="en-US" altLang="en-US" sz="3200" u="sng" dirty="0" err="1" smtClean="0"/>
              <a:t>pura</a:t>
            </a:r>
            <a:r>
              <a:rPr lang="en-US" altLang="en-US" sz="3200" dirty="0" smtClean="0"/>
              <a:t>”.</a:t>
            </a:r>
          </a:p>
        </p:txBody>
      </p:sp>
      <p:sp>
        <p:nvSpPr>
          <p:cNvPr id="1720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E90CEC5-C311-4AB8-AE21-30DC0D710664}" type="slidenum">
              <a:rPr lang="en-US" altLang="en-US" sz="1400"/>
              <a:pPr algn="l" rtl="0">
                <a:spcBef>
                  <a:spcPct val="0"/>
                </a:spcBef>
                <a:buFontTx/>
                <a:buNone/>
              </a:pPr>
              <a:t>143</a:t>
            </a:fld>
            <a:endParaRPr lang="en-US" altLang="en-US" sz="1400"/>
          </a:p>
        </p:txBody>
      </p:sp>
    </p:spTree>
    <p:extLst>
      <p:ext uri="{BB962C8B-B14F-4D97-AF65-F5344CB8AC3E}">
        <p14:creationId xmlns:p14="http://schemas.microsoft.com/office/powerpoint/2010/main" val="401280467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4514" name="Rectangle 2"/>
          <p:cNvSpPr>
            <a:spLocks noGrp="1" noChangeArrowheads="1"/>
          </p:cNvSpPr>
          <p:nvPr>
            <p:ph type="title"/>
          </p:nvPr>
        </p:nvSpPr>
        <p:spPr>
          <a:xfrm>
            <a:off x="304800" y="0"/>
            <a:ext cx="8534400" cy="990600"/>
          </a:xfrm>
        </p:spPr>
        <p:txBody>
          <a:bodyPr/>
          <a:lstStyle/>
          <a:p>
            <a:pPr rtl="0">
              <a:defRPr/>
            </a:pPr>
            <a:r>
              <a:rPr lang="en-US" altLang="en-US" sz="2000" dirty="0" err="1"/>
              <a:t>Lección</a:t>
            </a:r>
            <a:r>
              <a:rPr lang="en-US" altLang="en-US" sz="2000" dirty="0"/>
              <a:t> 8 – </a:t>
            </a:r>
            <a:r>
              <a:rPr lang="en-US" altLang="en-US" sz="2000" dirty="0" err="1"/>
              <a:t>Lógica</a:t>
            </a:r>
            <a:r>
              <a:rPr lang="en-US" altLang="en-US" sz="2000" dirty="0"/>
              <a:t> de la </a:t>
            </a:r>
            <a:r>
              <a:rPr lang="en-US" altLang="en-US" sz="2000" dirty="0" err="1"/>
              <a:t>lección</a:t>
            </a:r>
            <a:r>
              <a:rPr lang="en-US" altLang="en-US" sz="2000" dirty="0"/>
              <a:t/>
            </a:r>
            <a:br>
              <a:rPr lang="en-US" altLang="en-US" sz="2000" dirty="0"/>
            </a:br>
            <a:r>
              <a:rPr lang="en-US" altLang="en-US" sz="2000" dirty="0"/>
              <a:t> </a:t>
            </a:r>
            <a:r>
              <a:rPr lang="en-US" altLang="en-US" dirty="0" smtClean="0"/>
              <a:t>La </a:t>
            </a:r>
            <a:r>
              <a:rPr lang="en-US" altLang="en-US" dirty="0" err="1" smtClean="0"/>
              <a:t>ciencia</a:t>
            </a:r>
            <a:r>
              <a:rPr lang="en-US" altLang="en-US" dirty="0" smtClean="0"/>
              <a:t> </a:t>
            </a:r>
            <a:r>
              <a:rPr lang="en-US" altLang="en-US" dirty="0"/>
              <a:t>y </a:t>
            </a:r>
            <a:r>
              <a:rPr lang="en-US" altLang="en-US" dirty="0" smtClean="0"/>
              <a:t>la </a:t>
            </a:r>
            <a:r>
              <a:rPr lang="en-US" altLang="en-US" dirty="0" err="1" smtClean="0"/>
              <a:t>tecnología</a:t>
            </a:r>
            <a:endParaRPr lang="en-US" altLang="en-US" dirty="0"/>
          </a:p>
        </p:txBody>
      </p:sp>
      <p:sp>
        <p:nvSpPr>
          <p:cNvPr id="173060" name="AutoShape 3">
            <a:hlinkClick r:id="rId2" action="ppaction://hlinksldjump" highlightClick="1"/>
          </p:cNvPr>
          <p:cNvSpPr>
            <a:spLocks noChangeArrowheads="1"/>
          </p:cNvSpPr>
          <p:nvPr/>
        </p:nvSpPr>
        <p:spPr bwMode="auto">
          <a:xfrm>
            <a:off x="0" y="0"/>
            <a:ext cx="2122714" cy="3810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64516" name="AutoShape 4">
            <a:hlinkClick r:id="rId3" action="ppaction://hlinksldjump" highlightClick="1"/>
          </p:cNvPr>
          <p:cNvSpPr>
            <a:spLocks noChangeArrowheads="1"/>
          </p:cNvSpPr>
          <p:nvPr/>
        </p:nvSpPr>
        <p:spPr bwMode="auto">
          <a:xfrm>
            <a:off x="7086600" y="0"/>
            <a:ext cx="2057400" cy="304800"/>
          </a:xfrm>
          <a:prstGeom prst="actionButtonBlank">
            <a:avLst/>
          </a:prstGeom>
          <a:solidFill>
            <a:srgbClr val="FFFF00"/>
          </a:solidFill>
          <a:ln>
            <a:noFill/>
          </a:ln>
          <a:effectLst/>
        </p:spPr>
        <p:txBody>
          <a:bodyPr wrap="none" anchor="ctr"/>
          <a:lstStyle/>
          <a:p>
            <a:pPr algn="ctr" rtl="0">
              <a:defRPr/>
            </a:pPr>
            <a:r>
              <a:rPr lang="en-US" altLang="en-US" sz="1800" dirty="0" err="1" smtClean="0">
                <a:effectLst>
                  <a:outerShdw blurRad="38100" dist="38100" dir="2700000" algn="tl">
                    <a:srgbClr val="FFFFFF"/>
                  </a:outerShdw>
                </a:effectLst>
                <a:cs typeface="+mn-cs"/>
              </a:rPr>
              <a:t>Gráfica</a:t>
            </a:r>
            <a:r>
              <a:rPr lang="en-US" altLang="en-US" sz="1800" dirty="0" smtClean="0">
                <a:effectLst>
                  <a:outerShdw blurRad="38100" dist="38100" dir="2700000" algn="tl">
                    <a:srgbClr val="FFFFFF"/>
                  </a:outerShdw>
                </a:effectLst>
                <a:cs typeface="+mn-cs"/>
              </a:rPr>
              <a:t>: </a:t>
            </a:r>
            <a:r>
              <a:rPr lang="en-US" altLang="en-US" sz="1800" dirty="0">
                <a:effectLst>
                  <a:outerShdw blurRad="38100" dist="38100" dir="2700000" algn="tl">
                    <a:srgbClr val="FFFFFF"/>
                  </a:outerShdw>
                </a:effectLst>
                <a:cs typeface="+mn-cs"/>
              </a:rPr>
              <a:t>resumen</a:t>
            </a:r>
          </a:p>
        </p:txBody>
      </p:sp>
      <p:sp>
        <p:nvSpPr>
          <p:cNvPr id="64518" name="Rectangle 6"/>
          <p:cNvSpPr>
            <a:spLocks noChangeArrowheads="1"/>
          </p:cNvSpPr>
          <p:nvPr/>
        </p:nvSpPr>
        <p:spPr bwMode="auto">
          <a:xfrm>
            <a:off x="76200" y="914400"/>
            <a:ext cx="8839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3550" indent="-463550">
              <a:spcBef>
                <a:spcPct val="20000"/>
              </a:spcBef>
              <a:buChar char="•"/>
              <a:defRPr sz="2800">
                <a:solidFill>
                  <a:schemeClr val="tx1"/>
                </a:solidFill>
                <a:latin typeface="Verdana" panose="020B0604030504040204" pitchFamily="34" charset="0"/>
              </a:defRPr>
            </a:lvl1pPr>
            <a:lvl2pPr marL="801688" indent="-223838">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341563" indent="-381000">
              <a:spcBef>
                <a:spcPct val="20000"/>
              </a:spcBef>
              <a:buChar char="–"/>
              <a:defRPr>
                <a:solidFill>
                  <a:schemeClr val="tx1"/>
                </a:solidFill>
                <a:latin typeface="Verdana" panose="020B0604030504040204" pitchFamily="34" charset="0"/>
              </a:defRPr>
            </a:lvl4pPr>
            <a:lvl5pPr marL="2836863" indent="-381000">
              <a:spcBef>
                <a:spcPct val="20000"/>
              </a:spcBef>
              <a:buChar char="»"/>
              <a:defRPr>
                <a:solidFill>
                  <a:schemeClr val="tx1"/>
                </a:solidFill>
                <a:latin typeface="Verdana" panose="020B0604030504040204" pitchFamily="34" charset="0"/>
              </a:defRPr>
            </a:lvl5pPr>
            <a:lvl6pPr marL="3294063" indent="-381000" eaLnBrk="0" fontAlgn="base" hangingPunct="0">
              <a:spcBef>
                <a:spcPct val="20000"/>
              </a:spcBef>
              <a:spcAft>
                <a:spcPct val="0"/>
              </a:spcAft>
              <a:buChar char="»"/>
              <a:defRPr>
                <a:solidFill>
                  <a:schemeClr val="tx1"/>
                </a:solidFill>
                <a:latin typeface="Verdana" panose="020B0604030504040204" pitchFamily="34" charset="0"/>
              </a:defRPr>
            </a:lvl6pPr>
            <a:lvl7pPr marL="3751263" indent="-381000" eaLnBrk="0" fontAlgn="base" hangingPunct="0">
              <a:spcBef>
                <a:spcPct val="20000"/>
              </a:spcBef>
              <a:spcAft>
                <a:spcPct val="0"/>
              </a:spcAft>
              <a:buChar char="»"/>
              <a:defRPr>
                <a:solidFill>
                  <a:schemeClr val="tx1"/>
                </a:solidFill>
                <a:latin typeface="Verdana" panose="020B0604030504040204" pitchFamily="34" charset="0"/>
              </a:defRPr>
            </a:lvl7pPr>
            <a:lvl8pPr marL="4208463" indent="-381000" eaLnBrk="0" fontAlgn="base" hangingPunct="0">
              <a:spcBef>
                <a:spcPct val="20000"/>
              </a:spcBef>
              <a:spcAft>
                <a:spcPct val="0"/>
              </a:spcAft>
              <a:buChar char="»"/>
              <a:defRPr>
                <a:solidFill>
                  <a:schemeClr val="tx1"/>
                </a:solidFill>
                <a:latin typeface="Verdana" panose="020B0604030504040204" pitchFamily="34" charset="0"/>
              </a:defRPr>
            </a:lvl8pPr>
            <a:lvl9pPr marL="4665663" indent="-3810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buFontTx/>
              <a:buAutoNum type="arabicPeriod"/>
            </a:pPr>
            <a:r>
              <a:rPr lang="en-US" altLang="en-US" sz="1800" dirty="0"/>
              <a:t>Dios </a:t>
            </a:r>
            <a:r>
              <a:rPr lang="en-US" altLang="en-US" sz="1800" dirty="0" err="1"/>
              <a:t>es</a:t>
            </a:r>
            <a:r>
              <a:rPr lang="en-US" altLang="en-US" sz="1800" dirty="0"/>
              <a:t> el </a:t>
            </a:r>
            <a:r>
              <a:rPr lang="en-US" altLang="en-US" sz="1800" dirty="0" err="1"/>
              <a:t>origen</a:t>
            </a:r>
            <a:r>
              <a:rPr lang="en-US" altLang="en-US" sz="1800" dirty="0"/>
              <a:t> y </a:t>
            </a:r>
            <a:r>
              <a:rPr lang="en-US" altLang="en-US" sz="1800" dirty="0" err="1"/>
              <a:t>sustentador</a:t>
            </a:r>
            <a:r>
              <a:rPr lang="en-US" altLang="en-US" sz="1800" dirty="0"/>
              <a:t> del </a:t>
            </a:r>
            <a:r>
              <a:rPr lang="en-US" altLang="en-US" sz="1800" dirty="0" err="1"/>
              <a:t>u</a:t>
            </a:r>
            <a:r>
              <a:rPr lang="en-US" altLang="en-US" sz="1800" dirty="0" err="1" smtClean="0"/>
              <a:t>niverso</a:t>
            </a:r>
            <a:r>
              <a:rPr lang="en-US" altLang="en-US" sz="1800" dirty="0" smtClean="0"/>
              <a:t> </a:t>
            </a:r>
            <a:r>
              <a:rPr lang="en-US" altLang="en-US" sz="1800" dirty="0" err="1"/>
              <a:t>f</a:t>
            </a:r>
            <a:r>
              <a:rPr lang="en-US" altLang="en-US" sz="1800" dirty="0" err="1" smtClean="0"/>
              <a:t>ísico</a:t>
            </a:r>
            <a:r>
              <a:rPr lang="en-US" altLang="en-US" sz="1800" dirty="0"/>
              <a:t>.</a:t>
            </a:r>
          </a:p>
          <a:p>
            <a:pPr algn="l" rtl="0">
              <a:buFontTx/>
              <a:buAutoNum type="arabicPeriod"/>
            </a:pPr>
            <a:r>
              <a:rPr lang="en-US" altLang="en-US" sz="1800" dirty="0"/>
              <a:t>Los </a:t>
            </a:r>
            <a:r>
              <a:rPr lang="en-US" altLang="en-US" sz="1800" dirty="0" err="1"/>
              <a:t>p</a:t>
            </a:r>
            <a:r>
              <a:rPr lang="en-US" altLang="en-US" sz="1800" dirty="0" err="1" smtClean="0"/>
              <a:t>rincipios</a:t>
            </a:r>
            <a:r>
              <a:rPr lang="en-US" altLang="en-US" sz="1800" dirty="0" smtClean="0"/>
              <a:t> (“</a:t>
            </a:r>
            <a:r>
              <a:rPr lang="en-US" altLang="en-US" sz="1800" dirty="0" err="1"/>
              <a:t>s</a:t>
            </a:r>
            <a:r>
              <a:rPr lang="en-US" altLang="en-US" sz="1800" dirty="0" err="1" smtClean="0"/>
              <a:t>abiduría</a:t>
            </a:r>
            <a:r>
              <a:rPr lang="en-US" altLang="en-US" sz="1800" dirty="0"/>
              <a:t>”) </a:t>
            </a:r>
            <a:r>
              <a:rPr lang="en-US" altLang="en-US" sz="1800" dirty="0" err="1"/>
              <a:t>u</a:t>
            </a:r>
            <a:r>
              <a:rPr lang="en-US" altLang="en-US" sz="1800" dirty="0" err="1" smtClean="0"/>
              <a:t>sados</a:t>
            </a:r>
            <a:r>
              <a:rPr lang="en-US" altLang="en-US" sz="1800" dirty="0" smtClean="0"/>
              <a:t> </a:t>
            </a:r>
            <a:r>
              <a:rPr lang="en-US" altLang="en-US" sz="1800" dirty="0"/>
              <a:t>​​para </a:t>
            </a:r>
            <a:r>
              <a:rPr lang="en-US" altLang="en-US" sz="1800" dirty="0" err="1"/>
              <a:t>c</a:t>
            </a:r>
            <a:r>
              <a:rPr lang="en-US" altLang="en-US" sz="1800" dirty="0" err="1" smtClean="0"/>
              <a:t>rear</a:t>
            </a:r>
            <a:r>
              <a:rPr lang="en-US" altLang="en-US" sz="1800" dirty="0" smtClean="0"/>
              <a:t> </a:t>
            </a:r>
            <a:r>
              <a:rPr lang="en-US" altLang="en-US" sz="1800" dirty="0"/>
              <a:t>el </a:t>
            </a:r>
            <a:r>
              <a:rPr lang="en-US" altLang="en-US" sz="1800" dirty="0" err="1"/>
              <a:t>m</a:t>
            </a:r>
            <a:r>
              <a:rPr lang="en-US" altLang="en-US" sz="1800" dirty="0" err="1" smtClean="0"/>
              <a:t>undo</a:t>
            </a:r>
            <a:r>
              <a:rPr lang="en-US" altLang="en-US" sz="1800" dirty="0" smtClean="0"/>
              <a:t> </a:t>
            </a:r>
            <a:r>
              <a:rPr lang="en-US" altLang="en-US" sz="1800" dirty="0"/>
              <a:t>son compatibles y </a:t>
            </a:r>
            <a:r>
              <a:rPr lang="en-US" altLang="en-US" sz="1800" dirty="0" err="1"/>
              <a:t>accesibles</a:t>
            </a:r>
            <a:r>
              <a:rPr lang="en-US" altLang="en-US" sz="1800" dirty="0"/>
              <a:t> a </a:t>
            </a:r>
            <a:r>
              <a:rPr lang="en-US" altLang="en-US" sz="1800" dirty="0" err="1"/>
              <a:t>los</a:t>
            </a:r>
            <a:r>
              <a:rPr lang="en-US" altLang="en-US" sz="1800" dirty="0"/>
              <a:t> </a:t>
            </a:r>
            <a:r>
              <a:rPr lang="en-US" altLang="en-US" sz="1800" dirty="0" err="1"/>
              <a:t>poderes</a:t>
            </a:r>
            <a:r>
              <a:rPr lang="en-US" altLang="en-US" sz="1800" dirty="0"/>
              <a:t> de </a:t>
            </a:r>
            <a:r>
              <a:rPr lang="en-US" altLang="en-US" sz="1800" dirty="0" err="1"/>
              <a:t>observación</a:t>
            </a:r>
            <a:r>
              <a:rPr lang="en-US" altLang="en-US" sz="1800" dirty="0"/>
              <a:t> del hombre.</a:t>
            </a:r>
          </a:p>
          <a:p>
            <a:pPr algn="l" rtl="0">
              <a:buFontTx/>
              <a:buAutoNum type="arabicPeriod"/>
            </a:pPr>
            <a:r>
              <a:rPr lang="en-US" altLang="en-US" sz="1800" dirty="0"/>
              <a:t>El hombre </a:t>
            </a:r>
            <a:r>
              <a:rPr lang="en-US" altLang="en-US" sz="1800" dirty="0" err="1"/>
              <a:t>está</a:t>
            </a:r>
            <a:r>
              <a:rPr lang="en-US" altLang="en-US" sz="1800" dirty="0"/>
              <a:t> </a:t>
            </a:r>
            <a:r>
              <a:rPr lang="en-US" altLang="en-US" sz="1800" dirty="0" err="1"/>
              <a:t>destinado</a:t>
            </a:r>
            <a:r>
              <a:rPr lang="en-US" altLang="en-US" sz="1800" dirty="0"/>
              <a:t> a </a:t>
            </a:r>
            <a:r>
              <a:rPr lang="en-US" altLang="en-US" sz="1800" dirty="0" err="1"/>
              <a:t>investigar</a:t>
            </a:r>
            <a:r>
              <a:rPr lang="en-US" altLang="en-US" sz="1800" dirty="0"/>
              <a:t> y </a:t>
            </a:r>
            <a:r>
              <a:rPr lang="en-US" altLang="en-US" sz="1800" dirty="0" err="1"/>
              <a:t>controlar</a:t>
            </a:r>
            <a:r>
              <a:rPr lang="en-US" altLang="en-US" sz="1800" dirty="0"/>
              <a:t> el </a:t>
            </a:r>
            <a:r>
              <a:rPr lang="en-US" altLang="en-US" sz="1800" dirty="0" err="1"/>
              <a:t>mundo</a:t>
            </a:r>
            <a:r>
              <a:rPr lang="en-US" altLang="en-US" sz="1800" dirty="0"/>
              <a:t>, sin </a:t>
            </a:r>
            <a:r>
              <a:rPr lang="en-US" altLang="en-US" sz="1800" dirty="0" err="1"/>
              <a:t>descuidar</a:t>
            </a:r>
            <a:r>
              <a:rPr lang="en-US" altLang="en-US" sz="1800" dirty="0"/>
              <a:t> </a:t>
            </a:r>
            <a:r>
              <a:rPr lang="en-US" altLang="en-US" sz="1800" dirty="0" err="1"/>
              <a:t>su</a:t>
            </a:r>
            <a:r>
              <a:rPr lang="en-US" altLang="en-US" sz="1800" dirty="0"/>
              <a:t> </a:t>
            </a:r>
            <a:r>
              <a:rPr lang="en-US" altLang="en-US" sz="1800" dirty="0" err="1"/>
              <a:t>naturaleza</a:t>
            </a:r>
            <a:r>
              <a:rPr lang="en-US" altLang="en-US" sz="1800" dirty="0"/>
              <a:t> </a:t>
            </a:r>
            <a:r>
              <a:rPr lang="en-US" altLang="en-US" sz="1800" dirty="0" err="1"/>
              <a:t>espiritual</a:t>
            </a:r>
            <a:r>
              <a:rPr lang="en-US" altLang="en-US" sz="1800" dirty="0"/>
              <a:t>.</a:t>
            </a:r>
          </a:p>
          <a:p>
            <a:pPr algn="l" rtl="0">
              <a:buFontTx/>
              <a:buAutoNum type="arabicPeriod"/>
            </a:pPr>
            <a:r>
              <a:rPr lang="en-US" altLang="en-US" sz="1800" dirty="0"/>
              <a:t>Dios </a:t>
            </a:r>
            <a:r>
              <a:rPr lang="en-US" altLang="en-US" sz="1800" dirty="0" err="1"/>
              <a:t>aprueba</a:t>
            </a:r>
            <a:r>
              <a:rPr lang="en-US" altLang="en-US" sz="1800" dirty="0"/>
              <a:t> y </a:t>
            </a:r>
            <a:r>
              <a:rPr lang="en-US" altLang="en-US" sz="1800" dirty="0" err="1"/>
              <a:t>asiste</a:t>
            </a:r>
            <a:r>
              <a:rPr lang="en-US" altLang="en-US" sz="1800" dirty="0"/>
              <a:t> </a:t>
            </a:r>
            <a:r>
              <a:rPr lang="en-US" altLang="en-US" sz="1800" dirty="0" err="1"/>
              <a:t>en</a:t>
            </a:r>
            <a:r>
              <a:rPr lang="en-US" altLang="en-US" sz="1800" dirty="0"/>
              <a:t> la </a:t>
            </a:r>
            <a:r>
              <a:rPr lang="en-US" altLang="en-US" sz="1800" dirty="0" err="1"/>
              <a:t>investigación</a:t>
            </a:r>
            <a:r>
              <a:rPr lang="en-US" altLang="en-US" sz="1800" dirty="0"/>
              <a:t> de la </a:t>
            </a:r>
            <a:r>
              <a:rPr lang="en-US" altLang="en-US" sz="1800" dirty="0" err="1"/>
              <a:t>naturaleza</a:t>
            </a:r>
            <a:r>
              <a:rPr lang="en-US" altLang="en-US" sz="1800" dirty="0"/>
              <a:t> </a:t>
            </a:r>
            <a:r>
              <a:rPr lang="en-US" altLang="en-US" sz="1800" dirty="0" err="1"/>
              <a:t>por</a:t>
            </a:r>
            <a:r>
              <a:rPr lang="en-US" altLang="en-US" sz="1800" dirty="0"/>
              <a:t> parte </a:t>
            </a:r>
            <a:r>
              <a:rPr lang="en-US" altLang="en-US" sz="1800" dirty="0" smtClean="0"/>
              <a:t/>
            </a:r>
            <a:br>
              <a:rPr lang="en-US" altLang="en-US" sz="1800" dirty="0" smtClean="0"/>
            </a:br>
            <a:r>
              <a:rPr lang="en-US" altLang="en-US" sz="1800" dirty="0" smtClean="0"/>
              <a:t>del </a:t>
            </a:r>
            <a:r>
              <a:rPr lang="en-US" altLang="en-US" sz="1800" dirty="0"/>
              <a:t>hombre.</a:t>
            </a:r>
          </a:p>
          <a:p>
            <a:pPr algn="l" rtl="0">
              <a:buFontTx/>
              <a:buAutoNum type="arabicPeriod"/>
            </a:pPr>
            <a:r>
              <a:rPr lang="en-US" altLang="en-US" sz="1800" dirty="0"/>
              <a:t>Dios </a:t>
            </a:r>
            <a:r>
              <a:rPr lang="en-US" altLang="en-US" sz="1800" dirty="0" err="1"/>
              <a:t>usa</a:t>
            </a:r>
            <a:r>
              <a:rPr lang="en-US" altLang="en-US" sz="1800" dirty="0"/>
              <a:t> las </a:t>
            </a:r>
            <a:r>
              <a:rPr lang="en-US" altLang="en-US" sz="1800" dirty="0" err="1"/>
              <a:t>habilidades</a:t>
            </a:r>
            <a:r>
              <a:rPr lang="en-US" altLang="en-US" sz="1800" dirty="0"/>
              <a:t> e </a:t>
            </a:r>
            <a:r>
              <a:rPr lang="en-US" altLang="en-US" sz="1800" dirty="0" err="1"/>
              <a:t>invenciones</a:t>
            </a:r>
            <a:r>
              <a:rPr lang="en-US" altLang="en-US" sz="1800" dirty="0"/>
              <a:t> de </a:t>
            </a:r>
            <a:r>
              <a:rPr lang="en-US" altLang="en-US" sz="1800" dirty="0" err="1"/>
              <a:t>los</a:t>
            </a:r>
            <a:r>
              <a:rPr lang="en-US" altLang="en-US" sz="1800" dirty="0"/>
              <a:t> hombres </a:t>
            </a:r>
            <a:r>
              <a:rPr lang="en-US" altLang="en-US" sz="1800" dirty="0" err="1"/>
              <a:t>en</a:t>
            </a:r>
            <a:r>
              <a:rPr lang="en-US" altLang="en-US" sz="1800" dirty="0"/>
              <a:t> la </a:t>
            </a:r>
            <a:r>
              <a:rPr lang="en-US" altLang="en-US" sz="1800" dirty="0" err="1"/>
              <a:t>adoración</a:t>
            </a:r>
            <a:r>
              <a:rPr lang="en-US" altLang="en-US" sz="1800" dirty="0"/>
              <a:t> a Él.</a:t>
            </a:r>
          </a:p>
          <a:p>
            <a:pPr algn="l" rtl="0">
              <a:buFontTx/>
              <a:buAutoNum type="arabicPeriod"/>
            </a:pPr>
            <a:r>
              <a:rPr lang="en-US" altLang="en-US" sz="1800" dirty="0"/>
              <a:t>El hombre </a:t>
            </a:r>
            <a:r>
              <a:rPr lang="en-US" altLang="en-US" sz="1800" dirty="0" err="1"/>
              <a:t>puede</a:t>
            </a:r>
            <a:r>
              <a:rPr lang="en-US" altLang="en-US" sz="1800" dirty="0"/>
              <a:t>, y ha </a:t>
            </a:r>
            <a:r>
              <a:rPr lang="en-US" altLang="en-US" sz="1800" dirty="0" err="1"/>
              <a:t>usado</a:t>
            </a:r>
            <a:r>
              <a:rPr lang="en-US" altLang="en-US" sz="1800" dirty="0"/>
              <a:t> a menudo, la </a:t>
            </a:r>
            <a:r>
              <a:rPr lang="en-US" altLang="en-US" sz="1800" dirty="0" err="1"/>
              <a:t>tecnología</a:t>
            </a:r>
            <a:r>
              <a:rPr lang="en-US" altLang="en-US" sz="1800" dirty="0"/>
              <a:t> para el mal.</a:t>
            </a:r>
          </a:p>
          <a:p>
            <a:pPr algn="l" rtl="0">
              <a:buFontTx/>
              <a:buAutoNum type="arabicPeriod"/>
            </a:pPr>
            <a:r>
              <a:rPr lang="en-US" altLang="en-US" sz="1800" dirty="0"/>
              <a:t>El hombre </a:t>
            </a:r>
            <a:r>
              <a:rPr lang="en-US" altLang="en-US" sz="1800" dirty="0" err="1"/>
              <a:t>nunca</a:t>
            </a:r>
            <a:r>
              <a:rPr lang="en-US" altLang="en-US" sz="1800" dirty="0"/>
              <a:t> </a:t>
            </a:r>
            <a:r>
              <a:rPr lang="en-US" altLang="en-US" sz="1800" dirty="0" err="1"/>
              <a:t>comprenderá</a:t>
            </a:r>
            <a:r>
              <a:rPr lang="en-US" altLang="en-US" sz="1800" dirty="0"/>
              <a:t> </a:t>
            </a:r>
            <a:r>
              <a:rPr lang="en-US" altLang="en-US" sz="1800" dirty="0" err="1"/>
              <a:t>por</a:t>
            </a:r>
            <a:r>
              <a:rPr lang="en-US" altLang="en-US" sz="1800" dirty="0"/>
              <a:t> </a:t>
            </a:r>
            <a:r>
              <a:rPr lang="en-US" altLang="en-US" sz="1800" dirty="0" err="1"/>
              <a:t>completo</a:t>
            </a:r>
            <a:r>
              <a:rPr lang="en-US" altLang="en-US" sz="1800" dirty="0"/>
              <a:t> el </a:t>
            </a:r>
            <a:r>
              <a:rPr lang="en-US" altLang="en-US" sz="1800" dirty="0" err="1"/>
              <a:t>funcionamiento</a:t>
            </a:r>
            <a:r>
              <a:rPr lang="en-US" altLang="en-US" sz="1800" dirty="0"/>
              <a:t> total del </a:t>
            </a:r>
            <a:r>
              <a:rPr lang="en-US" altLang="en-US" sz="1800" dirty="0" err="1"/>
              <a:t>mundo</a:t>
            </a:r>
            <a:r>
              <a:rPr lang="en-US" altLang="en-US" sz="1800" dirty="0"/>
              <a:t> natural.</a:t>
            </a:r>
          </a:p>
          <a:p>
            <a:pPr algn="l" rtl="0">
              <a:buFontTx/>
              <a:buAutoNum type="arabicPeriod"/>
            </a:pPr>
            <a:r>
              <a:rPr lang="en-US" altLang="en-US" sz="1800" dirty="0"/>
              <a:t>El hombre </a:t>
            </a:r>
            <a:r>
              <a:rPr lang="en-US" altLang="en-US" sz="1800" dirty="0" err="1"/>
              <a:t>nunca</a:t>
            </a:r>
            <a:r>
              <a:rPr lang="en-US" altLang="en-US" sz="1800" dirty="0"/>
              <a:t> </a:t>
            </a:r>
            <a:r>
              <a:rPr lang="en-US" altLang="en-US" sz="1800" dirty="0" err="1"/>
              <a:t>resolverá</a:t>
            </a:r>
            <a:r>
              <a:rPr lang="en-US" altLang="en-US" sz="1800" dirty="0"/>
              <a:t> </a:t>
            </a:r>
            <a:r>
              <a:rPr lang="en-US" altLang="en-US" sz="1800" dirty="0" err="1"/>
              <a:t>los</a:t>
            </a:r>
            <a:r>
              <a:rPr lang="en-US" altLang="en-US" sz="1800" dirty="0"/>
              <a:t> </a:t>
            </a:r>
            <a:r>
              <a:rPr lang="en-US" altLang="en-US" sz="1800" dirty="0" err="1"/>
              <a:t>problemas</a:t>
            </a:r>
            <a:r>
              <a:rPr lang="en-US" altLang="en-US" sz="1800" dirty="0"/>
              <a:t> de </a:t>
            </a:r>
            <a:r>
              <a:rPr lang="en-US" altLang="en-US" sz="1800" dirty="0" err="1"/>
              <a:t>pobreza</a:t>
            </a:r>
            <a:r>
              <a:rPr lang="en-US" altLang="en-US" sz="1800" dirty="0"/>
              <a:t>, </a:t>
            </a:r>
            <a:r>
              <a:rPr lang="en-US" altLang="en-US" sz="1800" dirty="0" err="1"/>
              <a:t>sufrimiento</a:t>
            </a:r>
            <a:r>
              <a:rPr lang="en-US" altLang="en-US" sz="1800" dirty="0"/>
              <a:t> y </a:t>
            </a:r>
            <a:r>
              <a:rPr lang="en-US" altLang="en-US" sz="1800" dirty="0" err="1"/>
              <a:t>muerte</a:t>
            </a:r>
            <a:r>
              <a:rPr lang="en-US" altLang="en-US" sz="1800" dirty="0"/>
              <a:t>, </a:t>
            </a:r>
            <a:r>
              <a:rPr lang="en-US" altLang="en-US" sz="1800" dirty="0" err="1"/>
              <a:t>maldad</a:t>
            </a:r>
            <a:r>
              <a:rPr lang="en-US" altLang="en-US" sz="1800" dirty="0"/>
              <a:t> </a:t>
            </a:r>
            <a:r>
              <a:rPr lang="en-US" altLang="en-US" sz="1800" dirty="0" err="1"/>
              <a:t>en</a:t>
            </a:r>
            <a:r>
              <a:rPr lang="en-US" altLang="en-US" sz="1800" dirty="0"/>
              <a:t> el </a:t>
            </a:r>
            <a:r>
              <a:rPr lang="en-US" altLang="en-US" sz="1800" dirty="0" err="1"/>
              <a:t>mundo</a:t>
            </a:r>
            <a:r>
              <a:rPr lang="en-US" altLang="en-US" sz="1800" dirty="0"/>
              <a:t> (</a:t>
            </a:r>
            <a:r>
              <a:rPr lang="en-US" altLang="en-US" sz="1800" dirty="0" err="1"/>
              <a:t>una</a:t>
            </a:r>
            <a:r>
              <a:rPr lang="en-US" altLang="en-US" sz="1800" dirty="0"/>
              <a:t> causa de </a:t>
            </a:r>
            <a:r>
              <a:rPr lang="en-US" altLang="en-US" sz="1800" dirty="0" err="1"/>
              <a:t>muerte</a:t>
            </a:r>
            <a:r>
              <a:rPr lang="en-US" altLang="en-US" sz="1800" dirty="0"/>
              <a:t> y </a:t>
            </a:r>
            <a:r>
              <a:rPr lang="en-US" altLang="en-US" sz="1800" dirty="0" err="1"/>
              <a:t>sufrimiento</a:t>
            </a:r>
            <a:r>
              <a:rPr lang="en-US" altLang="en-US" sz="1800" dirty="0"/>
              <a:t>), o </a:t>
            </a:r>
            <a:r>
              <a:rPr lang="en-US" altLang="en-US" sz="1800" dirty="0" err="1" smtClean="0"/>
              <a:t>culpabilidad</a:t>
            </a:r>
            <a:r>
              <a:rPr lang="en-US" altLang="en-US" sz="1800" dirty="0" smtClean="0"/>
              <a:t> (</a:t>
            </a:r>
            <a:r>
              <a:rPr lang="en-US" altLang="en-US" sz="1800" dirty="0" err="1" smtClean="0"/>
              <a:t>problemas</a:t>
            </a:r>
            <a:r>
              <a:rPr lang="en-US" altLang="en-US" sz="1800" dirty="0" smtClean="0"/>
              <a:t> </a:t>
            </a:r>
            <a:r>
              <a:rPr lang="en-US" altLang="en-US" sz="1800" dirty="0" err="1"/>
              <a:t>espirituales</a:t>
            </a:r>
            <a:r>
              <a:rPr lang="en-US" altLang="en-US" sz="1800" dirty="0"/>
              <a:t> </a:t>
            </a:r>
            <a:r>
              <a:rPr lang="en-US" altLang="en-US" sz="1800" dirty="0" err="1"/>
              <a:t>en</a:t>
            </a:r>
            <a:r>
              <a:rPr lang="en-US" altLang="en-US" sz="1800" dirty="0"/>
              <a:t> general).</a:t>
            </a:r>
          </a:p>
          <a:p>
            <a:pPr algn="l" rtl="0">
              <a:buFontTx/>
              <a:buAutoNum type="arabicPeriod"/>
            </a:pPr>
            <a:r>
              <a:rPr lang="en-US" altLang="en-US" sz="1800" dirty="0"/>
              <a:t>Los </a:t>
            </a:r>
            <a:r>
              <a:rPr lang="en-US" altLang="en-US" sz="1800" dirty="0" err="1"/>
              <a:t>peligros</a:t>
            </a:r>
            <a:r>
              <a:rPr lang="en-US" altLang="en-US" sz="1800" dirty="0"/>
              <a:t> de la </a:t>
            </a:r>
            <a:r>
              <a:rPr lang="en-US" altLang="en-US" sz="1800" dirty="0" err="1"/>
              <a:t>investigación</a:t>
            </a:r>
            <a:r>
              <a:rPr lang="en-US" altLang="en-US" sz="1800" dirty="0"/>
              <a:t> y </a:t>
            </a:r>
            <a:r>
              <a:rPr lang="en-US" altLang="en-US" sz="1800" dirty="0" err="1"/>
              <a:t>explotación</a:t>
            </a:r>
            <a:r>
              <a:rPr lang="en-US" altLang="en-US" sz="1800" dirty="0"/>
              <a:t> del </a:t>
            </a:r>
            <a:r>
              <a:rPr lang="en-US" altLang="en-US" sz="1800" dirty="0" err="1"/>
              <a:t>mundo</a:t>
            </a:r>
            <a:r>
              <a:rPr lang="en-US" altLang="en-US" sz="1800" dirty="0"/>
              <a:t> natural </a:t>
            </a:r>
            <a:r>
              <a:rPr lang="en-US" altLang="en-US" sz="1800" dirty="0" err="1"/>
              <a:t>por</a:t>
            </a:r>
            <a:r>
              <a:rPr lang="en-US" altLang="en-US" sz="1800" dirty="0"/>
              <a:t> parte del hombre son que el hombre </a:t>
            </a:r>
            <a:r>
              <a:rPr lang="en-US" altLang="en-US" sz="1800" dirty="0" err="1"/>
              <a:t>puede</a:t>
            </a:r>
            <a:r>
              <a:rPr lang="en-US" altLang="en-US" sz="1800" dirty="0"/>
              <a:t> </a:t>
            </a:r>
            <a:r>
              <a:rPr lang="en-US" altLang="en-US" sz="1800" dirty="0" err="1"/>
              <a:t>llegar</a:t>
            </a:r>
            <a:r>
              <a:rPr lang="en-US" altLang="en-US" sz="1800" dirty="0"/>
              <a:t> a </a:t>
            </a:r>
            <a:r>
              <a:rPr lang="en-US" altLang="en-US" sz="1800" dirty="0" err="1"/>
              <a:t>ser</a:t>
            </a:r>
            <a:r>
              <a:rPr lang="en-US" altLang="en-US" sz="1800" dirty="0"/>
              <a:t>:</a:t>
            </a:r>
          </a:p>
          <a:p>
            <a:pPr lvl="1" algn="l" rtl="0">
              <a:buFontTx/>
              <a:buChar char="•"/>
            </a:pPr>
            <a:r>
              <a:rPr lang="en-US" altLang="en-US" sz="1600" dirty="0" err="1"/>
              <a:t>Lleno</a:t>
            </a:r>
            <a:r>
              <a:rPr lang="en-US" altLang="en-US" sz="1600" dirty="0"/>
              <a:t> de </a:t>
            </a:r>
            <a:r>
              <a:rPr lang="en-US" altLang="en-US" sz="1600" dirty="0" err="1"/>
              <a:t>orgullo</a:t>
            </a:r>
            <a:r>
              <a:rPr lang="en-US" altLang="en-US" sz="1600" dirty="0"/>
              <a:t> (y </a:t>
            </a:r>
            <a:r>
              <a:rPr lang="en-US" altLang="en-US" sz="1600" dirty="0" err="1"/>
              <a:t>alejado</a:t>
            </a:r>
            <a:r>
              <a:rPr lang="en-US" altLang="en-US" sz="1600" dirty="0"/>
              <a:t> de Dios)</a:t>
            </a:r>
          </a:p>
          <a:p>
            <a:pPr lvl="1" algn="l" rtl="0">
              <a:buFontTx/>
              <a:buChar char="•"/>
            </a:pPr>
            <a:r>
              <a:rPr lang="en-US" altLang="en-US" sz="1600" dirty="0" err="1"/>
              <a:t>Preocupado</a:t>
            </a:r>
            <a:r>
              <a:rPr lang="en-US" altLang="en-US" sz="1600" dirty="0"/>
              <a:t> </a:t>
            </a:r>
            <a:r>
              <a:rPr lang="en-US" altLang="en-US" sz="1600" dirty="0" err="1"/>
              <a:t>por</a:t>
            </a:r>
            <a:r>
              <a:rPr lang="en-US" altLang="en-US" sz="1600" dirty="0"/>
              <a:t> lo </a:t>
            </a:r>
            <a:r>
              <a:rPr lang="en-US" altLang="en-US" sz="1600" dirty="0" err="1"/>
              <a:t>físico</a:t>
            </a:r>
            <a:r>
              <a:rPr lang="en-US" altLang="en-US" sz="1600" dirty="0"/>
              <a:t> (</a:t>
            </a:r>
            <a:r>
              <a:rPr lang="en-US" altLang="en-US" sz="1600" dirty="0" err="1"/>
              <a:t>descuidando</a:t>
            </a:r>
            <a:r>
              <a:rPr lang="en-US" altLang="en-US" sz="1600" dirty="0"/>
              <a:t> lo </a:t>
            </a:r>
            <a:r>
              <a:rPr lang="en-US" altLang="en-US" sz="1600" dirty="0" err="1"/>
              <a:t>espiritual</a:t>
            </a:r>
            <a:r>
              <a:rPr lang="en-US" altLang="en-US" sz="1600" dirty="0"/>
              <a:t>)</a:t>
            </a:r>
          </a:p>
        </p:txBody>
      </p:sp>
      <p:sp>
        <p:nvSpPr>
          <p:cNvPr id="173063" name="AutoShape 6">
            <a:hlinkClick r:id="rId4" action="ppaction://hlinksldjump" highlightClick="1"/>
          </p:cNvPr>
          <p:cNvSpPr>
            <a:spLocks noChangeArrowheads="1"/>
          </p:cNvSpPr>
          <p:nvPr/>
        </p:nvSpPr>
        <p:spPr bwMode="auto">
          <a:xfrm>
            <a:off x="8763000" y="9906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4" name="AutoShape 6">
            <a:hlinkClick r:id="rId5" action="ppaction://hlinksldjump" highlightClick="1"/>
          </p:cNvPr>
          <p:cNvSpPr>
            <a:spLocks noChangeArrowheads="1"/>
          </p:cNvSpPr>
          <p:nvPr/>
        </p:nvSpPr>
        <p:spPr bwMode="auto">
          <a:xfrm>
            <a:off x="8763000" y="132000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5" name="AutoShape 6">
            <a:hlinkClick r:id="rId6" action="ppaction://hlinksldjump" highlightClick="1"/>
          </p:cNvPr>
          <p:cNvSpPr>
            <a:spLocks noChangeArrowheads="1"/>
          </p:cNvSpPr>
          <p:nvPr/>
        </p:nvSpPr>
        <p:spPr bwMode="auto">
          <a:xfrm>
            <a:off x="8724900" y="192960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6" name="AutoShape 6">
            <a:hlinkClick r:id="rId7" action="ppaction://hlinksldjump" highlightClick="1"/>
          </p:cNvPr>
          <p:cNvSpPr>
            <a:spLocks noChangeArrowheads="1"/>
          </p:cNvSpPr>
          <p:nvPr/>
        </p:nvSpPr>
        <p:spPr bwMode="auto">
          <a:xfrm>
            <a:off x="8758238" y="255031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7" name="AutoShape 6">
            <a:hlinkClick r:id="rId8" action="ppaction://hlinksldjump" highlightClick="1"/>
          </p:cNvPr>
          <p:cNvSpPr>
            <a:spLocks noChangeArrowheads="1"/>
          </p:cNvSpPr>
          <p:nvPr/>
        </p:nvSpPr>
        <p:spPr bwMode="auto">
          <a:xfrm>
            <a:off x="8758238" y="313848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8" name="AutoShape 6">
            <a:hlinkClick r:id="rId9" action="ppaction://hlinksldjump" highlightClick="1"/>
          </p:cNvPr>
          <p:cNvSpPr>
            <a:spLocks noChangeArrowheads="1"/>
          </p:cNvSpPr>
          <p:nvPr/>
        </p:nvSpPr>
        <p:spPr bwMode="auto">
          <a:xfrm>
            <a:off x="8763000" y="374094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69" name="AutoShape 6">
            <a:hlinkClick r:id="rId10" action="ppaction://hlinksldjump" highlightClick="1"/>
          </p:cNvPr>
          <p:cNvSpPr>
            <a:spLocks noChangeArrowheads="1"/>
          </p:cNvSpPr>
          <p:nvPr/>
        </p:nvSpPr>
        <p:spPr bwMode="auto">
          <a:xfrm>
            <a:off x="8747352" y="40767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70" name="AutoShape 6">
            <a:hlinkClick r:id="rId11" action="ppaction://hlinksldjump" highlightClick="1"/>
          </p:cNvPr>
          <p:cNvSpPr>
            <a:spLocks noChangeArrowheads="1"/>
          </p:cNvSpPr>
          <p:nvPr/>
        </p:nvSpPr>
        <p:spPr bwMode="auto">
          <a:xfrm>
            <a:off x="8763000" y="467995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71" name="AutoShape 6">
            <a:hlinkClick r:id="rId12" action="ppaction://hlinksldjump" highlightClick="1"/>
          </p:cNvPr>
          <p:cNvSpPr>
            <a:spLocks noChangeArrowheads="1"/>
          </p:cNvSpPr>
          <p:nvPr/>
        </p:nvSpPr>
        <p:spPr bwMode="auto">
          <a:xfrm>
            <a:off x="8724900" y="555942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307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382F468-3FAB-45D2-857A-61320ABAE997}" type="slidenum">
              <a:rPr lang="en-US" altLang="en-US" sz="1400"/>
              <a:pPr algn="l" rtl="0">
                <a:spcBef>
                  <a:spcPct val="0"/>
                </a:spcBef>
                <a:buFontTx/>
                <a:buNone/>
              </a:pPr>
              <a:t>144</a:t>
            </a:fld>
            <a:endParaRPr lang="en-US" altLang="en-US" sz="1400"/>
          </a:p>
        </p:txBody>
      </p:sp>
    </p:spTree>
    <p:extLst>
      <p:ext uri="{BB962C8B-B14F-4D97-AF65-F5344CB8AC3E}">
        <p14:creationId xmlns:p14="http://schemas.microsoft.com/office/powerpoint/2010/main" val="2071233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1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18">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518">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5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1. </a:t>
            </a:r>
            <a:r>
              <a:rPr lang="en-US" dirty="0" smtClean="0"/>
              <a:t>Lo </a:t>
            </a:r>
            <a:r>
              <a:rPr lang="en-US" dirty="0" err="1" smtClean="0"/>
              <a:t>sobrenatural</a:t>
            </a:r>
            <a:r>
              <a:rPr lang="en-US" dirty="0" smtClean="0"/>
              <a:t> </a:t>
            </a:r>
            <a:r>
              <a:rPr lang="en-US" dirty="0"/>
              <a:t>creó lo </a:t>
            </a:r>
            <a:r>
              <a:rPr lang="en-US" dirty="0" smtClean="0"/>
              <a:t>natural</a:t>
            </a:r>
            <a:endParaRPr lang="en-US" sz="2400" dirty="0"/>
          </a:p>
        </p:txBody>
      </p:sp>
      <p:sp>
        <p:nvSpPr>
          <p:cNvPr id="124931" name="Content Placeholder 2"/>
          <p:cNvSpPr>
            <a:spLocks noGrp="1"/>
          </p:cNvSpPr>
          <p:nvPr>
            <p:ph idx="1"/>
          </p:nvPr>
        </p:nvSpPr>
        <p:spPr>
          <a:xfrm>
            <a:off x="152400" y="838200"/>
            <a:ext cx="8915400" cy="5638800"/>
          </a:xfrm>
        </p:spPr>
        <p:txBody>
          <a:bodyPr>
            <a:normAutofit lnSpcReduction="10000"/>
          </a:bodyPr>
          <a:lstStyle/>
          <a:p>
            <a:pPr marL="0" indent="0">
              <a:spcBef>
                <a:spcPct val="0"/>
              </a:spcBef>
              <a:spcAft>
                <a:spcPts val="1200"/>
              </a:spcAft>
              <a:buNone/>
              <a:defRPr/>
            </a:pPr>
            <a:r>
              <a:rPr lang="en-US" altLang="en-US" b="1" dirty="0" err="1" smtClean="0">
                <a:solidFill>
                  <a:schemeClr val="accent2"/>
                </a:solidFill>
              </a:rPr>
              <a:t>Heb</a:t>
            </a:r>
            <a:r>
              <a:rPr lang="en-US" altLang="en-US" b="1" dirty="0" smtClean="0">
                <a:solidFill>
                  <a:schemeClr val="accent2"/>
                </a:solidFill>
              </a:rPr>
              <a:t> 11:3 – </a:t>
            </a:r>
            <a:r>
              <a:rPr lang="es-ES" altLang="en-US" dirty="0" smtClean="0"/>
              <a:t>Por </a:t>
            </a:r>
            <a:r>
              <a:rPr lang="es-ES" altLang="en-US" dirty="0"/>
              <a:t>la fe entendemos que el </a:t>
            </a:r>
            <a:r>
              <a:rPr lang="es-ES" altLang="en-US" b="1" dirty="0"/>
              <a:t>universo fue preparado por la palabra de Dios</a:t>
            </a:r>
            <a:r>
              <a:rPr lang="es-ES" altLang="en-US" dirty="0"/>
              <a:t>, de modo que </a:t>
            </a:r>
            <a:r>
              <a:rPr lang="es-ES" altLang="en-US" b="1" dirty="0"/>
              <a:t>lo que se ve no fue hecho de cosas visibles</a:t>
            </a:r>
            <a:r>
              <a:rPr lang="es-ES" altLang="en-US" dirty="0"/>
              <a:t>. </a:t>
            </a:r>
            <a:endParaRPr lang="es-ES" altLang="en-US" dirty="0" smtClean="0"/>
          </a:p>
          <a:p>
            <a:pPr marL="0" indent="0">
              <a:spcBef>
                <a:spcPct val="0"/>
              </a:spcBef>
              <a:spcAft>
                <a:spcPts val="1200"/>
              </a:spcAft>
              <a:buNone/>
              <a:defRPr/>
            </a:pPr>
            <a:r>
              <a:rPr lang="en-US" altLang="en-US" b="1" dirty="0" err="1" smtClean="0">
                <a:solidFill>
                  <a:schemeClr val="accent2"/>
                </a:solidFill>
              </a:rPr>
              <a:t>Hebreos</a:t>
            </a:r>
            <a:r>
              <a:rPr lang="en-US" altLang="en-US" b="1" dirty="0" smtClean="0">
                <a:solidFill>
                  <a:schemeClr val="accent2"/>
                </a:solidFill>
              </a:rPr>
              <a:t> </a:t>
            </a:r>
            <a:r>
              <a:rPr lang="en-US" altLang="en-US" b="1" dirty="0">
                <a:solidFill>
                  <a:schemeClr val="accent2"/>
                </a:solidFill>
              </a:rPr>
              <a:t>1:2-3 </a:t>
            </a:r>
            <a:r>
              <a:rPr lang="en-US" altLang="en-US" b="1" dirty="0" smtClean="0">
                <a:solidFill>
                  <a:schemeClr val="accent2"/>
                </a:solidFill>
              </a:rPr>
              <a:t>– </a:t>
            </a:r>
            <a:r>
              <a:rPr lang="es-ES" altLang="en-US" dirty="0" smtClean="0"/>
              <a:t>en </a:t>
            </a:r>
            <a:r>
              <a:rPr lang="es-ES" altLang="en-US" dirty="0"/>
              <a:t>estos últimos días nos ha hablado por Su Hijo, a quien constituyó heredero de todas las cosas, </a:t>
            </a:r>
            <a:r>
              <a:rPr lang="es-ES" altLang="en-US" b="1" dirty="0"/>
              <a:t>por medio de quien hizo también el universo</a:t>
            </a:r>
            <a:r>
              <a:rPr lang="es-ES" altLang="en-US" dirty="0"/>
              <a:t>. </a:t>
            </a:r>
            <a:r>
              <a:rPr lang="es-ES" altLang="en-US" dirty="0" smtClean="0"/>
              <a:t>3</a:t>
            </a:r>
            <a:r>
              <a:rPr lang="es-ES" altLang="en-US" dirty="0"/>
              <a:t>  Él es el resplandor de Su gloria y la expresión exacta de Su naturaleza, y </a:t>
            </a:r>
            <a:r>
              <a:rPr lang="es-ES" altLang="en-US" b="1" dirty="0"/>
              <a:t>sostiene todas las cosas</a:t>
            </a:r>
            <a:r>
              <a:rPr lang="es-ES" altLang="en-US" dirty="0"/>
              <a:t> por la palabra de Su </a:t>
            </a:r>
            <a:r>
              <a:rPr lang="es-ES" altLang="en-US" dirty="0" smtClean="0"/>
              <a:t>poder…</a:t>
            </a:r>
          </a:p>
          <a:p>
            <a:pPr marL="0" indent="0">
              <a:spcBef>
                <a:spcPct val="0"/>
              </a:spcBef>
              <a:spcAft>
                <a:spcPts val="1200"/>
              </a:spcAft>
              <a:buNone/>
              <a:defRPr/>
            </a:pPr>
            <a:r>
              <a:rPr lang="en-US" altLang="en-US" b="1" dirty="0" smtClean="0">
                <a:solidFill>
                  <a:schemeClr val="accent2"/>
                </a:solidFill>
              </a:rPr>
              <a:t>Col </a:t>
            </a:r>
            <a:r>
              <a:rPr lang="en-US" altLang="en-US" b="1" dirty="0">
                <a:solidFill>
                  <a:schemeClr val="accent2"/>
                </a:solidFill>
              </a:rPr>
              <a:t>1:17 </a:t>
            </a:r>
            <a:r>
              <a:rPr lang="en-US" altLang="en-US" b="1" dirty="0" smtClean="0">
                <a:solidFill>
                  <a:schemeClr val="accent2"/>
                </a:solidFill>
              </a:rPr>
              <a:t>– </a:t>
            </a:r>
            <a:r>
              <a:rPr lang="es-ES" altLang="en-US" dirty="0" smtClean="0"/>
              <a:t>Y </a:t>
            </a:r>
            <a:r>
              <a:rPr lang="es-ES" altLang="en-US" dirty="0"/>
              <a:t>Él </a:t>
            </a:r>
            <a:r>
              <a:rPr lang="es-ES" altLang="en-US" b="1" dirty="0"/>
              <a:t>es antes de todas las cosas, y en Él todas las cosas permanecen</a:t>
            </a:r>
            <a:r>
              <a:rPr lang="es-ES" altLang="en-US" dirty="0"/>
              <a:t>. </a:t>
            </a:r>
            <a:endParaRPr lang="en-US" altLang="en-US" dirty="0">
              <a:latin typeface="Calibri" pitchFamily="34" charset="0"/>
            </a:endParaRP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408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4086"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C892996-CB95-47CD-A147-69BC37784C88}" type="slidenum">
              <a:rPr lang="en-US" altLang="en-US" sz="1400"/>
              <a:pPr algn="l" rtl="0">
                <a:spcBef>
                  <a:spcPct val="0"/>
                </a:spcBef>
                <a:buFontTx/>
                <a:buNone/>
              </a:pPr>
              <a:t>145</a:t>
            </a:fld>
            <a:endParaRPr lang="en-US" altLang="en-US" sz="1400"/>
          </a:p>
        </p:txBody>
      </p:sp>
    </p:spTree>
    <p:extLst>
      <p:ext uri="{BB962C8B-B14F-4D97-AF65-F5344CB8AC3E}">
        <p14:creationId xmlns:p14="http://schemas.microsoft.com/office/powerpoint/2010/main" val="12340755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2. Dios creó el </a:t>
            </a:r>
            <a:r>
              <a:rPr lang="en-US" dirty="0" err="1"/>
              <a:t>mundo</a:t>
            </a:r>
            <a:r>
              <a:rPr lang="en-US" dirty="0"/>
              <a:t> </a:t>
            </a:r>
            <a:r>
              <a:rPr lang="en-US" dirty="0" smtClean="0"/>
              <a:t>con '</a:t>
            </a:r>
            <a:r>
              <a:rPr lang="en-US" dirty="0" err="1" smtClean="0"/>
              <a:t>sabiduría</a:t>
            </a:r>
            <a:r>
              <a:rPr lang="en-US" dirty="0"/>
              <a:t>'</a:t>
            </a:r>
            <a:endParaRPr lang="en-US" sz="2400" dirty="0"/>
          </a:p>
        </p:txBody>
      </p:sp>
      <p:sp>
        <p:nvSpPr>
          <p:cNvPr id="97283" name="Content Placeholder 2"/>
          <p:cNvSpPr>
            <a:spLocks noGrp="1"/>
          </p:cNvSpPr>
          <p:nvPr>
            <p:ph idx="1"/>
          </p:nvPr>
        </p:nvSpPr>
        <p:spPr>
          <a:xfrm>
            <a:off x="152400" y="685800"/>
            <a:ext cx="8915400" cy="5181600"/>
          </a:xfrm>
        </p:spPr>
        <p:txBody>
          <a:bodyPr>
            <a:noAutofit/>
          </a:bodyPr>
          <a:lstStyle/>
          <a:p>
            <a:pPr marL="0" indent="0" algn="l" rtl="0">
              <a:spcBef>
                <a:spcPct val="0"/>
              </a:spcBef>
              <a:spcAft>
                <a:spcPts val="0"/>
              </a:spcAft>
              <a:buFontTx/>
              <a:buNone/>
              <a:defRPr/>
            </a:pPr>
            <a:r>
              <a:rPr lang="en-US" altLang="en-US" b="1" dirty="0" err="1" smtClean="0">
                <a:solidFill>
                  <a:schemeClr val="accent2"/>
                </a:solidFill>
                <a:latin typeface="Calibri" pitchFamily="34" charset="0"/>
              </a:rPr>
              <a:t>Prov</a:t>
            </a:r>
            <a:r>
              <a:rPr lang="en-US" altLang="en-US" b="1" dirty="0" smtClean="0">
                <a:solidFill>
                  <a:schemeClr val="accent2"/>
                </a:solidFill>
                <a:latin typeface="Calibri" pitchFamily="34" charset="0"/>
              </a:rPr>
              <a:t> 8:27-31</a:t>
            </a:r>
            <a:endParaRPr lang="en-US" altLang="en-US" b="1" dirty="0">
              <a:solidFill>
                <a:schemeClr val="accent2"/>
              </a:solidFill>
              <a:latin typeface="Calibri" pitchFamily="34" charset="0"/>
            </a:endParaRPr>
          </a:p>
          <a:p>
            <a:pPr marL="0" indent="0">
              <a:spcBef>
                <a:spcPct val="0"/>
              </a:spcBef>
              <a:spcAft>
                <a:spcPts val="0"/>
              </a:spcAft>
              <a:buNone/>
              <a:defRPr/>
            </a:pPr>
            <a:r>
              <a:rPr lang="es-ES" sz="2400" dirty="0" smtClean="0"/>
              <a:t>27 Cuando </a:t>
            </a:r>
            <a:r>
              <a:rPr lang="es-ES" sz="2400" dirty="0"/>
              <a:t>estableció los cielos, </a:t>
            </a:r>
            <a:r>
              <a:rPr lang="es-ES" sz="2400" b="1" dirty="0"/>
              <a:t>allí estaba yo</a:t>
            </a:r>
            <a:r>
              <a:rPr lang="es-ES" sz="2400" dirty="0"/>
              <a:t>; Cuando trazó un círculo sobre la superficie del abismo, </a:t>
            </a:r>
          </a:p>
          <a:p>
            <a:pPr marL="0" indent="0">
              <a:spcBef>
                <a:spcPct val="0"/>
              </a:spcBef>
              <a:spcAft>
                <a:spcPts val="0"/>
              </a:spcAft>
              <a:buNone/>
              <a:defRPr/>
            </a:pPr>
            <a:r>
              <a:rPr lang="es-ES" sz="2400" dirty="0" smtClean="0"/>
              <a:t>28</a:t>
            </a:r>
            <a:r>
              <a:rPr lang="es-ES" sz="2400" dirty="0"/>
              <a:t>  Cuando arriba afirmó los cielos, Cuando las fuentes del abismo se afianzaron, </a:t>
            </a:r>
          </a:p>
          <a:p>
            <a:pPr marL="0" indent="0">
              <a:spcBef>
                <a:spcPct val="0"/>
              </a:spcBef>
              <a:spcAft>
                <a:spcPts val="0"/>
              </a:spcAft>
              <a:buNone/>
              <a:defRPr/>
            </a:pPr>
            <a:r>
              <a:rPr lang="es-ES" sz="2400" dirty="0" smtClean="0"/>
              <a:t>29</a:t>
            </a:r>
            <a:r>
              <a:rPr lang="es-ES" sz="2400" dirty="0"/>
              <a:t>  Cuando al mar puso sus límites Para que las aguas no transgredieran Su mandato, Cuando señaló los cimientos de la tierra, </a:t>
            </a:r>
          </a:p>
          <a:p>
            <a:pPr marL="0" indent="0">
              <a:spcBef>
                <a:spcPct val="0"/>
              </a:spcBef>
              <a:spcAft>
                <a:spcPts val="0"/>
              </a:spcAft>
              <a:buNone/>
              <a:defRPr/>
            </a:pPr>
            <a:r>
              <a:rPr lang="es-ES" sz="2400" dirty="0" smtClean="0"/>
              <a:t>30</a:t>
            </a:r>
            <a:r>
              <a:rPr lang="es-ES" sz="2400" dirty="0"/>
              <a:t>  Yo </a:t>
            </a:r>
            <a:r>
              <a:rPr lang="es-ES" sz="2400" b="1" dirty="0"/>
              <a:t>estaba entonces junto a Él</a:t>
            </a:r>
            <a:r>
              <a:rPr lang="es-ES" sz="2400" dirty="0"/>
              <a:t>, como </a:t>
            </a:r>
            <a:r>
              <a:rPr lang="es-ES" sz="2400" b="1" dirty="0"/>
              <a:t>arquitecto</a:t>
            </a:r>
            <a:r>
              <a:rPr lang="es-ES" sz="2400" dirty="0"/>
              <a:t>; Yo era Su delicia de día en día, Regocijándome en todo tiempo en Su presencia, </a:t>
            </a:r>
          </a:p>
          <a:p>
            <a:pPr marL="0" indent="0">
              <a:spcBef>
                <a:spcPct val="0"/>
              </a:spcBef>
              <a:spcAft>
                <a:spcPts val="0"/>
              </a:spcAft>
              <a:buNone/>
              <a:defRPr/>
            </a:pPr>
            <a:r>
              <a:rPr lang="es-ES" sz="2400" dirty="0" smtClean="0"/>
              <a:t>31</a:t>
            </a:r>
            <a:r>
              <a:rPr lang="es-ES" sz="2400" dirty="0"/>
              <a:t>  Regocijándome en el mundo, en Su tierra, Y teniendo mis delicias con los hijos de los hombres. </a:t>
            </a:r>
            <a:endParaRPr lang="en-US" altLang="en-US" dirty="0">
              <a:latin typeface="Calibri" pitchFamily="34" charset="0"/>
            </a:endParaRPr>
          </a:p>
          <a:p>
            <a:pPr marL="0" indent="0">
              <a:spcBef>
                <a:spcPts val="1200"/>
              </a:spcBef>
              <a:spcAft>
                <a:spcPts val="0"/>
              </a:spcAft>
              <a:buNone/>
              <a:defRPr/>
            </a:pPr>
            <a:r>
              <a:rPr lang="en-US" b="1" dirty="0" err="1" smtClean="0">
                <a:solidFill>
                  <a:schemeClr val="accent2"/>
                </a:solidFill>
                <a:latin typeface="Calibri" pitchFamily="34" charset="0"/>
              </a:rPr>
              <a:t>Prov</a:t>
            </a:r>
            <a:r>
              <a:rPr lang="en-US" b="1" dirty="0" smtClean="0">
                <a:solidFill>
                  <a:schemeClr val="accent2"/>
                </a:solidFill>
                <a:latin typeface="Calibri" pitchFamily="34" charset="0"/>
              </a:rPr>
              <a:t> 20:12 – </a:t>
            </a:r>
            <a:r>
              <a:rPr lang="es-ES" sz="2400" dirty="0" smtClean="0"/>
              <a:t>El </a:t>
            </a:r>
            <a:r>
              <a:rPr lang="es-ES" sz="2400" dirty="0"/>
              <a:t>oído que oye y el ojo que ve, </a:t>
            </a:r>
            <a:r>
              <a:rPr lang="es-ES" sz="2400" b="1" dirty="0"/>
              <a:t>Ambos los ha hecho el SEÑOR</a:t>
            </a:r>
            <a:r>
              <a:rPr lang="es-ES" sz="2400" dirty="0"/>
              <a:t>. </a:t>
            </a:r>
            <a:endParaRPr lang="en-US" altLang="en-US" sz="2400" dirty="0">
              <a:latin typeface="Calibri" pitchFamily="34" charset="0"/>
            </a:endParaRP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510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5110"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056AA79-FDA8-43FF-9977-C0482B3B04CD}" type="slidenum">
              <a:rPr lang="en-US" altLang="en-US" sz="1400"/>
              <a:pPr algn="l" rtl="0">
                <a:spcBef>
                  <a:spcPct val="0"/>
                </a:spcBef>
                <a:buFontTx/>
                <a:buNone/>
              </a:pPr>
              <a:t>146</a:t>
            </a:fld>
            <a:endParaRPr lang="en-US" altLang="en-US" sz="1400"/>
          </a:p>
        </p:txBody>
      </p:sp>
    </p:spTree>
    <p:extLst>
      <p:ext uri="{BB962C8B-B14F-4D97-AF65-F5344CB8AC3E}">
        <p14:creationId xmlns:p14="http://schemas.microsoft.com/office/powerpoint/2010/main" val="195132870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3. El hombre es superior a la creación</a:t>
            </a:r>
            <a:endParaRPr lang="en-US" sz="2400" dirty="0"/>
          </a:p>
        </p:txBody>
      </p:sp>
      <p:sp>
        <p:nvSpPr>
          <p:cNvPr id="97283" name="Content Placeholder 2"/>
          <p:cNvSpPr>
            <a:spLocks noGrp="1"/>
          </p:cNvSpPr>
          <p:nvPr>
            <p:ph idx="1"/>
          </p:nvPr>
        </p:nvSpPr>
        <p:spPr>
          <a:xfrm>
            <a:off x="76200" y="762000"/>
            <a:ext cx="9067800" cy="5943600"/>
          </a:xfrm>
        </p:spPr>
        <p:txBody>
          <a:bodyPr/>
          <a:lstStyle/>
          <a:p>
            <a:pPr marL="223838" indent="-223838" algn="l" rtl="0">
              <a:spcBef>
                <a:spcPct val="0"/>
              </a:spcBef>
              <a:spcAft>
                <a:spcPts val="0"/>
              </a:spcAft>
              <a:buFontTx/>
              <a:buNone/>
              <a:defRPr/>
            </a:pPr>
            <a:r>
              <a:rPr lang="en-US" altLang="en-US" b="1" dirty="0">
                <a:solidFill>
                  <a:schemeClr val="accent2"/>
                </a:solidFill>
              </a:rPr>
              <a:t>Sal 8:3-6 –</a:t>
            </a:r>
          </a:p>
          <a:p>
            <a:pPr marL="223838" indent="-223838">
              <a:spcBef>
                <a:spcPct val="0"/>
              </a:spcBef>
              <a:spcAft>
                <a:spcPts val="0"/>
              </a:spcAft>
              <a:buNone/>
              <a:defRPr/>
            </a:pPr>
            <a:r>
              <a:rPr lang="es-ES" sz="2400" dirty="0" smtClean="0"/>
              <a:t>3 Cuando </a:t>
            </a:r>
            <a:r>
              <a:rPr lang="es-ES" sz="2400" dirty="0"/>
              <a:t>veo Tus cielos, obra de Tus dedos, La luna y las estrellas que Tú has establecido, </a:t>
            </a:r>
          </a:p>
          <a:p>
            <a:pPr marL="223838" indent="-223838">
              <a:spcBef>
                <a:spcPct val="0"/>
              </a:spcBef>
              <a:spcAft>
                <a:spcPts val="0"/>
              </a:spcAft>
              <a:buNone/>
              <a:defRPr/>
            </a:pPr>
            <a:r>
              <a:rPr lang="es-ES" sz="2400" dirty="0" smtClean="0"/>
              <a:t>4</a:t>
            </a:r>
            <a:r>
              <a:rPr lang="es-ES" sz="2400" dirty="0"/>
              <a:t>  Digo: ¿Qué es el hombre para que te acuerdes de él, Y el hijo del hombre para que lo cuides? </a:t>
            </a:r>
          </a:p>
          <a:p>
            <a:pPr marL="223838" indent="-223838">
              <a:spcBef>
                <a:spcPct val="0"/>
              </a:spcBef>
              <a:spcAft>
                <a:spcPts val="0"/>
              </a:spcAft>
              <a:buNone/>
              <a:defRPr/>
            </a:pPr>
            <a:r>
              <a:rPr lang="es-ES" sz="2400" dirty="0" smtClean="0"/>
              <a:t>5</a:t>
            </a:r>
            <a:r>
              <a:rPr lang="es-ES" sz="2400" dirty="0"/>
              <a:t>  ¡Sin embargo, lo has hecho un poco menor que los ángeles, Y lo coronas de gloria y majestad! </a:t>
            </a:r>
          </a:p>
          <a:p>
            <a:pPr marL="223838" indent="-223838">
              <a:spcBef>
                <a:spcPct val="0"/>
              </a:spcBef>
              <a:spcAft>
                <a:spcPts val="0"/>
              </a:spcAft>
              <a:buNone/>
              <a:defRPr/>
            </a:pPr>
            <a:r>
              <a:rPr lang="es-ES" sz="2400" dirty="0" smtClean="0"/>
              <a:t>6</a:t>
            </a:r>
            <a:r>
              <a:rPr lang="es-ES" sz="2400" dirty="0"/>
              <a:t>  Tú le haces </a:t>
            </a:r>
            <a:r>
              <a:rPr lang="es-ES" sz="2400" b="1" dirty="0"/>
              <a:t>señorear sobre las obras de Tus manos; Todo lo has puesto bajo sus pies</a:t>
            </a:r>
            <a:r>
              <a:rPr lang="es-ES" sz="2400" dirty="0"/>
              <a:t>: </a:t>
            </a:r>
            <a:endParaRPr lang="es-ES" sz="2400" dirty="0" smtClean="0"/>
          </a:p>
          <a:p>
            <a:pPr marL="223838" indent="-223838">
              <a:spcBef>
                <a:spcPct val="0"/>
              </a:spcBef>
              <a:spcAft>
                <a:spcPts val="0"/>
              </a:spcAft>
              <a:buNone/>
              <a:defRPr/>
            </a:pPr>
            <a:endParaRPr lang="es-ES" sz="2400" b="1" dirty="0">
              <a:solidFill>
                <a:schemeClr val="accent2"/>
              </a:solidFill>
            </a:endParaRPr>
          </a:p>
          <a:p>
            <a:pPr marL="223838" indent="-223838">
              <a:spcBef>
                <a:spcPct val="0"/>
              </a:spcBef>
              <a:spcAft>
                <a:spcPts val="0"/>
              </a:spcAft>
              <a:buNone/>
              <a:defRPr/>
            </a:pPr>
            <a:r>
              <a:rPr lang="en-US" b="1" dirty="0" err="1" smtClean="0">
                <a:solidFill>
                  <a:schemeClr val="accent2"/>
                </a:solidFill>
              </a:rPr>
              <a:t>Gén</a:t>
            </a:r>
            <a:r>
              <a:rPr lang="en-US" b="1" dirty="0" smtClean="0">
                <a:solidFill>
                  <a:schemeClr val="accent2"/>
                </a:solidFill>
              </a:rPr>
              <a:t> </a:t>
            </a:r>
            <a:r>
              <a:rPr lang="en-US" b="1" dirty="0">
                <a:solidFill>
                  <a:schemeClr val="accent2"/>
                </a:solidFill>
              </a:rPr>
              <a:t>1:28 </a:t>
            </a:r>
            <a:r>
              <a:rPr lang="en-US" b="1" dirty="0" smtClean="0">
                <a:solidFill>
                  <a:schemeClr val="accent2"/>
                </a:solidFill>
              </a:rPr>
              <a:t>– </a:t>
            </a:r>
            <a:r>
              <a:rPr lang="es-ES" sz="2400" dirty="0" smtClean="0"/>
              <a:t>Dios </a:t>
            </a:r>
            <a:r>
              <a:rPr lang="es-ES" sz="2400" dirty="0"/>
              <a:t>los bendijo y les dijo: «Sean fecundos y multiplíquense. </a:t>
            </a:r>
            <a:r>
              <a:rPr lang="es-ES" sz="2400" b="1" dirty="0"/>
              <a:t>Llenen la tierra y sométanla. Ejerzan dominio sobre</a:t>
            </a:r>
            <a:r>
              <a:rPr lang="es-ES" sz="2400" dirty="0"/>
              <a:t> los peces del mar, sobre las aves del cielo y sobre todo ser viviente que se mueve sobre la tierra». </a:t>
            </a:r>
            <a:endParaRPr lang="en-US" altLang="en-US" sz="2400" dirty="0"/>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6133"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584A79F-7CE9-477B-9C63-309125733163}" type="slidenum">
              <a:rPr lang="en-US" altLang="en-US" sz="1400"/>
              <a:pPr algn="l" rtl="0">
                <a:spcBef>
                  <a:spcPct val="0"/>
                </a:spcBef>
                <a:buFontTx/>
                <a:buNone/>
              </a:pPr>
              <a:t>147</a:t>
            </a:fld>
            <a:endParaRPr lang="en-US" altLang="en-US" sz="1400"/>
          </a:p>
        </p:txBody>
      </p:sp>
    </p:spTree>
    <p:extLst>
      <p:ext uri="{BB962C8B-B14F-4D97-AF65-F5344CB8AC3E}">
        <p14:creationId xmlns:p14="http://schemas.microsoft.com/office/powerpoint/2010/main" val="13266094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3. El hombre es superior a la creación</a:t>
            </a:r>
            <a:endParaRPr lang="en-US" sz="2400" dirty="0"/>
          </a:p>
        </p:txBody>
      </p:sp>
      <p:sp>
        <p:nvSpPr>
          <p:cNvPr id="177155" name="Content Placeholder 2"/>
          <p:cNvSpPr>
            <a:spLocks noGrp="1" noChangeArrowheads="1"/>
          </p:cNvSpPr>
          <p:nvPr>
            <p:ph idx="1"/>
          </p:nvPr>
        </p:nvSpPr>
        <p:spPr>
          <a:xfrm>
            <a:off x="152400" y="838200"/>
            <a:ext cx="8915400" cy="5562600"/>
          </a:xfrm>
        </p:spPr>
        <p:txBody>
          <a:bodyPr>
            <a:normAutofit/>
          </a:bodyPr>
          <a:lstStyle/>
          <a:p>
            <a:pPr marL="0" indent="0" algn="l" rtl="0">
              <a:spcBef>
                <a:spcPct val="0"/>
              </a:spcBef>
              <a:buFontTx/>
              <a:buNone/>
            </a:pPr>
            <a:r>
              <a:rPr lang="en-US" altLang="en-US" sz="3600" b="1" dirty="0" smtClean="0">
                <a:solidFill>
                  <a:schemeClr val="accent2"/>
                </a:solidFill>
                <a:latin typeface="Calibri" panose="020F0502020204030204" pitchFamily="34" charset="0"/>
              </a:rPr>
              <a:t>Lucas 12:54-55</a:t>
            </a:r>
          </a:p>
          <a:p>
            <a:pPr marL="0" indent="0">
              <a:spcBef>
                <a:spcPct val="0"/>
              </a:spcBef>
              <a:buNone/>
            </a:pPr>
            <a:r>
              <a:rPr lang="es-ES" altLang="en-US" sz="3200" dirty="0"/>
              <a:t>Decía también a las multitudes: «Cuando ven una nube que se levanta en el oeste, al instante ustedes dicen: “Viene un aguacero”, y </a:t>
            </a:r>
            <a:r>
              <a:rPr lang="es-ES" altLang="en-US" sz="3200" b="1" dirty="0"/>
              <a:t>así sucede</a:t>
            </a:r>
            <a:r>
              <a:rPr lang="es-ES" altLang="en-US" sz="3200" dirty="0"/>
              <a:t>. </a:t>
            </a:r>
            <a:r>
              <a:rPr lang="es-ES" altLang="en-US" sz="3200" dirty="0" smtClean="0"/>
              <a:t>55</a:t>
            </a:r>
            <a:r>
              <a:rPr lang="es-ES" altLang="en-US" sz="3200" dirty="0"/>
              <a:t>  Y cuando sopla el viento del sur, dicen: “Va a hacer calor”, y </a:t>
            </a:r>
            <a:r>
              <a:rPr lang="es-ES" altLang="en-US" sz="3200" b="1" dirty="0"/>
              <a:t>así pasa</a:t>
            </a:r>
            <a:r>
              <a:rPr lang="es-ES" altLang="en-US" sz="3200" dirty="0"/>
              <a:t>. </a:t>
            </a:r>
          </a:p>
          <a:p>
            <a:pPr marL="0" indent="0">
              <a:spcBef>
                <a:spcPct val="0"/>
              </a:spcBef>
              <a:buNone/>
            </a:pPr>
            <a:r>
              <a:rPr lang="es-ES" altLang="en-US" sz="3200" dirty="0"/>
              <a:t> </a:t>
            </a:r>
            <a:endParaRPr lang="en-US" altLang="en-US" sz="3200" dirty="0" smtClean="0"/>
          </a:p>
          <a:p>
            <a:pPr marL="0" indent="0">
              <a:spcBef>
                <a:spcPct val="0"/>
              </a:spcBef>
              <a:buNone/>
            </a:pPr>
            <a:r>
              <a:rPr lang="en-US" altLang="en-US" sz="3600" b="1" dirty="0" err="1" smtClean="0">
                <a:solidFill>
                  <a:schemeClr val="accent2"/>
                </a:solidFill>
                <a:latin typeface="Calibri" panose="020F0502020204030204" pitchFamily="34" charset="0"/>
              </a:rPr>
              <a:t>Prov</a:t>
            </a:r>
            <a:r>
              <a:rPr lang="en-US" altLang="en-US" sz="3600" b="1" dirty="0" smtClean="0">
                <a:solidFill>
                  <a:schemeClr val="accent2"/>
                </a:solidFill>
                <a:latin typeface="Calibri" panose="020F0502020204030204" pitchFamily="34" charset="0"/>
              </a:rPr>
              <a:t> 6:6 – </a:t>
            </a:r>
            <a:r>
              <a:rPr lang="es-ES" altLang="en-US" sz="3200" dirty="0" smtClean="0"/>
              <a:t>Ve</a:t>
            </a:r>
            <a:r>
              <a:rPr lang="es-ES" altLang="en-US" sz="3200" dirty="0"/>
              <a:t>, mira la hormiga, perezoso, </a:t>
            </a:r>
            <a:r>
              <a:rPr lang="es-ES" altLang="en-US" sz="3200" b="1" dirty="0"/>
              <a:t>Observa sus caminos, y sé sabio</a:t>
            </a:r>
            <a:r>
              <a:rPr lang="es-ES" altLang="en-US" sz="3200" dirty="0"/>
              <a:t>. </a:t>
            </a:r>
            <a:endParaRPr lang="en-US" altLang="en-US" sz="3200" dirty="0" smtClean="0">
              <a:latin typeface="Calibri" panose="020F0502020204030204" pitchFamily="34" charset="0"/>
            </a:endParaRP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715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715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42213D5-CA82-42EF-BDB4-2FC2C542AC46}" type="slidenum">
              <a:rPr lang="en-US" altLang="en-US" sz="1400"/>
              <a:pPr algn="l" rtl="0">
                <a:spcBef>
                  <a:spcPct val="0"/>
                </a:spcBef>
                <a:buFontTx/>
                <a:buNone/>
              </a:pPr>
              <a:t>148</a:t>
            </a:fld>
            <a:endParaRPr lang="en-US" altLang="en-US" sz="1400"/>
          </a:p>
        </p:txBody>
      </p:sp>
    </p:spTree>
    <p:extLst>
      <p:ext uri="{BB962C8B-B14F-4D97-AF65-F5344CB8AC3E}">
        <p14:creationId xmlns:p14="http://schemas.microsoft.com/office/powerpoint/2010/main" val="34115273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rtl="0">
              <a:defRPr/>
            </a:pPr>
            <a:r>
              <a:rPr lang="en-US" dirty="0"/>
              <a:t>4. Dios aprueba la investigación científica</a:t>
            </a:r>
            <a:endParaRPr lang="en-US" sz="2400" dirty="0"/>
          </a:p>
        </p:txBody>
      </p:sp>
      <p:sp>
        <p:nvSpPr>
          <p:cNvPr id="97283" name="Content Placeholder 2"/>
          <p:cNvSpPr>
            <a:spLocks noGrp="1"/>
          </p:cNvSpPr>
          <p:nvPr>
            <p:ph idx="1"/>
          </p:nvPr>
        </p:nvSpPr>
        <p:spPr>
          <a:xfrm>
            <a:off x="152400" y="685800"/>
            <a:ext cx="8915400" cy="6019800"/>
          </a:xfrm>
        </p:spPr>
        <p:txBody>
          <a:bodyPr>
            <a:normAutofit fontScale="77500" lnSpcReduction="20000"/>
          </a:bodyPr>
          <a:lstStyle/>
          <a:p>
            <a:pPr marL="0" indent="0">
              <a:spcBef>
                <a:spcPct val="0"/>
              </a:spcBef>
              <a:spcAft>
                <a:spcPts val="1200"/>
              </a:spcAft>
              <a:buNone/>
              <a:defRPr/>
            </a:pPr>
            <a:r>
              <a:rPr lang="en-US" altLang="en-US" sz="3500" b="1" dirty="0">
                <a:solidFill>
                  <a:schemeClr val="accent2"/>
                </a:solidFill>
                <a:latin typeface="+mj-lt"/>
              </a:rPr>
              <a:t>Dan 1:3-4 [NVI</a:t>
            </a:r>
            <a:r>
              <a:rPr lang="en-US" altLang="en-US" sz="3500" b="1" dirty="0" smtClean="0">
                <a:solidFill>
                  <a:schemeClr val="accent2"/>
                </a:solidFill>
                <a:latin typeface="+mj-lt"/>
              </a:rPr>
              <a:t>] – </a:t>
            </a:r>
            <a:r>
              <a:rPr lang="es-ES" altLang="en-US" sz="3500" dirty="0" smtClean="0">
                <a:latin typeface="+mj-lt"/>
              </a:rPr>
              <a:t>Estos </a:t>
            </a:r>
            <a:r>
              <a:rPr lang="es-ES" altLang="en-US" sz="3500" dirty="0">
                <a:latin typeface="+mj-lt"/>
              </a:rPr>
              <a:t>jóvenes no debían tener defecto alguno, serían de buen parecer, inteligentes en </a:t>
            </a:r>
            <a:r>
              <a:rPr lang="es-ES" altLang="en-US" sz="3500" b="1" dirty="0">
                <a:latin typeface="+mj-lt"/>
              </a:rPr>
              <a:t>toda rama del saber</a:t>
            </a:r>
            <a:r>
              <a:rPr lang="es-ES" altLang="en-US" sz="3500" dirty="0">
                <a:latin typeface="+mj-lt"/>
              </a:rPr>
              <a:t>, dotados de entendimiento y </a:t>
            </a:r>
            <a:r>
              <a:rPr lang="es-ES" altLang="en-US" sz="3500" b="1" dirty="0">
                <a:latin typeface="+mj-lt"/>
              </a:rPr>
              <a:t>habilidad para discernir</a:t>
            </a:r>
            <a:r>
              <a:rPr lang="es-ES" altLang="en-US" sz="3500" dirty="0">
                <a:latin typeface="+mj-lt"/>
              </a:rPr>
              <a:t> y que tuvieran la capacidad para servir en el palacio del rey; y le dio órdenes de que les enseñara </a:t>
            </a:r>
            <a:r>
              <a:rPr lang="es-ES" altLang="en-US" sz="3500" b="1" dirty="0">
                <a:latin typeface="+mj-lt"/>
              </a:rPr>
              <a:t>la escritura y la lengua</a:t>
            </a:r>
            <a:r>
              <a:rPr lang="es-ES" altLang="en-US" sz="3500" dirty="0">
                <a:latin typeface="+mj-lt"/>
              </a:rPr>
              <a:t> de los caldeos. </a:t>
            </a:r>
            <a:endParaRPr lang="es-ES" altLang="en-US" sz="3500" dirty="0" smtClean="0">
              <a:latin typeface="+mj-lt"/>
            </a:endParaRPr>
          </a:p>
          <a:p>
            <a:pPr marL="0" indent="0">
              <a:spcBef>
                <a:spcPct val="0"/>
              </a:spcBef>
              <a:spcAft>
                <a:spcPts val="1200"/>
              </a:spcAft>
              <a:buNone/>
              <a:defRPr/>
            </a:pPr>
            <a:r>
              <a:rPr lang="en-US" sz="3500" b="1" dirty="0" smtClean="0">
                <a:solidFill>
                  <a:schemeClr val="accent2"/>
                </a:solidFill>
                <a:latin typeface="+mj-lt"/>
              </a:rPr>
              <a:t>1 </a:t>
            </a:r>
            <a:r>
              <a:rPr lang="en-US" sz="3500" b="1" dirty="0">
                <a:solidFill>
                  <a:schemeClr val="accent2"/>
                </a:solidFill>
                <a:latin typeface="+mj-lt"/>
              </a:rPr>
              <a:t>Reyes </a:t>
            </a:r>
            <a:r>
              <a:rPr lang="en-US" sz="3500" b="1" dirty="0" smtClean="0">
                <a:solidFill>
                  <a:schemeClr val="accent2"/>
                </a:solidFill>
                <a:latin typeface="+mj-lt"/>
              </a:rPr>
              <a:t>4:32-34 – </a:t>
            </a:r>
            <a:r>
              <a:rPr lang="es-ES" sz="3500" dirty="0" smtClean="0">
                <a:latin typeface="+mj-lt"/>
              </a:rPr>
              <a:t>También </a:t>
            </a:r>
            <a:r>
              <a:rPr lang="es-ES" sz="3500" dirty="0">
                <a:latin typeface="+mj-lt"/>
              </a:rPr>
              <a:t>pronunció 3,000 proverbios, y sus cantares fueron </a:t>
            </a:r>
            <a:r>
              <a:rPr lang="es-ES" sz="3500" dirty="0" smtClean="0">
                <a:latin typeface="+mj-lt"/>
              </a:rPr>
              <a:t>1,005. 33</a:t>
            </a:r>
            <a:r>
              <a:rPr lang="es-ES" sz="3500" dirty="0">
                <a:latin typeface="+mj-lt"/>
              </a:rPr>
              <a:t>  </a:t>
            </a:r>
            <a:r>
              <a:rPr lang="es-ES" sz="3500" b="1" dirty="0">
                <a:latin typeface="+mj-lt"/>
              </a:rPr>
              <a:t>Disertó sobre los árboles, desde el cedro que está en el Líbano hasta el hisopo que crece en la pared. También habló de ganados, aves, reptiles y </a:t>
            </a:r>
            <a:r>
              <a:rPr lang="es-ES" sz="3500" b="1" dirty="0" smtClean="0">
                <a:latin typeface="+mj-lt"/>
              </a:rPr>
              <a:t>peces</a:t>
            </a:r>
            <a:r>
              <a:rPr lang="en-US" sz="3500" dirty="0" smtClean="0">
                <a:latin typeface="+mj-lt"/>
              </a:rPr>
              <a:t>.</a:t>
            </a:r>
            <a:r>
              <a:rPr lang="es-ES" sz="3500" dirty="0"/>
              <a:t> 34  Y venían de todos los pueblos para oír la sabiduría de Salomón, de parte de todos los reyes de la tierra que habían oído de su sabiduría. </a:t>
            </a:r>
            <a:endParaRPr lang="en-US" sz="3500" dirty="0">
              <a:latin typeface="+mj-lt"/>
            </a:endParaRPr>
          </a:p>
          <a:p>
            <a:pPr marL="0" indent="0" algn="l" rtl="0">
              <a:spcBef>
                <a:spcPts val="1200"/>
              </a:spcBef>
              <a:spcAft>
                <a:spcPts val="0"/>
              </a:spcAft>
              <a:buFontTx/>
              <a:buNone/>
              <a:defRPr/>
            </a:pPr>
            <a:endParaRPr lang="en-US" altLang="en-US" dirty="0">
              <a:latin typeface="+mj-lt"/>
            </a:endParaRP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818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818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D47BAE4-4C24-4F01-898C-33672B4B4479}" type="slidenum">
              <a:rPr lang="en-US" altLang="en-US" sz="1400"/>
              <a:pPr algn="l" rtl="0">
                <a:spcBef>
                  <a:spcPct val="0"/>
                </a:spcBef>
                <a:buFontTx/>
                <a:buNone/>
              </a:pPr>
              <a:t>149</a:t>
            </a:fld>
            <a:endParaRPr lang="en-US" altLang="en-US" sz="1400"/>
          </a:p>
        </p:txBody>
      </p:sp>
    </p:spTree>
    <p:extLst>
      <p:ext uri="{BB962C8B-B14F-4D97-AF65-F5344CB8AC3E}">
        <p14:creationId xmlns:p14="http://schemas.microsoft.com/office/powerpoint/2010/main" val="96340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533400"/>
          </a:xfrm>
        </p:spPr>
        <p:txBody>
          <a:bodyPr/>
          <a:lstStyle/>
          <a:p>
            <a:pPr rtl="0">
              <a:defRPr/>
            </a:pPr>
            <a:r>
              <a:rPr lang="en-US" altLang="en-US" dirty="0"/>
              <a:t>Otras Escrituras</a:t>
            </a:r>
          </a:p>
        </p:txBody>
      </p:sp>
      <p:sp>
        <p:nvSpPr>
          <p:cNvPr id="12292" name="Rectangle 3"/>
          <p:cNvSpPr>
            <a:spLocks noGrp="1" noChangeArrowheads="1"/>
          </p:cNvSpPr>
          <p:nvPr>
            <p:ph type="body" idx="1"/>
          </p:nvPr>
        </p:nvSpPr>
        <p:spPr>
          <a:xfrm>
            <a:off x="3175" y="762000"/>
            <a:ext cx="9144000" cy="5943600"/>
          </a:xfrm>
        </p:spPr>
        <p:txBody>
          <a:bodyPr>
            <a:normAutofit lnSpcReduction="10000"/>
          </a:bodyPr>
          <a:lstStyle/>
          <a:p>
            <a:pPr marL="111125" indent="-111125">
              <a:lnSpc>
                <a:spcPct val="80000"/>
              </a:lnSpc>
              <a:buNone/>
            </a:pPr>
            <a:r>
              <a:rPr lang="en-US" altLang="en-US" sz="2400" b="1" u="sng" dirty="0" smtClean="0">
                <a:latin typeface="Geneva"/>
                <a:cs typeface="Times New Roman" panose="02020603050405020304" pitchFamily="18" charset="0"/>
              </a:rPr>
              <a:t>1 </a:t>
            </a:r>
            <a:r>
              <a:rPr lang="en-US" altLang="en-US" sz="2400" b="1" u="sng" dirty="0" err="1" smtClean="0">
                <a:latin typeface="Geneva"/>
                <a:cs typeface="Times New Roman" panose="02020603050405020304" pitchFamily="18" charset="0"/>
              </a:rPr>
              <a:t>Tes</a:t>
            </a:r>
            <a:r>
              <a:rPr lang="en-US" altLang="en-US" sz="2400" b="1" u="sng" dirty="0" smtClean="0">
                <a:latin typeface="Geneva"/>
                <a:cs typeface="Times New Roman" panose="02020603050405020304" pitchFamily="18" charset="0"/>
              </a:rPr>
              <a:t> 4:13,14</a:t>
            </a:r>
            <a:r>
              <a:rPr lang="en-US" altLang="en-US" sz="2400" b="1" dirty="0" smtClean="0">
                <a:latin typeface="Geneva"/>
                <a:cs typeface="Times New Roman" panose="02020603050405020304" pitchFamily="18" charset="0"/>
              </a:rPr>
              <a:t> </a:t>
            </a:r>
            <a:r>
              <a:rPr lang="es-ES" altLang="en-US" sz="2400" dirty="0">
                <a:latin typeface="Geneva"/>
                <a:cs typeface="Times New Roman" panose="02020603050405020304" pitchFamily="18" charset="0"/>
              </a:rPr>
              <a:t>Pero no queremos, hermanos, que ignoren acerca de los que duermen, </a:t>
            </a:r>
            <a:r>
              <a:rPr lang="es-ES" altLang="en-US" sz="2400" b="1" dirty="0">
                <a:solidFill>
                  <a:schemeClr val="accent6"/>
                </a:solidFill>
                <a:latin typeface="Geneva"/>
                <a:cs typeface="Times New Roman" panose="02020603050405020304" pitchFamily="18" charset="0"/>
              </a:rPr>
              <a:t>para que no se entristezcan como lo hacen los demás que no tienen esperanza</a:t>
            </a:r>
            <a:r>
              <a:rPr lang="es-ES" altLang="en-US" sz="2400" dirty="0">
                <a:latin typeface="Geneva"/>
                <a:cs typeface="Times New Roman" panose="02020603050405020304" pitchFamily="18" charset="0"/>
              </a:rPr>
              <a:t>. </a:t>
            </a:r>
            <a:r>
              <a:rPr lang="es-ES" altLang="en-US" sz="2400" dirty="0" smtClean="0">
                <a:latin typeface="Geneva"/>
                <a:cs typeface="Times New Roman" panose="02020603050405020304" pitchFamily="18" charset="0"/>
              </a:rPr>
              <a:t>14 Porque </a:t>
            </a:r>
            <a:r>
              <a:rPr lang="es-ES" altLang="en-US" sz="2400" dirty="0">
                <a:latin typeface="Geneva"/>
                <a:cs typeface="Times New Roman" panose="02020603050405020304" pitchFamily="18" charset="0"/>
              </a:rPr>
              <a:t>si creemos que Jesús murió y resucitó, así también Dios traerá con Él a los que durmieron en Jesús. </a:t>
            </a:r>
            <a:endParaRPr lang="es-ES" altLang="en-US" sz="2400" dirty="0" smtClean="0">
              <a:latin typeface="Geneva"/>
              <a:cs typeface="Times New Roman" panose="02020603050405020304" pitchFamily="18" charset="0"/>
            </a:endParaRPr>
          </a:p>
          <a:p>
            <a:pPr marL="111125" indent="-111125">
              <a:lnSpc>
                <a:spcPct val="80000"/>
              </a:lnSpc>
              <a:buNone/>
            </a:pPr>
            <a:r>
              <a:rPr lang="en-US" altLang="en-US" sz="2400" b="1" u="sng" dirty="0" smtClean="0">
                <a:latin typeface="Geneva"/>
                <a:cs typeface="Times New Roman" panose="02020603050405020304" pitchFamily="18" charset="0"/>
              </a:rPr>
              <a:t>Mat 5:11,12</a:t>
            </a:r>
            <a:r>
              <a:rPr lang="en-US" altLang="en-US" sz="2400" b="1" dirty="0" smtClean="0">
                <a:latin typeface="Geneva"/>
                <a:cs typeface="Times New Roman" panose="02020603050405020304" pitchFamily="18" charset="0"/>
              </a:rPr>
              <a:t> </a:t>
            </a:r>
            <a:r>
              <a:rPr lang="es-ES" altLang="en-US" sz="2400" dirty="0">
                <a:latin typeface="Geneva"/>
                <a:cs typeface="Times New Roman" panose="02020603050405020304" pitchFamily="18" charset="0"/>
              </a:rPr>
              <a:t>Bienaventurados serán cuando los insulten y persigan, y digan todo género de mal contra ustedes falsamente, por causa de Mí. </a:t>
            </a:r>
            <a:r>
              <a:rPr lang="es-ES" altLang="en-US" sz="2400" b="1" dirty="0" smtClean="0">
                <a:solidFill>
                  <a:schemeClr val="accent6"/>
                </a:solidFill>
                <a:latin typeface="Geneva"/>
                <a:cs typeface="Times New Roman" panose="02020603050405020304" pitchFamily="18" charset="0"/>
              </a:rPr>
              <a:t>Regocíjense </a:t>
            </a:r>
            <a:r>
              <a:rPr lang="es-ES" altLang="en-US" sz="2400" b="1" dirty="0">
                <a:solidFill>
                  <a:schemeClr val="accent6"/>
                </a:solidFill>
                <a:latin typeface="Geneva"/>
                <a:cs typeface="Times New Roman" panose="02020603050405020304" pitchFamily="18" charset="0"/>
              </a:rPr>
              <a:t>y alégrense</a:t>
            </a:r>
            <a:r>
              <a:rPr lang="es-ES" altLang="en-US" sz="2400" dirty="0">
                <a:latin typeface="Geneva"/>
                <a:cs typeface="Times New Roman" panose="02020603050405020304" pitchFamily="18" charset="0"/>
              </a:rPr>
              <a:t>, porque la recompensa de ustedes en los cielos es grande, porque así persiguieron a los profetas que fueron antes que ustedes. </a:t>
            </a:r>
            <a:endParaRPr lang="es-ES" altLang="en-US" sz="2400" dirty="0" smtClean="0">
              <a:latin typeface="Geneva"/>
              <a:cs typeface="Times New Roman" panose="02020603050405020304" pitchFamily="18" charset="0"/>
            </a:endParaRPr>
          </a:p>
          <a:p>
            <a:pPr marL="111125" indent="-111125">
              <a:lnSpc>
                <a:spcPct val="80000"/>
              </a:lnSpc>
              <a:buNone/>
            </a:pPr>
            <a:r>
              <a:rPr lang="en-US" altLang="en-US" sz="2400" b="1" u="sng" dirty="0" smtClean="0">
                <a:latin typeface="Geneva"/>
                <a:cs typeface="Times New Roman" panose="02020603050405020304" pitchFamily="18" charset="0"/>
              </a:rPr>
              <a:t>Rom 12:1,2</a:t>
            </a:r>
            <a:r>
              <a:rPr lang="en-US" altLang="en-US" sz="2400" dirty="0" smtClean="0">
                <a:latin typeface="Geneva"/>
                <a:cs typeface="Times New Roman" panose="02020603050405020304" pitchFamily="18" charset="0"/>
              </a:rPr>
              <a:t> </a:t>
            </a:r>
            <a:r>
              <a:rPr lang="es-ES" altLang="en-US" sz="2400" dirty="0" smtClean="0">
                <a:latin typeface="Geneva"/>
                <a:cs typeface="Times New Roman" panose="02020603050405020304" pitchFamily="18" charset="0"/>
              </a:rPr>
              <a:t>Por </a:t>
            </a:r>
            <a:r>
              <a:rPr lang="es-ES" altLang="en-US" sz="2400" dirty="0">
                <a:latin typeface="Geneva"/>
                <a:cs typeface="Times New Roman" panose="02020603050405020304" pitchFamily="18" charset="0"/>
              </a:rPr>
              <a:t>tanto, hermanos, les ruego por las misericordias de Dios que presenten sus cuerpos como sacrificio vivo y santo, aceptable a Dios, que es el culto racional de ustedes.  2  Y no se adapten a este mundo, sino </a:t>
            </a:r>
            <a:r>
              <a:rPr lang="es-ES" altLang="en-US" sz="2400" b="1" dirty="0">
                <a:solidFill>
                  <a:schemeClr val="accent6"/>
                </a:solidFill>
                <a:latin typeface="Geneva"/>
                <a:cs typeface="Times New Roman" panose="02020603050405020304" pitchFamily="18" charset="0"/>
              </a:rPr>
              <a:t>transfórmense mediante la renovación de su mente</a:t>
            </a:r>
            <a:r>
              <a:rPr lang="es-ES" altLang="en-US" sz="2400" dirty="0">
                <a:latin typeface="Geneva"/>
                <a:cs typeface="Times New Roman" panose="02020603050405020304" pitchFamily="18" charset="0"/>
              </a:rPr>
              <a:t>, para que </a:t>
            </a:r>
            <a:r>
              <a:rPr lang="es-ES" altLang="en-US" sz="2400" b="1" dirty="0">
                <a:solidFill>
                  <a:schemeClr val="accent6"/>
                </a:solidFill>
                <a:latin typeface="Geneva"/>
                <a:cs typeface="Times New Roman" panose="02020603050405020304" pitchFamily="18" charset="0"/>
              </a:rPr>
              <a:t>verifiquen cuál es la voluntad de Dios: lo que es bueno y aceptable y perfecto</a:t>
            </a:r>
            <a:r>
              <a:rPr lang="es-ES" altLang="en-US" sz="2400" dirty="0">
                <a:latin typeface="Geneva"/>
                <a:cs typeface="Times New Roman" panose="02020603050405020304" pitchFamily="18" charset="0"/>
              </a:rPr>
              <a:t>. </a:t>
            </a:r>
            <a:endParaRPr lang="en-US" altLang="en-US" sz="2400" dirty="0" smtClean="0"/>
          </a:p>
          <a:p>
            <a:pPr marL="111125" indent="-111125">
              <a:lnSpc>
                <a:spcPct val="80000"/>
              </a:lnSpc>
              <a:buNone/>
            </a:pPr>
            <a:r>
              <a:rPr lang="en-US" altLang="en-US" sz="2400" b="1" u="sng" dirty="0" err="1" smtClean="0">
                <a:latin typeface="Geneva"/>
                <a:cs typeface="Times New Roman" panose="02020603050405020304" pitchFamily="18" charset="0"/>
              </a:rPr>
              <a:t>Efesios</a:t>
            </a:r>
            <a:r>
              <a:rPr lang="en-US" altLang="en-US" sz="2400" b="1" u="sng" dirty="0" smtClean="0">
                <a:latin typeface="Geneva"/>
                <a:cs typeface="Times New Roman" panose="02020603050405020304" pitchFamily="18" charset="0"/>
              </a:rPr>
              <a:t> 4:20,23,24</a:t>
            </a:r>
            <a:r>
              <a:rPr lang="en-US" altLang="en-US" sz="2400" dirty="0" smtClean="0">
                <a:latin typeface="Geneva"/>
                <a:cs typeface="Times New Roman" panose="02020603050405020304" pitchFamily="18" charset="0"/>
              </a:rPr>
              <a:t> </a:t>
            </a:r>
            <a:r>
              <a:rPr lang="es-ES" altLang="en-US" sz="2400" dirty="0" smtClean="0">
                <a:latin typeface="Geneva"/>
                <a:cs typeface="Times New Roman" panose="02020603050405020304" pitchFamily="18" charset="0"/>
              </a:rPr>
              <a:t>Pero </a:t>
            </a:r>
            <a:r>
              <a:rPr lang="es-ES" altLang="en-US" sz="2400" dirty="0">
                <a:latin typeface="Geneva"/>
                <a:cs typeface="Times New Roman" panose="02020603050405020304" pitchFamily="18" charset="0"/>
              </a:rPr>
              <a:t>ustedes no han aprendido a Cristo de esta </a:t>
            </a:r>
            <a:r>
              <a:rPr lang="es-ES" altLang="en-US" sz="2400" dirty="0" smtClean="0">
                <a:latin typeface="Geneva"/>
                <a:cs typeface="Times New Roman" panose="02020603050405020304" pitchFamily="18" charset="0"/>
              </a:rPr>
              <a:t>manera … 23 y </a:t>
            </a:r>
            <a:r>
              <a:rPr lang="es-ES" altLang="en-US" sz="2400" dirty="0">
                <a:latin typeface="Geneva"/>
                <a:cs typeface="Times New Roman" panose="02020603050405020304" pitchFamily="18" charset="0"/>
              </a:rPr>
              <a:t>que </a:t>
            </a:r>
            <a:r>
              <a:rPr lang="es-ES" altLang="en-US" sz="2400" b="1" dirty="0">
                <a:solidFill>
                  <a:schemeClr val="accent6"/>
                </a:solidFill>
                <a:latin typeface="Geneva"/>
                <a:cs typeface="Times New Roman" panose="02020603050405020304" pitchFamily="18" charset="0"/>
              </a:rPr>
              <a:t>sean renovados en el espíritu de su </a:t>
            </a:r>
            <a:r>
              <a:rPr lang="es-ES" altLang="en-US" sz="2400" b="1" dirty="0" smtClean="0">
                <a:solidFill>
                  <a:schemeClr val="accent6"/>
                </a:solidFill>
                <a:latin typeface="Geneva"/>
                <a:cs typeface="Times New Roman" panose="02020603050405020304" pitchFamily="18" charset="0"/>
              </a:rPr>
              <a:t>mente</a:t>
            </a:r>
            <a:r>
              <a:rPr lang="es-ES" altLang="en-US" sz="2400" dirty="0" smtClean="0">
                <a:latin typeface="Geneva"/>
                <a:cs typeface="Times New Roman" panose="02020603050405020304" pitchFamily="18" charset="0"/>
              </a:rPr>
              <a:t>, 24 </a:t>
            </a:r>
            <a:r>
              <a:rPr lang="es-ES" altLang="en-US" sz="2400" dirty="0">
                <a:latin typeface="Geneva"/>
                <a:cs typeface="Times New Roman" panose="02020603050405020304" pitchFamily="18" charset="0"/>
              </a:rPr>
              <a:t>y se vistan del nuevo hombre, el cual, en la semejanza de Dios, ha sido creado en la justicia y santidad de la verdad. </a:t>
            </a:r>
            <a:endParaRPr lang="en-US" altLang="en-US" sz="2400" dirty="0" smtClean="0"/>
          </a:p>
        </p:txBody>
      </p:sp>
      <p:sp>
        <p:nvSpPr>
          <p:cNvPr id="3277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852F618-3A24-452B-9975-0B642E214778}" type="slidenum">
              <a:rPr lang="en-US" altLang="en-US" sz="1400"/>
              <a:pPr algn="l" rtl="0">
                <a:spcBef>
                  <a:spcPct val="0"/>
                </a:spcBef>
                <a:buFontTx/>
                <a:buNone/>
              </a:pPr>
              <a:t>15</a:t>
            </a:fld>
            <a:endParaRPr lang="en-US" altLang="en-US" sz="1400" dirty="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5. “Ingeniería” para buenos fines</a:t>
            </a:r>
            <a:endParaRPr lang="en-US" sz="2400" dirty="0"/>
          </a:p>
        </p:txBody>
      </p:sp>
      <p:sp>
        <p:nvSpPr>
          <p:cNvPr id="97283" name="Content Placeholder 2"/>
          <p:cNvSpPr>
            <a:spLocks noGrp="1"/>
          </p:cNvSpPr>
          <p:nvPr>
            <p:ph idx="1"/>
          </p:nvPr>
        </p:nvSpPr>
        <p:spPr>
          <a:xfrm>
            <a:off x="152400" y="838200"/>
            <a:ext cx="8915400" cy="5791200"/>
          </a:xfrm>
        </p:spPr>
        <p:txBody>
          <a:bodyPr>
            <a:normAutofit/>
          </a:bodyPr>
          <a:lstStyle/>
          <a:p>
            <a:pPr marL="0" indent="0">
              <a:spcBef>
                <a:spcPct val="0"/>
              </a:spcBef>
              <a:spcAft>
                <a:spcPts val="0"/>
              </a:spcAft>
              <a:buNone/>
              <a:defRPr/>
            </a:pPr>
            <a:r>
              <a:rPr lang="en-US" altLang="en-US" b="1" dirty="0" err="1" smtClean="0">
                <a:solidFill>
                  <a:schemeClr val="accent2"/>
                </a:solidFill>
              </a:rPr>
              <a:t>Éx</a:t>
            </a:r>
            <a:r>
              <a:rPr lang="en-US" altLang="en-US" b="1" dirty="0" smtClean="0">
                <a:solidFill>
                  <a:schemeClr val="accent2"/>
                </a:solidFill>
              </a:rPr>
              <a:t> 35:10 – </a:t>
            </a:r>
            <a:r>
              <a:rPr lang="es-ES" dirty="0"/>
              <a:t>Que venga todo </a:t>
            </a:r>
            <a:r>
              <a:rPr lang="es-ES" b="1" dirty="0"/>
              <a:t>hombre hábil </a:t>
            </a:r>
            <a:r>
              <a:rPr lang="es-ES" dirty="0"/>
              <a:t>de entre ustedes y </a:t>
            </a:r>
            <a:r>
              <a:rPr lang="es-ES" b="1" dirty="0"/>
              <a:t>haga todo lo que el SEÑOR ha ordenado</a:t>
            </a:r>
            <a:r>
              <a:rPr lang="es-ES" dirty="0"/>
              <a:t>: </a:t>
            </a:r>
          </a:p>
          <a:p>
            <a:pPr marL="0" indent="0">
              <a:spcBef>
                <a:spcPct val="0"/>
              </a:spcBef>
              <a:spcAft>
                <a:spcPts val="0"/>
              </a:spcAft>
              <a:buNone/>
              <a:defRPr/>
            </a:pPr>
            <a:r>
              <a:rPr lang="en-US" b="1" dirty="0" err="1" smtClean="0">
                <a:solidFill>
                  <a:schemeClr val="accent2"/>
                </a:solidFill>
              </a:rPr>
              <a:t>Éx</a:t>
            </a:r>
            <a:r>
              <a:rPr lang="en-US" b="1" dirty="0" smtClean="0">
                <a:solidFill>
                  <a:schemeClr val="accent2"/>
                </a:solidFill>
              </a:rPr>
              <a:t> 36:1-2 – </a:t>
            </a:r>
            <a:r>
              <a:rPr lang="en-US" dirty="0" smtClean="0"/>
              <a:t>"</a:t>
            </a:r>
            <a:r>
              <a:rPr lang="es-ES" dirty="0" err="1"/>
              <a:t>Bezalel</a:t>
            </a:r>
            <a:r>
              <a:rPr lang="es-ES" dirty="0"/>
              <a:t>, </a:t>
            </a:r>
            <a:r>
              <a:rPr lang="es-ES" dirty="0" err="1"/>
              <a:t>Aholiab</a:t>
            </a:r>
            <a:r>
              <a:rPr lang="es-ES" dirty="0"/>
              <a:t> y toda persona hábil en quien el SEÑOR ha puesto sabiduría e inteligencia para </a:t>
            </a:r>
            <a:r>
              <a:rPr lang="es-ES" b="1" dirty="0"/>
              <a:t>saber hacer toda la obra de construcción</a:t>
            </a:r>
            <a:r>
              <a:rPr lang="es-ES" dirty="0"/>
              <a:t> del santuario, harán todo conforme a lo que el SEÑOR ha ordenado». </a:t>
            </a:r>
            <a:endParaRPr lang="es-ES" dirty="0" smtClean="0"/>
          </a:p>
          <a:p>
            <a:pPr marL="0" indent="0">
              <a:spcBef>
                <a:spcPct val="0"/>
              </a:spcBef>
              <a:spcAft>
                <a:spcPts val="0"/>
              </a:spcAft>
              <a:buNone/>
              <a:defRPr/>
            </a:pPr>
            <a:r>
              <a:rPr lang="es-ES" dirty="0" smtClean="0"/>
              <a:t>2</a:t>
            </a:r>
            <a:r>
              <a:rPr lang="es-ES" dirty="0"/>
              <a:t>  Entonces Moisés llamó a </a:t>
            </a:r>
            <a:r>
              <a:rPr lang="es-ES" dirty="0" err="1"/>
              <a:t>Bezalel</a:t>
            </a:r>
            <a:r>
              <a:rPr lang="es-ES" dirty="0"/>
              <a:t> y a </a:t>
            </a:r>
            <a:r>
              <a:rPr lang="es-ES" dirty="0" err="1"/>
              <a:t>Aholiab</a:t>
            </a:r>
            <a:r>
              <a:rPr lang="es-ES" dirty="0"/>
              <a:t> y a </a:t>
            </a:r>
            <a:r>
              <a:rPr lang="es-ES" b="1" dirty="0"/>
              <a:t>toda persona hábil </a:t>
            </a:r>
            <a:r>
              <a:rPr lang="es-ES" dirty="0"/>
              <a:t>en quien el SEÑOR había puesto sabiduría, y a todo aquel cuyo corazón le impulsaba a venir a la obra para hacerla. </a:t>
            </a:r>
            <a:endParaRPr lang="en-US" altLang="en-US" dirty="0"/>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7920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9206"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1258CD8-BE9C-4F11-B2C1-21214753E8A0}" type="slidenum">
              <a:rPr lang="en-US" altLang="en-US" sz="1400"/>
              <a:pPr algn="l" rtl="0">
                <a:spcBef>
                  <a:spcPct val="0"/>
                </a:spcBef>
                <a:buFontTx/>
                <a:buNone/>
              </a:pPr>
              <a:t>150</a:t>
            </a:fld>
            <a:endParaRPr lang="en-US" altLang="en-US" sz="1400"/>
          </a:p>
        </p:txBody>
      </p:sp>
    </p:spTree>
    <p:extLst>
      <p:ext uri="{BB962C8B-B14F-4D97-AF65-F5344CB8AC3E}">
        <p14:creationId xmlns:p14="http://schemas.microsoft.com/office/powerpoint/2010/main" val="106208677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6. Tecnología para malos propósitos</a:t>
            </a:r>
            <a:endParaRPr lang="en-US" sz="2400" dirty="0"/>
          </a:p>
        </p:txBody>
      </p:sp>
      <p:sp>
        <p:nvSpPr>
          <p:cNvPr id="97283" name="Content Placeholder 2"/>
          <p:cNvSpPr>
            <a:spLocks noGrp="1"/>
          </p:cNvSpPr>
          <p:nvPr>
            <p:ph idx="1"/>
          </p:nvPr>
        </p:nvSpPr>
        <p:spPr>
          <a:xfrm>
            <a:off x="152400" y="838200"/>
            <a:ext cx="8915400" cy="5867400"/>
          </a:xfrm>
        </p:spPr>
        <p:txBody>
          <a:bodyPr>
            <a:normAutofit fontScale="85000" lnSpcReduction="20000"/>
          </a:bodyPr>
          <a:lstStyle/>
          <a:p>
            <a:pPr marL="0" indent="0" algn="l" rtl="0">
              <a:spcBef>
                <a:spcPct val="0"/>
              </a:spcBef>
              <a:spcAft>
                <a:spcPts val="0"/>
              </a:spcAft>
              <a:buFontTx/>
              <a:buNone/>
              <a:defRPr/>
            </a:pPr>
            <a:r>
              <a:rPr lang="en-US" altLang="en-US" b="1" dirty="0" err="1" smtClean="0">
                <a:solidFill>
                  <a:schemeClr val="accent2"/>
                </a:solidFill>
              </a:rPr>
              <a:t>Gén</a:t>
            </a:r>
            <a:r>
              <a:rPr lang="en-US" altLang="en-US" b="1" dirty="0" smtClean="0">
                <a:solidFill>
                  <a:schemeClr val="accent2"/>
                </a:solidFill>
              </a:rPr>
              <a:t> 4 </a:t>
            </a:r>
            <a:r>
              <a:rPr lang="en-US" altLang="en-US" dirty="0" smtClean="0"/>
              <a:t>– </a:t>
            </a:r>
            <a:r>
              <a:rPr lang="en-US" altLang="en-US" b="1" dirty="0" err="1" smtClean="0"/>
              <a:t>Tecnología</a:t>
            </a:r>
            <a:r>
              <a:rPr lang="en-US" altLang="en-US" b="1" dirty="0" smtClean="0"/>
              <a:t> entre </a:t>
            </a:r>
            <a:r>
              <a:rPr lang="en-US" altLang="en-US" b="1" dirty="0"/>
              <a:t>los descendientes de Caín</a:t>
            </a:r>
          </a:p>
          <a:p>
            <a:pPr marL="0" indent="0" algn="l" rtl="0">
              <a:spcBef>
                <a:spcPct val="0"/>
              </a:spcBef>
              <a:spcAft>
                <a:spcPts val="0"/>
              </a:spcAft>
              <a:buFontTx/>
              <a:buNone/>
              <a:defRPr/>
            </a:pPr>
            <a:r>
              <a:rPr lang="en-US" altLang="en-US" b="1" dirty="0">
                <a:solidFill>
                  <a:schemeClr val="accent2"/>
                </a:solidFill>
              </a:rPr>
              <a:t> </a:t>
            </a:r>
            <a:r>
              <a:rPr lang="en-US" altLang="en-US" b="1" dirty="0" smtClean="0">
                <a:solidFill>
                  <a:schemeClr val="accent2"/>
                </a:solidFill>
              </a:rPr>
              <a:t>	</a:t>
            </a:r>
            <a:r>
              <a:rPr lang="en-US" altLang="en-US" dirty="0" smtClean="0"/>
              <a:t>17 </a:t>
            </a:r>
            <a:r>
              <a:rPr lang="en-US" altLang="en-US" dirty="0"/>
              <a:t>– ciudades</a:t>
            </a:r>
          </a:p>
          <a:p>
            <a:pPr marL="0" indent="0" algn="l" rtl="0">
              <a:spcBef>
                <a:spcPct val="0"/>
              </a:spcBef>
              <a:spcAft>
                <a:spcPts val="0"/>
              </a:spcAft>
              <a:buFontTx/>
              <a:buNone/>
              <a:defRPr/>
            </a:pPr>
            <a:r>
              <a:rPr lang="en-US" altLang="en-US" dirty="0" smtClean="0"/>
              <a:t>	20 </a:t>
            </a:r>
            <a:r>
              <a:rPr lang="en-US" altLang="en-US" dirty="0"/>
              <a:t>– tiendas de campaña y ganado</a:t>
            </a:r>
          </a:p>
          <a:p>
            <a:pPr marL="0" indent="0" algn="l" rtl="0">
              <a:spcBef>
                <a:spcPct val="0"/>
              </a:spcBef>
              <a:spcAft>
                <a:spcPts val="0"/>
              </a:spcAft>
              <a:buFontTx/>
              <a:buNone/>
              <a:defRPr/>
            </a:pPr>
            <a:r>
              <a:rPr lang="en-US" altLang="en-US" dirty="0" smtClean="0"/>
              <a:t>	21 </a:t>
            </a:r>
            <a:r>
              <a:rPr lang="en-US" altLang="en-US" dirty="0"/>
              <a:t>– música</a:t>
            </a:r>
          </a:p>
          <a:p>
            <a:pPr marL="0" indent="0" algn="l" rtl="0">
              <a:spcBef>
                <a:spcPct val="0"/>
              </a:spcBef>
              <a:spcAft>
                <a:spcPts val="0"/>
              </a:spcAft>
              <a:buFontTx/>
              <a:buNone/>
              <a:defRPr/>
            </a:pPr>
            <a:r>
              <a:rPr lang="en-US" dirty="0" smtClean="0"/>
              <a:t>	22 </a:t>
            </a:r>
            <a:r>
              <a:rPr lang="en-US" dirty="0"/>
              <a:t>– metalurgia</a:t>
            </a:r>
            <a:endParaRPr lang="en-US" b="1" dirty="0">
              <a:solidFill>
                <a:schemeClr val="accent2"/>
              </a:solidFill>
            </a:endParaRPr>
          </a:p>
          <a:p>
            <a:pPr marL="0" indent="0" algn="l" rtl="0">
              <a:spcBef>
                <a:spcPts val="1800"/>
              </a:spcBef>
              <a:buFontTx/>
              <a:buNone/>
              <a:defRPr/>
            </a:pPr>
            <a:r>
              <a:rPr lang="en-US" b="1" dirty="0" err="1" smtClean="0">
                <a:solidFill>
                  <a:schemeClr val="accent2"/>
                </a:solidFill>
              </a:rPr>
              <a:t>Gén</a:t>
            </a:r>
            <a:r>
              <a:rPr lang="en-US" b="1" dirty="0" smtClean="0">
                <a:solidFill>
                  <a:schemeClr val="accent2"/>
                </a:solidFill>
              </a:rPr>
              <a:t> 11:4-6 </a:t>
            </a:r>
            <a:r>
              <a:rPr lang="en-US" dirty="0" smtClean="0"/>
              <a:t>– </a:t>
            </a:r>
            <a:r>
              <a:rPr lang="en-US" b="1" dirty="0" smtClean="0"/>
              <a:t>Babel </a:t>
            </a:r>
            <a:r>
              <a:rPr lang="en-US" b="1" dirty="0" err="1"/>
              <a:t>construida</a:t>
            </a:r>
            <a:r>
              <a:rPr lang="en-US" b="1" dirty="0"/>
              <a:t> </a:t>
            </a:r>
            <a:r>
              <a:rPr lang="en-US" b="1" dirty="0" err="1" smtClean="0"/>
              <a:t>por</a:t>
            </a:r>
            <a:r>
              <a:rPr lang="en-US" b="1" dirty="0" smtClean="0"/>
              <a:t> </a:t>
            </a:r>
            <a:r>
              <a:rPr lang="en-US" b="1" dirty="0" err="1" smtClean="0"/>
              <a:t>orgullo</a:t>
            </a:r>
            <a:endParaRPr lang="en-US" b="1" dirty="0"/>
          </a:p>
          <a:p>
            <a:pPr marL="0" indent="0" algn="l" rtl="0">
              <a:spcBef>
                <a:spcPts val="1800"/>
              </a:spcBef>
              <a:buFontTx/>
              <a:buNone/>
              <a:defRPr/>
            </a:pPr>
            <a:r>
              <a:rPr lang="en-US" b="1" dirty="0">
                <a:solidFill>
                  <a:schemeClr val="accent2"/>
                </a:solidFill>
              </a:rPr>
              <a:t>1 </a:t>
            </a:r>
            <a:r>
              <a:rPr lang="en-US" b="1" dirty="0" smtClean="0">
                <a:solidFill>
                  <a:schemeClr val="accent2"/>
                </a:solidFill>
              </a:rPr>
              <a:t>Sam 13:19-20 </a:t>
            </a:r>
            <a:r>
              <a:rPr lang="en-US" dirty="0" smtClean="0"/>
              <a:t>– </a:t>
            </a:r>
            <a:r>
              <a:rPr lang="en-US" b="1" dirty="0" err="1" smtClean="0"/>
              <a:t>Opresión</a:t>
            </a:r>
            <a:r>
              <a:rPr lang="en-US" b="1" dirty="0" smtClean="0"/>
              <a:t> con </a:t>
            </a:r>
            <a:r>
              <a:rPr lang="en-US" b="1" dirty="0"/>
              <a:t>la tecnología</a:t>
            </a:r>
          </a:p>
          <a:p>
            <a:pPr marL="0" indent="0" algn="l" rtl="0">
              <a:spcBef>
                <a:spcPts val="1200"/>
              </a:spcBef>
              <a:spcAft>
                <a:spcPts val="0"/>
              </a:spcAft>
              <a:buFontTx/>
              <a:buNone/>
              <a:defRPr/>
            </a:pPr>
            <a:r>
              <a:rPr lang="en-US" b="1" dirty="0" err="1">
                <a:solidFill>
                  <a:schemeClr val="accent2"/>
                </a:solidFill>
              </a:rPr>
              <a:t>Amós</a:t>
            </a:r>
            <a:r>
              <a:rPr lang="en-US" b="1" dirty="0">
                <a:solidFill>
                  <a:schemeClr val="accent2"/>
                </a:solidFill>
              </a:rPr>
              <a:t> </a:t>
            </a:r>
            <a:r>
              <a:rPr lang="en-US" b="1" dirty="0" smtClean="0">
                <a:solidFill>
                  <a:schemeClr val="accent2"/>
                </a:solidFill>
              </a:rPr>
              <a:t>6:4-6 </a:t>
            </a:r>
            <a:r>
              <a:rPr lang="en-US" dirty="0" smtClean="0"/>
              <a:t>– </a:t>
            </a:r>
            <a:r>
              <a:rPr lang="en-US" b="1" dirty="0" err="1" smtClean="0"/>
              <a:t>Tecnología</a:t>
            </a:r>
            <a:r>
              <a:rPr lang="en-US" b="1" dirty="0" smtClean="0"/>
              <a:t> </a:t>
            </a:r>
            <a:r>
              <a:rPr lang="en-US" b="1" dirty="0"/>
              <a:t>para placeres malvados</a:t>
            </a:r>
          </a:p>
          <a:p>
            <a:pPr marL="400050" lvl="1" indent="0">
              <a:spcBef>
                <a:spcPts val="1200"/>
              </a:spcBef>
              <a:spcAft>
                <a:spcPts val="0"/>
              </a:spcAft>
              <a:buNone/>
              <a:defRPr/>
            </a:pPr>
            <a:r>
              <a:rPr lang="es-ES" dirty="0" smtClean="0"/>
              <a:t>4 Los </a:t>
            </a:r>
            <a:r>
              <a:rPr lang="es-ES" dirty="0"/>
              <a:t>que se acuestan en camas de marfil, </a:t>
            </a:r>
            <a:r>
              <a:rPr lang="es-ES" dirty="0" smtClean="0"/>
              <a:t/>
            </a:r>
            <a:br>
              <a:rPr lang="es-ES" dirty="0" smtClean="0"/>
            </a:br>
            <a:r>
              <a:rPr lang="es-ES" dirty="0" smtClean="0"/>
              <a:t>Se </a:t>
            </a:r>
            <a:r>
              <a:rPr lang="es-ES" dirty="0"/>
              <a:t>tienden sobre sus lechos, </a:t>
            </a:r>
            <a:r>
              <a:rPr lang="es-ES" dirty="0" smtClean="0"/>
              <a:t/>
            </a:r>
            <a:br>
              <a:rPr lang="es-ES" dirty="0" smtClean="0"/>
            </a:br>
            <a:r>
              <a:rPr lang="es-ES" dirty="0" smtClean="0"/>
              <a:t>Comen </a:t>
            </a:r>
            <a:r>
              <a:rPr lang="es-ES" dirty="0"/>
              <a:t>corderos del rebaño </a:t>
            </a:r>
            <a:r>
              <a:rPr lang="es-ES" dirty="0" smtClean="0"/>
              <a:t/>
            </a:r>
            <a:br>
              <a:rPr lang="es-ES" dirty="0" smtClean="0"/>
            </a:br>
            <a:r>
              <a:rPr lang="es-ES" dirty="0" smtClean="0"/>
              <a:t>Y </a:t>
            </a:r>
            <a:r>
              <a:rPr lang="es-ES" dirty="0"/>
              <a:t>terneros de en medio del establo; </a:t>
            </a:r>
            <a:r>
              <a:rPr lang="es-ES" dirty="0" smtClean="0"/>
              <a:t/>
            </a:r>
            <a:br>
              <a:rPr lang="es-ES" dirty="0" smtClean="0"/>
            </a:br>
            <a:r>
              <a:rPr lang="es-ES" dirty="0" smtClean="0"/>
              <a:t>5</a:t>
            </a:r>
            <a:r>
              <a:rPr lang="es-ES" dirty="0"/>
              <a:t>  Que improvisan al son del arpa, </a:t>
            </a:r>
            <a:r>
              <a:rPr lang="es-ES" dirty="0" smtClean="0"/>
              <a:t/>
            </a:r>
            <a:br>
              <a:rPr lang="es-ES" dirty="0" smtClean="0"/>
            </a:br>
            <a:r>
              <a:rPr lang="es-ES" dirty="0" smtClean="0"/>
              <a:t>Y </a:t>
            </a:r>
            <a:r>
              <a:rPr lang="es-ES" dirty="0"/>
              <a:t>como David han compuesto cantos para sí; </a:t>
            </a:r>
            <a:r>
              <a:rPr lang="es-ES" dirty="0" smtClean="0"/>
              <a:t/>
            </a:r>
            <a:br>
              <a:rPr lang="es-ES" dirty="0" smtClean="0"/>
            </a:br>
            <a:r>
              <a:rPr lang="es-ES" dirty="0" smtClean="0"/>
              <a:t>6</a:t>
            </a:r>
            <a:r>
              <a:rPr lang="es-ES" dirty="0"/>
              <a:t>  Que beben vino en tazones del altar </a:t>
            </a:r>
            <a:r>
              <a:rPr lang="es-ES" dirty="0" smtClean="0"/>
              <a:t/>
            </a:r>
            <a:br>
              <a:rPr lang="es-ES" dirty="0" smtClean="0"/>
            </a:br>
            <a:r>
              <a:rPr lang="es-ES" dirty="0" smtClean="0"/>
              <a:t>Y </a:t>
            </a:r>
            <a:r>
              <a:rPr lang="es-ES" dirty="0"/>
              <a:t>se ungen con los óleos más </a:t>
            </a:r>
            <a:r>
              <a:rPr lang="es-ES" dirty="0" smtClean="0"/>
              <a:t>finos…</a:t>
            </a:r>
            <a:r>
              <a:rPr lang="es-ES" dirty="0"/>
              <a:t> </a:t>
            </a:r>
            <a:endParaRPr lang="en-US" altLang="en-US" dirty="0"/>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022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0230"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9ECA5E7-4DB8-4BA1-80F4-FC1C4F64F28F}" type="slidenum">
              <a:rPr lang="en-US" altLang="en-US" sz="1400"/>
              <a:pPr algn="l" rtl="0">
                <a:spcBef>
                  <a:spcPct val="0"/>
                </a:spcBef>
                <a:buFontTx/>
                <a:buNone/>
              </a:pPr>
              <a:t>151</a:t>
            </a:fld>
            <a:endParaRPr lang="en-US" altLang="en-US" sz="1400"/>
          </a:p>
        </p:txBody>
      </p:sp>
    </p:spTree>
    <p:extLst>
      <p:ext uri="{BB962C8B-B14F-4D97-AF65-F5344CB8AC3E}">
        <p14:creationId xmlns:p14="http://schemas.microsoft.com/office/powerpoint/2010/main" val="235568159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rtl="0">
              <a:defRPr/>
            </a:pPr>
            <a:r>
              <a:rPr lang="en-US" dirty="0"/>
              <a:t>7. Límites del descubrimiento científico</a:t>
            </a:r>
            <a:endParaRPr lang="en-US" sz="2400" dirty="0"/>
          </a:p>
        </p:txBody>
      </p:sp>
      <p:sp>
        <p:nvSpPr>
          <p:cNvPr id="97283" name="Content Placeholder 2"/>
          <p:cNvSpPr>
            <a:spLocks noGrp="1"/>
          </p:cNvSpPr>
          <p:nvPr>
            <p:ph idx="1"/>
          </p:nvPr>
        </p:nvSpPr>
        <p:spPr>
          <a:xfrm>
            <a:off x="152400" y="838200"/>
            <a:ext cx="8915400" cy="5943600"/>
          </a:xfrm>
        </p:spPr>
        <p:txBody>
          <a:bodyPr>
            <a:normAutofit fontScale="92500" lnSpcReduction="10000"/>
          </a:bodyPr>
          <a:lstStyle/>
          <a:p>
            <a:pPr marL="0" indent="0">
              <a:spcBef>
                <a:spcPct val="0"/>
              </a:spcBef>
              <a:spcAft>
                <a:spcPts val="0"/>
              </a:spcAft>
              <a:buNone/>
              <a:defRPr/>
            </a:pPr>
            <a:r>
              <a:rPr lang="en-US" altLang="en-US" b="1" dirty="0" err="1" smtClean="0">
                <a:solidFill>
                  <a:schemeClr val="accent2"/>
                </a:solidFill>
              </a:rPr>
              <a:t>Prov</a:t>
            </a:r>
            <a:r>
              <a:rPr lang="en-US" altLang="en-US" b="1" dirty="0" smtClean="0">
                <a:solidFill>
                  <a:schemeClr val="accent2"/>
                </a:solidFill>
              </a:rPr>
              <a:t> 27:1 – </a:t>
            </a:r>
            <a:r>
              <a:rPr lang="es-ES" dirty="0" smtClean="0"/>
              <a:t>No </a:t>
            </a:r>
            <a:r>
              <a:rPr lang="es-ES" dirty="0"/>
              <a:t>te gloríes del día de mañana, </a:t>
            </a:r>
            <a:r>
              <a:rPr lang="es-ES" b="1" dirty="0"/>
              <a:t>Porque no sabes qué traerá el día</a:t>
            </a:r>
            <a:r>
              <a:rPr lang="es-ES" dirty="0"/>
              <a:t>. </a:t>
            </a:r>
            <a:endParaRPr lang="es-ES" dirty="0" smtClean="0"/>
          </a:p>
          <a:p>
            <a:pPr marL="0" indent="0">
              <a:spcBef>
                <a:spcPct val="0"/>
              </a:spcBef>
              <a:spcAft>
                <a:spcPts val="0"/>
              </a:spcAft>
              <a:buNone/>
              <a:defRPr/>
            </a:pPr>
            <a:r>
              <a:rPr lang="en-US" b="1" dirty="0" err="1" smtClean="0">
                <a:solidFill>
                  <a:schemeClr val="accent2"/>
                </a:solidFill>
              </a:rPr>
              <a:t>Sant</a:t>
            </a:r>
            <a:r>
              <a:rPr lang="en-US" b="1" dirty="0" smtClean="0">
                <a:solidFill>
                  <a:schemeClr val="accent2"/>
                </a:solidFill>
              </a:rPr>
              <a:t> </a:t>
            </a:r>
            <a:r>
              <a:rPr lang="en-US" b="1" dirty="0">
                <a:solidFill>
                  <a:schemeClr val="accent2"/>
                </a:solidFill>
              </a:rPr>
              <a:t>4:14 </a:t>
            </a:r>
            <a:r>
              <a:rPr lang="en-US" b="1" dirty="0" smtClean="0">
                <a:solidFill>
                  <a:schemeClr val="accent2"/>
                </a:solidFill>
              </a:rPr>
              <a:t>– </a:t>
            </a:r>
            <a:r>
              <a:rPr lang="es-ES" dirty="0"/>
              <a:t>Sin embargo, </a:t>
            </a:r>
            <a:r>
              <a:rPr lang="es-ES" b="1" dirty="0"/>
              <a:t>ustedes no saben cómo será su vida mañana</a:t>
            </a:r>
            <a:r>
              <a:rPr lang="es-ES" dirty="0"/>
              <a:t>. Solo son un vapor que aparece por un poco de tiempo y luego se desvanece. </a:t>
            </a:r>
            <a:endParaRPr lang="es-ES" dirty="0" smtClean="0"/>
          </a:p>
          <a:p>
            <a:pPr marL="0" indent="0">
              <a:spcBef>
                <a:spcPct val="0"/>
              </a:spcBef>
              <a:spcAft>
                <a:spcPts val="0"/>
              </a:spcAft>
              <a:buNone/>
              <a:defRPr/>
            </a:pPr>
            <a:r>
              <a:rPr lang="en-US" altLang="en-US" b="1" dirty="0" err="1" smtClean="0">
                <a:solidFill>
                  <a:schemeClr val="accent2"/>
                </a:solidFill>
              </a:rPr>
              <a:t>Prov</a:t>
            </a:r>
            <a:r>
              <a:rPr lang="en-US" altLang="en-US" b="1" dirty="0" smtClean="0">
                <a:solidFill>
                  <a:schemeClr val="accent2"/>
                </a:solidFill>
              </a:rPr>
              <a:t> </a:t>
            </a:r>
            <a:r>
              <a:rPr lang="en-US" b="1" dirty="0" smtClean="0">
                <a:solidFill>
                  <a:schemeClr val="accent2"/>
                </a:solidFill>
              </a:rPr>
              <a:t>16:33 – </a:t>
            </a:r>
            <a:r>
              <a:rPr lang="es-ES" dirty="0" smtClean="0"/>
              <a:t>La </a:t>
            </a:r>
            <a:r>
              <a:rPr lang="es-ES" dirty="0"/>
              <a:t>suerte se echa en el regazo, Pero </a:t>
            </a:r>
            <a:r>
              <a:rPr lang="es-ES" b="1" dirty="0"/>
              <a:t>del SEÑOR viene toda decisión</a:t>
            </a:r>
            <a:r>
              <a:rPr lang="es-ES" dirty="0"/>
              <a:t>. </a:t>
            </a:r>
            <a:endParaRPr lang="es-ES" dirty="0" smtClean="0"/>
          </a:p>
          <a:p>
            <a:pPr marL="0" indent="0">
              <a:spcBef>
                <a:spcPct val="0"/>
              </a:spcBef>
              <a:spcAft>
                <a:spcPts val="0"/>
              </a:spcAft>
              <a:buNone/>
              <a:defRPr/>
            </a:pPr>
            <a:r>
              <a:rPr lang="en-US" altLang="en-US" b="1" dirty="0" err="1" smtClean="0">
                <a:solidFill>
                  <a:schemeClr val="accent2"/>
                </a:solidFill>
              </a:rPr>
              <a:t>Prov</a:t>
            </a:r>
            <a:r>
              <a:rPr lang="en-US" altLang="en-US" b="1" dirty="0" smtClean="0">
                <a:solidFill>
                  <a:schemeClr val="accent2"/>
                </a:solidFill>
              </a:rPr>
              <a:t> </a:t>
            </a:r>
            <a:r>
              <a:rPr lang="en-US" b="1" dirty="0" smtClean="0">
                <a:solidFill>
                  <a:schemeClr val="accent2"/>
                </a:solidFill>
              </a:rPr>
              <a:t>30:3,4 – </a:t>
            </a:r>
            <a:r>
              <a:rPr lang="es-ES" dirty="0" smtClean="0"/>
              <a:t>Y </a:t>
            </a:r>
            <a:r>
              <a:rPr lang="es-ES" dirty="0"/>
              <a:t>no he aprendido sabiduría, </a:t>
            </a:r>
            <a:endParaRPr lang="es-ES" dirty="0" smtClean="0"/>
          </a:p>
          <a:p>
            <a:pPr marL="0" indent="0">
              <a:spcBef>
                <a:spcPct val="0"/>
              </a:spcBef>
              <a:spcAft>
                <a:spcPts val="0"/>
              </a:spcAft>
              <a:buNone/>
              <a:defRPr/>
            </a:pPr>
            <a:r>
              <a:rPr lang="es-ES" dirty="0"/>
              <a:t>	</a:t>
            </a:r>
            <a:r>
              <a:rPr lang="es-ES" dirty="0" smtClean="0"/>
              <a:t>Ni </a:t>
            </a:r>
            <a:r>
              <a:rPr lang="es-ES" dirty="0"/>
              <a:t>tengo conocimiento del Santo. </a:t>
            </a:r>
          </a:p>
          <a:p>
            <a:pPr marL="0" indent="0">
              <a:spcBef>
                <a:spcPct val="0"/>
              </a:spcBef>
              <a:spcAft>
                <a:spcPts val="0"/>
              </a:spcAft>
              <a:buNone/>
              <a:defRPr/>
            </a:pPr>
            <a:r>
              <a:rPr lang="es-ES" dirty="0"/>
              <a:t>	</a:t>
            </a:r>
            <a:r>
              <a:rPr lang="es-ES" dirty="0" smtClean="0"/>
              <a:t>4</a:t>
            </a:r>
            <a:r>
              <a:rPr lang="es-ES" dirty="0"/>
              <a:t>  ¿Quién subió al cielo y descendió? </a:t>
            </a:r>
            <a:endParaRPr lang="es-ES" dirty="0" smtClean="0"/>
          </a:p>
          <a:p>
            <a:pPr marL="0" indent="0">
              <a:spcBef>
                <a:spcPct val="0"/>
              </a:spcBef>
              <a:spcAft>
                <a:spcPts val="0"/>
              </a:spcAft>
              <a:buNone/>
              <a:defRPr/>
            </a:pPr>
            <a:r>
              <a:rPr lang="es-ES" dirty="0"/>
              <a:t>	</a:t>
            </a:r>
            <a:r>
              <a:rPr lang="es-ES" dirty="0" smtClean="0"/>
              <a:t>¿</a:t>
            </a:r>
            <a:r>
              <a:rPr lang="es-ES" dirty="0"/>
              <a:t>Quién recogió los vientos en Sus puños? </a:t>
            </a:r>
            <a:r>
              <a:rPr lang="es-ES" dirty="0" smtClean="0"/>
              <a:t>	¿</a:t>
            </a:r>
            <a:r>
              <a:rPr lang="es-ES" dirty="0"/>
              <a:t>Quién envolvió las aguas en Su manto? </a:t>
            </a:r>
            <a:r>
              <a:rPr lang="es-ES" dirty="0" smtClean="0"/>
              <a:t>	¿</a:t>
            </a:r>
            <a:r>
              <a:rPr lang="es-ES" dirty="0"/>
              <a:t>Quién estableció todos los confines de </a:t>
            </a:r>
            <a:r>
              <a:rPr lang="es-ES" dirty="0" smtClean="0"/>
              <a:t>la 	tierra</a:t>
            </a:r>
            <a:r>
              <a:rPr lang="es-ES" dirty="0"/>
              <a:t>? </a:t>
            </a:r>
            <a:r>
              <a:rPr lang="es-ES" dirty="0" smtClean="0"/>
              <a:t>	</a:t>
            </a:r>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125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1254"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D9D6264-F378-47A2-A878-F5C95E960E79}" type="slidenum">
              <a:rPr lang="en-US" altLang="en-US" sz="1400"/>
              <a:pPr algn="l" rtl="0">
                <a:spcBef>
                  <a:spcPct val="0"/>
                </a:spcBef>
                <a:buFontTx/>
                <a:buNone/>
              </a:pPr>
              <a:t>152</a:t>
            </a:fld>
            <a:endParaRPr lang="en-US" altLang="en-US" sz="1400"/>
          </a:p>
        </p:txBody>
      </p:sp>
    </p:spTree>
    <p:extLst>
      <p:ext uri="{BB962C8B-B14F-4D97-AF65-F5344CB8AC3E}">
        <p14:creationId xmlns:p14="http://schemas.microsoft.com/office/powerpoint/2010/main" val="263435706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8. Problemas irresolubles</a:t>
            </a:r>
            <a:endParaRPr lang="en-US" sz="2400" dirty="0"/>
          </a:p>
        </p:txBody>
      </p:sp>
      <p:sp>
        <p:nvSpPr>
          <p:cNvPr id="97283" name="Content Placeholder 2"/>
          <p:cNvSpPr>
            <a:spLocks noGrp="1"/>
          </p:cNvSpPr>
          <p:nvPr>
            <p:ph idx="1"/>
          </p:nvPr>
        </p:nvSpPr>
        <p:spPr>
          <a:xfrm>
            <a:off x="152400" y="685800"/>
            <a:ext cx="8915400" cy="6096000"/>
          </a:xfrm>
        </p:spPr>
        <p:txBody>
          <a:bodyPr>
            <a:normAutofit fontScale="85000" lnSpcReduction="20000"/>
          </a:bodyPr>
          <a:lstStyle/>
          <a:p>
            <a:pPr marL="0" indent="0">
              <a:spcBef>
                <a:spcPts val="0"/>
              </a:spcBef>
              <a:spcAft>
                <a:spcPts val="600"/>
              </a:spcAft>
              <a:buNone/>
              <a:defRPr/>
            </a:pPr>
            <a:r>
              <a:rPr lang="en-US" altLang="en-US" b="1" dirty="0">
                <a:solidFill>
                  <a:schemeClr val="accent2"/>
                </a:solidFill>
              </a:rPr>
              <a:t>Juan 12:8 </a:t>
            </a:r>
            <a:r>
              <a:rPr lang="en-US" altLang="en-US" b="1" dirty="0" smtClean="0">
                <a:solidFill>
                  <a:schemeClr val="accent2"/>
                </a:solidFill>
              </a:rPr>
              <a:t>– </a:t>
            </a:r>
            <a:r>
              <a:rPr lang="es-ES" dirty="0" smtClean="0"/>
              <a:t>Porque </a:t>
            </a:r>
            <a:r>
              <a:rPr lang="es-ES" b="1" dirty="0"/>
              <a:t>a los pobres siempre los tendrán con ustedes</a:t>
            </a:r>
            <a:r>
              <a:rPr lang="es-ES" dirty="0"/>
              <a:t>; pero a Mí no siempre me </a:t>
            </a:r>
            <a:r>
              <a:rPr lang="es-ES" dirty="0" smtClean="0"/>
              <a:t>tendrán</a:t>
            </a:r>
            <a:r>
              <a:rPr lang="en-US" dirty="0" smtClean="0"/>
              <a:t>.</a:t>
            </a:r>
            <a:endParaRPr lang="en-US" dirty="0"/>
          </a:p>
          <a:p>
            <a:pPr marL="0" indent="0">
              <a:spcBef>
                <a:spcPts val="0"/>
              </a:spcBef>
              <a:spcAft>
                <a:spcPts val="600"/>
              </a:spcAft>
              <a:buNone/>
              <a:defRPr/>
            </a:pPr>
            <a:r>
              <a:rPr lang="en-US" b="1" dirty="0" err="1" smtClean="0">
                <a:solidFill>
                  <a:schemeClr val="accent2"/>
                </a:solidFill>
              </a:rPr>
              <a:t>Prov</a:t>
            </a:r>
            <a:r>
              <a:rPr lang="en-US" b="1" dirty="0" smtClean="0">
                <a:solidFill>
                  <a:schemeClr val="accent2"/>
                </a:solidFill>
              </a:rPr>
              <a:t> 27:20 – </a:t>
            </a:r>
            <a:r>
              <a:rPr lang="es-ES" dirty="0" smtClean="0"/>
              <a:t>El </a:t>
            </a:r>
            <a:r>
              <a:rPr lang="es-ES" dirty="0" err="1"/>
              <a:t>Seol</a:t>
            </a:r>
            <a:r>
              <a:rPr lang="es-ES" dirty="0"/>
              <a:t> y </a:t>
            </a:r>
            <a:r>
              <a:rPr lang="es-ES" b="1" dirty="0"/>
              <a:t>el </a:t>
            </a:r>
            <a:r>
              <a:rPr lang="es-ES" b="1" dirty="0" err="1"/>
              <a:t>Abadón</a:t>
            </a:r>
            <a:r>
              <a:rPr lang="es-ES" b="1" dirty="0"/>
              <a:t> nunca se sacian</a:t>
            </a:r>
            <a:r>
              <a:rPr lang="es-ES" dirty="0"/>
              <a:t>; </a:t>
            </a:r>
            <a:r>
              <a:rPr lang="es-ES" b="1" dirty="0"/>
              <a:t>Tampoco se sacian </a:t>
            </a:r>
            <a:r>
              <a:rPr lang="es-ES" dirty="0"/>
              <a:t>los ojos del hombre. </a:t>
            </a:r>
            <a:endParaRPr lang="es-ES" dirty="0" smtClean="0"/>
          </a:p>
          <a:p>
            <a:pPr marL="0" indent="0">
              <a:spcBef>
                <a:spcPts val="0"/>
              </a:spcBef>
              <a:spcAft>
                <a:spcPts val="600"/>
              </a:spcAft>
              <a:buNone/>
              <a:defRPr/>
            </a:pPr>
            <a:r>
              <a:rPr lang="en-US" b="1" dirty="0" err="1" smtClean="0">
                <a:solidFill>
                  <a:schemeClr val="accent2"/>
                </a:solidFill>
              </a:rPr>
              <a:t>Prov</a:t>
            </a:r>
            <a:r>
              <a:rPr lang="en-US" b="1" dirty="0" smtClean="0">
                <a:solidFill>
                  <a:schemeClr val="accent2"/>
                </a:solidFill>
              </a:rPr>
              <a:t> 30:15,16 – </a:t>
            </a:r>
            <a:r>
              <a:rPr lang="es-ES" dirty="0" smtClean="0"/>
              <a:t>Hay </a:t>
            </a:r>
            <a:r>
              <a:rPr lang="es-ES" dirty="0"/>
              <a:t>tres cosas que no se saciarán, Y una cuarta que no dirá: «¡Basta!». </a:t>
            </a:r>
            <a:r>
              <a:rPr lang="es-ES" dirty="0" smtClean="0"/>
              <a:t/>
            </a:r>
            <a:br>
              <a:rPr lang="es-ES" dirty="0" smtClean="0"/>
            </a:br>
            <a:r>
              <a:rPr lang="es-ES" dirty="0" smtClean="0"/>
              <a:t>16</a:t>
            </a:r>
            <a:r>
              <a:rPr lang="es-ES" dirty="0"/>
              <a:t>  El </a:t>
            </a:r>
            <a:r>
              <a:rPr lang="es-ES" b="1" dirty="0" err="1"/>
              <a:t>Seol</a:t>
            </a:r>
            <a:r>
              <a:rPr lang="es-ES" dirty="0"/>
              <a:t>, </a:t>
            </a:r>
            <a:br>
              <a:rPr lang="es-ES" dirty="0"/>
            </a:br>
            <a:r>
              <a:rPr lang="es-ES" dirty="0" smtClean="0"/>
              <a:t>la </a:t>
            </a:r>
            <a:r>
              <a:rPr lang="es-ES" dirty="0"/>
              <a:t>matriz estéril, </a:t>
            </a:r>
            <a:br>
              <a:rPr lang="es-ES" dirty="0"/>
            </a:br>
            <a:r>
              <a:rPr lang="es-ES" dirty="0" smtClean="0"/>
              <a:t>La </a:t>
            </a:r>
            <a:r>
              <a:rPr lang="es-ES" dirty="0"/>
              <a:t>tierra que jamás se sacia de agua, </a:t>
            </a:r>
            <a:r>
              <a:rPr lang="es-ES" dirty="0" smtClean="0"/>
              <a:t/>
            </a:r>
            <a:br>
              <a:rPr lang="es-ES" dirty="0" smtClean="0"/>
            </a:br>
            <a:r>
              <a:rPr lang="es-ES" dirty="0" smtClean="0"/>
              <a:t>Y </a:t>
            </a:r>
            <a:r>
              <a:rPr lang="es-ES" dirty="0"/>
              <a:t>el fuego que nunca dice: «¡Basta!». </a:t>
            </a:r>
            <a:endParaRPr lang="es-ES" dirty="0" smtClean="0"/>
          </a:p>
          <a:p>
            <a:pPr marL="0" indent="0">
              <a:spcBef>
                <a:spcPts val="0"/>
              </a:spcBef>
              <a:spcAft>
                <a:spcPts val="600"/>
              </a:spcAft>
              <a:buNone/>
              <a:defRPr/>
            </a:pPr>
            <a:r>
              <a:rPr lang="en-US" b="1" dirty="0" err="1" smtClean="0">
                <a:solidFill>
                  <a:schemeClr val="accent2"/>
                </a:solidFill>
              </a:rPr>
              <a:t>Heb</a:t>
            </a:r>
            <a:r>
              <a:rPr lang="en-US" b="1" dirty="0" smtClean="0">
                <a:solidFill>
                  <a:schemeClr val="accent2"/>
                </a:solidFill>
              </a:rPr>
              <a:t> 2:15 - </a:t>
            </a:r>
            <a:r>
              <a:rPr lang="en-US" dirty="0" smtClean="0"/>
              <a:t>…</a:t>
            </a:r>
            <a:r>
              <a:rPr lang="es-ES" dirty="0"/>
              <a:t>y librar a los que por el </a:t>
            </a:r>
            <a:r>
              <a:rPr lang="es-ES" b="1" dirty="0"/>
              <a:t>temor a la muerte</a:t>
            </a:r>
            <a:r>
              <a:rPr lang="es-ES" dirty="0"/>
              <a:t>, estaban sujetos a esclavitud durante toda la vida. </a:t>
            </a:r>
            <a:endParaRPr lang="es-ES" dirty="0" smtClean="0"/>
          </a:p>
          <a:p>
            <a:pPr marL="0" indent="0">
              <a:spcBef>
                <a:spcPts val="0"/>
              </a:spcBef>
              <a:spcAft>
                <a:spcPts val="600"/>
              </a:spcAft>
              <a:buNone/>
              <a:defRPr/>
            </a:pPr>
            <a:r>
              <a:rPr lang="en-US" altLang="en-US" b="1" dirty="0" err="1" smtClean="0">
                <a:solidFill>
                  <a:schemeClr val="accent2"/>
                </a:solidFill>
              </a:rPr>
              <a:t>Prov</a:t>
            </a:r>
            <a:r>
              <a:rPr lang="en-US" altLang="en-US" b="1" dirty="0" smtClean="0">
                <a:solidFill>
                  <a:schemeClr val="accent2"/>
                </a:solidFill>
              </a:rPr>
              <a:t> 30:11-14</a:t>
            </a:r>
            <a:r>
              <a:rPr lang="en-US" altLang="en-US" dirty="0"/>
              <a:t>– (Una generación malvada </a:t>
            </a:r>
            <a:r>
              <a:rPr lang="en-US" altLang="en-US" dirty="0" err="1"/>
              <a:t>en</a:t>
            </a:r>
            <a:r>
              <a:rPr lang="en-US" altLang="en-US" dirty="0"/>
              <a:t> el mundo)</a:t>
            </a:r>
          </a:p>
          <a:p>
            <a:pPr marL="0" indent="0">
              <a:spcBef>
                <a:spcPts val="0"/>
              </a:spcBef>
              <a:spcAft>
                <a:spcPts val="600"/>
              </a:spcAft>
              <a:buNone/>
              <a:defRPr/>
            </a:pPr>
            <a:r>
              <a:rPr lang="en-US" altLang="en-US" b="1" dirty="0" smtClean="0">
                <a:solidFill>
                  <a:schemeClr val="accent2"/>
                </a:solidFill>
              </a:rPr>
              <a:t>Rom 7:19 </a:t>
            </a:r>
            <a:r>
              <a:rPr lang="en-US" altLang="en-US" dirty="0" smtClean="0"/>
              <a:t>- </a:t>
            </a:r>
            <a:r>
              <a:rPr lang="es-ES" dirty="0"/>
              <a:t>Pues no hago el bien que deseo, sino el mal que </a:t>
            </a:r>
            <a:r>
              <a:rPr lang="es-ES" b="1" dirty="0"/>
              <a:t>no quiero, eso practico</a:t>
            </a:r>
            <a:r>
              <a:rPr lang="es-ES" dirty="0"/>
              <a:t>. </a:t>
            </a:r>
            <a:endParaRPr lang="en-US" altLang="en-US" dirty="0"/>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227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227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E1FC187-8D4B-46AE-9349-39312976E620}" type="slidenum">
              <a:rPr lang="en-US" altLang="en-US" sz="1400"/>
              <a:pPr algn="l" rtl="0">
                <a:spcBef>
                  <a:spcPct val="0"/>
                </a:spcBef>
                <a:buFontTx/>
                <a:buNone/>
              </a:pPr>
              <a:t>153</a:t>
            </a:fld>
            <a:endParaRPr lang="en-US" altLang="en-US" sz="1400"/>
          </a:p>
        </p:txBody>
      </p:sp>
    </p:spTree>
    <p:extLst>
      <p:ext uri="{BB962C8B-B14F-4D97-AF65-F5344CB8AC3E}">
        <p14:creationId xmlns:p14="http://schemas.microsoft.com/office/powerpoint/2010/main" val="10416802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rtl="0">
              <a:defRPr/>
            </a:pPr>
            <a:r>
              <a:rPr lang="en-US" dirty="0"/>
              <a:t>9. Peligros del éxito tecnológico</a:t>
            </a:r>
            <a:endParaRPr lang="en-US" sz="2400" dirty="0"/>
          </a:p>
        </p:txBody>
      </p:sp>
      <p:sp>
        <p:nvSpPr>
          <p:cNvPr id="97283" name="Content Placeholder 2"/>
          <p:cNvSpPr>
            <a:spLocks noGrp="1"/>
          </p:cNvSpPr>
          <p:nvPr>
            <p:ph idx="1"/>
          </p:nvPr>
        </p:nvSpPr>
        <p:spPr>
          <a:xfrm>
            <a:off x="152400" y="685800"/>
            <a:ext cx="8915400" cy="6019800"/>
          </a:xfrm>
        </p:spPr>
        <p:txBody>
          <a:bodyPr>
            <a:normAutofit fontScale="92500"/>
          </a:bodyPr>
          <a:lstStyle/>
          <a:p>
            <a:pPr marL="0" indent="0">
              <a:spcBef>
                <a:spcPct val="0"/>
              </a:spcBef>
              <a:spcAft>
                <a:spcPts val="1200"/>
              </a:spcAft>
              <a:buNone/>
              <a:defRPr/>
            </a:pPr>
            <a:r>
              <a:rPr lang="en-US" sz="2600" b="1" dirty="0">
                <a:solidFill>
                  <a:schemeClr val="accent2"/>
                </a:solidFill>
              </a:rPr>
              <a:t>Dan 4:30 </a:t>
            </a:r>
            <a:r>
              <a:rPr lang="en-US" sz="2600" b="1" dirty="0" smtClean="0">
                <a:solidFill>
                  <a:schemeClr val="accent2"/>
                </a:solidFill>
              </a:rPr>
              <a:t>– </a:t>
            </a:r>
            <a:r>
              <a:rPr lang="es-ES" dirty="0"/>
              <a:t>E</a:t>
            </a:r>
            <a:r>
              <a:rPr lang="es-ES" dirty="0" smtClean="0"/>
              <a:t>l </a:t>
            </a:r>
            <a:r>
              <a:rPr lang="es-ES" dirty="0"/>
              <a:t>rey reflexionó, y dijo: “¿No es esta la gran Babilonia que </a:t>
            </a:r>
            <a:r>
              <a:rPr lang="es-ES" b="1" dirty="0"/>
              <a:t>yo he edificado </a:t>
            </a:r>
            <a:r>
              <a:rPr lang="es-ES" dirty="0"/>
              <a:t>como residencia real </a:t>
            </a:r>
            <a:r>
              <a:rPr lang="es-ES" b="1" dirty="0"/>
              <a:t>con la fuerza de mi poder </a:t>
            </a:r>
            <a:r>
              <a:rPr lang="es-ES" dirty="0"/>
              <a:t>y para</a:t>
            </a:r>
            <a:r>
              <a:rPr lang="es-ES" b="1" dirty="0"/>
              <a:t> gloria de mi majestad</a:t>
            </a:r>
            <a:r>
              <a:rPr lang="es-ES" dirty="0"/>
              <a:t>?”. </a:t>
            </a:r>
            <a:endParaRPr lang="es-ES" dirty="0" smtClean="0"/>
          </a:p>
          <a:p>
            <a:pPr marL="0" indent="0">
              <a:spcBef>
                <a:spcPct val="0"/>
              </a:spcBef>
              <a:spcAft>
                <a:spcPts val="1200"/>
              </a:spcAft>
              <a:buNone/>
              <a:defRPr/>
            </a:pPr>
            <a:r>
              <a:rPr lang="en-US" sz="2600" b="1" dirty="0" smtClean="0">
                <a:solidFill>
                  <a:schemeClr val="accent2"/>
                </a:solidFill>
              </a:rPr>
              <a:t>Lucas </a:t>
            </a:r>
            <a:r>
              <a:rPr lang="en-US" sz="2600" b="1" dirty="0">
                <a:solidFill>
                  <a:schemeClr val="accent2"/>
                </a:solidFill>
              </a:rPr>
              <a:t>12:54-57 </a:t>
            </a:r>
            <a:r>
              <a:rPr lang="en-US" sz="2600" b="1" dirty="0" smtClean="0">
                <a:solidFill>
                  <a:schemeClr val="accent2"/>
                </a:solidFill>
              </a:rPr>
              <a:t>– </a:t>
            </a:r>
            <a:r>
              <a:rPr lang="es-ES" dirty="0" smtClean="0"/>
              <a:t>Decía </a:t>
            </a:r>
            <a:r>
              <a:rPr lang="es-ES" dirty="0"/>
              <a:t>también a las multitudes: «Cuando ven una nube que se levanta en el oeste, al instante ustedes dicen: “Viene un aguacero”, y así </a:t>
            </a:r>
            <a:r>
              <a:rPr lang="es-ES" dirty="0" smtClean="0"/>
              <a:t>sucede. 55</a:t>
            </a:r>
            <a:r>
              <a:rPr lang="es-ES" dirty="0"/>
              <a:t>  Y cuando sopla el viento del sur, dicen: “Va a hacer calor”, y así </a:t>
            </a:r>
            <a:r>
              <a:rPr lang="es-ES" dirty="0" smtClean="0"/>
              <a:t>pasa.  56 </a:t>
            </a:r>
            <a:r>
              <a:rPr lang="es-ES" dirty="0"/>
              <a:t>¡Hipócritas! </a:t>
            </a:r>
            <a:r>
              <a:rPr lang="es-ES" b="1" dirty="0"/>
              <a:t>Saben examinar el aspecto de la tierra y del cielo; entonces, ¿por qué no examinan este tiempo presente</a:t>
            </a:r>
            <a:r>
              <a:rPr lang="es-ES" dirty="0"/>
              <a:t>? </a:t>
            </a:r>
            <a:endParaRPr lang="es-ES" dirty="0" smtClean="0"/>
          </a:p>
          <a:p>
            <a:pPr marL="0" indent="0">
              <a:spcBef>
                <a:spcPct val="0"/>
              </a:spcBef>
              <a:spcAft>
                <a:spcPts val="1200"/>
              </a:spcAft>
              <a:buNone/>
              <a:defRPr/>
            </a:pPr>
            <a:r>
              <a:rPr lang="es-ES" dirty="0" smtClean="0"/>
              <a:t>57  ¿Y por qué </a:t>
            </a:r>
            <a:r>
              <a:rPr lang="es-ES" b="1" dirty="0" smtClean="0"/>
              <a:t>no juzgan por sí mismos lo que es justo</a:t>
            </a:r>
            <a:r>
              <a:rPr lang="es-ES" dirty="0" smtClean="0"/>
              <a:t>? </a:t>
            </a:r>
            <a:endParaRPr lang="en-US" b="1" dirty="0"/>
          </a:p>
        </p:txBody>
      </p:sp>
      <p:sp>
        <p:nvSpPr>
          <p:cNvPr id="972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330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330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4B93F09-BD6F-43C6-B91B-333C9FFCE777}" type="slidenum">
              <a:rPr lang="en-US" altLang="en-US" sz="1400"/>
              <a:pPr algn="l" rtl="0">
                <a:spcBef>
                  <a:spcPct val="0"/>
                </a:spcBef>
                <a:buFontTx/>
                <a:buNone/>
              </a:pPr>
              <a:t>154</a:t>
            </a:fld>
            <a:endParaRPr lang="en-US" altLang="en-US" sz="1400"/>
          </a:p>
        </p:txBody>
      </p:sp>
    </p:spTree>
    <p:extLst>
      <p:ext uri="{BB962C8B-B14F-4D97-AF65-F5344CB8AC3E}">
        <p14:creationId xmlns:p14="http://schemas.microsoft.com/office/powerpoint/2010/main" val="422694525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184323" name="Picture 8" descr="LABEQUIP"/>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738"/>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a:xfrm>
            <a:off x="685800" y="76200"/>
            <a:ext cx="7772400" cy="838200"/>
          </a:xfrm>
        </p:spPr>
        <p:txBody>
          <a:bodyPr/>
          <a:lstStyle/>
          <a:p>
            <a:pPr rtl="0">
              <a:defRPr/>
            </a:pPr>
            <a:r>
              <a:rPr lang="en-US" altLang="en-US" sz="2000" dirty="0"/>
              <a:t>Lección 8 - Resumen</a:t>
            </a:r>
            <a:br>
              <a:rPr lang="en-US" altLang="en-US" sz="2000" dirty="0"/>
            </a:br>
            <a:r>
              <a:rPr lang="en-US" altLang="en-US" dirty="0"/>
              <a:t>Ciencia y Tecnología</a:t>
            </a:r>
            <a:endParaRPr lang="en-US" altLang="en-US" sz="4800" dirty="0"/>
          </a:p>
        </p:txBody>
      </p:sp>
      <p:sp>
        <p:nvSpPr>
          <p:cNvPr id="120837" name="Rectangle 3"/>
          <p:cNvSpPr>
            <a:spLocks noGrp="1" noChangeArrowheads="1"/>
          </p:cNvSpPr>
          <p:nvPr>
            <p:ph type="body" idx="1"/>
          </p:nvPr>
        </p:nvSpPr>
        <p:spPr>
          <a:xfrm>
            <a:off x="76200" y="990600"/>
            <a:ext cx="8991600" cy="5638800"/>
          </a:xfrm>
        </p:spPr>
        <p:txBody>
          <a:bodyPr>
            <a:normAutofit fontScale="92500" lnSpcReduction="20000"/>
          </a:bodyPr>
          <a:lstStyle/>
          <a:p>
            <a:pPr marL="344488" indent="-344488" algn="l" rtl="0">
              <a:buFontTx/>
              <a:buAutoNum type="arabicPeriod"/>
            </a:pPr>
            <a:r>
              <a:rPr lang="en-US" altLang="en-US" sz="2000" b="1" dirty="0" smtClean="0"/>
              <a:t>Dios </a:t>
            </a:r>
            <a:r>
              <a:rPr lang="en-US" altLang="en-US" sz="2000" b="1" dirty="0" err="1" smtClean="0"/>
              <a:t>construyó</a:t>
            </a:r>
            <a:r>
              <a:rPr lang="en-US" altLang="en-US" sz="2000" b="1" dirty="0" smtClean="0"/>
              <a:t> el </a:t>
            </a:r>
            <a:r>
              <a:rPr lang="en-US" altLang="en-US" sz="2000" b="1" dirty="0" err="1" smtClean="0"/>
              <a:t>mundo</a:t>
            </a:r>
            <a:r>
              <a:rPr lang="en-US" altLang="en-US" sz="2000" b="1" dirty="0" smtClean="0"/>
              <a:t> </a:t>
            </a:r>
            <a:r>
              <a:rPr lang="en-US" altLang="en-US" sz="2000" b="1" dirty="0" err="1" smtClean="0"/>
              <a:t>usando</a:t>
            </a:r>
            <a:r>
              <a:rPr lang="en-US" altLang="en-US" sz="2000" b="1" dirty="0" smtClean="0"/>
              <a:t> </a:t>
            </a:r>
            <a:r>
              <a:rPr lang="en-US" altLang="en-US" sz="2000" b="1" dirty="0" err="1" smtClean="0"/>
              <a:t>principios</a:t>
            </a:r>
            <a:r>
              <a:rPr lang="en-US" altLang="en-US" sz="2000" b="1" dirty="0" smtClean="0"/>
              <a:t> </a:t>
            </a:r>
            <a:r>
              <a:rPr lang="en-US" altLang="en-US" sz="2000" b="1" dirty="0" err="1" smtClean="0"/>
              <a:t>ordenados</a:t>
            </a:r>
            <a:r>
              <a:rPr lang="en-US" altLang="en-US" sz="2000" b="1" dirty="0" smtClean="0"/>
              <a:t> que </a:t>
            </a:r>
            <a:r>
              <a:rPr lang="en-US" altLang="en-US" sz="2000" b="1" dirty="0" err="1" smtClean="0"/>
              <a:t>pueden</a:t>
            </a:r>
            <a:r>
              <a:rPr lang="en-US" altLang="en-US" sz="2000" b="1" dirty="0" smtClean="0"/>
              <a:t> </a:t>
            </a:r>
            <a:r>
              <a:rPr lang="en-US" altLang="en-US" sz="2000" b="1" dirty="0" err="1" smtClean="0"/>
              <a:t>ser</a:t>
            </a:r>
            <a:r>
              <a:rPr lang="en-US" altLang="en-US" sz="2000" b="1" dirty="0" smtClean="0"/>
              <a:t> </a:t>
            </a:r>
            <a:r>
              <a:rPr lang="en-US" altLang="en-US" sz="2000" b="1" dirty="0" err="1" smtClean="0"/>
              <a:t>entendidos</a:t>
            </a:r>
            <a:r>
              <a:rPr lang="en-US" altLang="en-US" sz="2000" b="1" dirty="0" smtClean="0"/>
              <a:t> y </a:t>
            </a:r>
            <a:r>
              <a:rPr lang="en-US" altLang="en-US" sz="2000" b="1" dirty="0" err="1" smtClean="0"/>
              <a:t>descubiertos</a:t>
            </a:r>
            <a:r>
              <a:rPr lang="en-US" altLang="en-US" sz="2000" b="1" dirty="0" smtClean="0"/>
              <a:t> </a:t>
            </a:r>
            <a:r>
              <a:rPr lang="en-US" altLang="en-US" sz="2000" b="1" dirty="0" err="1" smtClean="0"/>
              <a:t>por</a:t>
            </a:r>
            <a:r>
              <a:rPr lang="en-US" altLang="en-US" sz="2000" b="1" dirty="0" smtClean="0"/>
              <a:t> el hombre.</a:t>
            </a:r>
          </a:p>
          <a:p>
            <a:pPr marL="344488" indent="-344488" algn="l" rtl="0">
              <a:buFontTx/>
              <a:buAutoNum type="arabicPeriod"/>
            </a:pPr>
            <a:r>
              <a:rPr lang="en-US" altLang="en-US" sz="2000" b="1" dirty="0" smtClean="0"/>
              <a:t>Dios </a:t>
            </a:r>
            <a:r>
              <a:rPr lang="en-US" altLang="en-US" sz="2000" b="1" dirty="0" err="1" smtClean="0"/>
              <a:t>aprueba</a:t>
            </a:r>
            <a:r>
              <a:rPr lang="en-US" altLang="en-US" sz="2000" b="1" dirty="0" smtClean="0"/>
              <a:t> la </a:t>
            </a:r>
            <a:r>
              <a:rPr lang="en-US" altLang="en-US" sz="2000" b="1" dirty="0" err="1" smtClean="0"/>
              <a:t>investigación</a:t>
            </a:r>
            <a:r>
              <a:rPr lang="en-US" altLang="en-US" sz="2000" b="1" dirty="0" smtClean="0"/>
              <a:t> del </a:t>
            </a:r>
            <a:r>
              <a:rPr lang="en-US" altLang="en-US" sz="2000" b="1" dirty="0" err="1" smtClean="0"/>
              <a:t>mundo</a:t>
            </a:r>
            <a:r>
              <a:rPr lang="en-US" altLang="en-US" sz="2000" b="1" dirty="0" smtClean="0"/>
              <a:t> natural.</a:t>
            </a:r>
          </a:p>
          <a:p>
            <a:pPr marL="687388" lvl="1" indent="-228600" algn="l" rtl="0">
              <a:buFontTx/>
              <a:buChar char="•"/>
            </a:pPr>
            <a:r>
              <a:rPr lang="en-US" altLang="en-US" sz="1800" b="1" dirty="0" err="1" smtClean="0"/>
              <a:t>Es</a:t>
            </a:r>
            <a:r>
              <a:rPr lang="en-US" altLang="en-US" sz="1800" b="1" dirty="0" smtClean="0"/>
              <a:t> </a:t>
            </a:r>
            <a:r>
              <a:rPr lang="en-US" altLang="en-US" sz="1800" b="1" dirty="0" err="1" smtClean="0"/>
              <a:t>una</a:t>
            </a:r>
            <a:r>
              <a:rPr lang="en-US" altLang="en-US" sz="1800" b="1" dirty="0" smtClean="0"/>
              <a:t> </a:t>
            </a:r>
            <a:r>
              <a:rPr lang="en-US" altLang="en-US" sz="1800" b="1" dirty="0" err="1" smtClean="0"/>
              <a:t>especie</a:t>
            </a:r>
            <a:r>
              <a:rPr lang="en-US" altLang="en-US" sz="1800" b="1" dirty="0" smtClean="0"/>
              <a:t> de “</a:t>
            </a:r>
            <a:r>
              <a:rPr lang="en-US" altLang="en-US" sz="1800" b="1" dirty="0" err="1" smtClean="0"/>
              <a:t>sabiduría</a:t>
            </a:r>
            <a:r>
              <a:rPr lang="en-US" altLang="en-US" sz="1800" b="1" dirty="0" smtClean="0"/>
              <a:t>”.</a:t>
            </a:r>
          </a:p>
          <a:p>
            <a:pPr marL="687388" lvl="1" indent="-228600" algn="l" rtl="0">
              <a:buFontTx/>
              <a:buChar char="•"/>
            </a:pPr>
            <a:r>
              <a:rPr lang="en-US" altLang="en-US" sz="1800" b="1" dirty="0" err="1" smtClean="0"/>
              <a:t>Debe</a:t>
            </a:r>
            <a:r>
              <a:rPr lang="en-US" altLang="en-US" sz="1800" b="1" dirty="0" smtClean="0"/>
              <a:t> </a:t>
            </a:r>
            <a:r>
              <a:rPr lang="en-US" altLang="en-US" sz="1800" b="1" dirty="0" err="1" smtClean="0"/>
              <a:t>aumentar</a:t>
            </a:r>
            <a:r>
              <a:rPr lang="en-US" altLang="en-US" sz="1800" b="1" dirty="0" smtClean="0"/>
              <a:t> </a:t>
            </a:r>
            <a:r>
              <a:rPr lang="en-US" altLang="en-US" sz="1800" b="1" dirty="0" err="1" smtClean="0"/>
              <a:t>nuestra</a:t>
            </a:r>
            <a:r>
              <a:rPr lang="en-US" altLang="en-US" sz="1800" b="1" dirty="0" smtClean="0"/>
              <a:t> </a:t>
            </a:r>
            <a:r>
              <a:rPr lang="en-US" altLang="en-US" sz="1800" b="1" dirty="0" err="1" smtClean="0"/>
              <a:t>fe</a:t>
            </a:r>
            <a:r>
              <a:rPr lang="en-US" altLang="en-US" sz="1800" b="1" dirty="0" smtClean="0"/>
              <a:t> </a:t>
            </a:r>
            <a:r>
              <a:rPr lang="en-US" altLang="en-US" sz="1800" b="1" dirty="0" err="1" smtClean="0"/>
              <a:t>en</a:t>
            </a:r>
            <a:r>
              <a:rPr lang="en-US" altLang="en-US" sz="1800" b="1" dirty="0" smtClean="0"/>
              <a:t> Dios.</a:t>
            </a:r>
          </a:p>
          <a:p>
            <a:pPr marL="344488" indent="-344488" algn="l" rtl="0">
              <a:buFontTx/>
              <a:buAutoNum type="arabicPeriod"/>
            </a:pPr>
            <a:r>
              <a:rPr lang="en-US" altLang="en-US" sz="2000" b="1" dirty="0" smtClean="0"/>
              <a:t>Hay </a:t>
            </a:r>
            <a:r>
              <a:rPr lang="en-US" altLang="en-US" sz="2000" b="1" dirty="0" err="1" smtClean="0"/>
              <a:t>límites</a:t>
            </a:r>
            <a:r>
              <a:rPr lang="en-US" altLang="en-US" sz="2000" b="1" dirty="0" smtClean="0"/>
              <a:t> a la </a:t>
            </a:r>
            <a:r>
              <a:rPr lang="en-US" altLang="en-US" sz="2000" b="1" dirty="0" err="1" smtClean="0"/>
              <a:t>capacidad</a:t>
            </a:r>
            <a:r>
              <a:rPr lang="en-US" altLang="en-US" sz="2000" b="1" dirty="0" smtClean="0"/>
              <a:t> del hombre para </a:t>
            </a:r>
            <a:r>
              <a:rPr lang="en-US" altLang="en-US" sz="2000" b="1" dirty="0" err="1" smtClean="0"/>
              <a:t>conocer</a:t>
            </a:r>
            <a:r>
              <a:rPr lang="en-US" altLang="en-US" sz="2000" b="1" dirty="0" smtClean="0"/>
              <a:t> y </a:t>
            </a:r>
            <a:r>
              <a:rPr lang="en-US" altLang="en-US" sz="2000" b="1" dirty="0" err="1" smtClean="0"/>
              <a:t>comprender</a:t>
            </a:r>
            <a:r>
              <a:rPr lang="en-US" altLang="en-US" sz="2000" b="1" dirty="0" smtClean="0"/>
              <a:t>, </a:t>
            </a:r>
            <a:r>
              <a:rPr lang="en-US" altLang="en-US" sz="2000" b="1" dirty="0" err="1" smtClean="0"/>
              <a:t>por</a:t>
            </a:r>
            <a:r>
              <a:rPr lang="en-US" altLang="en-US" sz="2000" b="1" dirty="0" smtClean="0"/>
              <a:t> lo que </a:t>
            </a:r>
            <a:r>
              <a:rPr lang="en-US" altLang="en-US" sz="2000" b="1" dirty="0" err="1" smtClean="0"/>
              <a:t>su</a:t>
            </a:r>
            <a:r>
              <a:rPr lang="en-US" altLang="en-US" sz="2000" b="1" dirty="0" smtClean="0"/>
              <a:t> </a:t>
            </a:r>
            <a:r>
              <a:rPr lang="en-US" altLang="en-US" sz="2000" b="1" dirty="0" err="1" smtClean="0"/>
              <a:t>conocimiento</a:t>
            </a:r>
            <a:r>
              <a:rPr lang="en-US" altLang="en-US" sz="2000" b="1" dirty="0" smtClean="0"/>
              <a:t> </a:t>
            </a:r>
            <a:r>
              <a:rPr lang="en-US" altLang="en-US" sz="2000" b="1" dirty="0" err="1" smtClean="0"/>
              <a:t>siempre</a:t>
            </a:r>
            <a:r>
              <a:rPr lang="en-US" altLang="en-US" sz="2000" b="1" dirty="0" smtClean="0"/>
              <a:t> </a:t>
            </a:r>
            <a:r>
              <a:rPr lang="en-US" altLang="en-US" sz="2000" b="1" dirty="0" err="1" smtClean="0"/>
              <a:t>será</a:t>
            </a:r>
            <a:r>
              <a:rPr lang="en-US" altLang="en-US" sz="2000" b="1" dirty="0" smtClean="0"/>
              <a:t> </a:t>
            </a:r>
            <a:r>
              <a:rPr lang="en-US" altLang="en-US" sz="2000" b="1" dirty="0" err="1" smtClean="0"/>
              <a:t>imperfecto</a:t>
            </a:r>
            <a:r>
              <a:rPr lang="en-US" altLang="en-US" sz="2000" b="1" dirty="0" smtClean="0"/>
              <a:t> y </a:t>
            </a:r>
            <a:r>
              <a:rPr lang="en-US" altLang="en-US" sz="2000" b="1" dirty="0" err="1" smtClean="0"/>
              <a:t>cambiante</a:t>
            </a:r>
            <a:r>
              <a:rPr lang="en-US" altLang="en-US" sz="2000" b="1" dirty="0" smtClean="0"/>
              <a:t>.</a:t>
            </a:r>
          </a:p>
          <a:p>
            <a:pPr marL="687388" lvl="1" indent="-228600" algn="l" rtl="0">
              <a:buFontTx/>
              <a:buChar char="•"/>
            </a:pPr>
            <a:r>
              <a:rPr lang="en-US" altLang="en-US" sz="1800" b="1" dirty="0" err="1" smtClean="0"/>
              <a:t>Debemos</a:t>
            </a:r>
            <a:r>
              <a:rPr lang="en-US" altLang="en-US" sz="1800" b="1" dirty="0" smtClean="0"/>
              <a:t> </a:t>
            </a:r>
            <a:r>
              <a:rPr lang="en-US" altLang="en-US" sz="1800" b="1" dirty="0" err="1" smtClean="0"/>
              <a:t>contener</a:t>
            </a:r>
            <a:r>
              <a:rPr lang="en-US" altLang="en-US" sz="1800" b="1" dirty="0" smtClean="0"/>
              <a:t> </a:t>
            </a:r>
            <a:r>
              <a:rPr lang="en-US" altLang="en-US" sz="1800" b="1" dirty="0" err="1" smtClean="0"/>
              <a:t>nuestra</a:t>
            </a:r>
            <a:r>
              <a:rPr lang="en-US" altLang="en-US" sz="1800" b="1" dirty="0" smtClean="0"/>
              <a:t> </a:t>
            </a:r>
            <a:r>
              <a:rPr lang="en-US" altLang="en-US" sz="1800" b="1" dirty="0" err="1" smtClean="0"/>
              <a:t>credulidad</a:t>
            </a:r>
            <a:r>
              <a:rPr lang="en-US" altLang="en-US" sz="1800" b="1" dirty="0" smtClean="0"/>
              <a:t> </a:t>
            </a:r>
            <a:r>
              <a:rPr lang="en-US" altLang="en-US" sz="1800" b="1" dirty="0" err="1" smtClean="0"/>
              <a:t>sobre</a:t>
            </a:r>
            <a:r>
              <a:rPr lang="en-US" altLang="en-US" sz="1800" b="1" dirty="0" smtClean="0"/>
              <a:t> </a:t>
            </a:r>
            <a:r>
              <a:rPr lang="en-US" altLang="en-US" sz="1800" b="1" dirty="0" err="1" smtClean="0"/>
              <a:t>los</a:t>
            </a:r>
            <a:r>
              <a:rPr lang="en-US" altLang="en-US" sz="1800" b="1" dirty="0" smtClean="0"/>
              <a:t> “</a:t>
            </a:r>
            <a:r>
              <a:rPr lang="en-US" altLang="en-US" sz="1800" b="1" dirty="0" err="1" smtClean="0"/>
              <a:t>descubrimientos</a:t>
            </a:r>
            <a:r>
              <a:rPr lang="en-US" altLang="en-US" sz="1800" b="1" dirty="0" smtClean="0"/>
              <a:t> </a:t>
            </a:r>
            <a:r>
              <a:rPr lang="en-US" altLang="en-US" sz="1800" b="1" dirty="0" err="1" smtClean="0"/>
              <a:t>científicos</a:t>
            </a:r>
            <a:r>
              <a:rPr lang="en-US" altLang="en-US" sz="1800" b="1" dirty="0" smtClean="0"/>
              <a:t>”.</a:t>
            </a:r>
          </a:p>
          <a:p>
            <a:pPr marL="687388" lvl="1" indent="-228600" algn="l" rtl="0">
              <a:buFontTx/>
              <a:buChar char="•"/>
            </a:pPr>
            <a:r>
              <a:rPr lang="en-US" altLang="en-US" sz="1800" b="1" dirty="0" err="1" smtClean="0"/>
              <a:t>Nuestra</a:t>
            </a:r>
            <a:r>
              <a:rPr lang="en-US" altLang="en-US" sz="1800" b="1" dirty="0" smtClean="0"/>
              <a:t> </a:t>
            </a:r>
            <a:r>
              <a:rPr lang="en-US" altLang="en-US" sz="1800" b="1" dirty="0" err="1" smtClean="0"/>
              <a:t>fe</a:t>
            </a:r>
            <a:r>
              <a:rPr lang="en-US" altLang="en-US" sz="1800" b="1" dirty="0" smtClean="0"/>
              <a:t> no </a:t>
            </a:r>
            <a:r>
              <a:rPr lang="en-US" altLang="en-US" sz="1800" b="1" dirty="0" err="1" smtClean="0"/>
              <a:t>debe</a:t>
            </a:r>
            <a:r>
              <a:rPr lang="en-US" altLang="en-US" sz="1800" b="1" dirty="0" smtClean="0"/>
              <a:t> </a:t>
            </a:r>
            <a:r>
              <a:rPr lang="en-US" altLang="en-US" sz="1800" b="1" dirty="0" err="1" smtClean="0"/>
              <a:t>decaer</a:t>
            </a:r>
            <a:r>
              <a:rPr lang="en-US" altLang="en-US" sz="1800" b="1" dirty="0" smtClean="0"/>
              <a:t> </a:t>
            </a:r>
            <a:r>
              <a:rPr lang="en-US" altLang="en-US" sz="1800" b="1" dirty="0" err="1" smtClean="0"/>
              <a:t>por</a:t>
            </a:r>
            <a:r>
              <a:rPr lang="en-US" altLang="en-US" sz="1800" b="1" dirty="0" smtClean="0"/>
              <a:t> las “</a:t>
            </a:r>
            <a:r>
              <a:rPr lang="en-US" altLang="en-US" sz="1800" b="1" dirty="0" err="1" smtClean="0"/>
              <a:t>oposiciones</a:t>
            </a:r>
            <a:r>
              <a:rPr lang="en-US" altLang="en-US" sz="1800" b="1" dirty="0" smtClean="0"/>
              <a:t> de la </a:t>
            </a:r>
            <a:r>
              <a:rPr lang="en-US" altLang="en-US" sz="1800" b="1" dirty="0" err="1" smtClean="0"/>
              <a:t>ciencia</a:t>
            </a:r>
            <a:r>
              <a:rPr lang="en-US" altLang="en-US" sz="1800" b="1" dirty="0" smtClean="0"/>
              <a:t>”.</a:t>
            </a:r>
          </a:p>
          <a:p>
            <a:pPr marL="344488" indent="-344488" algn="l" rtl="0">
              <a:buFontTx/>
              <a:buAutoNum type="arabicPeriod"/>
            </a:pPr>
            <a:r>
              <a:rPr lang="en-US" altLang="en-US" sz="2000" b="1" dirty="0" smtClean="0"/>
              <a:t>La </a:t>
            </a:r>
            <a:r>
              <a:rPr lang="en-US" altLang="en-US" sz="2000" b="1" dirty="0" err="1" smtClean="0"/>
              <a:t>ciencia</a:t>
            </a:r>
            <a:r>
              <a:rPr lang="en-US" altLang="en-US" sz="2000" b="1" dirty="0" smtClean="0"/>
              <a:t> y la </a:t>
            </a:r>
            <a:r>
              <a:rPr lang="en-US" altLang="en-US" sz="2000" b="1" dirty="0" err="1" smtClean="0"/>
              <a:t>tecnología</a:t>
            </a:r>
            <a:r>
              <a:rPr lang="en-US" altLang="en-US" sz="2000" b="1" dirty="0" smtClean="0"/>
              <a:t> no </a:t>
            </a:r>
            <a:r>
              <a:rPr lang="en-US" altLang="en-US" sz="2000" b="1" dirty="0" err="1" smtClean="0"/>
              <a:t>han</a:t>
            </a:r>
            <a:r>
              <a:rPr lang="en-US" altLang="en-US" sz="2000" b="1" dirty="0" smtClean="0"/>
              <a:t> </a:t>
            </a:r>
            <a:r>
              <a:rPr lang="en-US" altLang="en-US" sz="2000" b="1" dirty="0" err="1" smtClean="0"/>
              <a:t>eliminado</a:t>
            </a:r>
            <a:r>
              <a:rPr lang="en-US" altLang="en-US" sz="2000" b="1" dirty="0" smtClean="0"/>
              <a:t> y </a:t>
            </a:r>
            <a:r>
              <a:rPr lang="en-US" altLang="en-US" sz="2000" b="1" dirty="0" err="1" smtClean="0"/>
              <a:t>probablemente</a:t>
            </a:r>
            <a:r>
              <a:rPr lang="en-US" altLang="en-US" sz="2000" b="1" dirty="0" smtClean="0"/>
              <a:t> no </a:t>
            </a:r>
            <a:r>
              <a:rPr lang="en-US" altLang="en-US" sz="2000" b="1" dirty="0" err="1" smtClean="0"/>
              <a:t>eliminarán</a:t>
            </a:r>
            <a:r>
              <a:rPr lang="en-US" altLang="en-US" sz="2000" b="1" dirty="0" smtClean="0"/>
              <a:t>:</a:t>
            </a:r>
          </a:p>
          <a:p>
            <a:pPr marL="687388" lvl="1" indent="-228600" algn="l" rtl="0">
              <a:buFontTx/>
              <a:buChar char="•"/>
            </a:pPr>
            <a:r>
              <a:rPr lang="en-US" altLang="en-US" sz="1800" b="1" dirty="0" smtClean="0"/>
              <a:t>El </a:t>
            </a:r>
            <a:r>
              <a:rPr lang="en-US" altLang="en-US" sz="1800" b="1" dirty="0" err="1" smtClean="0"/>
              <a:t>sufrimiento</a:t>
            </a:r>
            <a:r>
              <a:rPr lang="en-US" altLang="en-US" sz="1800" b="1" dirty="0" smtClean="0"/>
              <a:t> </a:t>
            </a:r>
            <a:r>
              <a:rPr lang="en-US" altLang="en-US" sz="1800" b="1" dirty="0" err="1" smtClean="0"/>
              <a:t>humano</a:t>
            </a:r>
            <a:r>
              <a:rPr lang="en-US" altLang="en-US" sz="1800" b="1" dirty="0" smtClean="0"/>
              <a:t>.</a:t>
            </a:r>
          </a:p>
          <a:p>
            <a:pPr marL="687388" lvl="1" indent="-228600" algn="l" rtl="0">
              <a:buFontTx/>
              <a:buChar char="•"/>
            </a:pPr>
            <a:r>
              <a:rPr lang="en-US" altLang="en-US" sz="1800" b="1" dirty="0" smtClean="0"/>
              <a:t>La </a:t>
            </a:r>
            <a:r>
              <a:rPr lang="en-US" altLang="en-US" sz="1800" b="1" dirty="0" err="1" smtClean="0"/>
              <a:t>enfermedad</a:t>
            </a:r>
            <a:r>
              <a:rPr lang="en-US" altLang="en-US" sz="1800" b="1" dirty="0" smtClean="0"/>
              <a:t> y la </a:t>
            </a:r>
            <a:r>
              <a:rPr lang="en-US" altLang="en-US" sz="1800" b="1" dirty="0" err="1" smtClean="0"/>
              <a:t>muerte</a:t>
            </a:r>
            <a:r>
              <a:rPr lang="en-US" altLang="en-US" sz="1800" b="1" dirty="0" smtClean="0"/>
              <a:t>.</a:t>
            </a:r>
          </a:p>
          <a:p>
            <a:pPr marL="687388" lvl="1" indent="-228600" algn="l" rtl="0">
              <a:buFontTx/>
              <a:buChar char="•"/>
            </a:pPr>
            <a:r>
              <a:rPr lang="en-US" altLang="en-US" sz="1800" b="1" dirty="0" smtClean="0"/>
              <a:t>Los </a:t>
            </a:r>
            <a:r>
              <a:rPr lang="en-US" altLang="en-US" sz="1800" b="1" dirty="0" err="1" smtClean="0"/>
              <a:t>desastres</a:t>
            </a:r>
            <a:r>
              <a:rPr lang="en-US" altLang="en-US" sz="1800" b="1" dirty="0" smtClean="0"/>
              <a:t> </a:t>
            </a:r>
            <a:r>
              <a:rPr lang="en-US" altLang="en-US" sz="1800" b="1" dirty="0" err="1" smtClean="0"/>
              <a:t>naturales</a:t>
            </a:r>
            <a:r>
              <a:rPr lang="en-US" altLang="en-US" sz="1800" b="1" dirty="0" smtClean="0"/>
              <a:t>.</a:t>
            </a:r>
          </a:p>
          <a:p>
            <a:pPr marL="687388" lvl="1" indent="-228600" algn="l" rtl="0">
              <a:buFontTx/>
              <a:buChar char="•"/>
            </a:pPr>
            <a:r>
              <a:rPr lang="en-US" altLang="en-US" sz="1800" b="1" dirty="0" smtClean="0"/>
              <a:t>Los </a:t>
            </a:r>
            <a:r>
              <a:rPr lang="en-US" altLang="en-US" sz="1800" b="1" dirty="0" err="1" smtClean="0"/>
              <a:t>problemas</a:t>
            </a:r>
            <a:r>
              <a:rPr lang="en-US" altLang="en-US" sz="1800" b="1" dirty="0" smtClean="0"/>
              <a:t> </a:t>
            </a:r>
            <a:r>
              <a:rPr lang="en-US" altLang="en-US" sz="1800" b="1" dirty="0" err="1" smtClean="0"/>
              <a:t>espirituales</a:t>
            </a:r>
            <a:r>
              <a:rPr lang="en-US" altLang="en-US" sz="1800" b="1" dirty="0" smtClean="0"/>
              <a:t> del hombre.</a:t>
            </a:r>
          </a:p>
          <a:p>
            <a:pPr marL="344488" indent="-344488" algn="l" rtl="0">
              <a:buFontTx/>
              <a:buAutoNum type="arabicPeriod"/>
            </a:pPr>
            <a:r>
              <a:rPr lang="en-US" altLang="en-US" sz="2000" b="1" dirty="0" smtClean="0"/>
              <a:t>La </a:t>
            </a:r>
            <a:r>
              <a:rPr lang="en-US" altLang="en-US" sz="2000" b="1" dirty="0" err="1" smtClean="0"/>
              <a:t>ciencia</a:t>
            </a:r>
            <a:r>
              <a:rPr lang="en-US" altLang="en-US" sz="2000" b="1" dirty="0" smtClean="0"/>
              <a:t> </a:t>
            </a:r>
            <a:r>
              <a:rPr lang="en-US" altLang="en-US" sz="2000" b="1" dirty="0" err="1" smtClean="0"/>
              <a:t>aplicada</a:t>
            </a:r>
            <a:r>
              <a:rPr lang="en-US" altLang="en-US" sz="2000" b="1" dirty="0" smtClean="0"/>
              <a:t> (</a:t>
            </a:r>
            <a:r>
              <a:rPr lang="en-US" altLang="en-US" sz="2000" b="1" dirty="0" err="1" smtClean="0"/>
              <a:t>tecnología</a:t>
            </a:r>
            <a:r>
              <a:rPr lang="en-US" altLang="en-US" sz="2000" b="1" dirty="0" smtClean="0"/>
              <a:t>) </a:t>
            </a:r>
            <a:r>
              <a:rPr lang="en-US" altLang="en-US" sz="2000" b="1" dirty="0" err="1" smtClean="0"/>
              <a:t>puede</a:t>
            </a:r>
            <a:r>
              <a:rPr lang="en-US" altLang="en-US" sz="2000" b="1" dirty="0" smtClean="0"/>
              <a:t> </a:t>
            </a:r>
            <a:r>
              <a:rPr lang="en-US" altLang="en-US" sz="2000" b="1" dirty="0" err="1" smtClean="0"/>
              <a:t>tener</a:t>
            </a:r>
            <a:r>
              <a:rPr lang="en-US" altLang="en-US" sz="2000" b="1" dirty="0" smtClean="0"/>
              <a:t> </a:t>
            </a:r>
            <a:r>
              <a:rPr lang="en-US" altLang="en-US" sz="2000" b="1" dirty="0" err="1" smtClean="0"/>
              <a:t>buenos</a:t>
            </a:r>
            <a:r>
              <a:rPr lang="en-US" altLang="en-US" sz="2000" b="1" dirty="0" smtClean="0"/>
              <a:t> o </a:t>
            </a:r>
            <a:r>
              <a:rPr lang="en-US" altLang="en-US" sz="2000" b="1" dirty="0" err="1" smtClean="0"/>
              <a:t>malos</a:t>
            </a:r>
            <a:r>
              <a:rPr lang="en-US" altLang="en-US" sz="2000" b="1" dirty="0" smtClean="0"/>
              <a:t> </a:t>
            </a:r>
            <a:r>
              <a:rPr lang="en-US" altLang="en-US" sz="2000" b="1" dirty="0" err="1" smtClean="0"/>
              <a:t>usos</a:t>
            </a:r>
            <a:r>
              <a:rPr lang="en-US" altLang="en-US" sz="2000" b="1" dirty="0" smtClean="0"/>
              <a:t>, </a:t>
            </a:r>
            <a:r>
              <a:rPr lang="en-US" altLang="en-US" sz="2000" b="1" dirty="0" err="1" smtClean="0"/>
              <a:t>los</a:t>
            </a:r>
            <a:r>
              <a:rPr lang="en-US" altLang="en-US" sz="2000" b="1" dirty="0" smtClean="0"/>
              <a:t> </a:t>
            </a:r>
            <a:r>
              <a:rPr lang="en-US" altLang="en-US" sz="2000" b="1" dirty="0" err="1" smtClean="0"/>
              <a:t>cuales</a:t>
            </a:r>
            <a:r>
              <a:rPr lang="en-US" altLang="en-US" sz="2000" b="1" dirty="0" smtClean="0"/>
              <a:t> </a:t>
            </a:r>
            <a:r>
              <a:rPr lang="en-US" altLang="en-US" sz="2000" b="1" dirty="0" err="1" smtClean="0"/>
              <a:t>deben</a:t>
            </a:r>
            <a:r>
              <a:rPr lang="en-US" altLang="en-US" sz="2000" b="1" dirty="0" smtClean="0"/>
              <a:t> </a:t>
            </a:r>
            <a:r>
              <a:rPr lang="en-US" altLang="en-US" sz="2000" b="1" dirty="0" err="1" smtClean="0"/>
              <a:t>ser</a:t>
            </a:r>
            <a:r>
              <a:rPr lang="en-US" altLang="en-US" sz="2000" b="1" dirty="0" smtClean="0"/>
              <a:t> </a:t>
            </a:r>
            <a:r>
              <a:rPr lang="en-US" altLang="en-US" sz="2000" b="1" dirty="0" err="1" smtClean="0"/>
              <a:t>juzgados</a:t>
            </a:r>
            <a:r>
              <a:rPr lang="en-US" altLang="en-US" sz="2000" b="1" dirty="0" smtClean="0"/>
              <a:t> </a:t>
            </a:r>
            <a:r>
              <a:rPr lang="en-US" altLang="en-US" sz="2000" b="1" dirty="0" err="1" smtClean="0"/>
              <a:t>por</a:t>
            </a:r>
            <a:r>
              <a:rPr lang="en-US" altLang="en-US" sz="2000" b="1" dirty="0" smtClean="0"/>
              <a:t> </a:t>
            </a:r>
            <a:r>
              <a:rPr lang="en-US" altLang="en-US" sz="2000" b="1" dirty="0" err="1" smtClean="0"/>
              <a:t>los</a:t>
            </a:r>
            <a:r>
              <a:rPr lang="en-US" altLang="en-US" sz="2000" b="1" dirty="0" smtClean="0"/>
              <a:t> </a:t>
            </a:r>
            <a:r>
              <a:rPr lang="en-US" altLang="en-US" sz="2000" b="1" dirty="0" err="1" smtClean="0"/>
              <a:t>principios</a:t>
            </a:r>
            <a:r>
              <a:rPr lang="en-US" altLang="en-US" sz="2000" b="1" dirty="0" smtClean="0"/>
              <a:t> de la palabra de Dios.</a:t>
            </a:r>
          </a:p>
        </p:txBody>
      </p:sp>
      <p:sp>
        <p:nvSpPr>
          <p:cNvPr id="184326" name="AutoShape 4">
            <a:hlinkClick r:id="rId3" action="ppaction://hlinksldjump" highlightClick="1"/>
          </p:cNvPr>
          <p:cNvSpPr>
            <a:spLocks noChangeArrowheads="1"/>
          </p:cNvSpPr>
          <p:nvPr/>
        </p:nvSpPr>
        <p:spPr bwMode="auto">
          <a:xfrm>
            <a:off x="0" y="-1"/>
            <a:ext cx="2062976" cy="334537"/>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17417" name="AutoShape 9">
            <a:hlinkClick r:id="rId4" action="ppaction://hlinksldjump" highlightClick="1"/>
          </p:cNvPr>
          <p:cNvSpPr>
            <a:spLocks noChangeArrowheads="1"/>
          </p:cNvSpPr>
          <p:nvPr/>
        </p:nvSpPr>
        <p:spPr bwMode="auto">
          <a:xfrm>
            <a:off x="6869151" y="6546850"/>
            <a:ext cx="2274849" cy="311150"/>
          </a:xfrm>
          <a:prstGeom prst="actionButtonBlank">
            <a:avLst/>
          </a:prstGeom>
          <a:solidFill>
            <a:schemeClr val="folHlink"/>
          </a:solidFill>
          <a:ln>
            <a:noFill/>
          </a:ln>
          <a:effectLst/>
        </p:spPr>
        <p:txBody>
          <a:bodyPr wrap="none" anchor="ctr"/>
          <a:lstStyle/>
          <a:p>
            <a:pPr algn="ctr" rtl="0">
              <a:defRPr/>
            </a:pPr>
            <a:r>
              <a:rPr lang="en-US" altLang="en-US" sz="1600" b="1" dirty="0">
                <a:effectLst>
                  <a:outerShdw blurRad="38100" dist="38100" dir="2700000" algn="tl">
                    <a:srgbClr val="FFFFFF"/>
                  </a:outerShdw>
                </a:effectLst>
                <a:cs typeface="+mn-cs"/>
              </a:rPr>
              <a:t>Lógica de la lección</a:t>
            </a:r>
          </a:p>
        </p:txBody>
      </p:sp>
      <p:sp>
        <p:nvSpPr>
          <p:cNvPr id="18432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D7F358A-98BB-49A4-A6E1-9E90C7EADE45}" type="slidenum">
              <a:rPr lang="en-US" altLang="en-US" sz="1400"/>
              <a:pPr algn="l" rtl="0">
                <a:spcBef>
                  <a:spcPct val="0"/>
                </a:spcBef>
                <a:buFontTx/>
                <a:buNone/>
              </a:pPr>
              <a:t>155</a:t>
            </a:fld>
            <a:endParaRPr lang="en-US" altLang="en-US" sz="1400"/>
          </a:p>
        </p:txBody>
      </p:sp>
    </p:spTree>
    <p:extLst>
      <p:ext uri="{BB962C8B-B14F-4D97-AF65-F5344CB8AC3E}">
        <p14:creationId xmlns:p14="http://schemas.microsoft.com/office/powerpoint/2010/main" val="17940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83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83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3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83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3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83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83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83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837">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83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23052"/>
            <a:ext cx="7772400" cy="762000"/>
          </a:xfrm>
        </p:spPr>
        <p:txBody>
          <a:bodyPr/>
          <a:lstStyle/>
          <a:p>
            <a:pPr rtl="0">
              <a:defRPr/>
            </a:pPr>
            <a:r>
              <a:rPr lang="en-US" dirty="0"/>
              <a:t>La necesidad del hombre de un piso superior</a:t>
            </a:r>
            <a:r>
              <a:rPr lang="en-US" baseline="30000" dirty="0"/>
              <a:t>1</a:t>
            </a:r>
          </a:p>
        </p:txBody>
      </p:sp>
      <p:sp>
        <p:nvSpPr>
          <p:cNvPr id="3" name="Content Placeholder 2"/>
          <p:cNvSpPr>
            <a:spLocks noGrp="1"/>
          </p:cNvSpPr>
          <p:nvPr>
            <p:ph idx="1"/>
          </p:nvPr>
        </p:nvSpPr>
        <p:spPr>
          <a:xfrm>
            <a:off x="101600" y="4800600"/>
            <a:ext cx="8966200" cy="1219200"/>
          </a:xfrm>
          <a:solidFill>
            <a:srgbClr val="FFFF00"/>
          </a:solidFill>
          <a:ln>
            <a:solidFill>
              <a:schemeClr val="tx1"/>
            </a:solidFill>
            <a:miter lim="800000"/>
            <a:headEnd/>
            <a:tailEnd/>
          </a:ln>
        </p:spPr>
        <p:txBody>
          <a:bodyPr/>
          <a:lstStyle/>
          <a:p>
            <a:pPr marL="0" indent="0">
              <a:buNone/>
            </a:pPr>
            <a:r>
              <a:rPr lang="en-US" altLang="en-US" sz="2400" dirty="0" smtClean="0"/>
              <a:t>…</a:t>
            </a:r>
            <a:r>
              <a:rPr lang="es-ES" altLang="en-US" sz="2400" dirty="0"/>
              <a:t>y cambiaron la gloria del Dios incorruptible por una imagen en forma de hombre corruptible, de aves, de cuadrúpedos y de reptiles. </a:t>
            </a:r>
            <a:r>
              <a:rPr lang="en-US" altLang="en-US" sz="2400" b="1" dirty="0" smtClean="0">
                <a:solidFill>
                  <a:srgbClr val="0000FF"/>
                </a:solidFill>
              </a:rPr>
              <a:t>Rom 1:23</a:t>
            </a:r>
          </a:p>
          <a:p>
            <a:pPr marL="0" indent="0" algn="l" rtl="0">
              <a:buFontTx/>
              <a:buNone/>
            </a:pPr>
            <a:endParaRPr lang="en-US" altLang="en-US" sz="2400" dirty="0" smtClean="0"/>
          </a:p>
        </p:txBody>
      </p:sp>
      <p:sp>
        <p:nvSpPr>
          <p:cNvPr id="3379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5349" name="TextBox 4"/>
          <p:cNvSpPr txBox="1">
            <a:spLocks noChangeArrowheads="1"/>
          </p:cNvSpPr>
          <p:nvPr/>
        </p:nvSpPr>
        <p:spPr bwMode="auto">
          <a:xfrm>
            <a:off x="4022725" y="1519238"/>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3600" b="1" i="1"/>
              <a:t>Dios</a:t>
            </a:r>
          </a:p>
        </p:txBody>
      </p:sp>
      <p:sp>
        <p:nvSpPr>
          <p:cNvPr id="185350" name="TextBox 5"/>
          <p:cNvSpPr txBox="1">
            <a:spLocks noChangeArrowheads="1"/>
          </p:cNvSpPr>
          <p:nvPr/>
        </p:nvSpPr>
        <p:spPr bwMode="auto">
          <a:xfrm>
            <a:off x="3776622" y="3048000"/>
            <a:ext cx="1781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b="1" i="1" dirty="0"/>
              <a:t>Hombre</a:t>
            </a:r>
          </a:p>
        </p:txBody>
      </p:sp>
      <p:sp>
        <p:nvSpPr>
          <p:cNvPr id="185351" name="TextBox 6"/>
          <p:cNvSpPr txBox="1">
            <a:spLocks noChangeArrowheads="1"/>
          </p:cNvSpPr>
          <p:nvPr/>
        </p:nvSpPr>
        <p:spPr bwMode="auto">
          <a:xfrm>
            <a:off x="2657475" y="4127500"/>
            <a:ext cx="401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Mundo</a:t>
            </a:r>
            <a:r>
              <a:rPr lang="en-US" altLang="en-US" sz="2400" b="1" i="1" dirty="0"/>
              <a:t> (</a:t>
            </a:r>
            <a:r>
              <a:rPr lang="en-US" altLang="en-US" sz="2400" b="1" i="1" dirty="0" err="1"/>
              <a:t>Naturaleza</a:t>
            </a:r>
            <a:r>
              <a:rPr lang="en-US" altLang="en-US" sz="2400" b="1" i="1" dirty="0"/>
              <a:t>)</a:t>
            </a:r>
          </a:p>
        </p:txBody>
      </p:sp>
      <p:cxnSp>
        <p:nvCxnSpPr>
          <p:cNvPr id="185352" name="Straight Connector 7"/>
          <p:cNvCxnSpPr>
            <a:cxnSpLocks noChangeShapeType="1"/>
          </p:cNvCxnSpPr>
          <p:nvPr/>
        </p:nvCxnSpPr>
        <p:spPr bwMode="auto">
          <a:xfrm>
            <a:off x="1905000" y="2743200"/>
            <a:ext cx="6781800" cy="0"/>
          </a:xfrm>
          <a:prstGeom prst="line">
            <a:avLst/>
          </a:prstGeom>
          <a:noFill/>
          <a:ln w="5715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3" name="Straight Connector 8"/>
          <p:cNvCxnSpPr>
            <a:cxnSpLocks noChangeShapeType="1"/>
          </p:cNvCxnSpPr>
          <p:nvPr/>
        </p:nvCxnSpPr>
        <p:spPr bwMode="auto">
          <a:xfrm>
            <a:off x="457200" y="3894138"/>
            <a:ext cx="61722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a:spLocks noChangeArrowheads="1"/>
          </p:cNvSpPr>
          <p:nvPr/>
        </p:nvSpPr>
        <p:spPr bwMode="auto">
          <a:xfrm>
            <a:off x="5487977" y="637409"/>
            <a:ext cx="3991779" cy="2062103"/>
          </a:xfrm>
          <a:prstGeom prst="rect">
            <a:avLst/>
          </a:prstGeom>
          <a:noFill/>
          <a:ln>
            <a:noFill/>
          </a:ln>
        </p:spPr>
        <p:txBody>
          <a:bodyPr wrap="squar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2000" b="1" i="1" dirty="0">
                <a:solidFill>
                  <a:srgbClr val="FF0000"/>
                </a:solidFill>
                <a:cs typeface="+mn-cs"/>
              </a:rPr>
              <a:t>Alternativas</a:t>
            </a:r>
          </a:p>
          <a:p>
            <a:pPr marL="285750" indent="-285750" algn="l" rtl="0">
              <a:spcBef>
                <a:spcPct val="0"/>
              </a:spcBef>
              <a:defRPr/>
            </a:pPr>
            <a:r>
              <a:rPr lang="en-US" altLang="en-US" sz="1800" b="1" i="1" dirty="0">
                <a:solidFill>
                  <a:srgbClr val="FF0000"/>
                </a:solidFill>
                <a:cs typeface="+mn-cs"/>
              </a:rPr>
              <a:t>Ciencia y </a:t>
            </a:r>
            <a:r>
              <a:rPr lang="en-US" altLang="en-US" sz="1800" b="1" i="1" dirty="0" err="1" smtClean="0">
                <a:solidFill>
                  <a:srgbClr val="FF0000"/>
                </a:solidFill>
                <a:cs typeface="+mn-cs"/>
              </a:rPr>
              <a:t>filosofía</a:t>
            </a:r>
            <a:r>
              <a:rPr lang="en-US" altLang="en-US" sz="1800" b="1" i="1" dirty="0">
                <a:solidFill>
                  <a:srgbClr val="FF0000"/>
                </a:solidFill>
                <a:cs typeface="+mn-cs"/>
              </a:rPr>
              <a:t/>
            </a:r>
            <a:br>
              <a:rPr lang="en-US" altLang="en-US" sz="1800" b="1" i="1" dirty="0">
                <a:solidFill>
                  <a:srgbClr val="FF0000"/>
                </a:solidFill>
                <a:cs typeface="+mn-cs"/>
              </a:rPr>
            </a:br>
            <a:r>
              <a:rPr lang="en-US" altLang="en-US" sz="1800" b="1" i="1" dirty="0" smtClean="0">
                <a:solidFill>
                  <a:srgbClr val="FF0000"/>
                </a:solidFill>
                <a:cs typeface="+mn-cs"/>
              </a:rPr>
              <a:t>(</a:t>
            </a:r>
            <a:r>
              <a:rPr lang="en-US" altLang="en-US" sz="1800" b="1" i="1" dirty="0" err="1" smtClean="0">
                <a:solidFill>
                  <a:srgbClr val="FF0000"/>
                </a:solidFill>
                <a:cs typeface="+mn-cs"/>
              </a:rPr>
              <a:t>razón</a:t>
            </a:r>
            <a:r>
              <a:rPr lang="en-US" altLang="en-US" sz="1800" b="1" i="1" dirty="0" smtClean="0">
                <a:solidFill>
                  <a:srgbClr val="FF0000"/>
                </a:solidFill>
                <a:cs typeface="+mn-cs"/>
              </a:rPr>
              <a:t> </a:t>
            </a:r>
            <a:r>
              <a:rPr lang="en-US" altLang="en-US" sz="1800" b="1" i="1" dirty="0">
                <a:solidFill>
                  <a:srgbClr val="FF0000"/>
                </a:solidFill>
                <a:cs typeface="+mn-cs"/>
              </a:rPr>
              <a:t>humana)</a:t>
            </a:r>
          </a:p>
          <a:p>
            <a:pPr marL="285750" indent="-285750" algn="l" rtl="0">
              <a:spcBef>
                <a:spcPct val="0"/>
              </a:spcBef>
              <a:defRPr/>
            </a:pPr>
            <a:r>
              <a:rPr lang="en-US" altLang="en-US" sz="1800" b="1" i="1" dirty="0">
                <a:solidFill>
                  <a:srgbClr val="FF0000"/>
                </a:solidFill>
                <a:cs typeface="+mn-cs"/>
              </a:rPr>
              <a:t>Experiencia personal</a:t>
            </a:r>
          </a:p>
          <a:p>
            <a:pPr marL="285750" indent="-285750" algn="l" rtl="0">
              <a:spcBef>
                <a:spcPct val="0"/>
              </a:spcBef>
              <a:defRPr/>
            </a:pPr>
            <a:r>
              <a:rPr lang="en-US" altLang="en-US" sz="1800" b="1" i="1" dirty="0" err="1">
                <a:solidFill>
                  <a:srgbClr val="FF0000"/>
                </a:solidFill>
                <a:cs typeface="+mn-cs"/>
              </a:rPr>
              <a:t>Gobiernos</a:t>
            </a:r>
            <a:r>
              <a:rPr lang="en-US" altLang="en-US" sz="1800" b="1" i="1" dirty="0">
                <a:solidFill>
                  <a:srgbClr val="FF0000"/>
                </a:solidFill>
                <a:cs typeface="+mn-cs"/>
              </a:rPr>
              <a:t> </a:t>
            </a:r>
            <a:r>
              <a:rPr lang="en-US" altLang="en-US" sz="1800" b="1" i="1" dirty="0" smtClean="0">
                <a:solidFill>
                  <a:srgbClr val="FF0000"/>
                </a:solidFill>
                <a:cs typeface="+mn-cs"/>
              </a:rPr>
              <a:t>(¿</a:t>
            </a:r>
            <a:r>
              <a:rPr lang="en-US" altLang="en-US" sz="1800" b="1" i="1" dirty="0" err="1" smtClean="0">
                <a:solidFill>
                  <a:srgbClr val="FF0000"/>
                </a:solidFill>
                <a:cs typeface="+mn-cs"/>
              </a:rPr>
              <a:t>deificados</a:t>
            </a:r>
            <a:r>
              <a:rPr lang="en-US" altLang="en-US" sz="1800" b="1" i="1" dirty="0">
                <a:solidFill>
                  <a:srgbClr val="FF0000"/>
                </a:solidFill>
                <a:cs typeface="+mn-cs"/>
              </a:rPr>
              <a:t>?)</a:t>
            </a:r>
          </a:p>
          <a:p>
            <a:pPr marL="285750" indent="-285750" algn="l" rtl="0">
              <a:spcBef>
                <a:spcPct val="0"/>
              </a:spcBef>
              <a:defRPr/>
            </a:pPr>
            <a:r>
              <a:rPr lang="en-US" altLang="en-US" sz="1800" b="1" i="1" dirty="0" err="1" smtClean="0">
                <a:solidFill>
                  <a:srgbClr val="FF0000"/>
                </a:solidFill>
                <a:cs typeface="+mn-cs"/>
              </a:rPr>
              <a:t>Cosas</a:t>
            </a:r>
            <a:r>
              <a:rPr lang="en-US" altLang="en-US" sz="1800" b="1" i="1" dirty="0" smtClean="0">
                <a:solidFill>
                  <a:srgbClr val="FF0000"/>
                </a:solidFill>
                <a:cs typeface="+mn-cs"/>
              </a:rPr>
              <a:t> sin </a:t>
            </a:r>
            <a:r>
              <a:rPr lang="en-US" altLang="en-US" sz="1800" b="1" i="1" dirty="0" err="1" smtClean="0">
                <a:solidFill>
                  <a:srgbClr val="FF0000"/>
                </a:solidFill>
                <a:cs typeface="+mn-cs"/>
              </a:rPr>
              <a:t>razón</a:t>
            </a:r>
            <a:r>
              <a:rPr lang="en-US" altLang="en-US" sz="1800" b="1" i="1" dirty="0" smtClean="0">
                <a:solidFill>
                  <a:srgbClr val="FF0000"/>
                </a:solidFill>
                <a:cs typeface="+mn-cs"/>
              </a:rPr>
              <a:t> (</a:t>
            </a:r>
            <a:r>
              <a:rPr lang="en-US" altLang="en-US" sz="1800" b="1" i="1" dirty="0">
                <a:solidFill>
                  <a:srgbClr val="FF0000"/>
                </a:solidFill>
                <a:cs typeface="+mn-cs"/>
              </a:rPr>
              <a:t>incl. </a:t>
            </a:r>
            <a:r>
              <a:rPr lang="en-US" altLang="en-US" sz="1800" b="1" i="1" dirty="0" smtClean="0">
                <a:solidFill>
                  <a:srgbClr val="FF0000"/>
                </a:solidFill>
                <a:cs typeface="+mn-cs"/>
              </a:rPr>
              <a:t/>
            </a:r>
            <a:br>
              <a:rPr lang="en-US" altLang="en-US" sz="1800" b="1" i="1" dirty="0" smtClean="0">
                <a:solidFill>
                  <a:srgbClr val="FF0000"/>
                </a:solidFill>
                <a:cs typeface="+mn-cs"/>
              </a:rPr>
            </a:br>
            <a:r>
              <a:rPr lang="en-US" altLang="en-US" sz="1800" b="1" i="1" dirty="0" err="1" smtClean="0">
                <a:solidFill>
                  <a:srgbClr val="FF0000"/>
                </a:solidFill>
                <a:cs typeface="+mn-cs"/>
              </a:rPr>
              <a:t>drogas</a:t>
            </a:r>
            <a:r>
              <a:rPr lang="en-US" altLang="en-US" sz="1800" b="1" i="1" dirty="0">
                <a:solidFill>
                  <a:srgbClr val="FF0000"/>
                </a:solidFill>
                <a:cs typeface="+mn-cs"/>
              </a:rPr>
              <a:t>)</a:t>
            </a:r>
          </a:p>
        </p:txBody>
      </p:sp>
      <p:sp>
        <p:nvSpPr>
          <p:cNvPr id="4" name="Up-Down Arrow 3"/>
          <p:cNvSpPr/>
          <p:nvPr/>
        </p:nvSpPr>
        <p:spPr bwMode="auto">
          <a:xfrm>
            <a:off x="7620000" y="2819400"/>
            <a:ext cx="533400" cy="1743075"/>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l" rtl="0">
              <a:defRPr/>
            </a:pPr>
            <a:endParaRPr lang="en-US"/>
          </a:p>
        </p:txBody>
      </p:sp>
      <p:sp>
        <p:nvSpPr>
          <p:cNvPr id="185356" name="TextBox 4"/>
          <p:cNvSpPr txBox="1">
            <a:spLocks noChangeArrowheads="1"/>
          </p:cNvSpPr>
          <p:nvPr/>
        </p:nvSpPr>
        <p:spPr bwMode="auto">
          <a:xfrm>
            <a:off x="7305675" y="3500438"/>
            <a:ext cx="116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Finito</a:t>
            </a:r>
          </a:p>
        </p:txBody>
      </p:sp>
      <p:sp>
        <p:nvSpPr>
          <p:cNvPr id="18" name="Up-Down Arrow 17"/>
          <p:cNvSpPr/>
          <p:nvPr/>
        </p:nvSpPr>
        <p:spPr bwMode="auto">
          <a:xfrm>
            <a:off x="660400" y="1914525"/>
            <a:ext cx="533400" cy="1971675"/>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l" rtl="0">
              <a:defRPr/>
            </a:pPr>
            <a:endParaRPr lang="en-US"/>
          </a:p>
        </p:txBody>
      </p:sp>
      <p:sp>
        <p:nvSpPr>
          <p:cNvPr id="185358" name="TextBox 4"/>
          <p:cNvSpPr txBox="1">
            <a:spLocks noChangeArrowheads="1"/>
          </p:cNvSpPr>
          <p:nvPr/>
        </p:nvSpPr>
        <p:spPr bwMode="auto">
          <a:xfrm>
            <a:off x="101600" y="2597150"/>
            <a:ext cx="165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Espiritual</a:t>
            </a:r>
          </a:p>
        </p:txBody>
      </p:sp>
      <p:sp>
        <p:nvSpPr>
          <p:cNvPr id="8" name="Freeform 7"/>
          <p:cNvSpPr>
            <a:spLocks/>
          </p:cNvSpPr>
          <p:nvPr/>
        </p:nvSpPr>
        <p:spPr bwMode="auto">
          <a:xfrm>
            <a:off x="3213100" y="1905000"/>
            <a:ext cx="749300" cy="1435100"/>
          </a:xfrm>
          <a:custGeom>
            <a:avLst/>
            <a:gdLst>
              <a:gd name="T0" fmla="*/ 90765446 w 596259"/>
              <a:gd name="T1" fmla="*/ 0 h 1280160"/>
              <a:gd name="T2" fmla="*/ 289026 w 596259"/>
              <a:gd name="T3" fmla="*/ 6546741 h 1280160"/>
              <a:gd name="T4" fmla="*/ 67566462 w 596259"/>
              <a:gd name="T5" fmla="*/ 14100690 h 1280160"/>
              <a:gd name="T6" fmla="*/ 0 60000 65536"/>
              <a:gd name="T7" fmla="*/ 0 60000 65536"/>
              <a:gd name="T8" fmla="*/ 0 60000 65536"/>
            </a:gdLst>
            <a:ahLst/>
            <a:cxnLst>
              <a:cxn ang="T6">
                <a:pos x="T0" y="T1"/>
              </a:cxn>
              <a:cxn ang="T7">
                <a:pos x="T2" y="T3"/>
              </a:cxn>
              <a:cxn ang="T8">
                <a:pos x="T4" y="T5"/>
              </a:cxn>
            </a:cxnLst>
            <a:rect l="0" t="0" r="r" b="b"/>
            <a:pathLst>
              <a:path w="596259" h="1280160">
                <a:moveTo>
                  <a:pt x="596259" y="0"/>
                </a:moveTo>
                <a:cubicBezTo>
                  <a:pt x="311779" y="190500"/>
                  <a:pt x="27299" y="381000"/>
                  <a:pt x="1899" y="594360"/>
                </a:cubicBezTo>
                <a:cubicBezTo>
                  <a:pt x="-23501" y="807720"/>
                  <a:pt x="210179" y="1043940"/>
                  <a:pt x="443859" y="1280160"/>
                </a:cubicBezTo>
              </a:path>
            </a:pathLst>
          </a:custGeom>
          <a:noFill/>
          <a:ln w="57150" cap="flat" cmpd="sng" algn="ctr">
            <a:solidFill>
              <a:srgbClr val="0000FF"/>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9" name="TextBox 8"/>
          <p:cNvSpPr txBox="1">
            <a:spLocks noChangeArrowheads="1"/>
          </p:cNvSpPr>
          <p:nvPr/>
        </p:nvSpPr>
        <p:spPr bwMode="auto">
          <a:xfrm>
            <a:off x="2255838" y="1143000"/>
            <a:ext cx="17716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2400" i="1" dirty="0" err="1">
                <a:solidFill>
                  <a:srgbClr val="0000FF"/>
                </a:solidFill>
              </a:rPr>
              <a:t>Sentido</a:t>
            </a:r>
            <a:endParaRPr lang="en-US" altLang="en-US" sz="2400" i="1" dirty="0">
              <a:solidFill>
                <a:srgbClr val="0000FF"/>
              </a:solidFill>
            </a:endParaRPr>
          </a:p>
          <a:p>
            <a:pPr algn="l" rtl="0" eaLnBrk="1" hangingPunct="1">
              <a:spcBef>
                <a:spcPct val="0"/>
              </a:spcBef>
              <a:buFontTx/>
              <a:buNone/>
            </a:pPr>
            <a:r>
              <a:rPr lang="es-ES" altLang="en-US" sz="2400" i="1" dirty="0" smtClean="0">
                <a:solidFill>
                  <a:srgbClr val="0000FF"/>
                </a:solidFill>
              </a:rPr>
              <a:t>Propósito</a:t>
            </a:r>
            <a:endParaRPr lang="en-US" altLang="en-US" sz="2400" i="1" dirty="0">
              <a:solidFill>
                <a:srgbClr val="0000FF"/>
              </a:solidFill>
            </a:endParaRPr>
          </a:p>
          <a:p>
            <a:pPr algn="l" rtl="0" eaLnBrk="1" hangingPunct="1">
              <a:spcBef>
                <a:spcPct val="0"/>
              </a:spcBef>
              <a:buFontTx/>
              <a:buNone/>
            </a:pPr>
            <a:r>
              <a:rPr lang="es-ES" altLang="en-US" sz="2400" i="1" dirty="0" smtClean="0">
                <a:solidFill>
                  <a:srgbClr val="0000FF"/>
                </a:solidFill>
              </a:rPr>
              <a:t>Normas</a:t>
            </a:r>
            <a:endParaRPr lang="en-US" altLang="en-US" sz="2400" i="1" dirty="0">
              <a:solidFill>
                <a:srgbClr val="0000FF"/>
              </a:solidFill>
            </a:endParaRPr>
          </a:p>
          <a:p>
            <a:pPr algn="l" rtl="0" eaLnBrk="1" hangingPunct="1">
              <a:spcBef>
                <a:spcPct val="0"/>
              </a:spcBef>
              <a:buFontTx/>
              <a:buNone/>
            </a:pPr>
            <a:r>
              <a:rPr lang="en-US" altLang="en-US" sz="2400" i="1" dirty="0" smtClean="0">
                <a:solidFill>
                  <a:srgbClr val="0000FF"/>
                </a:solidFill>
              </a:rPr>
              <a:t>Esperanza</a:t>
            </a:r>
            <a:endParaRPr lang="en-US" altLang="en-US" sz="2400" i="1" dirty="0">
              <a:solidFill>
                <a:srgbClr val="0000FF"/>
              </a:solidFill>
            </a:endParaRPr>
          </a:p>
        </p:txBody>
      </p:sp>
      <p:sp>
        <p:nvSpPr>
          <p:cNvPr id="10" name="Rectangle 9"/>
          <p:cNvSpPr>
            <a:spLocks noChangeArrowheads="1"/>
          </p:cNvSpPr>
          <p:nvPr/>
        </p:nvSpPr>
        <p:spPr bwMode="auto">
          <a:xfrm>
            <a:off x="3977481" y="1543071"/>
            <a:ext cx="1214438" cy="6461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5362" name="TextBox 10"/>
          <p:cNvSpPr txBox="1">
            <a:spLocks noChangeArrowheads="1"/>
          </p:cNvSpPr>
          <p:nvPr/>
        </p:nvSpPr>
        <p:spPr bwMode="auto">
          <a:xfrm>
            <a:off x="3733800" y="6477000"/>
            <a:ext cx="5487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400" baseline="30000" dirty="0"/>
              <a:t>1</a:t>
            </a:r>
            <a:r>
              <a:rPr lang="en-US" altLang="en-US" sz="1400" dirty="0"/>
              <a:t>Véase Schaeffer, Francis A</a:t>
            </a:r>
            <a:r>
              <a:rPr lang="en-US" altLang="en-US" sz="1400" dirty="0" smtClean="0"/>
              <a:t>., </a:t>
            </a:r>
            <a:r>
              <a:rPr lang="en-US" altLang="en-US" sz="1400" u="sng" dirty="0" smtClean="0"/>
              <a:t>El </a:t>
            </a:r>
            <a:r>
              <a:rPr lang="en-US" altLang="en-US" sz="1400" u="sng" dirty="0"/>
              <a:t>Dios que </a:t>
            </a:r>
            <a:r>
              <a:rPr lang="en-US" altLang="en-US" sz="1400" u="sng" dirty="0" err="1"/>
              <a:t>está</a:t>
            </a:r>
            <a:r>
              <a:rPr lang="en-US" altLang="en-US" sz="1400" u="sng" dirty="0"/>
              <a:t> </a:t>
            </a:r>
            <a:r>
              <a:rPr lang="en-US" altLang="en-US" sz="1400" u="sng" dirty="0" err="1"/>
              <a:t>ahí</a:t>
            </a:r>
            <a:r>
              <a:rPr lang="en-US" altLang="en-US" sz="1400" dirty="0"/>
              <a:t>, </a:t>
            </a:r>
            <a:r>
              <a:rPr lang="en-US" altLang="en-US" sz="1400" dirty="0" err="1"/>
              <a:t>pág</a:t>
            </a:r>
            <a:r>
              <a:rPr lang="en-US" altLang="en-US" sz="1400" dirty="0"/>
              <a:t>. 94.</a:t>
            </a:r>
          </a:p>
        </p:txBody>
      </p:sp>
      <p:sp>
        <p:nvSpPr>
          <p:cNvPr id="18536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6F3F3A9-4913-4EF1-915E-151F7EB43BE6}" type="slidenum">
              <a:rPr lang="en-US" altLang="en-US" sz="1400"/>
              <a:pPr algn="l" rtl="0">
                <a:spcBef>
                  <a:spcPct val="0"/>
                </a:spcBef>
                <a:buFontTx/>
                <a:buNone/>
              </a:pPr>
              <a:t>156</a:t>
            </a:fld>
            <a:endParaRPr lang="en-US" altLang="en-US" sz="1400"/>
          </a:p>
        </p:txBody>
      </p:sp>
    </p:spTree>
    <p:extLst>
      <p:ext uri="{BB962C8B-B14F-4D97-AF65-F5344CB8AC3E}">
        <p14:creationId xmlns:p14="http://schemas.microsoft.com/office/powerpoint/2010/main" val="153272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bg/>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build="p"/>
      <p:bldP spid="8" grpId="0" animBg="1"/>
      <p:bldP spid="9" grpId="0"/>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p:nvSpPr>
        <p:spPr bwMode="auto">
          <a:xfrm>
            <a:off x="1061357" y="4089646"/>
            <a:ext cx="6286500" cy="45764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historia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historia</a:t>
            </a: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19463" name="AutoShape 7">
            <a:hlinkClick r:id="rId5"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157</a:t>
            </a:fld>
            <a:endParaRPr lang="en-US" altLang="en-US" sz="1400"/>
          </a:p>
        </p:txBody>
      </p:sp>
      <p:sp>
        <p:nvSpPr>
          <p:cNvPr id="15" name="AutoShape 7">
            <a:hlinkClick r:id="rId5"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5"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5"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5"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5"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5"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050" b="1" dirty="0" smtClean="0">
                <a:effectLst>
                  <a:outerShdw blurRad="38100" dist="38100" dir="2700000" algn="tl">
                    <a:srgbClr val="FFFFFF"/>
                  </a:outerShdw>
                </a:effectLst>
                <a:cs typeface="+mn-cs"/>
              </a:rPr>
              <a:t>Gr</a:t>
            </a:r>
            <a:r>
              <a:rPr lang="es-ES" altLang="en-US" sz="1050" b="1" dirty="0" err="1" smtClean="0">
                <a:effectLst>
                  <a:outerShdw blurRad="38100" dist="38100" dir="2700000" algn="tl">
                    <a:srgbClr val="FFFFFF"/>
                  </a:outerShdw>
                </a:effectLst>
                <a:cs typeface="+mn-cs"/>
              </a:rPr>
              <a:t>áficas</a:t>
            </a:r>
            <a:r>
              <a:rPr lang="es-ES" altLang="en-US" sz="1050" b="1" dirty="0" smtClean="0">
                <a:effectLst>
                  <a:outerShdw blurRad="38100" dist="38100" dir="2700000" algn="tl">
                    <a:srgbClr val="FFFFFF"/>
                  </a:outerShdw>
                </a:effectLst>
                <a:cs typeface="+mn-cs"/>
              </a:rPr>
              <a:t> de</a:t>
            </a:r>
            <a:r>
              <a:rPr lang="es-ES" altLang="en-US" sz="1200" b="1" dirty="0" smtClean="0">
                <a:effectLst>
                  <a:outerShdw blurRad="38100" dist="38100" dir="2700000" algn="tl">
                    <a:srgbClr val="FFFFFF"/>
                  </a:outerShdw>
                </a:effectLst>
                <a:cs typeface="+mn-cs"/>
              </a:rPr>
              <a:t> </a:t>
            </a:r>
            <a:br>
              <a:rPr lang="es-ES" altLang="en-US" sz="1200" b="1" dirty="0" smtClean="0">
                <a:effectLst>
                  <a:outerShdw blurRad="38100" dist="38100" dir="2700000" algn="tl">
                    <a:srgbClr val="FFFFFF"/>
                  </a:outerShdw>
                </a:effectLst>
                <a:cs typeface="+mn-cs"/>
              </a:rPr>
            </a:br>
            <a:r>
              <a:rPr lang="es-ES" altLang="en-US" sz="1200" b="1" dirty="0" smtClean="0">
                <a:effectLst>
                  <a:outerShdw blurRad="38100" dist="38100" dir="2700000" algn="tl">
                    <a:srgbClr val="FFFFFF"/>
                  </a:outerShdw>
                </a:effectLst>
                <a:cs typeface="+mn-cs"/>
              </a:rPr>
              <a:t>la lección</a:t>
            </a:r>
            <a:endParaRPr lang="en-US" altLang="en-US" sz="1200" b="1" dirty="0">
              <a:effectLst>
                <a:outerShdw blurRad="38100" dist="38100" dir="2700000" algn="tl">
                  <a:srgbClr val="FFFFFF"/>
                </a:outerShdw>
              </a:effectLst>
              <a:cs typeface="+mn-cs"/>
            </a:endParaRPr>
          </a:p>
        </p:txBody>
      </p:sp>
      <p:sp>
        <p:nvSpPr>
          <p:cNvPr id="21" name="AutoShape 7">
            <a:hlinkClick r:id="rId5"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42973496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369" y="679451"/>
            <a:ext cx="8069262" cy="1470025"/>
          </a:xfrm>
        </p:spPr>
        <p:txBody>
          <a:bodyPr/>
          <a:lstStyle/>
          <a:p>
            <a:pPr algn="l" rtl="0">
              <a:defRPr/>
            </a:pPr>
            <a:r>
              <a:rPr lang="en-US" dirty="0" smtClean="0"/>
              <a:t>La </a:t>
            </a:r>
            <a:r>
              <a:rPr lang="en-US" dirty="0" err="1" smtClean="0"/>
              <a:t>naturaleza</a:t>
            </a:r>
            <a:r>
              <a:rPr lang="en-US" dirty="0" smtClean="0"/>
              <a:t> </a:t>
            </a:r>
            <a:r>
              <a:rPr lang="en-US" dirty="0"/>
              <a:t>y </a:t>
            </a:r>
            <a:r>
              <a:rPr lang="en-US" dirty="0" smtClean="0"/>
              <a:t>el </a:t>
            </a:r>
            <a:r>
              <a:rPr lang="en-US" dirty="0" err="1" smtClean="0"/>
              <a:t>medio</a:t>
            </a:r>
            <a:r>
              <a:rPr lang="en-US" dirty="0" smtClean="0"/>
              <a:t> </a:t>
            </a:r>
            <a:r>
              <a:rPr lang="en-US" dirty="0" err="1"/>
              <a:t>a</a:t>
            </a:r>
            <a:r>
              <a:rPr lang="en-US" dirty="0" err="1" smtClean="0"/>
              <a:t>mbiente</a:t>
            </a:r>
            <a:endParaRPr lang="en-US" dirty="0"/>
          </a:p>
        </p:txBody>
      </p:sp>
      <p:sp>
        <p:nvSpPr>
          <p:cNvPr id="187395" name="Subtitle 2"/>
          <p:cNvSpPr>
            <a:spLocks noGrp="1" noChangeArrowheads="1"/>
          </p:cNvSpPr>
          <p:nvPr>
            <p:ph type="subTitle" idx="1"/>
          </p:nvPr>
        </p:nvSpPr>
        <p:spPr>
          <a:xfrm>
            <a:off x="1371600" y="1963738"/>
            <a:ext cx="6400800" cy="1752600"/>
          </a:xfrm>
        </p:spPr>
        <p:txBody>
          <a:bodyPr/>
          <a:lstStyle/>
          <a:p>
            <a:pPr rtl="0"/>
            <a:r>
              <a:rPr lang="en-US" altLang="en-US" dirty="0" err="1" smtClean="0"/>
              <a:t>Explorando</a:t>
            </a:r>
            <a:r>
              <a:rPr lang="en-US" altLang="en-US" dirty="0" smtClean="0"/>
              <a:t> la </a:t>
            </a:r>
            <a:r>
              <a:rPr lang="en-US" altLang="en-US" dirty="0" err="1" smtClean="0"/>
              <a:t>relación</a:t>
            </a:r>
            <a:r>
              <a:rPr lang="en-US" altLang="en-US" dirty="0" smtClean="0"/>
              <a:t> de Dios-</a:t>
            </a:r>
            <a:r>
              <a:rPr lang="en-US" altLang="en-US" dirty="0" err="1" smtClean="0"/>
              <a:t>Naturaleza</a:t>
            </a:r>
            <a:r>
              <a:rPr lang="en-US" altLang="en-US" dirty="0" smtClean="0"/>
              <a:t> y Hombre-</a:t>
            </a:r>
            <a:r>
              <a:rPr lang="en-US" altLang="en-US" dirty="0" err="1" smtClean="0"/>
              <a:t>Naturaleza</a:t>
            </a:r>
            <a:endParaRPr lang="en-US" altLang="en-US" dirty="0" smtClean="0"/>
          </a:p>
        </p:txBody>
      </p:sp>
      <p:sp>
        <p:nvSpPr>
          <p:cNvPr id="187396" name="TextBox 3"/>
          <p:cNvSpPr txBox="1">
            <a:spLocks noChangeArrowheads="1"/>
          </p:cNvSpPr>
          <p:nvPr/>
        </p:nvSpPr>
        <p:spPr bwMode="auto">
          <a:xfrm>
            <a:off x="2551113" y="3484563"/>
            <a:ext cx="3951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b="1" dirty="0"/>
              <a:t>Dios</a:t>
            </a:r>
          </a:p>
        </p:txBody>
      </p:sp>
      <p:sp>
        <p:nvSpPr>
          <p:cNvPr id="187397" name="TextBox 4"/>
          <p:cNvSpPr txBox="1">
            <a:spLocks noChangeArrowheads="1"/>
          </p:cNvSpPr>
          <p:nvPr/>
        </p:nvSpPr>
        <p:spPr bwMode="auto">
          <a:xfrm>
            <a:off x="2135981" y="4145644"/>
            <a:ext cx="4781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b="1" dirty="0"/>
              <a:t>Hombre</a:t>
            </a:r>
          </a:p>
        </p:txBody>
      </p:sp>
      <p:sp>
        <p:nvSpPr>
          <p:cNvPr id="187398" name="TextBox 5"/>
          <p:cNvSpPr txBox="1">
            <a:spLocks noChangeArrowheads="1"/>
          </p:cNvSpPr>
          <p:nvPr/>
        </p:nvSpPr>
        <p:spPr bwMode="auto">
          <a:xfrm>
            <a:off x="3269229" y="4851400"/>
            <a:ext cx="25150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b="1" dirty="0" err="1"/>
              <a:t>Naturaleza</a:t>
            </a:r>
            <a:endParaRPr lang="en-US" altLang="en-US" b="1" dirty="0"/>
          </a:p>
        </p:txBody>
      </p:sp>
      <p:cxnSp>
        <p:nvCxnSpPr>
          <p:cNvPr id="11" name="Straight Connector 10"/>
          <p:cNvCxnSpPr/>
          <p:nvPr/>
        </p:nvCxnSpPr>
        <p:spPr>
          <a:xfrm>
            <a:off x="1371600" y="3946525"/>
            <a:ext cx="6400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71600" y="4851400"/>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187401" name="AutoShape 5">
            <a:hlinkClick r:id="rId2" action="ppaction://hlinksldjump" highlightClick="1"/>
          </p:cNvPr>
          <p:cNvSpPr>
            <a:spLocks noChangeArrowheads="1"/>
          </p:cNvSpPr>
          <p:nvPr/>
        </p:nvSpPr>
        <p:spPr bwMode="auto">
          <a:xfrm>
            <a:off x="0" y="-1"/>
            <a:ext cx="2068286" cy="337457"/>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sz="1600" b="1">
                <a:solidFill>
                  <a:schemeClr val="folHlink"/>
                </a:solidFill>
              </a:rPr>
              <a:t>Lista de lecciones</a:t>
            </a: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8740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64E0706-DC95-46AB-9369-0A4BD1F3829A}" type="slidenum">
              <a:rPr lang="en-US" altLang="en-US" sz="1400"/>
              <a:pPr algn="l" rtl="0">
                <a:spcBef>
                  <a:spcPct val="0"/>
                </a:spcBef>
                <a:buFontTx/>
                <a:buNone/>
              </a:pPr>
              <a:t>158</a:t>
            </a:fld>
            <a:endParaRPr lang="en-US" altLang="en-US" sz="1400"/>
          </a:p>
        </p:txBody>
      </p:sp>
    </p:spTree>
    <p:extLst>
      <p:ext uri="{BB962C8B-B14F-4D97-AF65-F5344CB8AC3E}">
        <p14:creationId xmlns:p14="http://schemas.microsoft.com/office/powerpoint/2010/main" val="333614224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9688"/>
            <a:ext cx="91694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1219200"/>
            <a:ext cx="8382000" cy="4648200"/>
          </a:xfrm>
        </p:spPr>
        <p:txBody>
          <a:bodyPr>
            <a:normAutofit fontScale="92500" lnSpcReduction="10000"/>
          </a:bodyPr>
          <a:lstStyle/>
          <a:p>
            <a:pPr algn="l" rtl="0">
              <a:lnSpc>
                <a:spcPct val="110000"/>
              </a:lnSpc>
              <a:spcBef>
                <a:spcPts val="2400"/>
              </a:spcBef>
              <a:defRPr/>
            </a:pPr>
            <a:r>
              <a:rPr lang="en-US" sz="3200" b="1" dirty="0">
                <a:effectLst>
                  <a:outerShdw blurRad="38100" dist="38100" dir="2700000" algn="tl">
                    <a:srgbClr val="000000">
                      <a:alpha val="43137"/>
                    </a:srgbClr>
                  </a:outerShdw>
                </a:effectLst>
              </a:rPr>
              <a:t>Hay un origen y un propósito para las plantas, los animales, etc.</a:t>
            </a:r>
          </a:p>
          <a:p>
            <a:pPr algn="l" rtl="0">
              <a:lnSpc>
                <a:spcPct val="110000"/>
              </a:lnSpc>
              <a:spcBef>
                <a:spcPts val="2400"/>
              </a:spcBef>
              <a:defRPr/>
            </a:pPr>
            <a:r>
              <a:rPr lang="en-US" sz="3200" b="1" dirty="0">
                <a:effectLst>
                  <a:outerShdw blurRad="38100" dist="38100" dir="2700000" algn="tl">
                    <a:srgbClr val="000000">
                      <a:alpha val="43137"/>
                    </a:srgbClr>
                  </a:outerShdw>
                </a:effectLst>
              </a:rPr>
              <a:t>¿Ha intervenido Dios </a:t>
            </a:r>
            <a:r>
              <a:rPr lang="en-US" sz="3200" b="1" dirty="0" err="1" smtClean="0">
                <a:effectLst>
                  <a:outerShdw blurRad="38100" dist="38100" dir="2700000" algn="tl">
                    <a:srgbClr val="000000">
                      <a:alpha val="43137"/>
                    </a:srgbClr>
                  </a:outerShdw>
                </a:effectLst>
              </a:rPr>
              <a:t>en</a:t>
            </a:r>
            <a:r>
              <a:rPr lang="en-US" sz="3200" b="1" dirty="0" smtClean="0">
                <a:effectLst>
                  <a:outerShdw blurRad="38100" dist="38100" dir="2700000" algn="tl">
                    <a:srgbClr val="000000">
                      <a:alpha val="43137"/>
                    </a:srgbClr>
                  </a:outerShdw>
                </a:effectLst>
              </a:rPr>
              <a:t> la </a:t>
            </a:r>
            <a:r>
              <a:rPr lang="en-US" sz="3200" b="1" dirty="0" err="1" smtClean="0">
                <a:effectLst>
                  <a:outerShdw blurRad="38100" dist="38100" dir="2700000" algn="tl">
                    <a:srgbClr val="000000">
                      <a:alpha val="43137"/>
                    </a:srgbClr>
                  </a:outerShdw>
                </a:effectLst>
              </a:rPr>
              <a:t>naturaleza</a:t>
            </a:r>
            <a:r>
              <a:rPr lang="en-US" sz="3200" b="1" dirty="0">
                <a:effectLst>
                  <a:outerShdw blurRad="38100" dist="38100" dir="2700000" algn="tl">
                    <a:srgbClr val="000000">
                      <a:alpha val="43137"/>
                    </a:srgbClr>
                  </a:outerShdw>
                </a:effectLst>
              </a:rPr>
              <a:t>?</a:t>
            </a:r>
          </a:p>
          <a:p>
            <a:pPr algn="l" rtl="0">
              <a:lnSpc>
                <a:spcPct val="110000"/>
              </a:lnSpc>
              <a:spcBef>
                <a:spcPts val="2400"/>
              </a:spcBef>
              <a:defRPr/>
            </a:pPr>
            <a:r>
              <a:rPr lang="en-US" sz="3200" b="1" dirty="0" err="1">
                <a:effectLst>
                  <a:outerShdw blurRad="38100" dist="38100" dir="2700000" algn="tl">
                    <a:srgbClr val="000000">
                      <a:alpha val="43137"/>
                    </a:srgbClr>
                  </a:outerShdw>
                </a:effectLst>
              </a:rPr>
              <a:t>Algunas</a:t>
            </a:r>
            <a:r>
              <a:rPr lang="en-US" sz="3200" b="1" dirty="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perspectivas</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alternativas</a:t>
            </a:r>
            <a:endParaRPr lang="en-US" sz="3200" b="1" dirty="0">
              <a:effectLst>
                <a:outerShdw blurRad="38100" dist="38100" dir="2700000" algn="tl">
                  <a:srgbClr val="000000">
                    <a:alpha val="43137"/>
                  </a:srgbClr>
                </a:outerShdw>
              </a:effectLst>
            </a:endParaRPr>
          </a:p>
          <a:p>
            <a:pPr algn="l" rtl="0">
              <a:lnSpc>
                <a:spcPct val="110000"/>
              </a:lnSpc>
              <a:spcBef>
                <a:spcPts val="2400"/>
              </a:spcBef>
              <a:defRPr/>
            </a:pPr>
            <a:r>
              <a:rPr lang="en-US" sz="3200" b="1" dirty="0">
                <a:effectLst>
                  <a:outerShdw blurRad="38100" dist="38100" dir="2700000" algn="tl">
                    <a:srgbClr val="000000">
                      <a:alpha val="43137"/>
                    </a:srgbClr>
                  </a:outerShdw>
                </a:effectLst>
              </a:rPr>
              <a:t>Qué no sacar de esto</a:t>
            </a:r>
          </a:p>
          <a:p>
            <a:pPr algn="l" rtl="0">
              <a:lnSpc>
                <a:spcPct val="110000"/>
              </a:lnSpc>
              <a:spcBef>
                <a:spcPts val="2400"/>
              </a:spcBef>
              <a:defRPr/>
            </a:pPr>
            <a:r>
              <a:rPr lang="en-US" sz="3200" b="1" dirty="0" smtClean="0">
                <a:effectLst>
                  <a:outerShdw blurRad="38100" dist="38100" dir="2700000" algn="tl">
                    <a:srgbClr val="000000">
                      <a:alpha val="43137"/>
                    </a:srgbClr>
                  </a:outerShdw>
                </a:effectLst>
              </a:rPr>
              <a:t>El </a:t>
            </a:r>
            <a:r>
              <a:rPr lang="en-US" sz="3200" b="1" dirty="0" err="1" smtClean="0">
                <a:effectLst>
                  <a:outerShdw blurRad="38100" dist="38100" dir="2700000" algn="tl">
                    <a:srgbClr val="000000">
                      <a:alpha val="43137"/>
                    </a:srgbClr>
                  </a:outerShdw>
                </a:effectLst>
              </a:rPr>
              <a:t>panteísmo</a:t>
            </a:r>
            <a:r>
              <a:rPr lang="en-US" sz="3200" b="1" dirty="0" smtClean="0">
                <a:effectLst>
                  <a:outerShdw blurRad="38100" dist="38100" dir="2700000" algn="tl">
                    <a:srgbClr val="000000">
                      <a:alpha val="43137"/>
                    </a:srgbClr>
                  </a:outerShdw>
                </a:effectLst>
              </a:rPr>
              <a:t> y el </a:t>
            </a:r>
            <a:r>
              <a:rPr lang="en-US" sz="3200" b="1" dirty="0" err="1" smtClean="0">
                <a:effectLst>
                  <a:outerShdw blurRad="38100" dist="38100" dir="2700000" algn="tl">
                    <a:srgbClr val="000000">
                      <a:alpha val="43137"/>
                    </a:srgbClr>
                  </a:outerShdw>
                </a:effectLst>
              </a:rPr>
              <a:t>humanismo</a:t>
            </a: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rtl="0">
              <a:defRPr/>
            </a:pPr>
            <a:r>
              <a:rPr lang="en-US" sz="3600" dirty="0"/>
              <a:t>Esquema</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88422"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030CAC8-473F-417F-ADF8-3DC746E46901}" type="slidenum">
              <a:rPr lang="en-US" altLang="en-US" sz="1400"/>
              <a:pPr algn="l" rtl="0">
                <a:spcBef>
                  <a:spcPct val="0"/>
                </a:spcBef>
                <a:buFontTx/>
                <a:buNone/>
              </a:pPr>
              <a:t>159</a:t>
            </a:fld>
            <a:endParaRPr lang="en-US" altLang="en-US" sz="1400"/>
          </a:p>
        </p:txBody>
      </p:sp>
    </p:spTree>
    <p:extLst>
      <p:ext uri="{BB962C8B-B14F-4D97-AF65-F5344CB8AC3E}">
        <p14:creationId xmlns:p14="http://schemas.microsoft.com/office/powerpoint/2010/main" val="345573499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 name="Picture 58"/>
          <p:cNvPicPr/>
          <p:nvPr/>
        </p:nvPicPr>
        <p:blipFill>
          <a:blip r:embed="rId2">
            <a:extLst>
              <a:ext uri="{28A0092B-C50C-407E-A947-70E740481C1C}">
                <a14:useLocalDpi xmlns:a14="http://schemas.microsoft.com/office/drawing/2010/main" val="0"/>
              </a:ext>
            </a:extLst>
          </a:blip>
          <a:srcRect/>
          <a:stretch>
            <a:fillRect/>
          </a:stretch>
        </p:blipFill>
        <p:spPr bwMode="auto">
          <a:xfrm>
            <a:off x="489856" y="0"/>
            <a:ext cx="8186057" cy="6651171"/>
          </a:xfrm>
          <a:prstGeom prst="rect">
            <a:avLst/>
          </a:prstGeom>
          <a:noFill/>
        </p:spPr>
      </p:pic>
      <p:sp>
        <p:nvSpPr>
          <p:cNvPr id="60"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61" name="Slide Number Placeholder 1"/>
          <p:cNvSpPr>
            <a:spLocks noGrp="1"/>
          </p:cNvSpPr>
          <p:nvPr>
            <p:ph type="sldNum" sz="quarter" idx="12"/>
          </p:nvPr>
        </p:nvSpPr>
        <p:spPr>
          <a:xfrm>
            <a:off x="-33338" y="6610350"/>
            <a:ext cx="1905001" cy="336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400" dirty="0" smtClean="0"/>
              <a:t>16</a:t>
            </a:r>
            <a:endParaRPr lang="en-US" altLang="en-US" sz="1400" dirty="0"/>
          </a:p>
        </p:txBody>
      </p:sp>
    </p:spTree>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Preguntas generales</a:t>
            </a:r>
          </a:p>
        </p:txBody>
      </p:sp>
      <p:sp>
        <p:nvSpPr>
          <p:cNvPr id="3" name="Content Placeholder 2"/>
          <p:cNvSpPr>
            <a:spLocks noGrp="1" noChangeArrowheads="1"/>
          </p:cNvSpPr>
          <p:nvPr>
            <p:ph idx="1"/>
          </p:nvPr>
        </p:nvSpPr>
        <p:spPr/>
        <p:txBody>
          <a:bodyPr/>
          <a:lstStyle/>
          <a:p>
            <a:pPr algn="l" rtl="0"/>
            <a:r>
              <a:rPr lang="en-US" altLang="en-US" dirty="0" smtClean="0"/>
              <a:t>¿Por </a:t>
            </a:r>
            <a:r>
              <a:rPr lang="en-US" altLang="en-US" dirty="0" err="1" smtClean="0"/>
              <a:t>qué</a:t>
            </a:r>
            <a:r>
              <a:rPr lang="en-US" altLang="en-US" dirty="0" smtClean="0"/>
              <a:t> se </a:t>
            </a:r>
            <a:r>
              <a:rPr lang="en-US" altLang="en-US" dirty="0" err="1" smtClean="0"/>
              <a:t>creó</a:t>
            </a:r>
            <a:r>
              <a:rPr lang="en-US" altLang="en-US" dirty="0" smtClean="0"/>
              <a:t> la </a:t>
            </a:r>
            <a:r>
              <a:rPr lang="en-US" altLang="en-US" dirty="0" err="1" smtClean="0"/>
              <a:t>naturaleza</a:t>
            </a:r>
            <a:r>
              <a:rPr lang="en-US" altLang="en-US" dirty="0" smtClean="0"/>
              <a:t>? ¿</a:t>
            </a:r>
            <a:r>
              <a:rPr lang="en-US" altLang="en-US" dirty="0" err="1" smtClean="0"/>
              <a:t>Qué</a:t>
            </a:r>
            <a:r>
              <a:rPr lang="en-US" altLang="en-US" dirty="0" smtClean="0"/>
              <a:t> </a:t>
            </a:r>
            <a:r>
              <a:rPr lang="en-US" altLang="en-US" dirty="0" err="1" smtClean="0"/>
              <a:t>hacen</a:t>
            </a:r>
            <a:r>
              <a:rPr lang="en-US" altLang="en-US" dirty="0" smtClean="0"/>
              <a:t> </a:t>
            </a:r>
            <a:r>
              <a:rPr lang="en-US" altLang="en-US" dirty="0" err="1" smtClean="0"/>
              <a:t>los</a:t>
            </a:r>
            <a:r>
              <a:rPr lang="en-US" altLang="en-US" dirty="0" smtClean="0"/>
              <a:t> </a:t>
            </a:r>
            <a:r>
              <a:rPr lang="en-US" altLang="en-US" dirty="0" err="1" smtClean="0"/>
              <a:t>diversos</a:t>
            </a:r>
            <a:r>
              <a:rPr lang="en-US" altLang="en-US" dirty="0" smtClean="0"/>
              <a:t> </a:t>
            </a:r>
            <a:r>
              <a:rPr lang="en-US" altLang="en-US" dirty="0" err="1" smtClean="0"/>
              <a:t>aspectos</a:t>
            </a:r>
            <a:r>
              <a:rPr lang="en-US" altLang="en-US" dirty="0" smtClean="0"/>
              <a:t> de la </a:t>
            </a:r>
            <a:r>
              <a:rPr lang="en-US" altLang="en-US" dirty="0" err="1" smtClean="0"/>
              <a:t>creación</a:t>
            </a:r>
            <a:r>
              <a:rPr lang="en-US" altLang="en-US" dirty="0" smtClean="0"/>
              <a:t> y </a:t>
            </a:r>
            <a:r>
              <a:rPr lang="en-US" altLang="en-US" dirty="0" err="1" smtClean="0"/>
              <a:t>cuál</a:t>
            </a:r>
            <a:r>
              <a:rPr lang="en-US" altLang="en-US" dirty="0" smtClean="0"/>
              <a:t> </a:t>
            </a:r>
            <a:r>
              <a:rPr lang="en-US" altLang="en-US" dirty="0" err="1" smtClean="0"/>
              <a:t>es</a:t>
            </a:r>
            <a:r>
              <a:rPr lang="en-US" altLang="en-US" dirty="0" smtClean="0"/>
              <a:t> </a:t>
            </a:r>
            <a:r>
              <a:rPr lang="en-US" altLang="en-US" dirty="0" err="1" smtClean="0"/>
              <a:t>su</a:t>
            </a:r>
            <a:r>
              <a:rPr lang="en-US" altLang="en-US" dirty="0" smtClean="0"/>
              <a:t> </a:t>
            </a:r>
            <a:r>
              <a:rPr lang="en-US" altLang="en-US" dirty="0" err="1" smtClean="0"/>
              <a:t>razón</a:t>
            </a:r>
            <a:r>
              <a:rPr lang="en-US" altLang="en-US" dirty="0" smtClean="0"/>
              <a:t> de </a:t>
            </a:r>
            <a:r>
              <a:rPr lang="en-US" altLang="en-US" dirty="0" err="1" smtClean="0"/>
              <a:t>existir</a:t>
            </a:r>
            <a:r>
              <a:rPr lang="en-US" altLang="en-US" dirty="0" smtClean="0"/>
              <a:t>?</a:t>
            </a:r>
          </a:p>
          <a:p>
            <a:pPr algn="l" rtl="0"/>
            <a:r>
              <a:rPr lang="en-US" altLang="en-US" dirty="0" smtClean="0"/>
              <a:t>¿</a:t>
            </a:r>
            <a:r>
              <a:rPr lang="en-US" altLang="en-US" dirty="0" err="1" smtClean="0"/>
              <a:t>Qué</a:t>
            </a:r>
            <a:r>
              <a:rPr lang="en-US" altLang="en-US" dirty="0" smtClean="0"/>
              <a:t> </a:t>
            </a:r>
            <a:r>
              <a:rPr lang="en-US" altLang="en-US" dirty="0" err="1" smtClean="0"/>
              <a:t>significa</a:t>
            </a:r>
            <a:r>
              <a:rPr lang="en-US" altLang="en-US" dirty="0" smtClean="0"/>
              <a:t> </a:t>
            </a:r>
            <a:r>
              <a:rPr lang="en-US" altLang="en-US" dirty="0" err="1" smtClean="0"/>
              <a:t>someter</a:t>
            </a:r>
            <a:r>
              <a:rPr lang="en-US" altLang="en-US" dirty="0" smtClean="0"/>
              <a:t> y </a:t>
            </a:r>
            <a:r>
              <a:rPr lang="en-US" altLang="en-US" dirty="0" err="1" smtClean="0"/>
              <a:t>tener</a:t>
            </a:r>
            <a:r>
              <a:rPr lang="en-US" altLang="en-US" dirty="0" smtClean="0"/>
              <a:t> </a:t>
            </a:r>
            <a:r>
              <a:rPr lang="en-US" altLang="en-US" dirty="0" err="1" smtClean="0"/>
              <a:t>dominio</a:t>
            </a:r>
            <a:r>
              <a:rPr lang="en-US" altLang="en-US" dirty="0" smtClean="0"/>
              <a:t> </a:t>
            </a:r>
            <a:r>
              <a:rPr lang="en-US" altLang="en-US" dirty="0" err="1" smtClean="0"/>
              <a:t>sobre</a:t>
            </a:r>
            <a:r>
              <a:rPr lang="en-US" altLang="en-US" dirty="0" smtClean="0"/>
              <a:t> el </a:t>
            </a:r>
            <a:r>
              <a:rPr lang="en-US" altLang="en-US" dirty="0" err="1" smtClean="0"/>
              <a:t>mundo</a:t>
            </a:r>
            <a:r>
              <a:rPr lang="en-US" altLang="en-US" dirty="0" smtClean="0"/>
              <a:t> </a:t>
            </a:r>
            <a:r>
              <a:rPr lang="en-US" altLang="en-US" dirty="0" err="1" smtClean="0"/>
              <a:t>creado</a:t>
            </a:r>
            <a:r>
              <a:rPr lang="en-US" altLang="en-US" dirty="0" smtClean="0"/>
              <a:t>?</a:t>
            </a:r>
          </a:p>
          <a:p>
            <a:pPr algn="l" rtl="0"/>
            <a:r>
              <a:rPr lang="en-US" altLang="en-US" dirty="0" smtClean="0"/>
              <a:t>¿</a:t>
            </a:r>
            <a:r>
              <a:rPr lang="en-US" altLang="en-US" dirty="0" err="1" smtClean="0"/>
              <a:t>Qué</a:t>
            </a:r>
            <a:r>
              <a:rPr lang="en-US" altLang="en-US" dirty="0" smtClean="0"/>
              <a:t> le ha </a:t>
            </a:r>
            <a:r>
              <a:rPr lang="en-US" altLang="en-US" dirty="0" err="1" smtClean="0"/>
              <a:t>sucedido</a:t>
            </a:r>
            <a:r>
              <a:rPr lang="en-US" altLang="en-US" dirty="0" smtClean="0"/>
              <a:t> a la </a:t>
            </a:r>
            <a:r>
              <a:rPr lang="en-US" altLang="en-US" dirty="0" err="1" smtClean="0"/>
              <a:t>creación</a:t>
            </a:r>
            <a:r>
              <a:rPr lang="en-US" altLang="en-US" dirty="0" smtClean="0"/>
              <a:t> </a:t>
            </a:r>
            <a:r>
              <a:rPr lang="en-US" altLang="en-US" dirty="0" err="1" smtClean="0"/>
              <a:t>como</a:t>
            </a:r>
            <a:r>
              <a:rPr lang="en-US" altLang="en-US" dirty="0" smtClean="0"/>
              <a:t> </a:t>
            </a:r>
            <a:r>
              <a:rPr lang="en-US" altLang="en-US" dirty="0" err="1" smtClean="0"/>
              <a:t>resultado</a:t>
            </a:r>
            <a:r>
              <a:rPr lang="en-US" altLang="en-US" dirty="0" smtClean="0"/>
              <a:t> de la </a:t>
            </a:r>
            <a:r>
              <a:rPr lang="en-US" altLang="en-US" dirty="0" err="1" smtClean="0"/>
              <a:t>Caída</a:t>
            </a:r>
            <a:r>
              <a:rPr lang="en-US" altLang="en-US" dirty="0" smtClean="0"/>
              <a:t>?</a:t>
            </a:r>
          </a:p>
          <a:p>
            <a:pPr algn="l" rtl="0"/>
            <a:r>
              <a:rPr lang="en-US" altLang="en-US" dirty="0" smtClean="0"/>
              <a:t>¿</a:t>
            </a:r>
            <a:r>
              <a:rPr lang="en-US" altLang="en-US" dirty="0" err="1" smtClean="0"/>
              <a:t>Qué</a:t>
            </a:r>
            <a:r>
              <a:rPr lang="en-US" altLang="en-US" dirty="0" smtClean="0"/>
              <a:t> </a:t>
            </a:r>
            <a:r>
              <a:rPr lang="en-US" altLang="en-US" dirty="0" err="1" smtClean="0"/>
              <a:t>debemos</a:t>
            </a:r>
            <a:r>
              <a:rPr lang="en-US" altLang="en-US" dirty="0" smtClean="0"/>
              <a:t> </a:t>
            </a:r>
            <a:r>
              <a:rPr lang="en-US" altLang="en-US" dirty="0" err="1" smtClean="0"/>
              <a:t>hacer</a:t>
            </a:r>
            <a:r>
              <a:rPr lang="en-US" altLang="en-US" dirty="0" smtClean="0"/>
              <a:t> con la </a:t>
            </a:r>
            <a:r>
              <a:rPr lang="en-US" altLang="en-US" dirty="0" err="1" smtClean="0"/>
              <a:t>naturaleza</a:t>
            </a:r>
            <a:r>
              <a:rPr lang="en-US" altLang="en-US" dirty="0" smtClean="0"/>
              <a:t>? ¿</a:t>
            </a:r>
            <a:r>
              <a:rPr lang="en-US" altLang="en-US" dirty="0" err="1" smtClean="0"/>
              <a:t>Cómo</a:t>
            </a:r>
            <a:r>
              <a:rPr lang="en-US" altLang="en-US" dirty="0" smtClean="0"/>
              <a:t> </a:t>
            </a:r>
            <a:r>
              <a:rPr lang="en-US" altLang="en-US" dirty="0" err="1" smtClean="0"/>
              <a:t>debemos</a:t>
            </a:r>
            <a:r>
              <a:rPr lang="en-US" altLang="en-US" dirty="0" smtClean="0"/>
              <a:t> </a:t>
            </a:r>
            <a:r>
              <a:rPr lang="en-US" altLang="en-US" dirty="0" err="1" smtClean="0"/>
              <a:t>ver</a:t>
            </a:r>
            <a:r>
              <a:rPr lang="en-US" altLang="en-US" dirty="0" smtClean="0"/>
              <a:t> </a:t>
            </a:r>
            <a:r>
              <a:rPr lang="en-US" altLang="en-US" dirty="0" err="1" smtClean="0"/>
              <a:t>nuestra</a:t>
            </a:r>
            <a:r>
              <a:rPr lang="en-US" altLang="en-US" dirty="0" smtClean="0"/>
              <a:t> </a:t>
            </a:r>
            <a:r>
              <a:rPr lang="en-US" altLang="en-US" dirty="0" err="1" smtClean="0"/>
              <a:t>relación</a:t>
            </a:r>
            <a:r>
              <a:rPr lang="en-US" altLang="en-US" dirty="0" smtClean="0"/>
              <a:t> con la </a:t>
            </a:r>
            <a:r>
              <a:rPr lang="en-US" altLang="en-US" dirty="0" err="1" smtClean="0"/>
              <a:t>naturaleza</a:t>
            </a:r>
            <a:r>
              <a:rPr lang="en-US" altLang="en-US" dirty="0" smtClean="0"/>
              <a:t>?</a:t>
            </a:r>
          </a:p>
          <a:p>
            <a:pPr algn="l" rtl="0"/>
            <a:r>
              <a:rPr lang="en-US" altLang="en-US" dirty="0" smtClean="0"/>
              <a:t>¿</a:t>
            </a:r>
            <a:r>
              <a:rPr lang="en-US" altLang="en-US" dirty="0" err="1" smtClean="0"/>
              <a:t>Debemos</a:t>
            </a:r>
            <a:r>
              <a:rPr lang="en-US" altLang="en-US" dirty="0" smtClean="0"/>
              <a:t> </a:t>
            </a:r>
            <a:r>
              <a:rPr lang="en-US" altLang="en-US" dirty="0" err="1" smtClean="0"/>
              <a:t>proteger</a:t>
            </a:r>
            <a:r>
              <a:rPr lang="en-US" altLang="en-US" dirty="0" smtClean="0"/>
              <a:t> la </a:t>
            </a:r>
            <a:r>
              <a:rPr lang="en-US" altLang="en-US" dirty="0" err="1" smtClean="0"/>
              <a:t>naturaleza</a:t>
            </a:r>
            <a:r>
              <a:rPr lang="en-US" altLang="en-US" dirty="0" smtClean="0"/>
              <a:t>?</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8944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8E81793-A064-4789-B7C7-56697964C3E5}" type="slidenum">
              <a:rPr lang="en-US" altLang="en-US" sz="1400"/>
              <a:pPr algn="l" rtl="0">
                <a:spcBef>
                  <a:spcPct val="0"/>
                </a:spcBef>
                <a:buFontTx/>
                <a:buNone/>
              </a:pPr>
              <a:t>160</a:t>
            </a:fld>
            <a:endParaRPr lang="en-US" altLang="en-US" sz="1400"/>
          </a:p>
        </p:txBody>
      </p:sp>
    </p:spTree>
    <p:extLst>
      <p:ext uri="{BB962C8B-B14F-4D97-AF65-F5344CB8AC3E}">
        <p14:creationId xmlns:p14="http://schemas.microsoft.com/office/powerpoint/2010/main" val="1565524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rtl="0">
              <a:defRPr/>
            </a:pPr>
            <a:r>
              <a:rPr lang="en-US" sz="2800" dirty="0" smtClean="0"/>
              <a:t>Dada </a:t>
            </a:r>
            <a:r>
              <a:rPr lang="en-US" sz="2800" dirty="0"/>
              <a:t>a nosotros para la salud y la utilidad</a:t>
            </a:r>
          </a:p>
        </p:txBody>
      </p:sp>
      <p:sp>
        <p:nvSpPr>
          <p:cNvPr id="3" name="Content Placeholder 2"/>
          <p:cNvSpPr>
            <a:spLocks noGrp="1"/>
          </p:cNvSpPr>
          <p:nvPr>
            <p:ph idx="1"/>
          </p:nvPr>
        </p:nvSpPr>
        <p:spPr>
          <a:xfrm>
            <a:off x="152400" y="762000"/>
            <a:ext cx="8839200" cy="6019800"/>
          </a:xfrm>
        </p:spPr>
        <p:txBody>
          <a:bodyPr>
            <a:normAutofit fontScale="92500"/>
          </a:bodyPr>
          <a:lstStyle/>
          <a:p>
            <a:pPr marL="0" indent="0">
              <a:buNone/>
              <a:defRPr/>
            </a:pPr>
            <a:r>
              <a:rPr lang="en-US" sz="2400" b="1" dirty="0" err="1" smtClean="0">
                <a:solidFill>
                  <a:srgbClr val="0000FF"/>
                </a:solidFill>
              </a:rPr>
              <a:t>Gén</a:t>
            </a:r>
            <a:r>
              <a:rPr lang="en-US" sz="2400" b="1" dirty="0" smtClean="0">
                <a:solidFill>
                  <a:srgbClr val="0000FF"/>
                </a:solidFill>
              </a:rPr>
              <a:t> 1:14-15 </a:t>
            </a:r>
            <a:r>
              <a:rPr lang="en-US" sz="2400" dirty="0" smtClean="0"/>
              <a:t>– </a:t>
            </a:r>
            <a:r>
              <a:rPr lang="es-ES" sz="2400" dirty="0" smtClean="0">
                <a:solidFill>
                  <a:srgbClr val="000090"/>
                </a:solidFill>
              </a:rPr>
              <a:t>Entonces </a:t>
            </a:r>
            <a:r>
              <a:rPr lang="es-ES" sz="2400" dirty="0">
                <a:solidFill>
                  <a:srgbClr val="000090"/>
                </a:solidFill>
              </a:rPr>
              <a:t>dijo Dios: «Haya lumbreras en la expansión de los cielos para separar el día de la noche, y </a:t>
            </a:r>
            <a:r>
              <a:rPr lang="es-ES" sz="2400" u="sng" dirty="0">
                <a:solidFill>
                  <a:srgbClr val="000090"/>
                </a:solidFill>
              </a:rPr>
              <a:t>sean para señales y para estaciones </a:t>
            </a:r>
            <a:r>
              <a:rPr lang="es-ES" sz="2400" dirty="0">
                <a:solidFill>
                  <a:srgbClr val="000090"/>
                </a:solidFill>
              </a:rPr>
              <a:t>y para días y para años; </a:t>
            </a:r>
            <a:r>
              <a:rPr lang="es-ES" sz="2400" dirty="0" smtClean="0">
                <a:solidFill>
                  <a:srgbClr val="000090"/>
                </a:solidFill>
              </a:rPr>
              <a:t>15</a:t>
            </a:r>
            <a:r>
              <a:rPr lang="es-ES" sz="2400" dirty="0">
                <a:solidFill>
                  <a:srgbClr val="000090"/>
                </a:solidFill>
              </a:rPr>
              <a:t>  y sean por </a:t>
            </a:r>
            <a:r>
              <a:rPr lang="es-ES" sz="2400" u="sng" dirty="0">
                <a:solidFill>
                  <a:srgbClr val="000090"/>
                </a:solidFill>
              </a:rPr>
              <a:t>luminarias en la expansión de los cielos para alumbrar sobre la tierra</a:t>
            </a:r>
            <a:r>
              <a:rPr lang="es-ES" sz="2400" dirty="0">
                <a:solidFill>
                  <a:srgbClr val="000090"/>
                </a:solidFill>
              </a:rPr>
              <a:t>». Y así fue. </a:t>
            </a:r>
          </a:p>
          <a:p>
            <a:pPr marL="0" indent="0">
              <a:buNone/>
              <a:defRPr/>
            </a:pPr>
            <a:r>
              <a:rPr lang="es-ES" sz="2400" b="1" dirty="0">
                <a:solidFill>
                  <a:srgbClr val="000090"/>
                </a:solidFill>
                <a:sym typeface="Wingdings" panose="05000000000000000000" pitchFamily="2" charset="2"/>
              </a:rPr>
              <a:t>	</a:t>
            </a:r>
            <a:r>
              <a:rPr lang="en-US" sz="2000" b="1" dirty="0" smtClean="0">
                <a:solidFill>
                  <a:srgbClr val="0000FF"/>
                </a:solidFill>
                <a:sym typeface="Wingdings" panose="05000000000000000000" pitchFamily="2" charset="2"/>
              </a:rPr>
              <a:t> </a:t>
            </a:r>
            <a:r>
              <a:rPr lang="en-US" sz="2000" b="1" dirty="0" smtClean="0">
                <a:solidFill>
                  <a:srgbClr val="0000FF"/>
                </a:solidFill>
              </a:rPr>
              <a:t>Un </a:t>
            </a:r>
            <a:r>
              <a:rPr lang="en-US" sz="2000" b="1" dirty="0">
                <a:solidFill>
                  <a:srgbClr val="0000FF"/>
                </a:solidFill>
              </a:rPr>
              <a:t>símbolo, sigue el paso del tiempo. La luz es </a:t>
            </a:r>
            <a:r>
              <a:rPr lang="en-US" sz="2000" b="1" dirty="0" err="1">
                <a:solidFill>
                  <a:srgbClr val="0000FF"/>
                </a:solidFill>
              </a:rPr>
              <a:t>una</a:t>
            </a:r>
            <a:r>
              <a:rPr lang="en-US" sz="2000" b="1" dirty="0">
                <a:solidFill>
                  <a:srgbClr val="0000FF"/>
                </a:solidFill>
              </a:rPr>
              <a:t> </a:t>
            </a:r>
            <a:r>
              <a:rPr lang="en-US" sz="2000" b="1" dirty="0" smtClean="0">
                <a:solidFill>
                  <a:srgbClr val="0000FF"/>
                </a:solidFill>
              </a:rPr>
              <a:t>	</a:t>
            </a:r>
            <a:r>
              <a:rPr lang="en-US" sz="2000" b="1" dirty="0" err="1" smtClean="0">
                <a:solidFill>
                  <a:srgbClr val="0000FF"/>
                </a:solidFill>
              </a:rPr>
              <a:t>guía</a:t>
            </a:r>
            <a:r>
              <a:rPr lang="en-US" sz="2000" b="1" dirty="0">
                <a:solidFill>
                  <a:srgbClr val="0000FF"/>
                </a:solidFill>
              </a:rPr>
              <a:t>, nos permite ver</a:t>
            </a:r>
            <a:br>
              <a:rPr lang="en-US" sz="2000" b="1" dirty="0">
                <a:solidFill>
                  <a:srgbClr val="0000FF"/>
                </a:solidFill>
              </a:rPr>
            </a:br>
            <a:endParaRPr lang="en-US" sz="2000" b="1" dirty="0">
              <a:solidFill>
                <a:srgbClr val="0000FF"/>
              </a:solidFill>
            </a:endParaRPr>
          </a:p>
          <a:p>
            <a:pPr marL="0" indent="0">
              <a:buNone/>
              <a:defRPr/>
            </a:pPr>
            <a:r>
              <a:rPr lang="en-US" sz="2400" b="1" dirty="0" err="1" smtClean="0">
                <a:solidFill>
                  <a:srgbClr val="0000FF"/>
                </a:solidFill>
              </a:rPr>
              <a:t>Gén</a:t>
            </a:r>
            <a:r>
              <a:rPr lang="en-US" sz="2400" b="1" dirty="0" smtClean="0">
                <a:solidFill>
                  <a:srgbClr val="0000FF"/>
                </a:solidFill>
              </a:rPr>
              <a:t> 1:30 </a:t>
            </a:r>
            <a:r>
              <a:rPr lang="en-US" sz="2400" dirty="0" smtClean="0"/>
              <a:t>– </a:t>
            </a:r>
            <a:r>
              <a:rPr lang="es-ES" sz="2400" dirty="0">
                <a:solidFill>
                  <a:srgbClr val="000090"/>
                </a:solidFill>
              </a:rPr>
              <a:t>Y a todo animal de la tierra, a toda ave de los cielos y a todo lo que se mueve sobre la tierra, y que tiene vida, </a:t>
            </a:r>
            <a:r>
              <a:rPr lang="es-ES" sz="2400" u="sng" dirty="0">
                <a:solidFill>
                  <a:srgbClr val="000090"/>
                </a:solidFill>
              </a:rPr>
              <a:t>les he dado toda planta verde para alimento</a:t>
            </a:r>
            <a:r>
              <a:rPr lang="es-ES" sz="2400" dirty="0">
                <a:solidFill>
                  <a:srgbClr val="000090"/>
                </a:solidFill>
              </a:rPr>
              <a:t>». Y así fue. </a:t>
            </a:r>
            <a:endParaRPr lang="es-ES" sz="2400" dirty="0" smtClean="0">
              <a:solidFill>
                <a:srgbClr val="000090"/>
              </a:solidFill>
            </a:endParaRPr>
          </a:p>
          <a:p>
            <a:pPr marL="0" indent="0">
              <a:buNone/>
              <a:defRPr/>
            </a:pPr>
            <a:r>
              <a:rPr lang="en-US" sz="1800" b="1" dirty="0" smtClean="0">
                <a:solidFill>
                  <a:srgbClr val="0000FF"/>
                </a:solidFill>
                <a:sym typeface="Wingdings" panose="05000000000000000000" pitchFamily="2" charset="2"/>
              </a:rPr>
              <a:t>	</a:t>
            </a:r>
            <a:r>
              <a:rPr lang="en-US" sz="2000" b="1" dirty="0">
                <a:solidFill>
                  <a:srgbClr val="0000FF"/>
                </a:solidFill>
              </a:rPr>
              <a:t>La </a:t>
            </a:r>
            <a:r>
              <a:rPr lang="en-US" sz="2000" b="1" dirty="0" err="1">
                <a:solidFill>
                  <a:srgbClr val="0000FF"/>
                </a:solidFill>
              </a:rPr>
              <a:t>naturaleza</a:t>
            </a:r>
            <a:r>
              <a:rPr lang="en-US" sz="2000" b="1" dirty="0">
                <a:solidFill>
                  <a:srgbClr val="0000FF"/>
                </a:solidFill>
              </a:rPr>
              <a:t> </a:t>
            </a:r>
            <a:r>
              <a:rPr lang="en-US" sz="2000" b="1" dirty="0" err="1" smtClean="0">
                <a:solidFill>
                  <a:srgbClr val="0000FF"/>
                </a:solidFill>
              </a:rPr>
              <a:t>nos</a:t>
            </a:r>
            <a:r>
              <a:rPr lang="en-US" sz="2000" b="1" dirty="0" smtClean="0">
                <a:solidFill>
                  <a:srgbClr val="0000FF"/>
                </a:solidFill>
              </a:rPr>
              <a:t> </a:t>
            </a:r>
            <a:r>
              <a:rPr lang="en-US" sz="2000" b="1" dirty="0" err="1" smtClean="0">
                <a:solidFill>
                  <a:srgbClr val="0000FF"/>
                </a:solidFill>
              </a:rPr>
              <a:t>fue</a:t>
            </a:r>
            <a:r>
              <a:rPr lang="en-US" sz="2000" b="1" dirty="0" smtClean="0">
                <a:solidFill>
                  <a:srgbClr val="0000FF"/>
                </a:solidFill>
              </a:rPr>
              <a:t> </a:t>
            </a:r>
            <a:r>
              <a:rPr lang="en-US" sz="2000" b="1" dirty="0" err="1" smtClean="0">
                <a:solidFill>
                  <a:srgbClr val="0000FF"/>
                </a:solidFill>
              </a:rPr>
              <a:t>provista</a:t>
            </a:r>
            <a:r>
              <a:rPr lang="en-US" sz="2000" b="1" dirty="0">
                <a:solidFill>
                  <a:srgbClr val="0000FF"/>
                </a:solidFill>
              </a:rPr>
              <a:t/>
            </a:r>
            <a:br>
              <a:rPr lang="en-US" sz="2000" b="1" dirty="0">
                <a:solidFill>
                  <a:srgbClr val="0000FF"/>
                </a:solidFill>
              </a:rPr>
            </a:br>
            <a:endParaRPr lang="en-US" sz="2000" b="1" dirty="0">
              <a:solidFill>
                <a:srgbClr val="0000FF"/>
              </a:solidFill>
            </a:endParaRPr>
          </a:p>
          <a:p>
            <a:pPr marL="0" indent="0">
              <a:buNone/>
              <a:defRPr/>
            </a:pPr>
            <a:r>
              <a:rPr lang="en-US" sz="2400" b="1" dirty="0" err="1" smtClean="0">
                <a:solidFill>
                  <a:srgbClr val="0000FF"/>
                </a:solidFill>
              </a:rPr>
              <a:t>Gén</a:t>
            </a:r>
            <a:r>
              <a:rPr lang="en-US" sz="2400" b="1" dirty="0" smtClean="0">
                <a:solidFill>
                  <a:srgbClr val="0000FF"/>
                </a:solidFill>
              </a:rPr>
              <a:t> 2:16 </a:t>
            </a:r>
            <a:r>
              <a:rPr lang="en-US" sz="2400" dirty="0" smtClean="0"/>
              <a:t>– </a:t>
            </a:r>
            <a:r>
              <a:rPr lang="es-ES" sz="2400" dirty="0">
                <a:solidFill>
                  <a:srgbClr val="000090"/>
                </a:solidFill>
              </a:rPr>
              <a:t>Y el SEÑOR Dios ordenó al hombre: «De todo árbol del huerto podrás </a:t>
            </a:r>
            <a:r>
              <a:rPr lang="es-ES" sz="2400" dirty="0" smtClean="0">
                <a:solidFill>
                  <a:srgbClr val="000090"/>
                </a:solidFill>
              </a:rPr>
              <a:t>comer</a:t>
            </a:r>
            <a:r>
              <a:rPr lang="es-ES" sz="2400" dirty="0">
                <a:solidFill>
                  <a:srgbClr val="000090"/>
                </a:solidFill>
              </a:rPr>
              <a:t>»</a:t>
            </a:r>
            <a:r>
              <a:rPr lang="en-US" sz="2400" dirty="0" smtClean="0">
                <a:solidFill>
                  <a:srgbClr val="000090"/>
                </a:solidFill>
              </a:rPr>
              <a:t>.</a:t>
            </a:r>
            <a:endParaRPr lang="en-US" sz="2400" dirty="0">
              <a:solidFill>
                <a:srgbClr val="000090"/>
              </a:solidFill>
            </a:endParaRPr>
          </a:p>
          <a:p>
            <a:pPr marL="400050" lvl="1" indent="0" algn="l" rtl="0">
              <a:buFontTx/>
              <a:buNone/>
              <a:defRPr/>
            </a:pPr>
            <a:r>
              <a:rPr lang="en-US" sz="2000" b="1" dirty="0" smtClean="0">
                <a:solidFill>
                  <a:srgbClr val="0000FF"/>
                </a:solidFill>
                <a:sym typeface="Wingdings" panose="05000000000000000000" pitchFamily="2" charset="2"/>
              </a:rPr>
              <a:t>	 </a:t>
            </a:r>
            <a:r>
              <a:rPr lang="en-US" sz="2000" b="1" dirty="0" err="1" smtClean="0">
                <a:solidFill>
                  <a:srgbClr val="0000FF"/>
                </a:solidFill>
              </a:rPr>
              <a:t>Ordenados</a:t>
            </a:r>
            <a:r>
              <a:rPr lang="en-US" sz="2000" b="1" dirty="0" smtClean="0">
                <a:solidFill>
                  <a:srgbClr val="0000FF"/>
                </a:solidFill>
              </a:rPr>
              <a:t> </a:t>
            </a:r>
            <a:r>
              <a:rPr lang="en-US" sz="2000" b="1" dirty="0">
                <a:solidFill>
                  <a:srgbClr val="0000FF"/>
                </a:solidFill>
              </a:rPr>
              <a:t>a comer de los productos de la naturaleza</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0469"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719D7C0-AD52-4670-960D-E644CF88680C}" type="slidenum">
              <a:rPr lang="en-US" altLang="en-US" sz="1400"/>
              <a:pPr algn="l" rtl="0">
                <a:spcBef>
                  <a:spcPct val="0"/>
                </a:spcBef>
                <a:buFontTx/>
                <a:buNone/>
              </a:pPr>
              <a:t>161</a:t>
            </a:fld>
            <a:endParaRPr lang="en-US" altLang="en-US" sz="1400"/>
          </a:p>
        </p:txBody>
      </p:sp>
    </p:spTree>
    <p:extLst>
      <p:ext uri="{BB962C8B-B14F-4D97-AF65-F5344CB8AC3E}">
        <p14:creationId xmlns:p14="http://schemas.microsoft.com/office/powerpoint/2010/main" val="331480144"/>
      </p:ext>
    </p:extLst>
  </p:cSld>
  <p:clrMapOvr>
    <a:masterClrMapping/>
  </p:clrMapOvr>
  <p:transition spd="slow">
    <p:push di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34463" cy="609600"/>
          </a:xfrm>
        </p:spPr>
        <p:txBody>
          <a:bodyPr/>
          <a:lstStyle/>
          <a:p>
            <a:pPr rtl="0">
              <a:defRPr/>
            </a:pPr>
            <a:r>
              <a:rPr lang="en-US" dirty="0"/>
              <a:t>Relación del hombre con la naturaleza</a:t>
            </a:r>
          </a:p>
        </p:txBody>
      </p:sp>
      <p:sp>
        <p:nvSpPr>
          <p:cNvPr id="3" name="Content Placeholder 2"/>
          <p:cNvSpPr>
            <a:spLocks noGrp="1"/>
          </p:cNvSpPr>
          <p:nvPr>
            <p:ph idx="1"/>
          </p:nvPr>
        </p:nvSpPr>
        <p:spPr>
          <a:xfrm>
            <a:off x="271463" y="609600"/>
            <a:ext cx="8839200" cy="6161314"/>
          </a:xfrm>
        </p:spPr>
        <p:txBody>
          <a:bodyPr>
            <a:normAutofit fontScale="92500" lnSpcReduction="10000"/>
          </a:bodyPr>
          <a:lstStyle/>
          <a:p>
            <a:pPr marL="0" indent="0">
              <a:buNone/>
              <a:defRPr/>
            </a:pPr>
            <a:r>
              <a:rPr lang="en-US" sz="2400" b="1" dirty="0" err="1" smtClean="0">
                <a:solidFill>
                  <a:srgbClr val="0000FF"/>
                </a:solidFill>
              </a:rPr>
              <a:t>Gén</a:t>
            </a:r>
            <a:r>
              <a:rPr lang="en-US" sz="2400" b="1" dirty="0" smtClean="0">
                <a:solidFill>
                  <a:srgbClr val="0000FF"/>
                </a:solidFill>
              </a:rPr>
              <a:t> 1:28 </a:t>
            </a:r>
            <a:r>
              <a:rPr lang="en-US" sz="2400" dirty="0" smtClean="0"/>
              <a:t>– </a:t>
            </a:r>
            <a:r>
              <a:rPr lang="es-ES" sz="2400" u="sng" dirty="0" smtClean="0">
                <a:solidFill>
                  <a:srgbClr val="000090"/>
                </a:solidFill>
              </a:rPr>
              <a:t>Dios </a:t>
            </a:r>
            <a:r>
              <a:rPr lang="es-ES" sz="2400" u="sng" dirty="0">
                <a:solidFill>
                  <a:srgbClr val="000090"/>
                </a:solidFill>
              </a:rPr>
              <a:t>los bendijo </a:t>
            </a:r>
            <a:r>
              <a:rPr lang="es-ES" sz="2400" dirty="0">
                <a:solidFill>
                  <a:srgbClr val="000090"/>
                </a:solidFill>
              </a:rPr>
              <a:t>y les dijo: «</a:t>
            </a:r>
            <a:r>
              <a:rPr lang="es-ES" sz="2400" u="sng" dirty="0">
                <a:solidFill>
                  <a:srgbClr val="000090"/>
                </a:solidFill>
              </a:rPr>
              <a:t>Sean fecundos </a:t>
            </a:r>
            <a:r>
              <a:rPr lang="es-ES" sz="2400" dirty="0">
                <a:solidFill>
                  <a:srgbClr val="000090"/>
                </a:solidFill>
              </a:rPr>
              <a:t>y </a:t>
            </a:r>
            <a:r>
              <a:rPr lang="es-ES" sz="2400" u="sng" dirty="0">
                <a:solidFill>
                  <a:srgbClr val="000090"/>
                </a:solidFill>
              </a:rPr>
              <a:t>multiplíquense. Llenen la tierra</a:t>
            </a:r>
            <a:r>
              <a:rPr lang="es-ES" sz="2400" dirty="0">
                <a:solidFill>
                  <a:srgbClr val="000090"/>
                </a:solidFill>
              </a:rPr>
              <a:t> y </a:t>
            </a:r>
            <a:r>
              <a:rPr lang="es-ES" sz="2400" u="sng" dirty="0">
                <a:solidFill>
                  <a:srgbClr val="000090"/>
                </a:solidFill>
              </a:rPr>
              <a:t>sométanla</a:t>
            </a:r>
            <a:r>
              <a:rPr lang="es-ES" sz="2400" dirty="0">
                <a:solidFill>
                  <a:srgbClr val="000090"/>
                </a:solidFill>
              </a:rPr>
              <a:t>. </a:t>
            </a:r>
            <a:r>
              <a:rPr lang="es-ES" sz="2400" u="sng" dirty="0">
                <a:solidFill>
                  <a:srgbClr val="000090"/>
                </a:solidFill>
              </a:rPr>
              <a:t>Ejerzan dominio</a:t>
            </a:r>
            <a:r>
              <a:rPr lang="es-ES" sz="2400" dirty="0">
                <a:solidFill>
                  <a:srgbClr val="000090"/>
                </a:solidFill>
              </a:rPr>
              <a:t> sobre los peces del mar, sobre las aves del cielo y sobre todo ser viviente que se mueve sobre la tierra». </a:t>
            </a:r>
            <a:endParaRPr lang="en-US" sz="2400" dirty="0">
              <a:solidFill>
                <a:srgbClr val="000090"/>
              </a:solidFill>
            </a:endParaRPr>
          </a:p>
          <a:p>
            <a:pPr marL="0" indent="0">
              <a:buNone/>
              <a:defRPr/>
            </a:pPr>
            <a:r>
              <a:rPr lang="en-US" sz="2400" b="1" dirty="0" err="1" smtClean="0">
                <a:solidFill>
                  <a:srgbClr val="0000FF"/>
                </a:solidFill>
              </a:rPr>
              <a:t>Gén</a:t>
            </a:r>
            <a:r>
              <a:rPr lang="en-US" sz="2400" b="1" dirty="0" smtClean="0">
                <a:solidFill>
                  <a:srgbClr val="0000FF"/>
                </a:solidFill>
              </a:rPr>
              <a:t> 4:2b </a:t>
            </a:r>
            <a:r>
              <a:rPr lang="en-US" sz="2400" dirty="0" smtClean="0"/>
              <a:t>– </a:t>
            </a:r>
            <a:r>
              <a:rPr lang="es-ES" sz="2400" dirty="0">
                <a:solidFill>
                  <a:srgbClr val="000090"/>
                </a:solidFill>
              </a:rPr>
              <a:t>Y Abel fue </a:t>
            </a:r>
            <a:r>
              <a:rPr lang="es-ES" sz="2400" u="sng" dirty="0">
                <a:solidFill>
                  <a:srgbClr val="000090"/>
                </a:solidFill>
              </a:rPr>
              <a:t>pastor de ovejas</a:t>
            </a:r>
            <a:r>
              <a:rPr lang="es-ES" sz="2400" dirty="0">
                <a:solidFill>
                  <a:srgbClr val="000090"/>
                </a:solidFill>
              </a:rPr>
              <a:t> y Caín fue </a:t>
            </a:r>
            <a:r>
              <a:rPr lang="es-ES" sz="2400" u="sng" dirty="0">
                <a:solidFill>
                  <a:srgbClr val="000090"/>
                </a:solidFill>
              </a:rPr>
              <a:t>labrador de la tierra</a:t>
            </a:r>
            <a:r>
              <a:rPr lang="es-ES" sz="2400" dirty="0">
                <a:solidFill>
                  <a:srgbClr val="000090"/>
                </a:solidFill>
              </a:rPr>
              <a:t>. </a:t>
            </a:r>
            <a:endParaRPr lang="es-ES" sz="2400" dirty="0" smtClean="0">
              <a:solidFill>
                <a:srgbClr val="000090"/>
              </a:solidFill>
            </a:endParaRPr>
          </a:p>
          <a:p>
            <a:pPr marL="0" indent="0">
              <a:buNone/>
              <a:defRPr/>
            </a:pPr>
            <a:r>
              <a:rPr lang="es-ES" sz="2400" b="1" dirty="0">
                <a:solidFill>
                  <a:srgbClr val="000090"/>
                </a:solidFill>
                <a:sym typeface="Wingdings" panose="05000000000000000000" pitchFamily="2" charset="2"/>
              </a:rPr>
              <a:t>	</a:t>
            </a:r>
            <a:r>
              <a:rPr lang="en-US" sz="2000" b="1" dirty="0" smtClean="0">
                <a:solidFill>
                  <a:srgbClr val="0000FF"/>
                </a:solidFill>
                <a:sym typeface="Wingdings" panose="05000000000000000000" pitchFamily="2" charset="2"/>
              </a:rPr>
              <a:t> </a:t>
            </a:r>
            <a:r>
              <a:rPr lang="en-US" sz="2000" b="1" dirty="0" smtClean="0">
                <a:solidFill>
                  <a:srgbClr val="0000FF"/>
                </a:solidFill>
              </a:rPr>
              <a:t>La </a:t>
            </a:r>
            <a:r>
              <a:rPr lang="en-US" sz="2000" b="1" dirty="0">
                <a:solidFill>
                  <a:srgbClr val="0000FF"/>
                </a:solidFill>
              </a:rPr>
              <a:t>naturaleza utilizada para la ocupación. El hombre </a:t>
            </a:r>
            <a:r>
              <a:rPr lang="en-US" sz="2000" b="1" dirty="0" smtClean="0">
                <a:solidFill>
                  <a:srgbClr val="0000FF"/>
                </a:solidFill>
              </a:rPr>
              <a:t>	</a:t>
            </a:r>
            <a:r>
              <a:rPr lang="en-US" sz="2000" b="1" dirty="0" err="1" smtClean="0">
                <a:solidFill>
                  <a:srgbClr val="0000FF"/>
                </a:solidFill>
              </a:rPr>
              <a:t>tiene</a:t>
            </a:r>
            <a:r>
              <a:rPr lang="en-US" sz="2000" b="1" dirty="0" smtClean="0">
                <a:solidFill>
                  <a:srgbClr val="0000FF"/>
                </a:solidFill>
              </a:rPr>
              <a:t> </a:t>
            </a:r>
            <a:r>
              <a:rPr lang="en-US" sz="2000" b="1" dirty="0" err="1" smtClean="0">
                <a:solidFill>
                  <a:srgbClr val="0000FF"/>
                </a:solidFill>
              </a:rPr>
              <a:t>cierto</a:t>
            </a:r>
            <a:r>
              <a:rPr lang="en-US" sz="2000" b="1" dirty="0" smtClean="0">
                <a:solidFill>
                  <a:srgbClr val="0000FF"/>
                </a:solidFill>
              </a:rPr>
              <a:t> </a:t>
            </a:r>
            <a:r>
              <a:rPr lang="en-US" sz="2000" b="1" dirty="0" err="1" smtClean="0">
                <a:solidFill>
                  <a:srgbClr val="0000FF"/>
                </a:solidFill>
              </a:rPr>
              <a:t>grado</a:t>
            </a:r>
            <a:r>
              <a:rPr lang="en-US" sz="2000" b="1" dirty="0" smtClean="0">
                <a:solidFill>
                  <a:srgbClr val="0000FF"/>
                </a:solidFill>
              </a:rPr>
              <a:t> </a:t>
            </a:r>
            <a:r>
              <a:rPr lang="en-US" sz="2000" b="1" dirty="0">
                <a:solidFill>
                  <a:srgbClr val="0000FF"/>
                </a:solidFill>
              </a:rPr>
              <a:t>de control sobre la naturaleza.</a:t>
            </a:r>
            <a:br>
              <a:rPr lang="en-US" sz="2000" b="1" dirty="0">
                <a:solidFill>
                  <a:srgbClr val="0000FF"/>
                </a:solidFill>
              </a:rPr>
            </a:br>
            <a:endParaRPr lang="en-US" sz="2000" b="1" dirty="0">
              <a:solidFill>
                <a:srgbClr val="0000FF"/>
              </a:solidFill>
            </a:endParaRPr>
          </a:p>
          <a:p>
            <a:pPr marL="0" indent="0">
              <a:buNone/>
              <a:defRPr/>
            </a:pPr>
            <a:r>
              <a:rPr lang="en-US" sz="2400" b="1" dirty="0" err="1" smtClean="0">
                <a:solidFill>
                  <a:srgbClr val="0000FF"/>
                </a:solidFill>
              </a:rPr>
              <a:t>Núm</a:t>
            </a:r>
            <a:r>
              <a:rPr lang="en-US" sz="2400" b="1" dirty="0" smtClean="0">
                <a:solidFill>
                  <a:srgbClr val="0000FF"/>
                </a:solidFill>
              </a:rPr>
              <a:t> 13:27 </a:t>
            </a:r>
            <a:r>
              <a:rPr lang="en-US" sz="2400" dirty="0" smtClean="0"/>
              <a:t>– </a:t>
            </a:r>
            <a:r>
              <a:rPr lang="es-ES" sz="2400" dirty="0">
                <a:solidFill>
                  <a:srgbClr val="000090"/>
                </a:solidFill>
              </a:rPr>
              <a:t>Y le contaron a Moisés, y le dijeron: «Fuimos a la tierra adonde nos enviaste; </a:t>
            </a:r>
            <a:r>
              <a:rPr lang="es-ES" sz="2400" u="sng" dirty="0">
                <a:solidFill>
                  <a:srgbClr val="000090"/>
                </a:solidFill>
              </a:rPr>
              <a:t>ciertamente mana leche y miel, y este es el fruto de ella</a:t>
            </a:r>
            <a:r>
              <a:rPr lang="es-ES" sz="2400" dirty="0">
                <a:solidFill>
                  <a:srgbClr val="000090"/>
                </a:solidFill>
              </a:rPr>
              <a:t>. »</a:t>
            </a:r>
            <a:endParaRPr lang="es-ES" sz="2400" dirty="0" smtClean="0">
              <a:solidFill>
                <a:srgbClr val="000090"/>
              </a:solidFill>
            </a:endParaRPr>
          </a:p>
          <a:p>
            <a:pPr marL="0" indent="0">
              <a:buNone/>
              <a:defRPr/>
            </a:pPr>
            <a:r>
              <a:rPr lang="es-ES" sz="2400" b="1" dirty="0">
                <a:solidFill>
                  <a:srgbClr val="000090"/>
                </a:solidFill>
                <a:sym typeface="Wingdings" panose="05000000000000000000" pitchFamily="2" charset="2"/>
              </a:rPr>
              <a:t>	</a:t>
            </a:r>
            <a:r>
              <a:rPr lang="en-US" sz="2000" b="1" dirty="0" smtClean="0">
                <a:solidFill>
                  <a:srgbClr val="0000FF"/>
                </a:solidFill>
                <a:sym typeface="Wingdings" panose="05000000000000000000" pitchFamily="2" charset="2"/>
              </a:rPr>
              <a:t> </a:t>
            </a:r>
            <a:r>
              <a:rPr lang="en-US" sz="2000" b="1" dirty="0" smtClean="0">
                <a:solidFill>
                  <a:srgbClr val="0000FF"/>
                </a:solidFill>
              </a:rPr>
              <a:t>A </a:t>
            </a:r>
            <a:r>
              <a:rPr lang="en-US" sz="2000" b="1" dirty="0">
                <a:solidFill>
                  <a:srgbClr val="0000FF"/>
                </a:solidFill>
              </a:rPr>
              <a:t>la gente le gusta la naturaleza que es productiva y </a:t>
            </a:r>
            <a:br>
              <a:rPr lang="en-US" sz="2000" b="1" dirty="0">
                <a:solidFill>
                  <a:srgbClr val="0000FF"/>
                </a:solidFill>
              </a:rPr>
            </a:br>
            <a:r>
              <a:rPr lang="en-US" sz="2000" b="1" dirty="0" smtClean="0">
                <a:solidFill>
                  <a:srgbClr val="0000FF"/>
                </a:solidFill>
              </a:rPr>
              <a:t>	</a:t>
            </a:r>
            <a:r>
              <a:rPr lang="en-US" sz="2000" b="1" dirty="0" err="1" smtClean="0">
                <a:solidFill>
                  <a:srgbClr val="0000FF"/>
                </a:solidFill>
              </a:rPr>
              <a:t>agradable</a:t>
            </a:r>
            <a:r>
              <a:rPr lang="en-US" sz="2000" b="1" dirty="0">
                <a:solidFill>
                  <a:srgbClr val="0000FF"/>
                </a:solidFill>
              </a:rPr>
              <a:t>.</a:t>
            </a:r>
            <a:br>
              <a:rPr lang="en-US" sz="2000" b="1" dirty="0">
                <a:solidFill>
                  <a:srgbClr val="0000FF"/>
                </a:solidFill>
              </a:rPr>
            </a:br>
            <a:endParaRPr lang="en-US" sz="2000" b="1" dirty="0">
              <a:solidFill>
                <a:srgbClr val="0000FF"/>
              </a:solidFill>
            </a:endParaRPr>
          </a:p>
          <a:p>
            <a:pPr marL="0" indent="0">
              <a:buNone/>
              <a:defRPr/>
            </a:pPr>
            <a:r>
              <a:rPr lang="en-US" sz="2400" b="1" dirty="0">
                <a:solidFill>
                  <a:srgbClr val="0000FF"/>
                </a:solidFill>
              </a:rPr>
              <a:t>Mateo </a:t>
            </a:r>
            <a:r>
              <a:rPr lang="en-US" sz="2400" b="1" dirty="0" smtClean="0">
                <a:solidFill>
                  <a:srgbClr val="0000FF"/>
                </a:solidFill>
              </a:rPr>
              <a:t>6:30 </a:t>
            </a:r>
            <a:r>
              <a:rPr lang="en-US" sz="2400" dirty="0" smtClean="0"/>
              <a:t>– </a:t>
            </a:r>
            <a:r>
              <a:rPr lang="es-ES" sz="2400" dirty="0">
                <a:solidFill>
                  <a:srgbClr val="000090"/>
                </a:solidFill>
              </a:rPr>
              <a:t>Y si Dios así viste la hierba del campo, que hoy es y mañana es echada al horno, ¿</a:t>
            </a:r>
            <a:r>
              <a:rPr lang="es-ES" sz="2400" u="sng" dirty="0">
                <a:solidFill>
                  <a:srgbClr val="000090"/>
                </a:solidFill>
              </a:rPr>
              <a:t>no hará Él mucho más por ustedes</a:t>
            </a:r>
            <a:r>
              <a:rPr lang="es-ES" sz="2400" dirty="0">
                <a:solidFill>
                  <a:srgbClr val="000090"/>
                </a:solidFill>
              </a:rPr>
              <a:t>, hombres de poca fe? </a:t>
            </a:r>
            <a:endParaRPr lang="en-US" sz="2400" dirty="0">
              <a:solidFill>
                <a:srgbClr val="000090"/>
              </a:solidFill>
            </a:endParaRP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2517"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A831F8F-63EC-4D81-936B-BAF53BA084DB}" type="slidenum">
              <a:rPr lang="en-US" altLang="en-US" sz="1400"/>
              <a:pPr algn="l" rtl="0">
                <a:spcBef>
                  <a:spcPct val="0"/>
                </a:spcBef>
                <a:buFontTx/>
                <a:buNone/>
              </a:pPr>
              <a:t>162</a:t>
            </a:fld>
            <a:endParaRPr lang="en-US" altLang="en-US" sz="1400"/>
          </a:p>
        </p:txBody>
      </p:sp>
    </p:spTree>
    <p:extLst>
      <p:ext uri="{BB962C8B-B14F-4D97-AF65-F5344CB8AC3E}">
        <p14:creationId xmlns:p14="http://schemas.microsoft.com/office/powerpoint/2010/main" val="169406371"/>
      </p:ext>
    </p:extLst>
  </p:cSld>
  <p:clrMapOvr>
    <a:masterClrMapping/>
  </p:clrMapOvr>
  <p:transition spd="slow">
    <p:push dir="u"/>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smtClean="0"/>
              <a:t>El </a:t>
            </a:r>
            <a:r>
              <a:rPr lang="en-US" dirty="0" err="1" smtClean="0"/>
              <a:t>concepto</a:t>
            </a:r>
            <a:r>
              <a:rPr lang="en-US" dirty="0" smtClean="0"/>
              <a:t> del </a:t>
            </a:r>
            <a:r>
              <a:rPr lang="en-US" dirty="0" err="1" smtClean="0"/>
              <a:t>dominio</a:t>
            </a:r>
            <a:endParaRPr lang="en-US" dirty="0"/>
          </a:p>
        </p:txBody>
      </p:sp>
      <p:sp>
        <p:nvSpPr>
          <p:cNvPr id="3" name="Content Placeholder 2"/>
          <p:cNvSpPr>
            <a:spLocks noGrp="1"/>
          </p:cNvSpPr>
          <p:nvPr>
            <p:ph idx="1"/>
          </p:nvPr>
        </p:nvSpPr>
        <p:spPr>
          <a:xfrm>
            <a:off x="152400" y="762000"/>
            <a:ext cx="8915400" cy="6019800"/>
          </a:xfrm>
        </p:spPr>
        <p:txBody>
          <a:bodyPr>
            <a:normAutofit/>
          </a:bodyPr>
          <a:lstStyle/>
          <a:p>
            <a:pPr marL="0" indent="0">
              <a:buNone/>
              <a:defRPr/>
            </a:pPr>
            <a:r>
              <a:rPr lang="en-US" sz="2000" b="1" dirty="0" err="1" smtClean="0">
                <a:solidFill>
                  <a:srgbClr val="0000FF"/>
                </a:solidFill>
              </a:rPr>
              <a:t>Gén</a:t>
            </a:r>
            <a:r>
              <a:rPr lang="en-US" sz="2000" b="1" dirty="0" smtClean="0">
                <a:solidFill>
                  <a:srgbClr val="0000FF"/>
                </a:solidFill>
              </a:rPr>
              <a:t> 1:28 </a:t>
            </a:r>
            <a:r>
              <a:rPr lang="en-US" sz="2000" dirty="0" smtClean="0"/>
              <a:t>– </a:t>
            </a:r>
            <a:r>
              <a:rPr lang="es-ES" sz="2000" u="sng" dirty="0" smtClean="0">
                <a:solidFill>
                  <a:srgbClr val="000090"/>
                </a:solidFill>
              </a:rPr>
              <a:t>Dios </a:t>
            </a:r>
            <a:r>
              <a:rPr lang="es-ES" sz="2000" u="sng" dirty="0">
                <a:solidFill>
                  <a:srgbClr val="000090"/>
                </a:solidFill>
              </a:rPr>
              <a:t>los bendijo </a:t>
            </a:r>
            <a:r>
              <a:rPr lang="es-ES" sz="2000" dirty="0">
                <a:solidFill>
                  <a:srgbClr val="000090"/>
                </a:solidFill>
              </a:rPr>
              <a:t>y les dijo: «</a:t>
            </a:r>
            <a:r>
              <a:rPr lang="es-ES" sz="2000" u="sng" dirty="0">
                <a:solidFill>
                  <a:srgbClr val="000090"/>
                </a:solidFill>
              </a:rPr>
              <a:t>Sean fecundos </a:t>
            </a:r>
            <a:r>
              <a:rPr lang="es-ES" sz="2000" dirty="0">
                <a:solidFill>
                  <a:srgbClr val="000090"/>
                </a:solidFill>
              </a:rPr>
              <a:t>y </a:t>
            </a:r>
            <a:r>
              <a:rPr lang="es-ES" sz="2000" u="sng" dirty="0">
                <a:solidFill>
                  <a:srgbClr val="000090"/>
                </a:solidFill>
              </a:rPr>
              <a:t>multiplíquense. Llenen la tierra</a:t>
            </a:r>
            <a:r>
              <a:rPr lang="es-ES" sz="2000" dirty="0">
                <a:solidFill>
                  <a:srgbClr val="000090"/>
                </a:solidFill>
              </a:rPr>
              <a:t> y </a:t>
            </a:r>
            <a:r>
              <a:rPr lang="es-ES" sz="2000" u="sng" dirty="0">
                <a:solidFill>
                  <a:srgbClr val="000090"/>
                </a:solidFill>
              </a:rPr>
              <a:t>sométanla</a:t>
            </a:r>
            <a:r>
              <a:rPr lang="es-ES" sz="2000" dirty="0">
                <a:solidFill>
                  <a:srgbClr val="000090"/>
                </a:solidFill>
              </a:rPr>
              <a:t>. </a:t>
            </a:r>
            <a:r>
              <a:rPr lang="es-ES" sz="2000" u="sng" dirty="0">
                <a:solidFill>
                  <a:srgbClr val="000090"/>
                </a:solidFill>
              </a:rPr>
              <a:t>Ejerzan dominio</a:t>
            </a:r>
            <a:r>
              <a:rPr lang="es-ES" sz="2000" dirty="0">
                <a:solidFill>
                  <a:srgbClr val="000090"/>
                </a:solidFill>
              </a:rPr>
              <a:t> sobre los peces del mar, sobre las aves del cielo y sobre todo ser viviente que se mueve sobre la tierra». </a:t>
            </a:r>
            <a:endParaRPr lang="en-US" sz="2000" dirty="0">
              <a:solidFill>
                <a:srgbClr val="000090"/>
              </a:solidFill>
            </a:endParaRPr>
          </a:p>
          <a:p>
            <a:pPr marL="0" indent="0">
              <a:spcBef>
                <a:spcPts val="600"/>
              </a:spcBef>
              <a:buNone/>
              <a:defRPr/>
            </a:pPr>
            <a:r>
              <a:rPr lang="en-US" sz="2000" b="1" dirty="0" err="1" smtClean="0">
                <a:solidFill>
                  <a:srgbClr val="0000FF"/>
                </a:solidFill>
              </a:rPr>
              <a:t>Gén</a:t>
            </a:r>
            <a:r>
              <a:rPr lang="en-US" sz="2000" b="1" dirty="0" smtClean="0">
                <a:solidFill>
                  <a:srgbClr val="0000FF"/>
                </a:solidFill>
              </a:rPr>
              <a:t> 6:14 </a:t>
            </a:r>
            <a:r>
              <a:rPr lang="en-US" sz="2000" dirty="0" smtClean="0"/>
              <a:t>– </a:t>
            </a:r>
            <a:r>
              <a:rPr lang="en-US" sz="2000" dirty="0" smtClean="0">
                <a:solidFill>
                  <a:srgbClr val="000090"/>
                </a:solidFill>
              </a:rPr>
              <a:t>“</a:t>
            </a:r>
            <a:r>
              <a:rPr lang="es-ES" sz="2000" dirty="0" smtClean="0">
                <a:solidFill>
                  <a:srgbClr val="000090"/>
                </a:solidFill>
              </a:rPr>
              <a:t>Hazte </a:t>
            </a:r>
            <a:r>
              <a:rPr lang="es-ES" sz="2000" u="sng" dirty="0">
                <a:solidFill>
                  <a:srgbClr val="000090"/>
                </a:solidFill>
              </a:rPr>
              <a:t>un arca de madera de ciprés</a:t>
            </a:r>
            <a:r>
              <a:rPr lang="es-ES" sz="2000" dirty="0">
                <a:solidFill>
                  <a:srgbClr val="000090"/>
                </a:solidFill>
              </a:rPr>
              <a:t>. Harás el arca con compartimientos, y la cubrirás </a:t>
            </a:r>
            <a:r>
              <a:rPr lang="es-ES" sz="2000" u="sng" dirty="0">
                <a:solidFill>
                  <a:srgbClr val="000090"/>
                </a:solidFill>
              </a:rPr>
              <a:t>con brea</a:t>
            </a:r>
            <a:r>
              <a:rPr lang="es-ES" sz="2000" dirty="0">
                <a:solidFill>
                  <a:srgbClr val="000090"/>
                </a:solidFill>
              </a:rPr>
              <a:t> por dentro y por fuera</a:t>
            </a:r>
            <a:r>
              <a:rPr lang="es-ES" sz="2000" dirty="0" smtClean="0">
                <a:solidFill>
                  <a:srgbClr val="000090"/>
                </a:solidFill>
              </a:rPr>
              <a:t>.</a:t>
            </a:r>
            <a:r>
              <a:rPr lang="en-US" sz="2000" dirty="0" smtClean="0">
                <a:solidFill>
                  <a:srgbClr val="000090"/>
                </a:solidFill>
              </a:rPr>
              <a:t>”</a:t>
            </a:r>
            <a:r>
              <a:rPr lang="en-US" sz="2000" dirty="0">
                <a:solidFill>
                  <a:srgbClr val="000090"/>
                </a:solidFill>
              </a:rPr>
              <a:t/>
            </a:r>
            <a:br>
              <a:rPr lang="en-US" sz="2000" dirty="0">
                <a:solidFill>
                  <a:srgbClr val="000090"/>
                </a:solidFill>
              </a:rPr>
            </a:br>
            <a:endParaRPr lang="en-US" sz="2000" dirty="0">
              <a:solidFill>
                <a:srgbClr val="000090"/>
              </a:solidFill>
            </a:endParaRPr>
          </a:p>
          <a:p>
            <a:pPr marL="228600" indent="0" algn="l" rtl="0">
              <a:spcBef>
                <a:spcPts val="600"/>
              </a:spcBef>
              <a:buFontTx/>
              <a:buNone/>
              <a:defRPr/>
            </a:pPr>
            <a:r>
              <a:rPr lang="en-US" sz="2000" i="1" dirty="0"/>
              <a:t>Sin embargo, hay un límite de cuánto poder puede ejercer el hombre sobre la naturaleza: ¿</a:t>
            </a:r>
            <a:r>
              <a:rPr lang="en-US" sz="2000" i="1" dirty="0" smtClean="0"/>
              <a:t>un </a:t>
            </a:r>
            <a:r>
              <a:rPr lang="en-US" sz="2000" i="1" dirty="0" err="1" smtClean="0"/>
              <a:t>indicio</a:t>
            </a:r>
            <a:r>
              <a:rPr lang="en-US" sz="2000" i="1" dirty="0" smtClean="0"/>
              <a:t> del </a:t>
            </a:r>
            <a:r>
              <a:rPr lang="en-US" sz="2000" i="1" dirty="0"/>
              <a:t>mundo caído?</a:t>
            </a:r>
            <a:r>
              <a:rPr lang="en-US" sz="2000" dirty="0"/>
              <a:t/>
            </a:r>
            <a:br>
              <a:rPr lang="en-US" sz="2000" dirty="0"/>
            </a:br>
            <a:endParaRPr lang="en-US" sz="2000" dirty="0"/>
          </a:p>
          <a:p>
            <a:pPr marL="0" indent="0">
              <a:spcBef>
                <a:spcPts val="600"/>
              </a:spcBef>
              <a:buNone/>
              <a:defRPr/>
            </a:pPr>
            <a:r>
              <a:rPr lang="en-US" sz="2000" b="1" dirty="0" err="1" smtClean="0">
                <a:solidFill>
                  <a:srgbClr val="0000FF"/>
                </a:solidFill>
              </a:rPr>
              <a:t>Gén</a:t>
            </a:r>
            <a:r>
              <a:rPr lang="en-US" sz="2000" b="1" dirty="0" smtClean="0">
                <a:solidFill>
                  <a:srgbClr val="0000FF"/>
                </a:solidFill>
              </a:rPr>
              <a:t> 3:17b-18 </a:t>
            </a:r>
            <a:r>
              <a:rPr lang="en-US" sz="2000" dirty="0" smtClean="0"/>
              <a:t>– </a:t>
            </a:r>
            <a:r>
              <a:rPr lang="es-ES" sz="2000" dirty="0">
                <a:solidFill>
                  <a:srgbClr val="000090"/>
                </a:solidFill>
              </a:rPr>
              <a:t>Maldita será la tierra por tu causa; Con trabajo comerás de ella Todos los días de tu vida. </a:t>
            </a:r>
            <a:r>
              <a:rPr lang="es-ES" sz="2000" dirty="0" smtClean="0">
                <a:solidFill>
                  <a:srgbClr val="000090"/>
                </a:solidFill>
              </a:rPr>
              <a:t>18</a:t>
            </a:r>
            <a:r>
              <a:rPr lang="es-ES" sz="2000" dirty="0">
                <a:solidFill>
                  <a:srgbClr val="000090"/>
                </a:solidFill>
              </a:rPr>
              <a:t>  Espinos y cardos te producirá, Y comerás de las plantas del campo. </a:t>
            </a:r>
            <a:endParaRPr lang="es-ES" sz="2000" dirty="0" smtClean="0">
              <a:solidFill>
                <a:srgbClr val="000090"/>
              </a:solidFill>
            </a:endParaRPr>
          </a:p>
          <a:p>
            <a:pPr marL="0" indent="0">
              <a:spcBef>
                <a:spcPts val="600"/>
              </a:spcBef>
              <a:buNone/>
              <a:defRPr/>
            </a:pPr>
            <a:r>
              <a:rPr lang="en-US" sz="2000" b="1" dirty="0" smtClean="0">
                <a:solidFill>
                  <a:srgbClr val="0000FF"/>
                </a:solidFill>
              </a:rPr>
              <a:t>Lucas 8:22-23 </a:t>
            </a:r>
            <a:r>
              <a:rPr lang="en-US" sz="2000" dirty="0" smtClean="0"/>
              <a:t>– </a:t>
            </a:r>
            <a:r>
              <a:rPr lang="es-ES" sz="2000" dirty="0">
                <a:solidFill>
                  <a:srgbClr val="000090"/>
                </a:solidFill>
              </a:rPr>
              <a:t>Uno de aquellos días, Jesús entró en una barca con Sus discípulos, y les dijo: «Pasemos al otro lado del lago». Y se hicieron a la mar. </a:t>
            </a:r>
            <a:r>
              <a:rPr lang="es-ES" sz="2000" dirty="0" smtClean="0">
                <a:solidFill>
                  <a:srgbClr val="000090"/>
                </a:solidFill>
              </a:rPr>
              <a:t>23</a:t>
            </a:r>
            <a:r>
              <a:rPr lang="es-ES" sz="2000" dirty="0">
                <a:solidFill>
                  <a:srgbClr val="000090"/>
                </a:solidFill>
              </a:rPr>
              <a:t>  Pero mientras ellos navegaban, Él se durmió; y </a:t>
            </a:r>
            <a:r>
              <a:rPr lang="es-ES" sz="2000" u="sng" dirty="0">
                <a:solidFill>
                  <a:srgbClr val="000090"/>
                </a:solidFill>
              </a:rPr>
              <a:t>una violenta tempestad descendió sobre el lago, y comenzaron a hundirse y corrían peligro</a:t>
            </a:r>
            <a:r>
              <a:rPr lang="es-ES" sz="2000" dirty="0">
                <a:solidFill>
                  <a:srgbClr val="000090"/>
                </a:solidFill>
              </a:rPr>
              <a:t>. </a:t>
            </a:r>
            <a:endParaRPr lang="en-US" sz="2000" dirty="0"/>
          </a:p>
          <a:p>
            <a:pPr marL="0" indent="0" algn="l" rtl="0">
              <a:spcBef>
                <a:spcPts val="600"/>
              </a:spcBef>
              <a:buFontTx/>
              <a:buNone/>
              <a:defRPr/>
            </a:pPr>
            <a:endParaRPr lang="en-US" sz="2000" dirty="0"/>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456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A31A428-E698-4EE0-9EAB-BB8622CE1D6A}" type="slidenum">
              <a:rPr lang="en-US" altLang="en-US" sz="1400"/>
              <a:pPr algn="l" rtl="0">
                <a:spcBef>
                  <a:spcPct val="0"/>
                </a:spcBef>
                <a:buFontTx/>
                <a:buNone/>
              </a:pPr>
              <a:t>163</a:t>
            </a:fld>
            <a:endParaRPr lang="en-US" altLang="en-US" sz="1400"/>
          </a:p>
        </p:txBody>
      </p:sp>
    </p:spTree>
    <p:extLst>
      <p:ext uri="{BB962C8B-B14F-4D97-AF65-F5344CB8AC3E}">
        <p14:creationId xmlns:p14="http://schemas.microsoft.com/office/powerpoint/2010/main" val="1944997799"/>
      </p:ext>
    </p:extLst>
  </p:cSld>
  <p:clrMapOvr>
    <a:masterClrMapping/>
  </p:clrMapOvr>
  <p:transition spd="slow">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pPr rtl="0">
              <a:defRPr/>
            </a:pPr>
            <a:r>
              <a:rPr lang="en-US" dirty="0"/>
              <a:t>Cómo Dios ha afirmado este dominio</a:t>
            </a:r>
          </a:p>
        </p:txBody>
      </p:sp>
      <p:sp>
        <p:nvSpPr>
          <p:cNvPr id="196611" name="Content Placeholder 2"/>
          <p:cNvSpPr>
            <a:spLocks noGrp="1" noChangeArrowheads="1"/>
          </p:cNvSpPr>
          <p:nvPr>
            <p:ph idx="1"/>
          </p:nvPr>
        </p:nvSpPr>
        <p:spPr/>
        <p:txBody>
          <a:bodyPr/>
          <a:lstStyle/>
          <a:p>
            <a:r>
              <a:rPr lang="en-US" altLang="en-US" dirty="0" err="1" smtClean="0">
                <a:solidFill>
                  <a:srgbClr val="000090"/>
                </a:solidFill>
              </a:rPr>
              <a:t>Génesis</a:t>
            </a:r>
            <a:r>
              <a:rPr lang="en-US" altLang="en-US" dirty="0" smtClean="0">
                <a:solidFill>
                  <a:srgbClr val="000090"/>
                </a:solidFill>
              </a:rPr>
              <a:t> 6:14 – </a:t>
            </a:r>
            <a:r>
              <a:rPr lang="es-ES" altLang="en-US" u="sng" dirty="0" smtClean="0">
                <a:solidFill>
                  <a:srgbClr val="000090"/>
                </a:solidFill>
              </a:rPr>
              <a:t>“</a:t>
            </a:r>
            <a:r>
              <a:rPr lang="es-ES" altLang="en-US" u="sng" dirty="0">
                <a:solidFill>
                  <a:srgbClr val="000090"/>
                </a:solidFill>
              </a:rPr>
              <a:t>Hazte un arca de madera de ciprés. </a:t>
            </a:r>
            <a:r>
              <a:rPr lang="es-ES" altLang="en-US" dirty="0">
                <a:solidFill>
                  <a:srgbClr val="000090"/>
                </a:solidFill>
              </a:rPr>
              <a:t>Harás el arca con compartimientos, y la cubrirás con brea por dentro y por fuera</a:t>
            </a:r>
            <a:r>
              <a:rPr lang="es-ES" altLang="en-US" dirty="0" smtClean="0">
                <a:solidFill>
                  <a:srgbClr val="000090"/>
                </a:solidFill>
              </a:rPr>
              <a:t>.”</a:t>
            </a:r>
          </a:p>
          <a:p>
            <a:r>
              <a:rPr lang="en-US" altLang="en-US" dirty="0" err="1" smtClean="0"/>
              <a:t>Éx</a:t>
            </a:r>
            <a:r>
              <a:rPr lang="en-US" altLang="en-US" dirty="0" smtClean="0"/>
              <a:t> 26-27, 28, 30:1-10, 30:17-21, 36-38</a:t>
            </a:r>
          </a:p>
          <a:p>
            <a:pPr lvl="1" algn="l" rtl="0"/>
            <a:r>
              <a:rPr lang="en-US" altLang="en-US" dirty="0" smtClean="0"/>
              <a:t>El </a:t>
            </a:r>
            <a:r>
              <a:rPr lang="en-US" altLang="en-US" dirty="0" err="1" smtClean="0"/>
              <a:t>tabernáculo</a:t>
            </a:r>
            <a:r>
              <a:rPr lang="en-US" altLang="en-US" dirty="0" smtClean="0"/>
              <a:t> y </a:t>
            </a:r>
            <a:r>
              <a:rPr lang="en-US" altLang="en-US" dirty="0" err="1" smtClean="0"/>
              <a:t>todo</a:t>
            </a:r>
            <a:r>
              <a:rPr lang="en-US" altLang="en-US" dirty="0" smtClean="0"/>
              <a:t> lo que hay </a:t>
            </a:r>
            <a:r>
              <a:rPr lang="en-US" altLang="en-US" dirty="0" err="1" smtClean="0"/>
              <a:t>en</a:t>
            </a:r>
            <a:r>
              <a:rPr lang="en-US" altLang="en-US" dirty="0" smtClean="0"/>
              <a:t> </a:t>
            </a:r>
            <a:r>
              <a:rPr lang="en-US" altLang="en-US" dirty="0" err="1" smtClean="0"/>
              <a:t>él</a:t>
            </a:r>
            <a:r>
              <a:rPr lang="en-US" altLang="en-US" dirty="0" smtClean="0"/>
              <a:t> </a:t>
            </a:r>
            <a:r>
              <a:rPr lang="en-US" altLang="en-US" dirty="0" err="1" smtClean="0"/>
              <a:t>fue</a:t>
            </a:r>
            <a:r>
              <a:rPr lang="en-US" altLang="en-US" dirty="0" smtClean="0"/>
              <a:t> dado </a:t>
            </a:r>
            <a:r>
              <a:rPr lang="en-US" altLang="en-US" dirty="0" err="1" smtClean="0"/>
              <a:t>por</a:t>
            </a:r>
            <a:r>
              <a:rPr lang="en-US" altLang="en-US" dirty="0" smtClean="0"/>
              <a:t> </a:t>
            </a:r>
            <a:r>
              <a:rPr lang="en-US" altLang="en-US" dirty="0" err="1" smtClean="0"/>
              <a:t>dirección</a:t>
            </a:r>
            <a:r>
              <a:rPr lang="en-US" altLang="en-US" dirty="0" smtClean="0"/>
              <a:t> de Dios</a:t>
            </a:r>
          </a:p>
          <a:p>
            <a:r>
              <a:rPr lang="en-US" altLang="en-US" dirty="0" err="1" smtClean="0">
                <a:solidFill>
                  <a:srgbClr val="000090"/>
                </a:solidFill>
              </a:rPr>
              <a:t>Levítico</a:t>
            </a:r>
            <a:r>
              <a:rPr lang="en-US" altLang="en-US" dirty="0" smtClean="0">
                <a:solidFill>
                  <a:srgbClr val="000090"/>
                </a:solidFill>
              </a:rPr>
              <a:t> 1:3 – </a:t>
            </a:r>
            <a:r>
              <a:rPr lang="es-ES" altLang="en-US" u="sng" dirty="0">
                <a:solidFill>
                  <a:srgbClr val="000090"/>
                </a:solidFill>
              </a:rPr>
              <a:t>Si su ofrenda es un holocausto del ganado</a:t>
            </a:r>
            <a:r>
              <a:rPr lang="es-ES" altLang="en-US" dirty="0">
                <a:solidFill>
                  <a:srgbClr val="000090"/>
                </a:solidFill>
              </a:rPr>
              <a:t>, ofrecerá un macho sin </a:t>
            </a:r>
            <a:r>
              <a:rPr lang="es-ES" altLang="en-US" dirty="0" smtClean="0">
                <a:solidFill>
                  <a:srgbClr val="000090"/>
                </a:solidFill>
              </a:rPr>
              <a:t>defecto.</a:t>
            </a:r>
            <a:endParaRPr lang="en-US" altLang="en-US" dirty="0" smtClean="0">
              <a:solidFill>
                <a:srgbClr val="000090"/>
              </a:solidFill>
            </a:endParaRP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6613"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07B0DFA-6910-4CF4-9D15-6DA9934C6B09}" type="slidenum">
              <a:rPr lang="en-US" altLang="en-US" sz="1400"/>
              <a:pPr algn="l" rtl="0">
                <a:spcBef>
                  <a:spcPct val="0"/>
                </a:spcBef>
                <a:buFontTx/>
                <a:buNone/>
              </a:pPr>
              <a:t>164</a:t>
            </a:fld>
            <a:endParaRPr lang="en-US" altLang="en-US" sz="1400"/>
          </a:p>
        </p:txBody>
      </p:sp>
    </p:spTree>
    <p:extLst>
      <p:ext uri="{BB962C8B-B14F-4D97-AF65-F5344CB8AC3E}">
        <p14:creationId xmlns:p14="http://schemas.microsoft.com/office/powerpoint/2010/main" val="2677863747"/>
      </p:ext>
    </p:extLst>
  </p:cSld>
  <p:clrMapOvr>
    <a:masterClrMapping/>
  </p:clrMapOvr>
  <p:transition>
    <p:cut/>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128"/>
            <a:ext cx="9144000" cy="609600"/>
          </a:xfrm>
        </p:spPr>
        <p:txBody>
          <a:bodyPr>
            <a:normAutofit fontScale="90000"/>
          </a:bodyPr>
          <a:lstStyle/>
          <a:p>
            <a:pPr rtl="0">
              <a:defRPr/>
            </a:pPr>
            <a:r>
              <a:rPr lang="en-US" dirty="0"/>
              <a:t>¿Tiene el hombre una </a:t>
            </a:r>
            <a:r>
              <a:rPr lang="en-US" dirty="0" err="1"/>
              <a:t>responsabilidad</a:t>
            </a:r>
            <a:r>
              <a:rPr lang="en-US" dirty="0"/>
              <a:t> </a:t>
            </a:r>
            <a:r>
              <a:rPr lang="en-US" dirty="0" err="1" smtClean="0"/>
              <a:t>hacia</a:t>
            </a:r>
            <a:r>
              <a:rPr lang="en-US" dirty="0" smtClean="0"/>
              <a:t> </a:t>
            </a:r>
            <a:r>
              <a:rPr lang="en-US" dirty="0"/>
              <a:t>la naturaleza?</a:t>
            </a:r>
          </a:p>
        </p:txBody>
      </p:sp>
      <p:sp>
        <p:nvSpPr>
          <p:cNvPr id="3" name="Content Placeholder 2"/>
          <p:cNvSpPr>
            <a:spLocks noGrp="1" noChangeArrowheads="1"/>
          </p:cNvSpPr>
          <p:nvPr>
            <p:ph idx="1"/>
          </p:nvPr>
        </p:nvSpPr>
        <p:spPr>
          <a:xfrm>
            <a:off x="76200" y="1066800"/>
            <a:ext cx="8991600" cy="6019800"/>
          </a:xfrm>
        </p:spPr>
        <p:txBody>
          <a:bodyPr>
            <a:normAutofit fontScale="92500" lnSpcReduction="10000"/>
          </a:bodyPr>
          <a:lstStyle/>
          <a:p>
            <a:pPr marL="287338" indent="-287338" algn="l" rtl="0">
              <a:spcBef>
                <a:spcPts val="600"/>
              </a:spcBef>
            </a:pPr>
            <a:r>
              <a:rPr lang="en-US" altLang="en-US" sz="2000" dirty="0" smtClean="0"/>
              <a:t>Dios </a:t>
            </a:r>
            <a:r>
              <a:rPr lang="en-US" altLang="en-US" sz="2000" dirty="0" err="1" smtClean="0"/>
              <a:t>es</a:t>
            </a:r>
            <a:r>
              <a:rPr lang="en-US" altLang="en-US" sz="2000" dirty="0" smtClean="0"/>
              <a:t> visible a </a:t>
            </a:r>
            <a:r>
              <a:rPr lang="en-US" altLang="en-US" sz="2000" dirty="0" err="1" smtClean="0"/>
              <a:t>través</a:t>
            </a:r>
            <a:r>
              <a:rPr lang="en-US" altLang="en-US" sz="2000" dirty="0" smtClean="0"/>
              <a:t> de la </a:t>
            </a:r>
            <a:r>
              <a:rPr lang="en-US" altLang="en-US" sz="2000" dirty="0" err="1" smtClean="0"/>
              <a:t>naturaleza</a:t>
            </a:r>
            <a:r>
              <a:rPr lang="en-US" altLang="en-US" sz="2000" dirty="0" smtClean="0"/>
              <a:t>.</a:t>
            </a:r>
          </a:p>
          <a:p>
            <a:pPr marL="287338" indent="-287338">
              <a:spcBef>
                <a:spcPts val="600"/>
              </a:spcBef>
            </a:pPr>
            <a:r>
              <a:rPr lang="en-US" altLang="en-US" sz="2000" b="1" dirty="0" smtClean="0">
                <a:solidFill>
                  <a:srgbClr val="0000FF"/>
                </a:solidFill>
              </a:rPr>
              <a:t>Rom 1:20 </a:t>
            </a:r>
            <a:r>
              <a:rPr lang="en-US" altLang="en-US" sz="2000" dirty="0" smtClean="0"/>
              <a:t>–</a:t>
            </a:r>
            <a:r>
              <a:rPr lang="en-US" altLang="en-US" sz="2000" dirty="0" smtClean="0">
                <a:solidFill>
                  <a:srgbClr val="000090"/>
                </a:solidFill>
              </a:rPr>
              <a:t> </a:t>
            </a:r>
            <a:r>
              <a:rPr lang="es-ES" altLang="en-US" sz="2000" dirty="0" smtClean="0">
                <a:solidFill>
                  <a:srgbClr val="000090"/>
                </a:solidFill>
              </a:rPr>
              <a:t>Porque </a:t>
            </a:r>
            <a:r>
              <a:rPr lang="es-ES" altLang="en-US" sz="2000" dirty="0">
                <a:solidFill>
                  <a:srgbClr val="000090"/>
                </a:solidFill>
              </a:rPr>
              <a:t>desde la creación del mundo, Sus atributos invisibles, </a:t>
            </a:r>
            <a:r>
              <a:rPr lang="es-ES" altLang="en-US" sz="2000" u="sng" dirty="0">
                <a:solidFill>
                  <a:srgbClr val="000090"/>
                </a:solidFill>
              </a:rPr>
              <a:t>Su eterno poder y divinidad</a:t>
            </a:r>
            <a:r>
              <a:rPr lang="es-ES" altLang="en-US" sz="2000" dirty="0">
                <a:solidFill>
                  <a:srgbClr val="000090"/>
                </a:solidFill>
              </a:rPr>
              <a:t>, se han visto con toda claridad, siendo entendidos </a:t>
            </a:r>
            <a:r>
              <a:rPr lang="es-ES" altLang="en-US" sz="2000" u="sng" dirty="0">
                <a:solidFill>
                  <a:srgbClr val="000090"/>
                </a:solidFill>
              </a:rPr>
              <a:t>por medio de lo </a:t>
            </a:r>
            <a:r>
              <a:rPr lang="es-ES" altLang="en-US" sz="2000" u="sng" dirty="0" smtClean="0">
                <a:solidFill>
                  <a:srgbClr val="000090"/>
                </a:solidFill>
              </a:rPr>
              <a:t>creado.</a:t>
            </a:r>
          </a:p>
          <a:p>
            <a:pPr marL="287338" indent="-287338">
              <a:spcBef>
                <a:spcPts val="600"/>
              </a:spcBef>
            </a:pPr>
            <a:r>
              <a:rPr lang="en-US" altLang="en-US" sz="2000" b="1" dirty="0" smtClean="0">
                <a:solidFill>
                  <a:srgbClr val="0000FF"/>
                </a:solidFill>
              </a:rPr>
              <a:t>Sal 19:1 </a:t>
            </a:r>
            <a:r>
              <a:rPr lang="en-US" altLang="en-US" sz="2000" dirty="0" smtClean="0">
                <a:solidFill>
                  <a:srgbClr val="000090"/>
                </a:solidFill>
              </a:rPr>
              <a:t>– </a:t>
            </a:r>
            <a:r>
              <a:rPr lang="es-ES" altLang="en-US" sz="2000" dirty="0">
                <a:solidFill>
                  <a:srgbClr val="000090"/>
                </a:solidFill>
              </a:rPr>
              <a:t>Los cielos proclaman la gloria de Dios, Y el firmamento anuncia la obra de Sus manos. </a:t>
            </a:r>
            <a:endParaRPr lang="es-ES" altLang="en-US" sz="2000" dirty="0" smtClean="0">
              <a:solidFill>
                <a:srgbClr val="000090"/>
              </a:solidFill>
            </a:endParaRPr>
          </a:p>
          <a:p>
            <a:pPr marL="287338" indent="-287338">
              <a:spcBef>
                <a:spcPts val="600"/>
              </a:spcBef>
            </a:pPr>
            <a:r>
              <a:rPr lang="en-US" altLang="en-US" sz="2000" dirty="0" smtClean="0"/>
              <a:t>¿No </a:t>
            </a:r>
            <a:r>
              <a:rPr lang="en-US" altLang="en-US" sz="2000" dirty="0" err="1" smtClean="0"/>
              <a:t>debería</a:t>
            </a:r>
            <a:r>
              <a:rPr lang="en-US" altLang="en-US" sz="2000" dirty="0" smtClean="0"/>
              <a:t> el hombre </a:t>
            </a:r>
            <a:r>
              <a:rPr lang="en-US" altLang="en-US" sz="2000" dirty="0" err="1" smtClean="0"/>
              <a:t>tratar</a:t>
            </a:r>
            <a:r>
              <a:rPr lang="en-US" altLang="en-US" sz="2000" dirty="0" smtClean="0"/>
              <a:t> de </a:t>
            </a:r>
            <a:r>
              <a:rPr lang="en-US" altLang="en-US" sz="2000" dirty="0" err="1" smtClean="0"/>
              <a:t>cuidar</a:t>
            </a:r>
            <a:r>
              <a:rPr lang="en-US" altLang="en-US" sz="2000" dirty="0" smtClean="0"/>
              <a:t> a </a:t>
            </a:r>
            <a:r>
              <a:rPr lang="en-US" altLang="en-US" sz="2000" dirty="0" err="1" smtClean="0"/>
              <a:t>uno</a:t>
            </a:r>
            <a:r>
              <a:rPr lang="en-US" altLang="en-US" sz="2000" dirty="0" smtClean="0"/>
              <a:t> de </a:t>
            </a:r>
            <a:r>
              <a:rPr lang="en-US" altLang="en-US" sz="2000" dirty="0" err="1" smtClean="0"/>
              <a:t>los</a:t>
            </a:r>
            <a:r>
              <a:rPr lang="en-US" altLang="en-US" sz="2000" dirty="0" smtClean="0"/>
              <a:t> </a:t>
            </a:r>
            <a:r>
              <a:rPr lang="en-US" altLang="en-US" sz="2000" dirty="0" err="1" smtClean="0"/>
              <a:t>representantes</a:t>
            </a:r>
            <a:r>
              <a:rPr lang="en-US" altLang="en-US" sz="2000" dirty="0" smtClean="0"/>
              <a:t> de Dios?</a:t>
            </a:r>
          </a:p>
          <a:p>
            <a:pPr marL="287338" indent="-287338" algn="l" rtl="0">
              <a:spcBef>
                <a:spcPts val="600"/>
              </a:spcBef>
            </a:pPr>
            <a:r>
              <a:rPr lang="en-US" altLang="en-US" sz="2000" dirty="0" err="1" smtClean="0"/>
              <a:t>Advertencia</a:t>
            </a:r>
            <a:r>
              <a:rPr lang="en-US" altLang="en-US" sz="2000" dirty="0" smtClean="0"/>
              <a:t> de </a:t>
            </a:r>
            <a:r>
              <a:rPr lang="en-US" altLang="en-US" sz="2000" dirty="0" err="1" smtClean="0"/>
              <a:t>precaución</a:t>
            </a:r>
            <a:r>
              <a:rPr lang="en-US" altLang="en-US" sz="2000" dirty="0" smtClean="0"/>
              <a:t>: </a:t>
            </a:r>
            <a:r>
              <a:rPr lang="en-US" altLang="en-US" sz="2000" dirty="0" err="1" smtClean="0"/>
              <a:t>es</a:t>
            </a:r>
            <a:r>
              <a:rPr lang="en-US" altLang="en-US" sz="2000" dirty="0" smtClean="0"/>
              <a:t> un </a:t>
            </a:r>
            <a:r>
              <a:rPr lang="en-US" altLang="en-US" sz="2000" dirty="0" err="1" smtClean="0"/>
              <a:t>mundo</a:t>
            </a:r>
            <a:r>
              <a:rPr lang="en-US" altLang="en-US" sz="2000" dirty="0" smtClean="0"/>
              <a:t> </a:t>
            </a:r>
            <a:r>
              <a:rPr lang="en-US" altLang="en-US" sz="2000" u="sng" dirty="0" err="1" smtClean="0"/>
              <a:t>caído</a:t>
            </a:r>
            <a:r>
              <a:rPr lang="en-US" altLang="en-US" sz="2000" dirty="0" smtClean="0"/>
              <a:t> (no perfectible)</a:t>
            </a:r>
          </a:p>
          <a:p>
            <a:pPr marL="287338" indent="-287338">
              <a:spcBef>
                <a:spcPts val="600"/>
              </a:spcBef>
            </a:pPr>
            <a:r>
              <a:rPr lang="en-US" altLang="en-US" sz="2000" b="1" dirty="0" smtClean="0">
                <a:solidFill>
                  <a:srgbClr val="0000FF"/>
                </a:solidFill>
              </a:rPr>
              <a:t>2 Ped 3:10 </a:t>
            </a:r>
            <a:r>
              <a:rPr lang="en-US" altLang="en-US" sz="2000" dirty="0" smtClean="0"/>
              <a:t>–Y</a:t>
            </a:r>
            <a:r>
              <a:rPr lang="es-ES" altLang="en-US" sz="2000" dirty="0" smtClean="0">
                <a:solidFill>
                  <a:srgbClr val="000090"/>
                </a:solidFill>
              </a:rPr>
              <a:t> </a:t>
            </a:r>
            <a:r>
              <a:rPr lang="es-ES" altLang="en-US" sz="2000" dirty="0">
                <a:solidFill>
                  <a:srgbClr val="000090"/>
                </a:solidFill>
              </a:rPr>
              <a:t>los elementos serán </a:t>
            </a:r>
            <a:r>
              <a:rPr lang="es-ES" altLang="en-US" sz="2000" u="sng" dirty="0">
                <a:solidFill>
                  <a:srgbClr val="000090"/>
                </a:solidFill>
              </a:rPr>
              <a:t>destruidos con fuego intenso</a:t>
            </a:r>
            <a:r>
              <a:rPr lang="es-ES" altLang="en-US" sz="2000" dirty="0">
                <a:solidFill>
                  <a:srgbClr val="000090"/>
                </a:solidFill>
              </a:rPr>
              <a:t>, y la tierra y las obras que hay en ella serán quemadas. </a:t>
            </a:r>
            <a:r>
              <a:rPr lang="en-US" altLang="en-US" sz="2000" dirty="0" smtClean="0">
                <a:sym typeface="Wingdings" panose="05000000000000000000" pitchFamily="2" charset="2"/>
              </a:rPr>
              <a:t> </a:t>
            </a:r>
            <a:r>
              <a:rPr lang="en-US" altLang="en-US" sz="2000" dirty="0" err="1" smtClean="0"/>
              <a:t>Es</a:t>
            </a:r>
            <a:r>
              <a:rPr lang="en-US" altLang="en-US" sz="2000" dirty="0" smtClean="0"/>
              <a:t> un </a:t>
            </a:r>
            <a:r>
              <a:rPr lang="en-US" altLang="en-US" sz="2000" dirty="0" err="1" smtClean="0"/>
              <a:t>mundo</a:t>
            </a:r>
            <a:r>
              <a:rPr lang="en-US" altLang="en-US" sz="2000" dirty="0" smtClean="0"/>
              <a:t> </a:t>
            </a:r>
            <a:r>
              <a:rPr lang="en-US" altLang="en-US" sz="2000" u="sng" dirty="0" smtClean="0"/>
              <a:t>temporal</a:t>
            </a:r>
            <a:r>
              <a:rPr lang="en-US" altLang="en-US" sz="2000" dirty="0" smtClean="0"/>
              <a:t>.</a:t>
            </a:r>
          </a:p>
          <a:p>
            <a:pPr marL="287338" indent="-287338" algn="l" rtl="0">
              <a:spcBef>
                <a:spcPts val="600"/>
              </a:spcBef>
            </a:pPr>
            <a:r>
              <a:rPr lang="en-US" altLang="en-US" sz="2000" dirty="0" err="1" smtClean="0">
                <a:solidFill>
                  <a:srgbClr val="000000"/>
                </a:solidFill>
              </a:rPr>
              <a:t>Además</a:t>
            </a:r>
            <a:r>
              <a:rPr lang="en-US" altLang="en-US" sz="2000" dirty="0" smtClean="0">
                <a:solidFill>
                  <a:srgbClr val="000000"/>
                </a:solidFill>
              </a:rPr>
              <a:t>, </a:t>
            </a:r>
            <a:r>
              <a:rPr lang="en-US" altLang="en-US" sz="2000" dirty="0" err="1" smtClean="0">
                <a:solidFill>
                  <a:srgbClr val="000000"/>
                </a:solidFill>
              </a:rPr>
              <a:t>alguien</a:t>
            </a:r>
            <a:r>
              <a:rPr lang="en-US" altLang="en-US" sz="2000" dirty="0" smtClean="0">
                <a:solidFill>
                  <a:srgbClr val="000000"/>
                </a:solidFill>
              </a:rPr>
              <a:t> </a:t>
            </a:r>
            <a:r>
              <a:rPr lang="en-US" altLang="en-US" sz="2000" dirty="0" err="1" smtClean="0">
                <a:solidFill>
                  <a:srgbClr val="000000"/>
                </a:solidFill>
              </a:rPr>
              <a:t>puede</a:t>
            </a:r>
            <a:r>
              <a:rPr lang="en-US" altLang="en-US" sz="2000" dirty="0" smtClean="0">
                <a:solidFill>
                  <a:srgbClr val="000000"/>
                </a:solidFill>
              </a:rPr>
              <a:t> </a:t>
            </a:r>
            <a:r>
              <a:rPr lang="en-US" altLang="en-US" sz="2000" dirty="0" err="1" smtClean="0">
                <a:solidFill>
                  <a:srgbClr val="000000"/>
                </a:solidFill>
              </a:rPr>
              <a:t>venir</a:t>
            </a:r>
            <a:r>
              <a:rPr lang="en-US" altLang="en-US" sz="2000" dirty="0" smtClean="0">
                <a:solidFill>
                  <a:srgbClr val="000000"/>
                </a:solidFill>
              </a:rPr>
              <a:t> y </a:t>
            </a:r>
            <a:r>
              <a:rPr lang="en-US" altLang="en-US" sz="2000" dirty="0" err="1" smtClean="0">
                <a:solidFill>
                  <a:srgbClr val="000000"/>
                </a:solidFill>
              </a:rPr>
              <a:t>deshacer</a:t>
            </a:r>
            <a:r>
              <a:rPr lang="en-US" altLang="en-US" sz="2000" dirty="0" smtClean="0">
                <a:solidFill>
                  <a:srgbClr val="000000"/>
                </a:solidFill>
              </a:rPr>
              <a:t> </a:t>
            </a:r>
            <a:r>
              <a:rPr lang="en-US" altLang="en-US" sz="2000" dirty="0" err="1" smtClean="0">
                <a:solidFill>
                  <a:srgbClr val="000000"/>
                </a:solidFill>
              </a:rPr>
              <a:t>los</a:t>
            </a:r>
            <a:r>
              <a:rPr lang="en-US" altLang="en-US" sz="2000" dirty="0" smtClean="0">
                <a:solidFill>
                  <a:srgbClr val="000000"/>
                </a:solidFill>
              </a:rPr>
              <a:t> </a:t>
            </a:r>
            <a:r>
              <a:rPr lang="en-US" altLang="en-US" sz="2000" dirty="0" err="1" smtClean="0">
                <a:solidFill>
                  <a:srgbClr val="000000"/>
                </a:solidFill>
              </a:rPr>
              <a:t>cambios</a:t>
            </a:r>
            <a:r>
              <a:rPr lang="en-US" altLang="en-US" sz="2000" dirty="0" smtClean="0">
                <a:solidFill>
                  <a:srgbClr val="000000"/>
                </a:solidFill>
              </a:rPr>
              <a:t> que </a:t>
            </a:r>
            <a:r>
              <a:rPr lang="en-US" altLang="en-US" sz="2000" dirty="0" err="1" smtClean="0">
                <a:solidFill>
                  <a:srgbClr val="000000"/>
                </a:solidFill>
              </a:rPr>
              <a:t>hemos</a:t>
            </a:r>
            <a:r>
              <a:rPr lang="en-US" altLang="en-US" sz="2000" dirty="0" smtClean="0">
                <a:solidFill>
                  <a:srgbClr val="000000"/>
                </a:solidFill>
              </a:rPr>
              <a:t> </a:t>
            </a:r>
            <a:r>
              <a:rPr lang="en-US" altLang="en-US" sz="2000" dirty="0" err="1" smtClean="0">
                <a:solidFill>
                  <a:srgbClr val="000000"/>
                </a:solidFill>
              </a:rPr>
              <a:t>hecho</a:t>
            </a:r>
            <a:r>
              <a:rPr lang="en-US" altLang="en-US" sz="2000" dirty="0" smtClean="0">
                <a:solidFill>
                  <a:srgbClr val="000000"/>
                </a:solidFill>
              </a:rPr>
              <a:t>.</a:t>
            </a:r>
          </a:p>
          <a:p>
            <a:pPr marL="287338" indent="-287338">
              <a:spcBef>
                <a:spcPts val="600"/>
              </a:spcBef>
            </a:pPr>
            <a:r>
              <a:rPr lang="en-US" altLang="en-US" sz="2000" b="1" dirty="0" err="1" smtClean="0">
                <a:solidFill>
                  <a:srgbClr val="0000FF"/>
                </a:solidFill>
              </a:rPr>
              <a:t>Ecl</a:t>
            </a:r>
            <a:r>
              <a:rPr lang="en-US" altLang="en-US" sz="2000" b="1" dirty="0" smtClean="0">
                <a:solidFill>
                  <a:srgbClr val="0000FF"/>
                </a:solidFill>
              </a:rPr>
              <a:t> 2:18-19 </a:t>
            </a:r>
            <a:r>
              <a:rPr lang="en-US" altLang="en-US" sz="2000" dirty="0" smtClean="0">
                <a:solidFill>
                  <a:srgbClr val="000000"/>
                </a:solidFill>
              </a:rPr>
              <a:t>– </a:t>
            </a:r>
            <a:r>
              <a:rPr lang="es-ES" altLang="en-US" sz="2000" dirty="0">
                <a:solidFill>
                  <a:srgbClr val="000090"/>
                </a:solidFill>
              </a:rPr>
              <a:t>Asimismo aborrecí todo el fruto de mi trabajo con que me había afanado bajo el sol, el cual tendré que </a:t>
            </a:r>
            <a:r>
              <a:rPr lang="es-ES" altLang="en-US" sz="2000" u="sng" dirty="0">
                <a:solidFill>
                  <a:srgbClr val="000090"/>
                </a:solidFill>
              </a:rPr>
              <a:t>dejar al hombre que vendrá después de mí</a:t>
            </a:r>
            <a:r>
              <a:rPr lang="es-ES" altLang="en-US" sz="2000" dirty="0">
                <a:solidFill>
                  <a:srgbClr val="000090"/>
                </a:solidFill>
              </a:rPr>
              <a:t>. </a:t>
            </a:r>
            <a:r>
              <a:rPr lang="es-ES" altLang="en-US" sz="2000" dirty="0" smtClean="0">
                <a:solidFill>
                  <a:srgbClr val="000090"/>
                </a:solidFill>
              </a:rPr>
              <a:t>19</a:t>
            </a:r>
            <a:r>
              <a:rPr lang="es-ES" altLang="en-US" sz="2000" dirty="0">
                <a:solidFill>
                  <a:srgbClr val="000090"/>
                </a:solidFill>
              </a:rPr>
              <a:t>  ¿Y </a:t>
            </a:r>
            <a:r>
              <a:rPr lang="es-ES" altLang="en-US" sz="2000" u="sng" dirty="0">
                <a:solidFill>
                  <a:srgbClr val="000090"/>
                </a:solidFill>
              </a:rPr>
              <a:t>quién sabe si será sabio o necio</a:t>
            </a:r>
            <a:r>
              <a:rPr lang="es-ES" altLang="en-US" sz="2000" dirty="0">
                <a:solidFill>
                  <a:srgbClr val="000090"/>
                </a:solidFill>
              </a:rPr>
              <a:t>? Sin embargo, él tendrá dominio sobre todo el fruto de mi trabajo con que me afané obrando sabiamente bajo el sol. También esto es vanidad. </a:t>
            </a:r>
            <a:endParaRPr lang="en-US" altLang="en-US" sz="1800" u="sng" dirty="0" smtClean="0">
              <a:solidFill>
                <a:srgbClr val="000090"/>
              </a:solidFill>
            </a:endParaRP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7637"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F5B8A46-64D0-49ED-A333-1E35F7455D7D}" type="slidenum">
              <a:rPr lang="en-US" altLang="en-US" sz="1400"/>
              <a:pPr algn="l" rtl="0">
                <a:spcBef>
                  <a:spcPct val="0"/>
                </a:spcBef>
                <a:buFontTx/>
                <a:buNone/>
              </a:pPr>
              <a:t>165</a:t>
            </a:fld>
            <a:endParaRPr lang="en-US" altLang="en-US" sz="1400"/>
          </a:p>
        </p:txBody>
      </p:sp>
    </p:spTree>
    <p:extLst>
      <p:ext uri="{BB962C8B-B14F-4D97-AF65-F5344CB8AC3E}">
        <p14:creationId xmlns:p14="http://schemas.microsoft.com/office/powerpoint/2010/main" val="1484111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1514"/>
            <a:ext cx="7772400" cy="533400"/>
          </a:xfrm>
        </p:spPr>
        <p:txBody>
          <a:bodyPr/>
          <a:lstStyle/>
          <a:p>
            <a:pPr rtl="0">
              <a:defRPr/>
            </a:pPr>
            <a:r>
              <a:rPr lang="en-US" dirty="0"/>
              <a:t>L</a:t>
            </a:r>
            <a:r>
              <a:rPr lang="en-US" dirty="0" smtClean="0"/>
              <a:t>a </a:t>
            </a:r>
            <a:r>
              <a:rPr lang="en-US" dirty="0"/>
              <a:t>intervención de Dios</a:t>
            </a:r>
          </a:p>
        </p:txBody>
      </p:sp>
      <p:sp>
        <p:nvSpPr>
          <p:cNvPr id="3" name="Content Placeholder 2"/>
          <p:cNvSpPr>
            <a:spLocks noGrp="1"/>
          </p:cNvSpPr>
          <p:nvPr>
            <p:ph idx="1"/>
          </p:nvPr>
        </p:nvSpPr>
        <p:spPr>
          <a:xfrm>
            <a:off x="114300" y="881743"/>
            <a:ext cx="8915400" cy="6400800"/>
          </a:xfrm>
        </p:spPr>
        <p:txBody>
          <a:bodyPr>
            <a:normAutofit fontScale="85000" lnSpcReduction="10000"/>
          </a:bodyPr>
          <a:lstStyle/>
          <a:p>
            <a:pPr marL="287338" indent="-287338" algn="l" rtl="0">
              <a:spcBef>
                <a:spcPts val="600"/>
              </a:spcBef>
              <a:defRPr/>
            </a:pPr>
            <a:r>
              <a:rPr lang="en-US" sz="2400" b="1" dirty="0" err="1"/>
              <a:t>M</a:t>
            </a:r>
            <a:r>
              <a:rPr lang="en-US" sz="2400" b="1" dirty="0" err="1" smtClean="0"/>
              <a:t>undo</a:t>
            </a:r>
            <a:r>
              <a:rPr lang="en-US" sz="2400" b="1" dirty="0" smtClean="0"/>
              <a:t> </a:t>
            </a:r>
            <a:r>
              <a:rPr lang="en-US" sz="2400" b="1" dirty="0"/>
              <a:t>caído</a:t>
            </a:r>
            <a:r>
              <a:rPr lang="en-US" sz="2400" dirty="0"/>
              <a:t>: Se crearon imperfecciones: partes de la naturaleza obran contra el hombre (</a:t>
            </a:r>
            <a:r>
              <a:rPr lang="en-US" sz="2400" b="1" dirty="0" err="1" smtClean="0">
                <a:solidFill>
                  <a:srgbClr val="0000FF"/>
                </a:solidFill>
              </a:rPr>
              <a:t>Gén</a:t>
            </a:r>
            <a:r>
              <a:rPr lang="en-US" sz="2400" b="1" dirty="0" smtClean="0">
                <a:solidFill>
                  <a:srgbClr val="0000FF"/>
                </a:solidFill>
              </a:rPr>
              <a:t> </a:t>
            </a:r>
            <a:r>
              <a:rPr lang="en-US" sz="2400" b="1" dirty="0">
                <a:solidFill>
                  <a:srgbClr val="0000FF"/>
                </a:solidFill>
              </a:rPr>
              <a:t>3:16-19</a:t>
            </a:r>
            <a:r>
              <a:rPr lang="en-US" sz="2400" dirty="0"/>
              <a:t>)</a:t>
            </a:r>
          </a:p>
          <a:p>
            <a:pPr marL="287338" indent="-287338" algn="l" rtl="0">
              <a:spcBef>
                <a:spcPts val="600"/>
              </a:spcBef>
              <a:defRPr/>
            </a:pPr>
            <a:r>
              <a:rPr lang="en-US" sz="2400" dirty="0"/>
              <a:t>Dios ha realizado señales y milagros a través de la naturaleza (</a:t>
            </a:r>
            <a:r>
              <a:rPr lang="en-US" sz="2400" b="1" dirty="0" err="1" smtClean="0">
                <a:solidFill>
                  <a:srgbClr val="0000FF"/>
                </a:solidFill>
              </a:rPr>
              <a:t>Gén</a:t>
            </a:r>
            <a:r>
              <a:rPr lang="en-US" sz="2400" b="1" dirty="0" smtClean="0">
                <a:solidFill>
                  <a:srgbClr val="0000FF"/>
                </a:solidFill>
              </a:rPr>
              <a:t> </a:t>
            </a:r>
            <a:r>
              <a:rPr lang="en-US" sz="2400" b="1" dirty="0">
                <a:solidFill>
                  <a:srgbClr val="0000FF"/>
                </a:solidFill>
              </a:rPr>
              <a:t>6; Éx 7-10, 14, 17; </a:t>
            </a:r>
            <a:r>
              <a:rPr lang="en-US" sz="2400" b="1" dirty="0" err="1" smtClean="0">
                <a:solidFill>
                  <a:srgbClr val="0000FF"/>
                </a:solidFill>
              </a:rPr>
              <a:t>Josué</a:t>
            </a:r>
            <a:r>
              <a:rPr lang="en-US" sz="2400" b="1" dirty="0" smtClean="0">
                <a:solidFill>
                  <a:srgbClr val="0000FF"/>
                </a:solidFill>
              </a:rPr>
              <a:t> </a:t>
            </a:r>
            <a:r>
              <a:rPr lang="en-US" sz="2400" b="1" dirty="0">
                <a:solidFill>
                  <a:srgbClr val="0000FF"/>
                </a:solidFill>
              </a:rPr>
              <a:t>10</a:t>
            </a:r>
            <a:r>
              <a:rPr lang="en-US" sz="2400" dirty="0"/>
              <a:t>).</a:t>
            </a:r>
          </a:p>
          <a:p>
            <a:pPr marL="287338" indent="-287338">
              <a:spcBef>
                <a:spcPts val="600"/>
              </a:spcBef>
              <a:defRPr/>
            </a:pPr>
            <a:r>
              <a:rPr lang="en-US" sz="2400" dirty="0"/>
              <a:t>Dios está sosteniendo este mundo (</a:t>
            </a:r>
            <a:r>
              <a:rPr lang="en-US" sz="2400" b="1" dirty="0">
                <a:solidFill>
                  <a:srgbClr val="0000FF"/>
                </a:solidFill>
              </a:rPr>
              <a:t>Col </a:t>
            </a:r>
            <a:r>
              <a:rPr lang="en-US" sz="2400" b="1" dirty="0" smtClean="0">
                <a:solidFill>
                  <a:srgbClr val="0000FF"/>
                </a:solidFill>
              </a:rPr>
              <a:t>1:17 </a:t>
            </a:r>
            <a:r>
              <a:rPr lang="en-US" sz="2400" dirty="0" smtClean="0"/>
              <a:t>– </a:t>
            </a:r>
            <a:r>
              <a:rPr lang="es-ES" sz="2400" dirty="0" smtClean="0">
                <a:solidFill>
                  <a:srgbClr val="000090"/>
                </a:solidFill>
              </a:rPr>
              <a:t>Y </a:t>
            </a:r>
            <a:r>
              <a:rPr lang="es-ES" sz="2400" dirty="0">
                <a:solidFill>
                  <a:srgbClr val="000090"/>
                </a:solidFill>
              </a:rPr>
              <a:t>Él es antes de todas las cosas, y </a:t>
            </a:r>
            <a:r>
              <a:rPr lang="es-ES" sz="2400" u="sng" dirty="0">
                <a:solidFill>
                  <a:srgbClr val="000090"/>
                </a:solidFill>
              </a:rPr>
              <a:t>en Él todas las cosas permanecen</a:t>
            </a:r>
            <a:r>
              <a:rPr lang="es-ES" sz="2400" dirty="0">
                <a:solidFill>
                  <a:srgbClr val="000090"/>
                </a:solidFill>
              </a:rPr>
              <a:t>. </a:t>
            </a:r>
            <a:endParaRPr lang="en-US" sz="2400" dirty="0">
              <a:solidFill>
                <a:srgbClr val="000090"/>
              </a:solidFill>
            </a:endParaRPr>
          </a:p>
          <a:p>
            <a:pPr marL="287338" indent="-287338" algn="l" rtl="0">
              <a:spcBef>
                <a:spcPts val="600"/>
              </a:spcBef>
              <a:defRPr/>
            </a:pPr>
            <a:r>
              <a:rPr lang="en-US" sz="2400" dirty="0"/>
              <a:t>Como se mencionó antes, este mundo perecerá (2 </a:t>
            </a:r>
            <a:r>
              <a:rPr lang="en-US" sz="2400" dirty="0" smtClean="0"/>
              <a:t>Ped </a:t>
            </a:r>
            <a:r>
              <a:rPr lang="en-US" sz="2400" dirty="0"/>
              <a:t>3:10-11).</a:t>
            </a:r>
          </a:p>
          <a:p>
            <a:pPr marL="287338" indent="-287338" algn="l" rtl="0">
              <a:spcBef>
                <a:spcPts val="600"/>
              </a:spcBef>
              <a:defRPr/>
            </a:pPr>
            <a:r>
              <a:rPr lang="en-US" sz="2400" dirty="0"/>
              <a:t>Se promete un lugar mejor.</a:t>
            </a:r>
          </a:p>
          <a:p>
            <a:pPr marL="287338" indent="-287338">
              <a:spcBef>
                <a:spcPts val="600"/>
              </a:spcBef>
              <a:defRPr/>
            </a:pPr>
            <a:r>
              <a:rPr lang="en-US" sz="2400" b="1" dirty="0">
                <a:solidFill>
                  <a:srgbClr val="0000FF"/>
                </a:solidFill>
              </a:rPr>
              <a:t>1 Juan </a:t>
            </a:r>
            <a:r>
              <a:rPr lang="en-US" sz="2400" b="1" dirty="0" smtClean="0">
                <a:solidFill>
                  <a:srgbClr val="0000FF"/>
                </a:solidFill>
              </a:rPr>
              <a:t>2:17 </a:t>
            </a:r>
            <a:r>
              <a:rPr lang="en-US" sz="2400" dirty="0" smtClean="0"/>
              <a:t>– </a:t>
            </a:r>
            <a:r>
              <a:rPr lang="es-ES" sz="2400" u="sng" dirty="0" smtClean="0">
                <a:solidFill>
                  <a:srgbClr val="000090"/>
                </a:solidFill>
              </a:rPr>
              <a:t>El </a:t>
            </a:r>
            <a:r>
              <a:rPr lang="es-ES" sz="2400" u="sng" dirty="0">
                <a:solidFill>
                  <a:srgbClr val="000090"/>
                </a:solidFill>
              </a:rPr>
              <a:t>mundo pasa, y también sus pasiones</a:t>
            </a:r>
            <a:r>
              <a:rPr lang="es-ES" sz="2400" dirty="0">
                <a:solidFill>
                  <a:srgbClr val="000090"/>
                </a:solidFill>
              </a:rPr>
              <a:t>, pero </a:t>
            </a:r>
            <a:r>
              <a:rPr lang="es-ES" sz="2400" u="sng" dirty="0">
                <a:solidFill>
                  <a:srgbClr val="000090"/>
                </a:solidFill>
              </a:rPr>
              <a:t>el que hace la voluntad de Dios permanece para siempre. </a:t>
            </a:r>
            <a:endParaRPr lang="es-ES" sz="2400" u="sng" dirty="0" smtClean="0">
              <a:solidFill>
                <a:srgbClr val="000090"/>
              </a:solidFill>
            </a:endParaRPr>
          </a:p>
          <a:p>
            <a:pPr marL="287338" indent="-287338">
              <a:spcBef>
                <a:spcPts val="600"/>
              </a:spcBef>
              <a:defRPr/>
            </a:pPr>
            <a:r>
              <a:rPr lang="en-US" sz="2400" b="1" dirty="0" smtClean="0">
                <a:solidFill>
                  <a:srgbClr val="0000FF"/>
                </a:solidFill>
              </a:rPr>
              <a:t>Rom 8:19-22 </a:t>
            </a:r>
            <a:r>
              <a:rPr lang="en-US" sz="2400" dirty="0" smtClean="0"/>
              <a:t>– </a:t>
            </a:r>
            <a:r>
              <a:rPr lang="es-ES" sz="2400" dirty="0" smtClean="0">
                <a:solidFill>
                  <a:srgbClr val="000090"/>
                </a:solidFill>
              </a:rPr>
              <a:t>19  </a:t>
            </a:r>
            <a:r>
              <a:rPr lang="es-ES" sz="2400" dirty="0">
                <a:solidFill>
                  <a:srgbClr val="000090"/>
                </a:solidFill>
              </a:rPr>
              <a:t>Porque el anhelo profundo de </a:t>
            </a:r>
            <a:r>
              <a:rPr lang="es-ES" sz="2400" u="sng" dirty="0">
                <a:solidFill>
                  <a:srgbClr val="000090"/>
                </a:solidFill>
              </a:rPr>
              <a:t>la creación es aguardar</a:t>
            </a:r>
            <a:r>
              <a:rPr lang="es-ES" sz="2400" dirty="0">
                <a:solidFill>
                  <a:srgbClr val="000090"/>
                </a:solidFill>
              </a:rPr>
              <a:t> ansiosamente </a:t>
            </a:r>
            <a:r>
              <a:rPr lang="es-ES" sz="2400" u="sng" dirty="0">
                <a:solidFill>
                  <a:srgbClr val="000090"/>
                </a:solidFill>
              </a:rPr>
              <a:t>la revelación de los hijos de Dios</a:t>
            </a:r>
            <a:r>
              <a:rPr lang="es-ES" sz="2400" dirty="0" smtClean="0">
                <a:solidFill>
                  <a:srgbClr val="000090"/>
                </a:solidFill>
              </a:rPr>
              <a:t>. 20  </a:t>
            </a:r>
            <a:r>
              <a:rPr lang="es-ES" sz="2400" dirty="0">
                <a:solidFill>
                  <a:srgbClr val="000090"/>
                </a:solidFill>
              </a:rPr>
              <a:t>Porque la creación fue sometida a vanidad, no de su propia voluntad, sino por causa de Aquel que la sometió, </a:t>
            </a:r>
            <a:r>
              <a:rPr lang="es-ES" sz="2400" u="sng" dirty="0">
                <a:solidFill>
                  <a:srgbClr val="000090"/>
                </a:solidFill>
              </a:rPr>
              <a:t>en la </a:t>
            </a:r>
            <a:r>
              <a:rPr lang="es-ES" sz="2400" u="sng" dirty="0" smtClean="0">
                <a:solidFill>
                  <a:srgbClr val="000090"/>
                </a:solidFill>
              </a:rPr>
              <a:t>esperanza 21  </a:t>
            </a:r>
            <a:r>
              <a:rPr lang="es-ES" sz="2400" u="sng" dirty="0">
                <a:solidFill>
                  <a:srgbClr val="000090"/>
                </a:solidFill>
              </a:rPr>
              <a:t>de que la creación misma será también liberada de la esclavitud de la corrupción a la libertad de la gloria de los hijos de Dios</a:t>
            </a:r>
            <a:r>
              <a:rPr lang="es-ES" sz="2400" dirty="0" smtClean="0">
                <a:solidFill>
                  <a:srgbClr val="000090"/>
                </a:solidFill>
              </a:rPr>
              <a:t>. 22  </a:t>
            </a:r>
            <a:r>
              <a:rPr lang="es-ES" sz="2400" dirty="0">
                <a:solidFill>
                  <a:srgbClr val="000090"/>
                </a:solidFill>
              </a:rPr>
              <a:t>Pues sabemos que la creación entera gime y sufre hasta ahora dolores de parto.</a:t>
            </a:r>
            <a:endParaRPr lang="en-US" sz="2400" dirty="0"/>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19968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D7AF194-A998-450B-A68A-6CD9B6D70542}" type="slidenum">
              <a:rPr lang="en-US" altLang="en-US" sz="1400"/>
              <a:pPr algn="l" rtl="0">
                <a:spcBef>
                  <a:spcPct val="0"/>
                </a:spcBef>
                <a:buFontTx/>
                <a:buNone/>
              </a:pPr>
              <a:t>166</a:t>
            </a:fld>
            <a:endParaRPr lang="en-US" altLang="en-US" sz="1400"/>
          </a:p>
        </p:txBody>
      </p:sp>
    </p:spTree>
    <p:extLst>
      <p:ext uri="{BB962C8B-B14F-4D97-AF65-F5344CB8AC3E}">
        <p14:creationId xmlns:p14="http://schemas.microsoft.com/office/powerpoint/2010/main" val="1197326393"/>
      </p:ext>
    </p:extLst>
  </p:cSld>
  <p:clrMapOvr>
    <a:masterClrMapping/>
  </p:clrMapOvr>
  <p:transition spd="slow">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Otras ideas</a:t>
            </a:r>
          </a:p>
        </p:txBody>
      </p:sp>
      <p:sp>
        <p:nvSpPr>
          <p:cNvPr id="3" name="Content Placeholder 2"/>
          <p:cNvSpPr>
            <a:spLocks noGrp="1"/>
          </p:cNvSpPr>
          <p:nvPr>
            <p:ph idx="1"/>
          </p:nvPr>
        </p:nvSpPr>
        <p:spPr>
          <a:xfrm>
            <a:off x="152400" y="838200"/>
            <a:ext cx="8915400" cy="5943600"/>
          </a:xfrm>
        </p:spPr>
        <p:txBody>
          <a:bodyPr>
            <a:normAutofit fontScale="85000" lnSpcReduction="10000"/>
          </a:bodyPr>
          <a:lstStyle/>
          <a:p>
            <a:pPr marL="287338" indent="-287338">
              <a:defRPr/>
            </a:pPr>
            <a:r>
              <a:rPr lang="en-US" sz="2000" dirty="0"/>
              <a:t>¿Dios usa el clima o los eventos como castigo? </a:t>
            </a:r>
            <a:r>
              <a:rPr lang="en-US" sz="2000" dirty="0" smtClean="0"/>
              <a:t>¿</a:t>
            </a:r>
            <a:r>
              <a:rPr lang="en-US" sz="2000" dirty="0" err="1" smtClean="0"/>
              <a:t>Comenzaron</a:t>
            </a:r>
            <a:r>
              <a:rPr lang="en-US" sz="2000" dirty="0"/>
              <a:t> Las </a:t>
            </a:r>
            <a:r>
              <a:rPr lang="en-US" sz="2000" dirty="0" err="1"/>
              <a:t>extinciones</a:t>
            </a:r>
            <a:r>
              <a:rPr lang="en-US" sz="2000" dirty="0"/>
              <a:t> </a:t>
            </a:r>
            <a:r>
              <a:rPr lang="en-US" sz="2000" dirty="0" smtClean="0"/>
              <a:t>con el </a:t>
            </a:r>
            <a:r>
              <a:rPr lang="en-US" sz="2000" dirty="0" err="1" smtClean="0"/>
              <a:t>diluvio</a:t>
            </a:r>
            <a:r>
              <a:rPr lang="en-US" sz="2000" dirty="0" smtClean="0"/>
              <a:t>?</a:t>
            </a:r>
            <a:endParaRPr lang="en-US" sz="2000" dirty="0"/>
          </a:p>
          <a:p>
            <a:pPr marL="287338" indent="-287338" algn="l" rtl="0">
              <a:defRPr/>
            </a:pPr>
            <a:r>
              <a:rPr lang="en-US" sz="2000" dirty="0"/>
              <a:t>Antes, estos eventos tenían un mensaje claro:</a:t>
            </a:r>
          </a:p>
          <a:p>
            <a:pPr marL="576263" lvl="1" indent="-228600">
              <a:defRPr/>
            </a:pPr>
            <a:r>
              <a:rPr lang="en-US" sz="2000" b="1" dirty="0" err="1" smtClean="0">
                <a:solidFill>
                  <a:srgbClr val="0000FF"/>
                </a:solidFill>
              </a:rPr>
              <a:t>Gén</a:t>
            </a:r>
            <a:r>
              <a:rPr lang="en-US" sz="2000" b="1" dirty="0" smtClean="0">
                <a:solidFill>
                  <a:srgbClr val="0000FF"/>
                </a:solidFill>
              </a:rPr>
              <a:t> 6:13 </a:t>
            </a:r>
            <a:r>
              <a:rPr lang="en-US" sz="2000" dirty="0" smtClean="0"/>
              <a:t>– </a:t>
            </a:r>
            <a:r>
              <a:rPr lang="es-ES" sz="2000" dirty="0">
                <a:solidFill>
                  <a:srgbClr val="000090"/>
                </a:solidFill>
              </a:rPr>
              <a:t>Entonces Dios dijo a Noé: «He decidido poner fin a toda carne, porque </a:t>
            </a:r>
            <a:r>
              <a:rPr lang="es-ES" sz="2000" u="sng" dirty="0">
                <a:solidFill>
                  <a:srgbClr val="000090"/>
                </a:solidFill>
              </a:rPr>
              <a:t>la tierra está llena de violencia por causa de </a:t>
            </a:r>
            <a:r>
              <a:rPr lang="es-ES" sz="2000" u="sng" dirty="0" smtClean="0">
                <a:solidFill>
                  <a:srgbClr val="000090"/>
                </a:solidFill>
              </a:rPr>
              <a:t>ellos</a:t>
            </a:r>
            <a:r>
              <a:rPr lang="en-US" sz="2000" dirty="0" smtClean="0">
                <a:solidFill>
                  <a:srgbClr val="000090"/>
                </a:solidFill>
              </a:rPr>
              <a:t>”.</a:t>
            </a:r>
            <a:endParaRPr lang="en-US" sz="2000" dirty="0">
              <a:solidFill>
                <a:srgbClr val="000090"/>
              </a:solidFill>
            </a:endParaRPr>
          </a:p>
          <a:p>
            <a:pPr marL="576263" lvl="1" indent="-228600">
              <a:defRPr/>
            </a:pPr>
            <a:r>
              <a:rPr lang="en-US" sz="2000" b="1" dirty="0" err="1" smtClean="0">
                <a:solidFill>
                  <a:srgbClr val="0000FF"/>
                </a:solidFill>
              </a:rPr>
              <a:t>Éx</a:t>
            </a:r>
            <a:r>
              <a:rPr lang="en-US" sz="2000" b="1" dirty="0" smtClean="0">
                <a:solidFill>
                  <a:srgbClr val="0000FF"/>
                </a:solidFill>
              </a:rPr>
              <a:t> 14:30-31 </a:t>
            </a:r>
            <a:r>
              <a:rPr lang="en-US" sz="2000" dirty="0" smtClean="0">
                <a:solidFill>
                  <a:srgbClr val="000000"/>
                </a:solidFill>
              </a:rPr>
              <a:t>– </a:t>
            </a:r>
            <a:r>
              <a:rPr lang="es-ES" sz="2000" dirty="0">
                <a:solidFill>
                  <a:srgbClr val="000090"/>
                </a:solidFill>
              </a:rPr>
              <a:t>Aquel día el SEÑOR salvó a Israel de mano de los egipcios. Israel vio a los egipcios muertos a la orilla del mar. </a:t>
            </a:r>
            <a:r>
              <a:rPr lang="es-ES" sz="2000" dirty="0" smtClean="0">
                <a:solidFill>
                  <a:srgbClr val="000090"/>
                </a:solidFill>
              </a:rPr>
              <a:t>31</a:t>
            </a:r>
            <a:r>
              <a:rPr lang="es-ES" sz="2000" dirty="0">
                <a:solidFill>
                  <a:srgbClr val="000090"/>
                </a:solidFill>
              </a:rPr>
              <a:t>  </a:t>
            </a:r>
            <a:r>
              <a:rPr lang="es-ES" sz="2000" u="sng" dirty="0">
                <a:solidFill>
                  <a:srgbClr val="000090"/>
                </a:solidFill>
              </a:rPr>
              <a:t>Cuando Israel vio el gran poder que el SEÑOR había usado contra los egipcios, el pueblo temió al SEÑOR, y creyeron en el SEÑOR y en Moisés, Su siervo</a:t>
            </a:r>
            <a:r>
              <a:rPr lang="es-ES" sz="2000" dirty="0">
                <a:solidFill>
                  <a:srgbClr val="000090"/>
                </a:solidFill>
              </a:rPr>
              <a:t>. </a:t>
            </a:r>
            <a:endParaRPr lang="es-ES" sz="2000" dirty="0" smtClean="0">
              <a:solidFill>
                <a:srgbClr val="000090"/>
              </a:solidFill>
            </a:endParaRPr>
          </a:p>
          <a:p>
            <a:pPr marL="576263" lvl="1" indent="-228600">
              <a:defRPr/>
            </a:pPr>
            <a:r>
              <a:rPr lang="en-US" sz="2000" dirty="0" smtClean="0">
                <a:solidFill>
                  <a:srgbClr val="000000"/>
                </a:solidFill>
              </a:rPr>
              <a:t>La </a:t>
            </a:r>
            <a:r>
              <a:rPr lang="en-US" sz="2000" dirty="0">
                <a:solidFill>
                  <a:srgbClr val="000000"/>
                </a:solidFill>
              </a:rPr>
              <a:t>sequía durante el reinado del rey Acab fue un castigo </a:t>
            </a:r>
            <a:r>
              <a:rPr lang="en-US" sz="2000" dirty="0" err="1">
                <a:solidFill>
                  <a:srgbClr val="000000"/>
                </a:solidFill>
              </a:rPr>
              <a:t>por</a:t>
            </a:r>
            <a:r>
              <a:rPr lang="en-US" sz="2000" dirty="0">
                <a:solidFill>
                  <a:srgbClr val="000000"/>
                </a:solidFill>
              </a:rPr>
              <a:t> su maldad y la de Israel, y </a:t>
            </a:r>
            <a:r>
              <a:rPr lang="en-US" sz="2000" dirty="0" err="1" smtClean="0">
                <a:solidFill>
                  <a:srgbClr val="000000"/>
                </a:solidFill>
              </a:rPr>
              <a:t>una</a:t>
            </a:r>
            <a:r>
              <a:rPr lang="en-US" sz="2000" dirty="0" smtClean="0">
                <a:solidFill>
                  <a:srgbClr val="000000"/>
                </a:solidFill>
              </a:rPr>
              <a:t> </a:t>
            </a:r>
            <a:r>
              <a:rPr lang="en-US" sz="2000" dirty="0" err="1" smtClean="0">
                <a:solidFill>
                  <a:srgbClr val="000000"/>
                </a:solidFill>
              </a:rPr>
              <a:t>preparación</a:t>
            </a:r>
            <a:r>
              <a:rPr lang="en-US" sz="2000" dirty="0" smtClean="0">
                <a:solidFill>
                  <a:srgbClr val="000000"/>
                </a:solidFill>
              </a:rPr>
              <a:t> para </a:t>
            </a:r>
            <a:r>
              <a:rPr lang="en-US" sz="2000" dirty="0">
                <a:solidFill>
                  <a:srgbClr val="000000"/>
                </a:solidFill>
              </a:rPr>
              <a:t>el Monte Carmelo. Los barcos de Josafat se hunden como resultado de su alianza con el malvado rey Ocozías.</a:t>
            </a:r>
          </a:p>
          <a:p>
            <a:pPr marL="287338" indent="-287338" algn="l" rtl="0">
              <a:defRPr/>
            </a:pPr>
            <a:r>
              <a:rPr lang="en-US" sz="2000" dirty="0">
                <a:solidFill>
                  <a:srgbClr val="000000"/>
                </a:solidFill>
              </a:rPr>
              <a:t>Si podemos predecir la naturaleza, ¿</a:t>
            </a:r>
            <a:r>
              <a:rPr lang="en-US" sz="2000" dirty="0" err="1">
                <a:solidFill>
                  <a:srgbClr val="000000"/>
                </a:solidFill>
              </a:rPr>
              <a:t>por</a:t>
            </a:r>
            <a:r>
              <a:rPr lang="en-US" sz="2000" dirty="0">
                <a:solidFill>
                  <a:srgbClr val="000000"/>
                </a:solidFill>
              </a:rPr>
              <a:t> qué no recurrimos a los pensamientos espirituales?</a:t>
            </a:r>
          </a:p>
          <a:p>
            <a:pPr marL="287338" indent="-287338">
              <a:defRPr/>
            </a:pPr>
            <a:r>
              <a:rPr lang="en-US" sz="2000" b="1" dirty="0" smtClean="0">
                <a:solidFill>
                  <a:srgbClr val="0000FF"/>
                </a:solidFill>
              </a:rPr>
              <a:t>Mat 16:2-3 </a:t>
            </a:r>
            <a:r>
              <a:rPr lang="en-US" sz="2000" dirty="0" smtClean="0">
                <a:solidFill>
                  <a:srgbClr val="000000"/>
                </a:solidFill>
              </a:rPr>
              <a:t>– </a:t>
            </a:r>
            <a:r>
              <a:rPr lang="es-ES" sz="2000" dirty="0">
                <a:solidFill>
                  <a:srgbClr val="000090"/>
                </a:solidFill>
              </a:rPr>
              <a:t>Pero Él les dijo: «Al caer la tarde ustedes dicen: “Hará buen tiempo, porque el cielo está rojizo”. </a:t>
            </a:r>
            <a:r>
              <a:rPr lang="es-ES" sz="2000" dirty="0" smtClean="0">
                <a:solidFill>
                  <a:srgbClr val="000090"/>
                </a:solidFill>
              </a:rPr>
              <a:t>3</a:t>
            </a:r>
            <a:r>
              <a:rPr lang="es-ES" sz="2000" dirty="0">
                <a:solidFill>
                  <a:srgbClr val="000090"/>
                </a:solidFill>
              </a:rPr>
              <a:t>  Y por la mañana: “Hoy habrá tempestad, porque el cielo está rojizo y amenazador”. ¿Saben ustedes discernir el aspecto del cielo, pero </a:t>
            </a:r>
            <a:r>
              <a:rPr lang="es-ES" sz="2000" u="sng" dirty="0">
                <a:solidFill>
                  <a:srgbClr val="000090"/>
                </a:solidFill>
              </a:rPr>
              <a:t>no pueden discernir las señales de los tiempos</a:t>
            </a:r>
            <a:r>
              <a:rPr lang="es-ES" sz="2000" dirty="0">
                <a:solidFill>
                  <a:srgbClr val="000090"/>
                </a:solidFill>
              </a:rPr>
              <a:t>? </a:t>
            </a:r>
            <a:endParaRPr lang="en-US" sz="2000" dirty="0">
              <a:solidFill>
                <a:srgbClr val="000090"/>
              </a:solidFill>
            </a:endParaRPr>
          </a:p>
          <a:p>
            <a:pPr marL="576263" lvl="1" indent="-228600" algn="l" rtl="0">
              <a:defRPr/>
            </a:pPr>
            <a:r>
              <a:rPr lang="en-US" sz="2000" dirty="0">
                <a:solidFill>
                  <a:srgbClr val="000000"/>
                </a:solidFill>
              </a:rPr>
              <a:t>Como se mencionó, la naturaleza muestra los atributos divinos de Dios (Rom 1:20).</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0173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BE89ED2-EFF1-4E31-9C19-C17E050E3C91}" type="slidenum">
              <a:rPr lang="en-US" altLang="en-US" sz="1400"/>
              <a:pPr algn="l" rtl="0">
                <a:spcBef>
                  <a:spcPct val="0"/>
                </a:spcBef>
                <a:buFontTx/>
                <a:buNone/>
              </a:pPr>
              <a:t>167</a:t>
            </a:fld>
            <a:endParaRPr lang="en-US" altLang="en-US" sz="1400"/>
          </a:p>
        </p:txBody>
      </p:sp>
    </p:spTree>
    <p:extLst>
      <p:ext uri="{BB962C8B-B14F-4D97-AF65-F5344CB8AC3E}">
        <p14:creationId xmlns:p14="http://schemas.microsoft.com/office/powerpoint/2010/main" val="3192159004"/>
      </p:ext>
    </p:extLst>
  </p:cSld>
  <p:clrMapOvr>
    <a:masterClrMapping/>
  </p:clrMapOvr>
  <p:transition spd="slow">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noChangeArrowheads="1"/>
          </p:cNvSpPr>
          <p:nvPr>
            <p:ph idx="1"/>
          </p:nvPr>
        </p:nvSpPr>
        <p:spPr>
          <a:xfrm>
            <a:off x="152400" y="762000"/>
            <a:ext cx="8839200" cy="5943600"/>
          </a:xfrm>
        </p:spPr>
        <p:txBody>
          <a:bodyPr/>
          <a:lstStyle/>
          <a:p>
            <a:r>
              <a:rPr lang="en-US" altLang="en-US" sz="2000" dirty="0" smtClean="0"/>
              <a:t>¿</a:t>
            </a:r>
            <a:r>
              <a:rPr lang="en-US" altLang="en-US" sz="2000" dirty="0" err="1" smtClean="0"/>
              <a:t>Retener</a:t>
            </a:r>
            <a:r>
              <a:rPr lang="en-US" altLang="en-US" sz="2000" dirty="0" smtClean="0"/>
              <a:t> la Tierra para </a:t>
            </a:r>
            <a:r>
              <a:rPr lang="en-US" altLang="en-US" sz="2000" dirty="0" err="1" smtClean="0"/>
              <a:t>siempre</a:t>
            </a:r>
            <a:r>
              <a:rPr lang="en-US" altLang="en-US" sz="2000" dirty="0" smtClean="0"/>
              <a:t>? (</a:t>
            </a:r>
            <a:r>
              <a:rPr lang="en-US" altLang="en-US" sz="2000" b="1" dirty="0" smtClean="0">
                <a:solidFill>
                  <a:srgbClr val="0000FF"/>
                </a:solidFill>
              </a:rPr>
              <a:t>2 Pedro 3:4 </a:t>
            </a:r>
            <a:r>
              <a:rPr lang="en-US" altLang="en-US" sz="2000" dirty="0" smtClean="0"/>
              <a:t>– </a:t>
            </a:r>
            <a:r>
              <a:rPr lang="es-ES" altLang="en-US" sz="2000" dirty="0">
                <a:solidFill>
                  <a:srgbClr val="000090"/>
                </a:solidFill>
              </a:rPr>
              <a:t>y diciendo: «¿Dónde está la promesa de Su venida? Porque desde que los padres durmieron, todo continúa tal como estaba desde el principio de la creación</a:t>
            </a:r>
            <a:r>
              <a:rPr lang="es-ES" altLang="en-US" sz="2000" dirty="0" smtClean="0">
                <a:solidFill>
                  <a:srgbClr val="000090"/>
                </a:solidFill>
              </a:rPr>
              <a:t>».</a:t>
            </a:r>
            <a:r>
              <a:rPr lang="en-US" altLang="en-US" sz="2000" dirty="0" smtClean="0">
                <a:solidFill>
                  <a:srgbClr val="000090"/>
                </a:solidFill>
              </a:rPr>
              <a:t>)</a:t>
            </a:r>
          </a:p>
          <a:p>
            <a:pPr algn="l" rtl="0"/>
            <a:r>
              <a:rPr lang="en-US" altLang="en-US" sz="2000" dirty="0" err="1" smtClean="0">
                <a:solidFill>
                  <a:srgbClr val="000000"/>
                </a:solidFill>
              </a:rPr>
              <a:t>Asumir</a:t>
            </a:r>
            <a:r>
              <a:rPr lang="en-US" altLang="en-US" sz="2000" dirty="0" smtClean="0">
                <a:solidFill>
                  <a:srgbClr val="000000"/>
                </a:solidFill>
              </a:rPr>
              <a:t> que </a:t>
            </a:r>
            <a:r>
              <a:rPr lang="en-US" altLang="en-US" sz="2000" dirty="0" err="1" smtClean="0">
                <a:solidFill>
                  <a:srgbClr val="000000"/>
                </a:solidFill>
              </a:rPr>
              <a:t>todas</a:t>
            </a:r>
            <a:r>
              <a:rPr lang="en-US" altLang="en-US" sz="2000" dirty="0" smtClean="0">
                <a:solidFill>
                  <a:srgbClr val="000000"/>
                </a:solidFill>
              </a:rPr>
              <a:t> las </a:t>
            </a:r>
            <a:r>
              <a:rPr lang="en-US" altLang="en-US" sz="2000" dirty="0" err="1" smtClean="0">
                <a:solidFill>
                  <a:srgbClr val="000000"/>
                </a:solidFill>
              </a:rPr>
              <a:t>cosas</a:t>
            </a:r>
            <a:r>
              <a:rPr lang="en-US" altLang="en-US" sz="2000" dirty="0" smtClean="0">
                <a:solidFill>
                  <a:srgbClr val="000000"/>
                </a:solidFill>
              </a:rPr>
              <a:t> se </a:t>
            </a:r>
            <a:r>
              <a:rPr lang="en-US" altLang="en-US" sz="2000" dirty="0" err="1" smtClean="0">
                <a:solidFill>
                  <a:srgbClr val="000000"/>
                </a:solidFill>
              </a:rPr>
              <a:t>mantienen</a:t>
            </a:r>
            <a:r>
              <a:rPr lang="en-US" altLang="en-US" sz="2000" dirty="0" smtClean="0">
                <a:solidFill>
                  <a:srgbClr val="000000"/>
                </a:solidFill>
              </a:rPr>
              <a:t> </a:t>
            </a:r>
            <a:r>
              <a:rPr lang="en-US" altLang="en-US" sz="2000" dirty="0" err="1" smtClean="0">
                <a:solidFill>
                  <a:srgbClr val="000000"/>
                </a:solidFill>
              </a:rPr>
              <a:t>iguales</a:t>
            </a:r>
            <a:r>
              <a:rPr lang="en-US" altLang="en-US" sz="2000" dirty="0" smtClean="0">
                <a:solidFill>
                  <a:srgbClr val="000000"/>
                </a:solidFill>
              </a:rPr>
              <a:t>, y que </a:t>
            </a:r>
            <a:r>
              <a:rPr lang="en-US" altLang="en-US" sz="2000" dirty="0" err="1" smtClean="0">
                <a:solidFill>
                  <a:srgbClr val="000000"/>
                </a:solidFill>
              </a:rPr>
              <a:t>tenemos</a:t>
            </a:r>
            <a:r>
              <a:rPr lang="en-US" altLang="en-US" sz="2000" dirty="0" smtClean="0">
                <a:solidFill>
                  <a:srgbClr val="000000"/>
                </a:solidFill>
              </a:rPr>
              <a:t> que </a:t>
            </a:r>
            <a:r>
              <a:rPr lang="en-US" altLang="en-US" sz="2000" dirty="0" err="1" smtClean="0">
                <a:solidFill>
                  <a:srgbClr val="000000"/>
                </a:solidFill>
              </a:rPr>
              <a:t>preservar</a:t>
            </a:r>
            <a:r>
              <a:rPr lang="en-US" altLang="en-US" sz="2000" dirty="0" smtClean="0">
                <a:solidFill>
                  <a:srgbClr val="000000"/>
                </a:solidFill>
              </a:rPr>
              <a:t> </a:t>
            </a:r>
            <a:r>
              <a:rPr lang="en-US" altLang="en-US" sz="2000" dirty="0" err="1" smtClean="0">
                <a:solidFill>
                  <a:srgbClr val="000000"/>
                </a:solidFill>
              </a:rPr>
              <a:t>esta</a:t>
            </a:r>
            <a:r>
              <a:rPr lang="en-US" altLang="en-US" sz="2000" dirty="0" smtClean="0">
                <a:solidFill>
                  <a:srgbClr val="000000"/>
                </a:solidFill>
              </a:rPr>
              <a:t> </a:t>
            </a:r>
            <a:r>
              <a:rPr lang="en-US" altLang="en-US" sz="2000" dirty="0" err="1" smtClean="0">
                <a:solidFill>
                  <a:srgbClr val="000000"/>
                </a:solidFill>
              </a:rPr>
              <a:t>tierra</a:t>
            </a:r>
            <a:r>
              <a:rPr lang="en-US" altLang="en-US" sz="2000" dirty="0" smtClean="0">
                <a:solidFill>
                  <a:srgbClr val="000000"/>
                </a:solidFill>
              </a:rPr>
              <a:t> porque </a:t>
            </a:r>
            <a:r>
              <a:rPr lang="en-US" altLang="en-US" sz="2000" dirty="0" err="1" smtClean="0">
                <a:solidFill>
                  <a:srgbClr val="000000"/>
                </a:solidFill>
              </a:rPr>
              <a:t>va</a:t>
            </a:r>
            <a:r>
              <a:rPr lang="en-US" altLang="en-US" sz="2000" dirty="0" smtClean="0">
                <a:solidFill>
                  <a:srgbClr val="000000"/>
                </a:solidFill>
              </a:rPr>
              <a:t> a </a:t>
            </a:r>
            <a:r>
              <a:rPr lang="en-US" altLang="en-US" sz="2000" dirty="0" err="1" smtClean="0">
                <a:solidFill>
                  <a:srgbClr val="000000"/>
                </a:solidFill>
              </a:rPr>
              <a:t>durar</a:t>
            </a:r>
            <a:r>
              <a:rPr lang="en-US" altLang="en-US" sz="2000" dirty="0" smtClean="0">
                <a:solidFill>
                  <a:srgbClr val="000000"/>
                </a:solidFill>
              </a:rPr>
              <a:t> mucho </a:t>
            </a:r>
            <a:r>
              <a:rPr lang="en-US" altLang="en-US" sz="2000" dirty="0" err="1" smtClean="0">
                <a:solidFill>
                  <a:srgbClr val="000000"/>
                </a:solidFill>
              </a:rPr>
              <a:t>tiempo</a:t>
            </a:r>
            <a:r>
              <a:rPr lang="en-US" altLang="en-US" sz="2000" dirty="0" smtClean="0">
                <a:solidFill>
                  <a:srgbClr val="000000"/>
                </a:solidFill>
              </a:rPr>
              <a:t> </a:t>
            </a:r>
            <a:r>
              <a:rPr lang="en-US" altLang="en-US" sz="2000" dirty="0" err="1" smtClean="0">
                <a:solidFill>
                  <a:srgbClr val="000000"/>
                </a:solidFill>
              </a:rPr>
              <a:t>es</a:t>
            </a:r>
            <a:r>
              <a:rPr lang="en-US" altLang="en-US" sz="2000" dirty="0" smtClean="0">
                <a:solidFill>
                  <a:srgbClr val="000000"/>
                </a:solidFill>
              </a:rPr>
              <a:t> </a:t>
            </a:r>
            <a:r>
              <a:rPr lang="en-US" altLang="en-US" sz="2000" dirty="0" err="1" smtClean="0">
                <a:solidFill>
                  <a:srgbClr val="000000"/>
                </a:solidFill>
              </a:rPr>
              <a:t>cortoplacista</a:t>
            </a:r>
            <a:r>
              <a:rPr lang="en-US" altLang="en-US" sz="2000" dirty="0" smtClean="0">
                <a:solidFill>
                  <a:srgbClr val="000000"/>
                </a:solidFill>
              </a:rPr>
              <a:t> y </a:t>
            </a:r>
            <a:r>
              <a:rPr lang="en-US" altLang="en-US" sz="2000" dirty="0" err="1" smtClean="0">
                <a:solidFill>
                  <a:srgbClr val="000000"/>
                </a:solidFill>
              </a:rPr>
              <a:t>pasa</a:t>
            </a:r>
            <a:r>
              <a:rPr lang="en-US" altLang="en-US" sz="2000" dirty="0" smtClean="0">
                <a:solidFill>
                  <a:srgbClr val="000000"/>
                </a:solidFill>
              </a:rPr>
              <a:t> </a:t>
            </a:r>
            <a:r>
              <a:rPr lang="en-US" altLang="en-US" sz="2000" dirty="0" err="1" smtClean="0">
                <a:solidFill>
                  <a:srgbClr val="000000"/>
                </a:solidFill>
              </a:rPr>
              <a:t>por</a:t>
            </a:r>
            <a:r>
              <a:rPr lang="en-US" altLang="en-US" sz="2000" dirty="0" smtClean="0">
                <a:solidFill>
                  <a:srgbClr val="000000"/>
                </a:solidFill>
              </a:rPr>
              <a:t> alto la </a:t>
            </a:r>
            <a:r>
              <a:rPr lang="en-US" altLang="en-US" sz="2000" dirty="0" err="1" smtClean="0">
                <a:solidFill>
                  <a:srgbClr val="000000"/>
                </a:solidFill>
              </a:rPr>
              <a:t>promesa</a:t>
            </a:r>
            <a:r>
              <a:rPr lang="en-US" altLang="en-US" sz="2000" dirty="0" smtClean="0">
                <a:solidFill>
                  <a:srgbClr val="000000"/>
                </a:solidFill>
              </a:rPr>
              <a:t> de </a:t>
            </a:r>
            <a:r>
              <a:rPr lang="en-US" altLang="en-US" sz="2000" dirty="0" err="1" smtClean="0">
                <a:solidFill>
                  <a:srgbClr val="000000"/>
                </a:solidFill>
              </a:rPr>
              <a:t>destrucción</a:t>
            </a:r>
            <a:r>
              <a:rPr lang="en-US" altLang="en-US" sz="2000" dirty="0" smtClean="0">
                <a:solidFill>
                  <a:srgbClr val="000000"/>
                </a:solidFill>
              </a:rPr>
              <a:t> de Dios (2 Pedro 3:10)</a:t>
            </a:r>
          </a:p>
          <a:p>
            <a:pPr algn="l" rtl="0"/>
            <a:r>
              <a:rPr lang="en-US" altLang="en-US" sz="2000" dirty="0" smtClean="0">
                <a:solidFill>
                  <a:srgbClr val="000000"/>
                </a:solidFill>
              </a:rPr>
              <a:t>Job 38-39 </a:t>
            </a:r>
            <a:r>
              <a:rPr lang="en-US" altLang="en-US" sz="2000" dirty="0" err="1" smtClean="0">
                <a:solidFill>
                  <a:srgbClr val="000000"/>
                </a:solidFill>
              </a:rPr>
              <a:t>deja</a:t>
            </a:r>
            <a:r>
              <a:rPr lang="en-US" altLang="en-US" sz="2000" dirty="0" smtClean="0">
                <a:solidFill>
                  <a:srgbClr val="000000"/>
                </a:solidFill>
              </a:rPr>
              <a:t> </a:t>
            </a:r>
            <a:r>
              <a:rPr lang="en-US" altLang="en-US" sz="2000" dirty="0" err="1" smtClean="0">
                <a:solidFill>
                  <a:srgbClr val="000000"/>
                </a:solidFill>
              </a:rPr>
              <a:t>en</a:t>
            </a:r>
            <a:r>
              <a:rPr lang="en-US" altLang="en-US" sz="2000" dirty="0" smtClean="0">
                <a:solidFill>
                  <a:srgbClr val="000000"/>
                </a:solidFill>
              </a:rPr>
              <a:t> </a:t>
            </a:r>
            <a:r>
              <a:rPr lang="en-US" altLang="en-US" sz="2000" dirty="0" err="1" smtClean="0">
                <a:solidFill>
                  <a:srgbClr val="000000"/>
                </a:solidFill>
              </a:rPr>
              <a:t>claro</a:t>
            </a:r>
            <a:r>
              <a:rPr lang="en-US" altLang="en-US" sz="2000" dirty="0" smtClean="0">
                <a:solidFill>
                  <a:srgbClr val="000000"/>
                </a:solidFill>
              </a:rPr>
              <a:t> que no </a:t>
            </a:r>
            <a:r>
              <a:rPr lang="en-US" altLang="en-US" sz="2000" dirty="0" err="1" smtClean="0">
                <a:solidFill>
                  <a:srgbClr val="000000"/>
                </a:solidFill>
              </a:rPr>
              <a:t>entendemos</a:t>
            </a:r>
            <a:r>
              <a:rPr lang="en-US" altLang="en-US" sz="2000" dirty="0" smtClean="0">
                <a:solidFill>
                  <a:srgbClr val="000000"/>
                </a:solidFill>
              </a:rPr>
              <a:t> </a:t>
            </a:r>
            <a:r>
              <a:rPr lang="en-US" altLang="en-US" sz="2000" dirty="0" err="1" smtClean="0">
                <a:solidFill>
                  <a:srgbClr val="000000"/>
                </a:solidFill>
              </a:rPr>
              <a:t>todas</a:t>
            </a:r>
            <a:r>
              <a:rPr lang="en-US" altLang="en-US" sz="2000" dirty="0" smtClean="0">
                <a:solidFill>
                  <a:srgbClr val="000000"/>
                </a:solidFill>
              </a:rPr>
              <a:t> las </a:t>
            </a:r>
            <a:r>
              <a:rPr lang="en-US" altLang="en-US" sz="2000" dirty="0" err="1" smtClean="0">
                <a:solidFill>
                  <a:srgbClr val="000000"/>
                </a:solidFill>
              </a:rPr>
              <a:t>obras</a:t>
            </a:r>
            <a:r>
              <a:rPr lang="en-US" altLang="en-US" sz="2000" dirty="0" smtClean="0">
                <a:solidFill>
                  <a:srgbClr val="000000"/>
                </a:solidFill>
              </a:rPr>
              <a:t> de la </a:t>
            </a:r>
            <a:r>
              <a:rPr lang="en-US" altLang="en-US" sz="2000" dirty="0" err="1" smtClean="0">
                <a:solidFill>
                  <a:srgbClr val="000000"/>
                </a:solidFill>
              </a:rPr>
              <a:t>creación</a:t>
            </a:r>
            <a:r>
              <a:rPr lang="en-US" altLang="en-US" sz="2000" dirty="0" smtClean="0">
                <a:solidFill>
                  <a:srgbClr val="000000"/>
                </a:solidFill>
              </a:rPr>
              <a:t>. </a:t>
            </a:r>
            <a:r>
              <a:rPr lang="en-US" altLang="en-US" sz="2000" dirty="0" err="1" smtClean="0">
                <a:solidFill>
                  <a:srgbClr val="000000"/>
                </a:solidFill>
              </a:rPr>
              <a:t>Nuestra</a:t>
            </a:r>
            <a:r>
              <a:rPr lang="en-US" altLang="en-US" sz="2000" dirty="0" smtClean="0">
                <a:solidFill>
                  <a:srgbClr val="000000"/>
                </a:solidFill>
              </a:rPr>
              <a:t> </a:t>
            </a:r>
            <a:r>
              <a:rPr lang="en-US" altLang="en-US" sz="2000" dirty="0" err="1" smtClean="0">
                <a:solidFill>
                  <a:srgbClr val="000000"/>
                </a:solidFill>
              </a:rPr>
              <a:t>capacidad</a:t>
            </a:r>
            <a:r>
              <a:rPr lang="en-US" altLang="en-US" sz="2000" dirty="0" smtClean="0">
                <a:solidFill>
                  <a:srgbClr val="000000"/>
                </a:solidFill>
              </a:rPr>
              <a:t> para </a:t>
            </a:r>
            <a:r>
              <a:rPr lang="en-US" altLang="en-US" sz="2000" dirty="0" err="1" smtClean="0">
                <a:solidFill>
                  <a:srgbClr val="000000"/>
                </a:solidFill>
              </a:rPr>
              <a:t>solucionar</a:t>
            </a:r>
            <a:r>
              <a:rPr lang="en-US" altLang="en-US" sz="2000" dirty="0" smtClean="0">
                <a:solidFill>
                  <a:srgbClr val="000000"/>
                </a:solidFill>
              </a:rPr>
              <a:t> </a:t>
            </a:r>
            <a:r>
              <a:rPr lang="en-US" altLang="en-US" sz="2000" dirty="0" err="1" smtClean="0">
                <a:solidFill>
                  <a:srgbClr val="000000"/>
                </a:solidFill>
              </a:rPr>
              <a:t>los</a:t>
            </a:r>
            <a:r>
              <a:rPr lang="en-US" altLang="en-US" sz="2000" dirty="0" smtClean="0">
                <a:solidFill>
                  <a:srgbClr val="000000"/>
                </a:solidFill>
              </a:rPr>
              <a:t> </a:t>
            </a:r>
            <a:r>
              <a:rPr lang="en-US" altLang="en-US" sz="2000" dirty="0" err="1" smtClean="0">
                <a:solidFill>
                  <a:srgbClr val="000000"/>
                </a:solidFill>
              </a:rPr>
              <a:t>problemas</a:t>
            </a:r>
            <a:r>
              <a:rPr lang="en-US" altLang="en-US" sz="2000" dirty="0" smtClean="0">
                <a:solidFill>
                  <a:srgbClr val="000000"/>
                </a:solidFill>
              </a:rPr>
              <a:t> de </a:t>
            </a:r>
            <a:r>
              <a:rPr lang="en-US" altLang="en-US" sz="2000" dirty="0" err="1" smtClean="0">
                <a:solidFill>
                  <a:srgbClr val="000000"/>
                </a:solidFill>
              </a:rPr>
              <a:t>este</a:t>
            </a:r>
            <a:r>
              <a:rPr lang="en-US" altLang="en-US" sz="2000" dirty="0" smtClean="0">
                <a:solidFill>
                  <a:srgbClr val="000000"/>
                </a:solidFill>
              </a:rPr>
              <a:t> </a:t>
            </a:r>
            <a:r>
              <a:rPr lang="en-US" altLang="en-US" sz="2000" dirty="0" err="1" smtClean="0">
                <a:solidFill>
                  <a:srgbClr val="000000"/>
                </a:solidFill>
              </a:rPr>
              <a:t>mundo</a:t>
            </a:r>
            <a:r>
              <a:rPr lang="en-US" altLang="en-US" sz="2000" dirty="0" smtClean="0">
                <a:solidFill>
                  <a:srgbClr val="000000"/>
                </a:solidFill>
              </a:rPr>
              <a:t> </a:t>
            </a:r>
            <a:r>
              <a:rPr lang="en-US" altLang="en-US" sz="2000" dirty="0" err="1" smtClean="0">
                <a:solidFill>
                  <a:srgbClr val="000000"/>
                </a:solidFill>
              </a:rPr>
              <a:t>también</a:t>
            </a:r>
            <a:r>
              <a:rPr lang="en-US" altLang="en-US" sz="2000" dirty="0" smtClean="0">
                <a:solidFill>
                  <a:srgbClr val="000000"/>
                </a:solidFill>
              </a:rPr>
              <a:t> </a:t>
            </a:r>
            <a:r>
              <a:rPr lang="en-US" altLang="en-US" sz="2000" dirty="0" err="1" smtClean="0">
                <a:solidFill>
                  <a:srgbClr val="000000"/>
                </a:solidFill>
              </a:rPr>
              <a:t>es</a:t>
            </a:r>
            <a:r>
              <a:rPr lang="en-US" altLang="en-US" sz="2000" dirty="0" smtClean="0">
                <a:solidFill>
                  <a:srgbClr val="000000"/>
                </a:solidFill>
              </a:rPr>
              <a:t> tan </a:t>
            </a:r>
            <a:r>
              <a:rPr lang="en-US" altLang="en-US" sz="2000" dirty="0" err="1" smtClean="0">
                <a:solidFill>
                  <a:srgbClr val="000000"/>
                </a:solidFill>
              </a:rPr>
              <a:t>limitada</a:t>
            </a:r>
            <a:r>
              <a:rPr lang="en-US" altLang="en-US" sz="2000" dirty="0" smtClean="0">
                <a:solidFill>
                  <a:srgbClr val="000000"/>
                </a:solidFill>
              </a:rPr>
              <a:t> </a:t>
            </a:r>
            <a:r>
              <a:rPr lang="en-US" altLang="en-US" sz="2000" dirty="0" err="1" smtClean="0">
                <a:solidFill>
                  <a:srgbClr val="000000"/>
                </a:solidFill>
              </a:rPr>
              <a:t>como</a:t>
            </a:r>
            <a:r>
              <a:rPr lang="en-US" altLang="en-US" sz="2000" dirty="0" smtClean="0">
                <a:solidFill>
                  <a:srgbClr val="000000"/>
                </a:solidFill>
              </a:rPr>
              <a:t> lo </a:t>
            </a:r>
            <a:r>
              <a:rPr lang="en-US" altLang="en-US" sz="2000" dirty="0" err="1" smtClean="0">
                <a:solidFill>
                  <a:srgbClr val="000000"/>
                </a:solidFill>
              </a:rPr>
              <a:t>es</a:t>
            </a:r>
            <a:r>
              <a:rPr lang="en-US" altLang="en-US" sz="2000" dirty="0" smtClean="0">
                <a:solidFill>
                  <a:srgbClr val="000000"/>
                </a:solidFill>
              </a:rPr>
              <a:t> </a:t>
            </a:r>
            <a:r>
              <a:rPr lang="en-US" altLang="en-US" sz="2000" dirty="0" err="1" smtClean="0">
                <a:solidFill>
                  <a:srgbClr val="000000"/>
                </a:solidFill>
              </a:rPr>
              <a:t>nuestra</a:t>
            </a:r>
            <a:r>
              <a:rPr lang="en-US" altLang="en-US" sz="2000" dirty="0" smtClean="0">
                <a:solidFill>
                  <a:srgbClr val="000000"/>
                </a:solidFill>
              </a:rPr>
              <a:t> </a:t>
            </a:r>
            <a:r>
              <a:rPr lang="en-US" altLang="en-US" sz="2000" dirty="0" err="1" smtClean="0">
                <a:solidFill>
                  <a:srgbClr val="000000"/>
                </a:solidFill>
              </a:rPr>
              <a:t>capacidad</a:t>
            </a:r>
            <a:r>
              <a:rPr lang="en-US" altLang="en-US" sz="2000" dirty="0" smtClean="0">
                <a:solidFill>
                  <a:srgbClr val="000000"/>
                </a:solidFill>
              </a:rPr>
              <a:t> para </a:t>
            </a:r>
            <a:r>
              <a:rPr lang="en-US" altLang="en-US" sz="2000" dirty="0" err="1" smtClean="0">
                <a:solidFill>
                  <a:srgbClr val="000000"/>
                </a:solidFill>
              </a:rPr>
              <a:t>arruinar</a:t>
            </a:r>
            <a:r>
              <a:rPr lang="en-US" altLang="en-US" sz="2000" dirty="0" smtClean="0">
                <a:solidFill>
                  <a:srgbClr val="000000"/>
                </a:solidFill>
              </a:rPr>
              <a:t> </a:t>
            </a:r>
            <a:r>
              <a:rPr lang="en-US" altLang="en-US" sz="2000" dirty="0" err="1" smtClean="0">
                <a:solidFill>
                  <a:srgbClr val="000000"/>
                </a:solidFill>
              </a:rPr>
              <a:t>completamente</a:t>
            </a:r>
            <a:r>
              <a:rPr lang="en-US" altLang="en-US" sz="2000" dirty="0" smtClean="0">
                <a:solidFill>
                  <a:srgbClr val="000000"/>
                </a:solidFill>
              </a:rPr>
              <a:t> </a:t>
            </a:r>
            <a:r>
              <a:rPr lang="en-US" altLang="en-US" sz="2000" dirty="0" err="1" smtClean="0">
                <a:solidFill>
                  <a:srgbClr val="000000"/>
                </a:solidFill>
              </a:rPr>
              <a:t>nuestro</a:t>
            </a:r>
            <a:r>
              <a:rPr lang="en-US" altLang="en-US" sz="2000" dirty="0" smtClean="0">
                <a:solidFill>
                  <a:srgbClr val="000000"/>
                </a:solidFill>
              </a:rPr>
              <a:t> </a:t>
            </a:r>
            <a:r>
              <a:rPr lang="en-US" altLang="en-US" sz="2000" dirty="0" err="1" smtClean="0">
                <a:solidFill>
                  <a:srgbClr val="000000"/>
                </a:solidFill>
              </a:rPr>
              <a:t>planeta</a:t>
            </a:r>
            <a:r>
              <a:rPr lang="en-US" altLang="en-US" sz="2000" dirty="0" smtClean="0">
                <a:solidFill>
                  <a:srgbClr val="000000"/>
                </a:solidFill>
              </a:rPr>
              <a:t>.</a:t>
            </a:r>
          </a:p>
          <a:p>
            <a:pPr algn="l" rtl="0"/>
            <a:r>
              <a:rPr lang="en-US" altLang="en-US" sz="2000" dirty="0" err="1" smtClean="0">
                <a:solidFill>
                  <a:srgbClr val="000000"/>
                </a:solidFill>
              </a:rPr>
              <a:t>Aunque</a:t>
            </a:r>
            <a:r>
              <a:rPr lang="en-US" altLang="en-US" sz="2000" dirty="0" smtClean="0">
                <a:solidFill>
                  <a:srgbClr val="000000"/>
                </a:solidFill>
              </a:rPr>
              <a:t> se nos dice que </a:t>
            </a:r>
            <a:r>
              <a:rPr lang="en-US" altLang="en-US" sz="2000" dirty="0" err="1" smtClean="0">
                <a:solidFill>
                  <a:srgbClr val="000000"/>
                </a:solidFill>
              </a:rPr>
              <a:t>cuidemos</a:t>
            </a:r>
            <a:r>
              <a:rPr lang="en-US" altLang="en-US" sz="2000" dirty="0" smtClean="0">
                <a:solidFill>
                  <a:srgbClr val="000000"/>
                </a:solidFill>
              </a:rPr>
              <a:t> </a:t>
            </a:r>
            <a:r>
              <a:rPr lang="en-US" altLang="en-US" sz="2000" dirty="0" err="1" smtClean="0">
                <a:solidFill>
                  <a:srgbClr val="000000"/>
                </a:solidFill>
              </a:rPr>
              <a:t>este</a:t>
            </a:r>
            <a:r>
              <a:rPr lang="en-US" altLang="en-US" sz="2000" dirty="0" smtClean="0">
                <a:solidFill>
                  <a:srgbClr val="000000"/>
                </a:solidFill>
              </a:rPr>
              <a:t> </a:t>
            </a:r>
            <a:r>
              <a:rPr lang="en-US" altLang="en-US" sz="2000" dirty="0" err="1" smtClean="0">
                <a:solidFill>
                  <a:srgbClr val="000000"/>
                </a:solidFill>
              </a:rPr>
              <a:t>mundo</a:t>
            </a:r>
            <a:r>
              <a:rPr lang="en-US" altLang="en-US" sz="2000" dirty="0" smtClean="0">
                <a:solidFill>
                  <a:srgbClr val="000000"/>
                </a:solidFill>
              </a:rPr>
              <a:t>, </a:t>
            </a:r>
            <a:r>
              <a:rPr lang="en-US" altLang="en-US" sz="2000" dirty="0" err="1" smtClean="0">
                <a:solidFill>
                  <a:srgbClr val="000000"/>
                </a:solidFill>
              </a:rPr>
              <a:t>es</a:t>
            </a:r>
            <a:r>
              <a:rPr lang="en-US" altLang="en-US" sz="2000" dirty="0" smtClean="0">
                <a:solidFill>
                  <a:srgbClr val="000000"/>
                </a:solidFill>
              </a:rPr>
              <a:t> </a:t>
            </a:r>
            <a:r>
              <a:rPr lang="en-US" altLang="en-US" sz="2000" dirty="0" err="1" smtClean="0">
                <a:solidFill>
                  <a:srgbClr val="000000"/>
                </a:solidFill>
              </a:rPr>
              <a:t>importante</a:t>
            </a:r>
            <a:r>
              <a:rPr lang="en-US" altLang="en-US" sz="2000" dirty="0" smtClean="0">
                <a:solidFill>
                  <a:srgbClr val="000000"/>
                </a:solidFill>
              </a:rPr>
              <a:t> no </a:t>
            </a:r>
            <a:r>
              <a:rPr lang="en-US" altLang="en-US" sz="2000" dirty="0" err="1" smtClean="0">
                <a:solidFill>
                  <a:srgbClr val="000000"/>
                </a:solidFill>
              </a:rPr>
              <a:t>dejarse</a:t>
            </a:r>
            <a:r>
              <a:rPr lang="en-US" altLang="en-US" sz="2000" dirty="0" smtClean="0">
                <a:solidFill>
                  <a:srgbClr val="000000"/>
                </a:solidFill>
              </a:rPr>
              <a:t> </a:t>
            </a:r>
            <a:r>
              <a:rPr lang="en-US" altLang="en-US" sz="2000" dirty="0" err="1" smtClean="0">
                <a:solidFill>
                  <a:srgbClr val="000000"/>
                </a:solidFill>
              </a:rPr>
              <a:t>consumir</a:t>
            </a:r>
            <a:r>
              <a:rPr lang="en-US" altLang="en-US" sz="2000" dirty="0" smtClean="0">
                <a:solidFill>
                  <a:srgbClr val="000000"/>
                </a:solidFill>
              </a:rPr>
              <a:t> </a:t>
            </a:r>
            <a:r>
              <a:rPr lang="en-US" altLang="en-US" sz="2000" dirty="0" err="1" smtClean="0">
                <a:solidFill>
                  <a:srgbClr val="000000"/>
                </a:solidFill>
              </a:rPr>
              <a:t>por</a:t>
            </a:r>
            <a:r>
              <a:rPr lang="en-US" altLang="en-US" sz="2000" dirty="0" smtClean="0">
                <a:solidFill>
                  <a:srgbClr val="000000"/>
                </a:solidFill>
              </a:rPr>
              <a:t> </a:t>
            </a:r>
            <a:r>
              <a:rPr lang="en-US" altLang="en-US" sz="2000" dirty="0" err="1" smtClean="0">
                <a:solidFill>
                  <a:srgbClr val="000000"/>
                </a:solidFill>
              </a:rPr>
              <a:t>su</a:t>
            </a:r>
            <a:r>
              <a:rPr lang="en-US" altLang="en-US" sz="2000" dirty="0" smtClean="0">
                <a:solidFill>
                  <a:srgbClr val="000000"/>
                </a:solidFill>
              </a:rPr>
              <a:t> </a:t>
            </a:r>
            <a:r>
              <a:rPr lang="en-US" altLang="en-US" sz="2000" dirty="0" err="1" smtClean="0">
                <a:solidFill>
                  <a:srgbClr val="000000"/>
                </a:solidFill>
              </a:rPr>
              <a:t>preservación</a:t>
            </a:r>
            <a:r>
              <a:rPr lang="en-US" altLang="en-US" sz="2000" dirty="0" smtClean="0">
                <a:solidFill>
                  <a:srgbClr val="000000"/>
                </a:solidFill>
              </a:rPr>
              <a:t>.</a:t>
            </a:r>
          </a:p>
        </p:txBody>
      </p:sp>
      <p:sp>
        <p:nvSpPr>
          <p:cNvPr id="2" name="Title 1"/>
          <p:cNvSpPr>
            <a:spLocks noGrp="1"/>
          </p:cNvSpPr>
          <p:nvPr>
            <p:ph type="title"/>
          </p:nvPr>
        </p:nvSpPr>
        <p:spPr/>
        <p:txBody>
          <a:bodyPr/>
          <a:lstStyle/>
          <a:p>
            <a:pPr rtl="0">
              <a:defRPr/>
            </a:pPr>
            <a:r>
              <a:rPr lang="en-US" dirty="0"/>
              <a:t>Qué no sacar de esto</a:t>
            </a:r>
          </a:p>
        </p:txBody>
      </p:sp>
      <p:sp>
        <p:nvSpPr>
          <p:cNvPr id="203780" name="AutoShape 5">
            <a:hlinkClick r:id="rId3" action="ppaction://hlinksldjump" highlightClick="1"/>
          </p:cNvPr>
          <p:cNvSpPr>
            <a:spLocks noChangeArrowheads="1"/>
          </p:cNvSpPr>
          <p:nvPr/>
        </p:nvSpPr>
        <p:spPr bwMode="auto">
          <a:xfrm>
            <a:off x="0" y="0"/>
            <a:ext cx="2046514" cy="3810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0378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8A319D-6539-44E2-88FC-1314667E96E4}" type="slidenum">
              <a:rPr lang="en-US" altLang="en-US" sz="1400"/>
              <a:pPr algn="l" rtl="0">
                <a:spcBef>
                  <a:spcPct val="0"/>
                </a:spcBef>
                <a:buFontTx/>
                <a:buNone/>
              </a:pPr>
              <a:t>168</a:t>
            </a:fld>
            <a:endParaRPr lang="en-US" altLang="en-US" sz="1400"/>
          </a:p>
        </p:txBody>
      </p:sp>
    </p:spTree>
    <p:extLst>
      <p:ext uri="{BB962C8B-B14F-4D97-AF65-F5344CB8AC3E}">
        <p14:creationId xmlns:p14="http://schemas.microsoft.com/office/powerpoint/2010/main" val="754376913"/>
      </p:ext>
    </p:extLst>
  </p:cSld>
  <p:clrMapOvr>
    <a:masterClrMapping/>
  </p:clrMapOvr>
  <p:transition spd="slow">
    <p:push di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2"/>
          <p:cNvSpPr>
            <a:spLocks noGrp="1" noChangeArrowheads="1"/>
          </p:cNvSpPr>
          <p:nvPr>
            <p:ph idx="1"/>
          </p:nvPr>
        </p:nvSpPr>
        <p:spPr>
          <a:xfrm>
            <a:off x="152058" y="625475"/>
            <a:ext cx="8839200" cy="5943600"/>
          </a:xfrm>
        </p:spPr>
        <p:txBody>
          <a:bodyPr>
            <a:normAutofit fontScale="92500" lnSpcReduction="10000"/>
          </a:bodyPr>
          <a:lstStyle/>
          <a:p>
            <a:pPr algn="l" rtl="0"/>
            <a:r>
              <a:rPr lang="en-US" altLang="en-US" sz="2000" dirty="0" smtClean="0"/>
              <a:t>El </a:t>
            </a:r>
            <a:r>
              <a:rPr lang="en-US" altLang="en-US" sz="2000" dirty="0" err="1" smtClean="0"/>
              <a:t>panteísmo</a:t>
            </a:r>
            <a:r>
              <a:rPr lang="en-US" altLang="en-US" sz="2000" dirty="0" smtClean="0"/>
              <a:t> </a:t>
            </a:r>
            <a:r>
              <a:rPr lang="en-US" altLang="en-US" sz="2000" dirty="0" err="1" smtClean="0"/>
              <a:t>trata</a:t>
            </a:r>
            <a:r>
              <a:rPr lang="en-US" altLang="en-US" sz="2000" dirty="0" smtClean="0"/>
              <a:t> a Dios </a:t>
            </a:r>
            <a:r>
              <a:rPr lang="en-US" altLang="en-US" sz="2000" dirty="0" err="1" smtClean="0"/>
              <a:t>como</a:t>
            </a:r>
            <a:r>
              <a:rPr lang="en-US" altLang="en-US" sz="2000" dirty="0" smtClean="0"/>
              <a:t> </a:t>
            </a:r>
            <a:r>
              <a:rPr lang="en-US" altLang="en-US" sz="2000" dirty="0" err="1" smtClean="0"/>
              <a:t>una</a:t>
            </a:r>
            <a:r>
              <a:rPr lang="en-US" altLang="en-US" sz="2000" dirty="0" smtClean="0"/>
              <a:t> </a:t>
            </a:r>
            <a:r>
              <a:rPr lang="en-US" altLang="en-US" sz="2000" dirty="0" err="1" smtClean="0"/>
              <a:t>fuerza</a:t>
            </a:r>
            <a:r>
              <a:rPr lang="en-US" altLang="en-US" sz="2000" dirty="0" smtClean="0"/>
              <a:t> </a:t>
            </a:r>
            <a:r>
              <a:rPr lang="en-US" altLang="en-US" sz="2000" dirty="0" err="1" smtClean="0"/>
              <a:t>mística</a:t>
            </a:r>
            <a:r>
              <a:rPr lang="en-US" altLang="en-US" sz="2000" dirty="0" smtClean="0"/>
              <a:t> </a:t>
            </a:r>
            <a:r>
              <a:rPr lang="en-US" altLang="en-US" sz="2000" dirty="0" err="1" smtClean="0"/>
              <a:t>dentro</a:t>
            </a:r>
            <a:r>
              <a:rPr lang="en-US" altLang="en-US" sz="2000" dirty="0" smtClean="0"/>
              <a:t> de la </a:t>
            </a:r>
            <a:r>
              <a:rPr lang="en-US" altLang="en-US" sz="2000" dirty="0" err="1" smtClean="0"/>
              <a:t>naturaleza</a:t>
            </a:r>
            <a:r>
              <a:rPr lang="en-US" altLang="en-US" sz="2000" dirty="0" smtClean="0"/>
              <a:t>.</a:t>
            </a:r>
          </a:p>
          <a:p>
            <a:pPr algn="l" rtl="0"/>
            <a:r>
              <a:rPr lang="en-US" altLang="en-US" sz="2000" dirty="0" err="1" smtClean="0"/>
              <a:t>Esto</a:t>
            </a:r>
            <a:r>
              <a:rPr lang="en-US" altLang="en-US" sz="2000" dirty="0" smtClean="0"/>
              <a:t> </a:t>
            </a:r>
            <a:r>
              <a:rPr lang="en-US" altLang="en-US" sz="2000" dirty="0" err="1" smtClean="0"/>
              <a:t>hace</a:t>
            </a:r>
            <a:r>
              <a:rPr lang="en-US" altLang="en-US" sz="2000" dirty="0" smtClean="0"/>
              <a:t> que </a:t>
            </a:r>
            <a:r>
              <a:rPr lang="en-US" altLang="en-US" sz="2000" dirty="0" err="1" smtClean="0"/>
              <a:t>todo</a:t>
            </a:r>
            <a:r>
              <a:rPr lang="en-US" altLang="en-US" sz="2000" dirty="0" smtClean="0"/>
              <a:t> </a:t>
            </a:r>
            <a:r>
              <a:rPr lang="en-US" altLang="en-US" sz="2000" dirty="0" err="1" smtClean="0"/>
              <a:t>tenga</a:t>
            </a:r>
            <a:r>
              <a:rPr lang="en-US" altLang="en-US" sz="2000" dirty="0" smtClean="0"/>
              <a:t> </a:t>
            </a:r>
            <a:r>
              <a:rPr lang="en-US" altLang="en-US" sz="2000" dirty="0" err="1" smtClean="0"/>
              <a:t>una</a:t>
            </a:r>
            <a:r>
              <a:rPr lang="en-US" altLang="en-US" sz="2000" dirty="0" smtClean="0"/>
              <a:t> </a:t>
            </a:r>
            <a:r>
              <a:rPr lang="en-US" altLang="en-US" sz="2000" dirty="0" err="1" smtClean="0"/>
              <a:t>porción</a:t>
            </a:r>
            <a:r>
              <a:rPr lang="en-US" altLang="en-US" sz="2000" dirty="0" smtClean="0"/>
              <a:t> de </a:t>
            </a:r>
            <a:r>
              <a:rPr lang="en-US" altLang="en-US" sz="2000" dirty="0" err="1" smtClean="0"/>
              <a:t>divinidad</a:t>
            </a:r>
            <a:r>
              <a:rPr lang="en-US" altLang="en-US" sz="2000" dirty="0" smtClean="0"/>
              <a:t>.</a:t>
            </a:r>
          </a:p>
          <a:p>
            <a:pPr algn="l" rtl="0"/>
            <a:r>
              <a:rPr lang="en-US" altLang="en-US" sz="2000" dirty="0" err="1" smtClean="0"/>
              <a:t>Esto</a:t>
            </a:r>
            <a:r>
              <a:rPr lang="en-US" altLang="en-US" sz="2000" dirty="0" smtClean="0"/>
              <a:t> da </a:t>
            </a:r>
            <a:r>
              <a:rPr lang="en-US" altLang="en-US" sz="2000" dirty="0" err="1" smtClean="0"/>
              <a:t>como</a:t>
            </a:r>
            <a:r>
              <a:rPr lang="en-US" altLang="en-US" sz="2000" dirty="0" smtClean="0"/>
              <a:t> </a:t>
            </a:r>
            <a:r>
              <a:rPr lang="en-US" altLang="en-US" sz="2000" dirty="0" err="1" smtClean="0"/>
              <a:t>resultado</a:t>
            </a:r>
            <a:r>
              <a:rPr lang="en-US" altLang="en-US" sz="2000" dirty="0" smtClean="0"/>
              <a:t> la </a:t>
            </a:r>
            <a:r>
              <a:rPr lang="en-US" altLang="en-US" sz="2000" dirty="0" err="1" smtClean="0"/>
              <a:t>eliminación</a:t>
            </a:r>
            <a:r>
              <a:rPr lang="en-US" altLang="en-US" sz="2000" dirty="0" smtClean="0"/>
              <a:t> de </a:t>
            </a:r>
            <a:r>
              <a:rPr lang="en-US" altLang="en-US" sz="2000" dirty="0" err="1" smtClean="0"/>
              <a:t>nuestro</a:t>
            </a:r>
            <a:r>
              <a:rPr lang="en-US" altLang="en-US" sz="2000" dirty="0" smtClean="0"/>
              <a:t> Dios personal e </a:t>
            </a:r>
            <a:r>
              <a:rPr lang="en-US" altLang="en-US" sz="2000" dirty="0" err="1" smtClean="0"/>
              <a:t>infinito</a:t>
            </a:r>
            <a:r>
              <a:rPr lang="en-US" altLang="en-US" sz="2000" dirty="0" smtClean="0"/>
              <a:t> y el </a:t>
            </a:r>
            <a:r>
              <a:rPr lang="en-US" altLang="en-US" sz="2000" dirty="0" err="1" smtClean="0"/>
              <a:t>reemplazo</a:t>
            </a:r>
            <a:r>
              <a:rPr lang="en-US" altLang="en-US" sz="2000" dirty="0" smtClean="0"/>
              <a:t> de Dios con </a:t>
            </a:r>
            <a:r>
              <a:rPr lang="en-US" altLang="en-US" sz="2000" dirty="0" err="1" smtClean="0"/>
              <a:t>una</a:t>
            </a:r>
            <a:r>
              <a:rPr lang="en-US" altLang="en-US" sz="2000" dirty="0" smtClean="0"/>
              <a:t> </a:t>
            </a:r>
            <a:r>
              <a:rPr lang="en-US" altLang="en-US" sz="2000" dirty="0" err="1" smtClean="0"/>
              <a:t>fuerza</a:t>
            </a:r>
            <a:r>
              <a:rPr lang="en-US" altLang="en-US" sz="2000" dirty="0" smtClean="0"/>
              <a:t> </a:t>
            </a:r>
            <a:r>
              <a:rPr lang="en-US" altLang="en-US" sz="2000" dirty="0" err="1" smtClean="0"/>
              <a:t>mística</a:t>
            </a:r>
            <a:r>
              <a:rPr lang="en-US" altLang="en-US" sz="2000" dirty="0" smtClean="0"/>
              <a:t> </a:t>
            </a:r>
            <a:r>
              <a:rPr lang="en-US" altLang="en-US" sz="2000" dirty="0" err="1" smtClean="0"/>
              <a:t>dentro</a:t>
            </a:r>
            <a:r>
              <a:rPr lang="en-US" altLang="en-US" sz="2000" dirty="0" smtClean="0"/>
              <a:t> de la </a:t>
            </a:r>
            <a:r>
              <a:rPr lang="en-US" altLang="en-US" sz="2000" dirty="0" err="1" smtClean="0"/>
              <a:t>naturaleza</a:t>
            </a:r>
            <a:r>
              <a:rPr lang="en-US" altLang="en-US" sz="2000" dirty="0" smtClean="0"/>
              <a:t>.</a:t>
            </a:r>
          </a:p>
          <a:p>
            <a:pPr algn="l" rtl="0"/>
            <a:r>
              <a:rPr lang="en-US" altLang="en-US" sz="2000" dirty="0" smtClean="0"/>
              <a:t>Como </a:t>
            </a:r>
            <a:r>
              <a:rPr lang="en-US" altLang="en-US" sz="2000" dirty="0" err="1" smtClean="0"/>
              <a:t>resultado</a:t>
            </a:r>
            <a:r>
              <a:rPr lang="en-US" altLang="en-US" sz="2000" dirty="0" smtClean="0"/>
              <a:t>, la </a:t>
            </a:r>
            <a:r>
              <a:rPr lang="en-US" altLang="en-US" sz="2000" dirty="0" err="1" smtClean="0"/>
              <a:t>gente</a:t>
            </a:r>
            <a:r>
              <a:rPr lang="en-US" altLang="en-US" sz="2000" dirty="0" smtClean="0"/>
              <a:t> </a:t>
            </a:r>
            <a:r>
              <a:rPr lang="en-US" altLang="en-US" sz="2000" dirty="0" err="1" smtClean="0"/>
              <a:t>trata</a:t>
            </a:r>
            <a:r>
              <a:rPr lang="en-US" altLang="en-US" sz="2000" dirty="0" smtClean="0"/>
              <a:t> de </a:t>
            </a:r>
            <a:r>
              <a:rPr lang="en-US" altLang="en-US" sz="2000" dirty="0" err="1" smtClean="0"/>
              <a:t>ponerse</a:t>
            </a:r>
            <a:r>
              <a:rPr lang="en-US" altLang="en-US" sz="2000" dirty="0" smtClean="0"/>
              <a:t> </a:t>
            </a:r>
            <a:r>
              <a:rPr lang="en-US" altLang="en-US" sz="2000" dirty="0" err="1" smtClean="0"/>
              <a:t>en</a:t>
            </a:r>
            <a:r>
              <a:rPr lang="en-US" altLang="en-US" sz="2000" dirty="0" smtClean="0"/>
              <a:t> </a:t>
            </a:r>
            <a:r>
              <a:rPr lang="en-US" altLang="en-US" sz="2000" dirty="0" err="1" smtClean="0"/>
              <a:t>contacto</a:t>
            </a:r>
            <a:r>
              <a:rPr lang="en-US" altLang="en-US" sz="2000" dirty="0" smtClean="0"/>
              <a:t> con la </a:t>
            </a:r>
            <a:r>
              <a:rPr lang="en-US" altLang="en-US" sz="2000" dirty="0" err="1" smtClean="0"/>
              <a:t>naturaleza</a:t>
            </a:r>
            <a:r>
              <a:rPr lang="en-US" altLang="en-US" sz="2000" dirty="0" smtClean="0"/>
              <a:t>. La </a:t>
            </a:r>
            <a:r>
              <a:rPr lang="en-US" altLang="en-US" sz="2000" dirty="0" err="1" smtClean="0"/>
              <a:t>naturaleza</a:t>
            </a:r>
            <a:r>
              <a:rPr lang="en-US" altLang="en-US" sz="2000" dirty="0" smtClean="0"/>
              <a:t> se </a:t>
            </a:r>
            <a:r>
              <a:rPr lang="en-US" altLang="en-US" sz="2000" dirty="0" err="1" smtClean="0"/>
              <a:t>convierte</a:t>
            </a:r>
            <a:r>
              <a:rPr lang="en-US" altLang="en-US" sz="2000" dirty="0" smtClean="0"/>
              <a:t> </a:t>
            </a:r>
            <a:r>
              <a:rPr lang="en-US" altLang="en-US" sz="2000" dirty="0" err="1" smtClean="0"/>
              <a:t>en</a:t>
            </a:r>
            <a:r>
              <a:rPr lang="en-US" altLang="en-US" sz="2000" dirty="0" smtClean="0"/>
              <a:t> Dios y </a:t>
            </a:r>
            <a:r>
              <a:rPr lang="en-US" altLang="en-US" sz="2000" dirty="0" err="1" smtClean="0"/>
              <a:t>los</a:t>
            </a:r>
            <a:r>
              <a:rPr lang="en-US" altLang="en-US" sz="2000" dirty="0" smtClean="0"/>
              <a:t> </a:t>
            </a:r>
            <a:r>
              <a:rPr lang="en-US" altLang="en-US" sz="2000" dirty="0" err="1" smtClean="0"/>
              <a:t>grados</a:t>
            </a:r>
            <a:r>
              <a:rPr lang="en-US" altLang="en-US" sz="2000" dirty="0" smtClean="0"/>
              <a:t> a </a:t>
            </a:r>
            <a:r>
              <a:rPr lang="en-US" altLang="en-US" sz="2000" dirty="0" err="1" smtClean="0"/>
              <a:t>los</a:t>
            </a:r>
            <a:r>
              <a:rPr lang="en-US" altLang="en-US" sz="2000" dirty="0" smtClean="0"/>
              <a:t> que </a:t>
            </a:r>
            <a:r>
              <a:rPr lang="en-US" altLang="en-US" sz="2000" dirty="0" err="1" smtClean="0"/>
              <a:t>una</a:t>
            </a:r>
            <a:r>
              <a:rPr lang="en-US" altLang="en-US" sz="2000" dirty="0" smtClean="0"/>
              <a:t> persona cambia </a:t>
            </a:r>
            <a:r>
              <a:rPr lang="en-US" altLang="en-US" sz="2000" dirty="0" err="1" smtClean="0"/>
              <a:t>su</a:t>
            </a:r>
            <a:r>
              <a:rPr lang="en-US" altLang="en-US" sz="2000" dirty="0" smtClean="0"/>
              <a:t> </a:t>
            </a:r>
            <a:r>
              <a:rPr lang="en-US" altLang="en-US" sz="2000" dirty="0" err="1" smtClean="0"/>
              <a:t>estilo</a:t>
            </a:r>
            <a:r>
              <a:rPr lang="en-US" altLang="en-US" sz="2000" dirty="0" smtClean="0"/>
              <a:t> de </a:t>
            </a:r>
            <a:r>
              <a:rPr lang="en-US" altLang="en-US" sz="2000" dirty="0" err="1" smtClean="0"/>
              <a:t>vida</a:t>
            </a:r>
            <a:r>
              <a:rPr lang="en-US" altLang="en-US" sz="2000" dirty="0" smtClean="0"/>
              <a:t> </a:t>
            </a:r>
            <a:r>
              <a:rPr lang="en-US" altLang="en-US" sz="2000" dirty="0" err="1" smtClean="0"/>
              <a:t>depende</a:t>
            </a:r>
            <a:r>
              <a:rPr lang="en-US" altLang="en-US" sz="2000" dirty="0" smtClean="0"/>
              <a:t> de la </a:t>
            </a:r>
            <a:r>
              <a:rPr lang="en-US" altLang="en-US" sz="2000" dirty="0" err="1" smtClean="0"/>
              <a:t>seriedad</a:t>
            </a:r>
            <a:r>
              <a:rPr lang="en-US" altLang="en-US" sz="2000" dirty="0" smtClean="0"/>
              <a:t> con la que tome </a:t>
            </a:r>
            <a:r>
              <a:rPr lang="en-US" altLang="en-US" sz="2000" dirty="0" err="1" smtClean="0"/>
              <a:t>esta</a:t>
            </a:r>
            <a:r>
              <a:rPr lang="en-US" altLang="en-US" sz="2000" dirty="0" smtClean="0"/>
              <a:t> </a:t>
            </a:r>
            <a:r>
              <a:rPr lang="en-US" altLang="en-US" sz="2000" dirty="0" err="1" smtClean="0"/>
              <a:t>premisa</a:t>
            </a:r>
            <a:r>
              <a:rPr lang="en-US" altLang="en-US" sz="2000" dirty="0" smtClean="0"/>
              <a:t>.</a:t>
            </a:r>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r>
              <a:rPr lang="en-US" altLang="en-US" sz="2000" dirty="0" smtClean="0"/>
              <a:t>Las </a:t>
            </a:r>
            <a:r>
              <a:rPr lang="en-US" altLang="en-US" sz="2000" dirty="0" err="1" smtClean="0"/>
              <a:t>Escrituras</a:t>
            </a:r>
            <a:r>
              <a:rPr lang="en-US" altLang="en-US" sz="2000" dirty="0" smtClean="0"/>
              <a:t> </a:t>
            </a:r>
            <a:r>
              <a:rPr lang="en-US" altLang="en-US" sz="2000" dirty="0" err="1" smtClean="0"/>
              <a:t>definen</a:t>
            </a:r>
            <a:r>
              <a:rPr lang="en-US" altLang="en-US" sz="2000" dirty="0" smtClean="0"/>
              <a:t> </a:t>
            </a:r>
            <a:r>
              <a:rPr lang="en-US" altLang="en-US" sz="2000" dirty="0" err="1" smtClean="0"/>
              <a:t>claramente</a:t>
            </a:r>
            <a:r>
              <a:rPr lang="en-US" altLang="en-US" sz="2000" dirty="0" smtClean="0"/>
              <a:t> a Dios </a:t>
            </a:r>
            <a:r>
              <a:rPr lang="en-US" altLang="en-US" sz="2000" dirty="0" err="1" smtClean="0"/>
              <a:t>como</a:t>
            </a:r>
            <a:r>
              <a:rPr lang="en-US" altLang="en-US" sz="2000" dirty="0" smtClean="0"/>
              <a:t> </a:t>
            </a:r>
            <a:r>
              <a:rPr lang="en-US" altLang="en-US" sz="2000" dirty="0" err="1" smtClean="0"/>
              <a:t>separado</a:t>
            </a:r>
            <a:r>
              <a:rPr lang="en-US" altLang="en-US" sz="2000" dirty="0" smtClean="0"/>
              <a:t> de la </a:t>
            </a:r>
            <a:r>
              <a:rPr lang="en-US" altLang="en-US" sz="2000" dirty="0" err="1" smtClean="0"/>
              <a:t>Creación</a:t>
            </a:r>
            <a:r>
              <a:rPr lang="en-US" altLang="en-US" sz="2000" dirty="0" smtClean="0"/>
              <a:t> (</a:t>
            </a:r>
            <a:r>
              <a:rPr lang="en-US" altLang="en-US" sz="2000" dirty="0" err="1" smtClean="0"/>
              <a:t>Hebreos</a:t>
            </a:r>
            <a:r>
              <a:rPr lang="en-US" altLang="en-US" sz="2000" dirty="0" smtClean="0"/>
              <a:t> 11:3; Mateo 5:34-35; Rom 1:21-23)</a:t>
            </a:r>
          </a:p>
        </p:txBody>
      </p:sp>
      <p:sp>
        <p:nvSpPr>
          <p:cNvPr id="10" name="Rectangle 9"/>
          <p:cNvSpPr/>
          <p:nvPr/>
        </p:nvSpPr>
        <p:spPr>
          <a:xfrm>
            <a:off x="3531508" y="3477419"/>
            <a:ext cx="2105705" cy="423863"/>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Naturaleza</a:t>
            </a:r>
          </a:p>
        </p:txBody>
      </p:sp>
      <p:sp>
        <p:nvSpPr>
          <p:cNvPr id="4" name="Rectangle 3"/>
          <p:cNvSpPr/>
          <p:nvPr/>
        </p:nvSpPr>
        <p:spPr>
          <a:xfrm>
            <a:off x="3531507" y="3497718"/>
            <a:ext cx="2105705" cy="41388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Dios</a:t>
            </a:r>
          </a:p>
        </p:txBody>
      </p:sp>
      <p:cxnSp>
        <p:nvCxnSpPr>
          <p:cNvPr id="6" name="Straight Connector 5"/>
          <p:cNvCxnSpPr/>
          <p:nvPr/>
        </p:nvCxnSpPr>
        <p:spPr>
          <a:xfrm>
            <a:off x="3292475" y="4076700"/>
            <a:ext cx="2319338" cy="0"/>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531507" y="4262438"/>
            <a:ext cx="2080305" cy="34766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Hombre</a:t>
            </a:r>
          </a:p>
        </p:txBody>
      </p:sp>
      <p:cxnSp>
        <p:nvCxnSpPr>
          <p:cNvPr id="9" name="Straight Connector 8"/>
          <p:cNvCxnSpPr/>
          <p:nvPr/>
        </p:nvCxnSpPr>
        <p:spPr>
          <a:xfrm flipV="1">
            <a:off x="3317875" y="4851400"/>
            <a:ext cx="2319338" cy="14288"/>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518806" y="5026819"/>
            <a:ext cx="2105705" cy="4556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Naturaleza</a:t>
            </a:r>
          </a:p>
        </p:txBody>
      </p:sp>
      <p:sp>
        <p:nvSpPr>
          <p:cNvPr id="2" name="Title 1"/>
          <p:cNvSpPr>
            <a:spLocks noGrp="1"/>
          </p:cNvSpPr>
          <p:nvPr>
            <p:ph type="title"/>
          </p:nvPr>
        </p:nvSpPr>
        <p:spPr/>
        <p:txBody>
          <a:bodyPr/>
          <a:lstStyle/>
          <a:p>
            <a:pPr rtl="0">
              <a:defRPr/>
            </a:pPr>
            <a:r>
              <a:rPr lang="en-US" dirty="0" smtClean="0"/>
              <a:t>El </a:t>
            </a:r>
            <a:r>
              <a:rPr lang="en-US" dirty="0" err="1" smtClean="0"/>
              <a:t>panteísmo</a:t>
            </a:r>
            <a:endParaRPr lang="en-US" dirty="0"/>
          </a:p>
        </p:txBody>
      </p:sp>
      <p:sp>
        <p:nvSpPr>
          <p:cNvPr id="205834" name="AutoShape 5">
            <a:hlinkClick r:id="rId3" action="ppaction://hlinksldjump" highlightClick="1"/>
          </p:cNvPr>
          <p:cNvSpPr>
            <a:spLocks noChangeArrowheads="1"/>
          </p:cNvSpPr>
          <p:nvPr/>
        </p:nvSpPr>
        <p:spPr bwMode="auto">
          <a:xfrm>
            <a:off x="-1" y="0"/>
            <a:ext cx="2079171" cy="293914"/>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05836"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440FFD3-9850-4687-A74C-DAD2DB8DF7F4}" type="slidenum">
              <a:rPr lang="en-US" altLang="en-US" sz="1400"/>
              <a:pPr algn="l" rtl="0">
                <a:spcBef>
                  <a:spcPct val="0"/>
                </a:spcBef>
                <a:buFontTx/>
                <a:buNone/>
              </a:pPr>
              <a:t>169</a:t>
            </a:fld>
            <a:endParaRPr lang="en-US" altLang="en-US" sz="1400"/>
          </a:p>
        </p:txBody>
      </p:sp>
    </p:spTree>
    <p:extLst>
      <p:ext uri="{BB962C8B-B14F-4D97-AF65-F5344CB8AC3E}">
        <p14:creationId xmlns:p14="http://schemas.microsoft.com/office/powerpoint/2010/main" val="133578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xit" presetSubtype="0" fill="hold" grpId="0" nodeType="click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a:t>Lección 1 – Lógica de la lección, parte 1</a:t>
            </a:r>
            <a:br>
              <a:rPr lang="en-US" altLang="en-US" sz="2000" dirty="0"/>
            </a:br>
            <a:r>
              <a:rPr lang="en-US" altLang="en-US" sz="2800" dirty="0"/>
              <a:t>Fundamentos de la </a:t>
            </a:r>
            <a:r>
              <a:rPr lang="en-US" altLang="en-US" sz="2800" dirty="0" err="1" smtClean="0"/>
              <a:t>cosmovisión</a:t>
            </a:r>
            <a:r>
              <a:rPr lang="en-US" altLang="en-US" sz="2800" dirty="0" smtClean="0"/>
              <a:t> </a:t>
            </a:r>
            <a:r>
              <a:rPr lang="en-US" altLang="en-US" sz="2800" dirty="0" err="1" smtClean="0"/>
              <a:t>cristiana</a:t>
            </a:r>
            <a:endParaRPr lang="en-US" altLang="en-US" sz="4400" dirty="0"/>
          </a:p>
        </p:txBody>
      </p:sp>
      <p:sp>
        <p:nvSpPr>
          <p:cNvPr id="31747" name="Rectangle 3"/>
          <p:cNvSpPr>
            <a:spLocks noGrp="1" noChangeArrowheads="1"/>
          </p:cNvSpPr>
          <p:nvPr>
            <p:ph type="body" idx="1"/>
          </p:nvPr>
        </p:nvSpPr>
        <p:spPr>
          <a:xfrm>
            <a:off x="76200" y="1143000"/>
            <a:ext cx="8991600" cy="5562600"/>
          </a:xfrm>
        </p:spPr>
        <p:txBody>
          <a:bodyPr>
            <a:normAutofit fontScale="92500" lnSpcReduction="20000"/>
          </a:bodyPr>
          <a:lstStyle/>
          <a:p>
            <a:pPr marL="225425" indent="-225425"/>
            <a:r>
              <a:rPr lang="es-ES" altLang="en-US" sz="2400" dirty="0" smtClean="0"/>
              <a:t>Hay </a:t>
            </a:r>
            <a:r>
              <a:rPr lang="es-ES" altLang="en-US" sz="2400" dirty="0"/>
              <a:t>un </a:t>
            </a:r>
            <a:r>
              <a:rPr lang="es-ES" altLang="en-US" sz="2400" b="1" dirty="0">
                <a:solidFill>
                  <a:schemeClr val="accent6"/>
                </a:solidFill>
              </a:rPr>
              <a:t>Dios personal e infinito</a:t>
            </a:r>
            <a:r>
              <a:rPr lang="es-ES" altLang="en-US" sz="2400" dirty="0"/>
              <a:t>.</a:t>
            </a:r>
          </a:p>
          <a:p>
            <a:pPr marL="625475" lvl="1" indent="-225425"/>
            <a:r>
              <a:rPr lang="es-ES" altLang="en-US" sz="2000" dirty="0" smtClean="0"/>
              <a:t>El </a:t>
            </a:r>
            <a:r>
              <a:rPr lang="es-ES" altLang="en-US" sz="2000" dirty="0"/>
              <a:t>Creador original (real, aparte de nuestra conciencia)</a:t>
            </a:r>
          </a:p>
          <a:p>
            <a:pPr marL="625475" lvl="1" indent="-225425"/>
            <a:r>
              <a:rPr lang="es-ES" altLang="en-US" sz="2000" dirty="0" smtClean="0"/>
              <a:t>Con </a:t>
            </a:r>
            <a:r>
              <a:rPr lang="es-ES" altLang="en-US" sz="2000" dirty="0"/>
              <a:t>personalidad (conocimiento y relaciones) y comunicación</a:t>
            </a:r>
          </a:p>
          <a:p>
            <a:pPr marL="625475" lvl="1" indent="-225425"/>
            <a:r>
              <a:rPr lang="es-ES" altLang="en-US" sz="2000" dirty="0" smtClean="0"/>
              <a:t>Existente </a:t>
            </a:r>
            <a:r>
              <a:rPr lang="es-ES" altLang="en-US" sz="2000" dirty="0"/>
              <a:t>fuera del tiempo y el espacio</a:t>
            </a:r>
          </a:p>
          <a:p>
            <a:pPr marL="625475" lvl="1" indent="-225425"/>
            <a:r>
              <a:rPr lang="es-ES" altLang="en-US" sz="2000" dirty="0" smtClean="0"/>
              <a:t>Inminente </a:t>
            </a:r>
            <a:r>
              <a:rPr lang="es-ES" altLang="en-US" sz="2000" dirty="0"/>
              <a:t>y actuando y en el mundo (continuación de providencia y dominio)</a:t>
            </a:r>
          </a:p>
          <a:p>
            <a:pPr marL="225425" indent="-225425"/>
            <a:r>
              <a:rPr lang="es-ES" altLang="en-US" sz="2400" dirty="0" smtClean="0"/>
              <a:t>El</a:t>
            </a:r>
            <a:r>
              <a:rPr lang="es-ES" altLang="en-US" sz="2400" b="1" dirty="0" smtClean="0">
                <a:solidFill>
                  <a:schemeClr val="accent6"/>
                </a:solidFill>
              </a:rPr>
              <a:t> </a:t>
            </a:r>
            <a:r>
              <a:rPr lang="es-ES" altLang="en-US" sz="2400" b="1" dirty="0">
                <a:solidFill>
                  <a:schemeClr val="accent6"/>
                </a:solidFill>
              </a:rPr>
              <a:t>hombre es espiritual.</a:t>
            </a:r>
          </a:p>
          <a:p>
            <a:pPr marL="625475" lvl="1" indent="-225425"/>
            <a:r>
              <a:rPr lang="es-ES" altLang="en-US" sz="2000" dirty="0" smtClean="0"/>
              <a:t>Tiene </a:t>
            </a:r>
            <a:r>
              <a:rPr lang="es-ES" altLang="en-US" sz="2000" dirty="0"/>
              <a:t>conciencia espiritual además de una naturaleza física.</a:t>
            </a:r>
          </a:p>
          <a:p>
            <a:pPr marL="625475" lvl="1" indent="-225425"/>
            <a:r>
              <a:rPr lang="es-ES" altLang="en-US" sz="2000" dirty="0" smtClean="0"/>
              <a:t>El </a:t>
            </a:r>
            <a:r>
              <a:rPr lang="es-ES" altLang="en-US" sz="2000" dirty="0"/>
              <a:t>hombre elige su reacción a las influencias buenas y malas (libre albedrío).</a:t>
            </a:r>
          </a:p>
          <a:p>
            <a:pPr marL="625475" lvl="1" indent="-225425"/>
            <a:r>
              <a:rPr lang="es-ES" altLang="en-US" sz="2000" dirty="0" smtClean="0"/>
              <a:t>Hay </a:t>
            </a:r>
            <a:r>
              <a:rPr lang="es-ES" altLang="en-US" sz="2000" dirty="0"/>
              <a:t>serias consecuencias de sus decisiones.</a:t>
            </a:r>
          </a:p>
          <a:p>
            <a:pPr marL="625475" lvl="1" indent="-225425"/>
            <a:r>
              <a:rPr lang="es-ES" altLang="en-US" sz="2000" dirty="0" smtClean="0"/>
              <a:t>Él </a:t>
            </a:r>
            <a:r>
              <a:rPr lang="es-ES" altLang="en-US" sz="2000" dirty="0"/>
              <a:t>es responsable ante Dios por sus decisiones.</a:t>
            </a:r>
          </a:p>
          <a:p>
            <a:pPr marL="225425" indent="-225425"/>
            <a:r>
              <a:rPr lang="es-ES" altLang="en-US" sz="2400" dirty="0" smtClean="0"/>
              <a:t>El </a:t>
            </a:r>
            <a:r>
              <a:rPr lang="es-ES" altLang="en-US" sz="2400" b="1" dirty="0">
                <a:solidFill>
                  <a:schemeClr val="accent6"/>
                </a:solidFill>
              </a:rPr>
              <a:t>mundo está caído.</a:t>
            </a:r>
          </a:p>
          <a:p>
            <a:pPr marL="625475" lvl="1" indent="-225425"/>
            <a:r>
              <a:rPr lang="es-ES" altLang="en-US" sz="2000" dirty="0" smtClean="0"/>
              <a:t>Está </a:t>
            </a:r>
            <a:r>
              <a:rPr lang="es-ES" altLang="en-US" sz="2000" dirty="0"/>
              <a:t>lleno de imperfecciones irreparables causadas por el pecado.</a:t>
            </a:r>
          </a:p>
          <a:p>
            <a:pPr marL="625475" lvl="1" indent="-225425"/>
            <a:r>
              <a:rPr lang="es-ES" altLang="en-US" sz="2000" dirty="0" smtClean="0"/>
              <a:t>El </a:t>
            </a:r>
            <a:r>
              <a:rPr lang="es-ES" altLang="en-US" sz="2000" dirty="0"/>
              <a:t>bien y el mal continúan en conflicto (incluso dentro de nosotros).</a:t>
            </a:r>
          </a:p>
          <a:p>
            <a:pPr marL="625475" lvl="1" indent="-225425"/>
            <a:r>
              <a:rPr lang="es-ES" altLang="en-US" sz="2000" dirty="0" smtClean="0"/>
              <a:t>El </a:t>
            </a:r>
            <a:r>
              <a:rPr lang="es-ES" altLang="en-US" sz="2000" dirty="0"/>
              <a:t>hombre puede imaginar un mundo ideal (sin pecado) que no existe.</a:t>
            </a:r>
          </a:p>
        </p:txBody>
      </p:sp>
      <p:sp>
        <p:nvSpPr>
          <p:cNvPr id="34821" name="AutoShape 5">
            <a:hlinkClick r:id="rId2"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
        <p:nvSpPr>
          <p:cNvPr id="31750" name="AutoShape 6">
            <a:hlinkClick r:id="rId3" action="ppaction://hlinksldjump" highlightClick="1"/>
          </p:cNvPr>
          <p:cNvSpPr>
            <a:spLocks noChangeArrowheads="1"/>
          </p:cNvSpPr>
          <p:nvPr/>
        </p:nvSpPr>
        <p:spPr bwMode="auto">
          <a:xfrm>
            <a:off x="7848600" y="0"/>
            <a:ext cx="1295400" cy="304800"/>
          </a:xfrm>
          <a:prstGeom prst="actionButtonBlank">
            <a:avLst/>
          </a:prstGeom>
          <a:solidFill>
            <a:srgbClr val="0066FF"/>
          </a:solidFill>
          <a:ln>
            <a:noFill/>
          </a:ln>
          <a:effectLst/>
        </p:spPr>
        <p:txBody>
          <a:bodyPr wrap="none" anchor="ctr"/>
          <a:lstStyle/>
          <a:p>
            <a:pPr algn="ctr" rtl="0">
              <a:defRPr/>
            </a:pPr>
            <a:r>
              <a:rPr lang="en-US" altLang="en-US" sz="1800" dirty="0" err="1">
                <a:effectLst>
                  <a:outerShdw blurRad="38100" dist="38100" dir="2700000" algn="tl">
                    <a:srgbClr val="FFFFFF"/>
                  </a:outerShdw>
                </a:effectLst>
                <a:latin typeface="Tw Cen MT" pitchFamily="34" charset="0"/>
                <a:cs typeface="+mn-cs"/>
              </a:rPr>
              <a:t>Ir</a:t>
            </a:r>
            <a:r>
              <a:rPr lang="en-US" altLang="en-US" sz="1800" dirty="0">
                <a:effectLst>
                  <a:outerShdw blurRad="38100" dist="38100" dir="2700000" algn="tl">
                    <a:srgbClr val="FFFFFF"/>
                  </a:outerShdw>
                </a:effectLst>
                <a:latin typeface="Tw Cen MT" pitchFamily="34" charset="0"/>
                <a:cs typeface="+mn-cs"/>
              </a:rPr>
              <a:t> a la Parte 2</a:t>
            </a:r>
          </a:p>
        </p:txBody>
      </p:sp>
      <p:sp>
        <p:nvSpPr>
          <p:cNvPr id="3482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2D0B980-E260-44AB-A05C-43ED51734074}" type="slidenum">
              <a:rPr lang="en-US" altLang="en-US" sz="1400"/>
              <a:pPr algn="l" rtl="0">
                <a:spcBef>
                  <a:spcPct val="0"/>
                </a:spcBef>
                <a:buFontTx/>
                <a:buNone/>
              </a:pPr>
              <a:t>17</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7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Content Placeholder 2"/>
          <p:cNvSpPr>
            <a:spLocks noGrp="1" noChangeArrowheads="1"/>
          </p:cNvSpPr>
          <p:nvPr>
            <p:ph idx="1"/>
          </p:nvPr>
        </p:nvSpPr>
        <p:spPr>
          <a:xfrm>
            <a:off x="152400" y="762000"/>
            <a:ext cx="8839200" cy="5943600"/>
          </a:xfrm>
        </p:spPr>
        <p:txBody>
          <a:bodyPr/>
          <a:lstStyle/>
          <a:p>
            <a:pPr algn="l" rtl="0"/>
            <a:r>
              <a:rPr lang="en-US" altLang="en-US" sz="2000" dirty="0" smtClean="0"/>
              <a:t>Se </a:t>
            </a:r>
            <a:r>
              <a:rPr lang="en-US" altLang="en-US" sz="2000" dirty="0" err="1" smtClean="0"/>
              <a:t>enfoca</a:t>
            </a:r>
            <a:r>
              <a:rPr lang="en-US" altLang="en-US" sz="2000" dirty="0" smtClean="0"/>
              <a:t> </a:t>
            </a:r>
            <a:r>
              <a:rPr lang="en-US" altLang="en-US" sz="2000" dirty="0" err="1" smtClean="0"/>
              <a:t>en</a:t>
            </a:r>
            <a:r>
              <a:rPr lang="en-US" altLang="en-US" sz="2000" dirty="0" smtClean="0"/>
              <a:t> el hombre, </a:t>
            </a:r>
            <a:r>
              <a:rPr lang="en-US" altLang="en-US" sz="2000" dirty="0" err="1" smtClean="0"/>
              <a:t>sus</a:t>
            </a:r>
            <a:r>
              <a:rPr lang="en-US" altLang="en-US" sz="2000" dirty="0" smtClean="0"/>
              <a:t> </a:t>
            </a:r>
            <a:r>
              <a:rPr lang="en-US" altLang="en-US" sz="2000" dirty="0" err="1" smtClean="0"/>
              <a:t>capacidades</a:t>
            </a:r>
            <a:r>
              <a:rPr lang="en-US" altLang="en-US" sz="2000" dirty="0" smtClean="0"/>
              <a:t> y lo </a:t>
            </a:r>
            <a:r>
              <a:rPr lang="en-US" altLang="en-US" sz="2000" dirty="0" err="1" smtClean="0"/>
              <a:t>bueno</a:t>
            </a:r>
            <a:r>
              <a:rPr lang="en-US" altLang="en-US" sz="2000" dirty="0" smtClean="0"/>
              <a:t> que </a:t>
            </a:r>
            <a:r>
              <a:rPr lang="en-US" altLang="en-US" sz="2000" dirty="0" err="1" smtClean="0"/>
              <a:t>podría</a:t>
            </a:r>
            <a:r>
              <a:rPr lang="en-US" altLang="en-US" sz="2000" dirty="0" smtClean="0"/>
              <a:t> </a:t>
            </a:r>
            <a:r>
              <a:rPr lang="en-US" altLang="en-US" sz="2000" dirty="0" err="1" smtClean="0"/>
              <a:t>ser</a:t>
            </a:r>
            <a:r>
              <a:rPr lang="en-US" altLang="en-US" sz="2000" dirty="0" smtClean="0"/>
              <a:t> </a:t>
            </a:r>
            <a:r>
              <a:rPr lang="en-US" altLang="en-US" sz="2000" dirty="0" err="1" smtClean="0"/>
              <a:t>su</a:t>
            </a:r>
            <a:r>
              <a:rPr lang="en-US" altLang="en-US" sz="2000" dirty="0" smtClean="0"/>
              <a:t> </a:t>
            </a:r>
            <a:r>
              <a:rPr lang="en-US" altLang="en-US" sz="2000" dirty="0" err="1" smtClean="0"/>
              <a:t>potencial</a:t>
            </a:r>
            <a:r>
              <a:rPr lang="en-US" altLang="en-US" sz="2000" dirty="0" smtClean="0"/>
              <a:t>.</a:t>
            </a:r>
          </a:p>
          <a:p>
            <a:pPr algn="l" rtl="0"/>
            <a:r>
              <a:rPr lang="en-US" altLang="en-US" sz="2000" dirty="0" err="1" smtClean="0"/>
              <a:t>Inicialmente</a:t>
            </a:r>
            <a:r>
              <a:rPr lang="en-US" altLang="en-US" sz="2000" dirty="0" smtClean="0"/>
              <a:t> </a:t>
            </a:r>
            <a:r>
              <a:rPr lang="en-US" altLang="en-US" sz="2000" dirty="0" err="1" smtClean="0"/>
              <a:t>formó</a:t>
            </a:r>
            <a:r>
              <a:rPr lang="en-US" altLang="en-US" sz="2000" dirty="0" smtClean="0"/>
              <a:t> parte de la </a:t>
            </a:r>
            <a:r>
              <a:rPr lang="en-US" altLang="en-US" sz="2000" dirty="0" err="1" smtClean="0"/>
              <a:t>Ilustración</a:t>
            </a:r>
            <a:r>
              <a:rPr lang="en-US" altLang="en-US" sz="2000" dirty="0" smtClean="0"/>
              <a:t> y </a:t>
            </a:r>
            <a:r>
              <a:rPr lang="en-US" altLang="en-US" sz="2000" dirty="0" err="1" smtClean="0"/>
              <a:t>los</a:t>
            </a:r>
            <a:r>
              <a:rPr lang="en-US" altLang="en-US" sz="2000" dirty="0" smtClean="0"/>
              <a:t> </a:t>
            </a:r>
            <a:r>
              <a:rPr lang="en-US" altLang="en-US" sz="2000" dirty="0" err="1" smtClean="0"/>
              <a:t>intentos</a:t>
            </a:r>
            <a:r>
              <a:rPr lang="en-US" altLang="en-US" sz="2000" dirty="0" smtClean="0"/>
              <a:t> </a:t>
            </a:r>
            <a:r>
              <a:rPr lang="en-US" altLang="en-US" sz="2000" dirty="0" err="1" smtClean="0"/>
              <a:t>por</a:t>
            </a:r>
            <a:r>
              <a:rPr lang="en-US" altLang="en-US" sz="2000" dirty="0" smtClean="0"/>
              <a:t> </a:t>
            </a:r>
            <a:r>
              <a:rPr lang="en-US" altLang="en-US" sz="2000" dirty="0" err="1" smtClean="0"/>
              <a:t>comprender</a:t>
            </a:r>
            <a:r>
              <a:rPr lang="en-US" altLang="en-US" sz="2000" dirty="0" smtClean="0"/>
              <a:t> al hombre </a:t>
            </a:r>
            <a:r>
              <a:rPr lang="en-US" altLang="en-US" sz="2000" dirty="0" err="1" smtClean="0"/>
              <a:t>en</a:t>
            </a:r>
            <a:r>
              <a:rPr lang="en-US" altLang="en-US" sz="2000" dirty="0" smtClean="0"/>
              <a:t> el </a:t>
            </a:r>
            <a:r>
              <a:rPr lang="en-US" altLang="en-US" sz="2000" dirty="0" err="1" smtClean="0"/>
              <a:t>contexto</a:t>
            </a:r>
            <a:r>
              <a:rPr lang="en-US" altLang="en-US" sz="2000" dirty="0" smtClean="0"/>
              <a:t> de la </a:t>
            </a:r>
            <a:r>
              <a:rPr lang="en-US" altLang="en-US" sz="2000" dirty="0" err="1" smtClean="0"/>
              <a:t>creación</a:t>
            </a:r>
            <a:r>
              <a:rPr lang="en-US" altLang="en-US" sz="2000" dirty="0" smtClean="0"/>
              <a:t>, se ha </a:t>
            </a:r>
            <a:r>
              <a:rPr lang="en-US" altLang="en-US" sz="2000" dirty="0" err="1" smtClean="0"/>
              <a:t>vuelto</a:t>
            </a:r>
            <a:r>
              <a:rPr lang="en-US" altLang="en-US" sz="2000" dirty="0" smtClean="0"/>
              <a:t> </a:t>
            </a:r>
            <a:r>
              <a:rPr lang="en-US" altLang="en-US" sz="2000" dirty="0" err="1" smtClean="0"/>
              <a:t>más</a:t>
            </a:r>
            <a:r>
              <a:rPr lang="en-US" altLang="en-US" sz="2000" dirty="0" smtClean="0"/>
              <a:t> </a:t>
            </a:r>
            <a:r>
              <a:rPr lang="en-US" altLang="en-US" sz="2000" dirty="0" err="1" smtClean="0"/>
              <a:t>secularizado</a:t>
            </a:r>
            <a:r>
              <a:rPr lang="en-US" altLang="en-US" sz="2000" dirty="0" smtClean="0"/>
              <a:t> y </a:t>
            </a:r>
            <a:r>
              <a:rPr lang="en-US" altLang="en-US" sz="2000" dirty="0" err="1" smtClean="0"/>
              <a:t>separado</a:t>
            </a:r>
            <a:r>
              <a:rPr lang="en-US" altLang="en-US" sz="2000" dirty="0" smtClean="0"/>
              <a:t> de la </a:t>
            </a:r>
            <a:r>
              <a:rPr lang="en-US" altLang="en-US" sz="2000" dirty="0" err="1" smtClean="0"/>
              <a:t>religión</a:t>
            </a:r>
            <a:r>
              <a:rPr lang="en-US" altLang="en-US" sz="2000" dirty="0" smtClean="0"/>
              <a:t>.</a:t>
            </a:r>
          </a:p>
          <a:p>
            <a:pPr algn="l" rtl="0"/>
            <a:r>
              <a:rPr lang="en-US" altLang="en-US" sz="2000" dirty="0" err="1" smtClean="0"/>
              <a:t>Esto</a:t>
            </a:r>
            <a:r>
              <a:rPr lang="en-US" altLang="en-US" sz="2000" dirty="0" smtClean="0"/>
              <a:t> </a:t>
            </a:r>
            <a:r>
              <a:rPr lang="en-US" altLang="en-US" sz="2000" dirty="0" err="1" smtClean="0"/>
              <a:t>podría</a:t>
            </a:r>
            <a:r>
              <a:rPr lang="en-US" altLang="en-US" sz="2000" dirty="0" smtClean="0"/>
              <a:t> </a:t>
            </a:r>
            <a:r>
              <a:rPr lang="en-US" altLang="en-US" sz="2000" dirty="0" err="1" smtClean="0"/>
              <a:t>tener</a:t>
            </a:r>
            <a:r>
              <a:rPr lang="en-US" altLang="en-US" sz="2000" dirty="0" smtClean="0"/>
              <a:t> dos </a:t>
            </a:r>
            <a:r>
              <a:rPr lang="en-US" altLang="en-US" sz="2000" dirty="0" err="1" smtClean="0"/>
              <a:t>efectos</a:t>
            </a:r>
            <a:r>
              <a:rPr lang="en-US" altLang="en-US" sz="2000" dirty="0" smtClean="0"/>
              <a:t>: o </a:t>
            </a:r>
            <a:r>
              <a:rPr lang="en-US" altLang="en-US" sz="2000" dirty="0" err="1" smtClean="0"/>
              <a:t>poner</a:t>
            </a:r>
            <a:r>
              <a:rPr lang="en-US" altLang="en-US" sz="2000" dirty="0" smtClean="0"/>
              <a:t> al hombre </a:t>
            </a:r>
            <a:r>
              <a:rPr lang="en-US" altLang="en-US" sz="2000" dirty="0" err="1" smtClean="0"/>
              <a:t>por</a:t>
            </a:r>
            <a:r>
              <a:rPr lang="en-US" altLang="en-US" sz="2000" dirty="0" smtClean="0"/>
              <a:t> </a:t>
            </a:r>
            <a:r>
              <a:rPr lang="en-US" altLang="en-US" sz="2000" dirty="0" err="1" smtClean="0"/>
              <a:t>encima</a:t>
            </a:r>
            <a:r>
              <a:rPr lang="en-US" altLang="en-US" sz="2000" dirty="0" smtClean="0"/>
              <a:t> de </a:t>
            </a:r>
            <a:r>
              <a:rPr lang="en-US" altLang="en-US" sz="2000" dirty="0" err="1" smtClean="0"/>
              <a:t>todo</a:t>
            </a:r>
            <a:r>
              <a:rPr lang="en-US" altLang="en-US" sz="2000" dirty="0" smtClean="0"/>
              <a:t>, o </a:t>
            </a:r>
            <a:r>
              <a:rPr lang="en-US" altLang="en-US" sz="2000" dirty="0" err="1" smtClean="0"/>
              <a:t>preservar</a:t>
            </a:r>
            <a:r>
              <a:rPr lang="en-US" altLang="en-US" sz="2000" dirty="0" smtClean="0"/>
              <a:t> la </a:t>
            </a:r>
            <a:r>
              <a:rPr lang="en-US" altLang="en-US" sz="2000" dirty="0" err="1" smtClean="0"/>
              <a:t>naturaleza</a:t>
            </a:r>
            <a:r>
              <a:rPr lang="en-US" altLang="en-US" sz="2000" dirty="0" smtClean="0"/>
              <a:t> que lo </a:t>
            </a:r>
            <a:r>
              <a:rPr lang="en-US" altLang="en-US" sz="2000" dirty="0" err="1" smtClean="0"/>
              <a:t>rodea</a:t>
            </a:r>
            <a:r>
              <a:rPr lang="en-US" altLang="en-US" sz="2000" dirty="0" smtClean="0"/>
              <a:t> (</a:t>
            </a:r>
            <a:r>
              <a:rPr lang="en-US" altLang="en-US" sz="2000" dirty="0" err="1" smtClean="0"/>
              <a:t>selección</a:t>
            </a:r>
            <a:r>
              <a:rPr lang="en-US" altLang="en-US" sz="2000" dirty="0" smtClean="0"/>
              <a:t> natural)</a:t>
            </a:r>
            <a:br>
              <a:rPr lang="en-US" altLang="en-US" sz="2000" dirty="0" smtClean="0"/>
            </a:br>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endParaRPr lang="en-US" altLang="en-US" sz="2000" dirty="0" smtClean="0"/>
          </a:p>
          <a:p>
            <a:pPr algn="l" rtl="0"/>
            <a:r>
              <a:rPr lang="en-US" altLang="en-US" sz="2000" dirty="0" err="1" smtClean="0"/>
              <a:t>Cualquier</a:t>
            </a:r>
            <a:r>
              <a:rPr lang="en-US" altLang="en-US" sz="2000" dirty="0" smtClean="0"/>
              <a:t> </a:t>
            </a:r>
            <a:r>
              <a:rPr lang="en-US" altLang="en-US" sz="2000" dirty="0" err="1" smtClean="0"/>
              <a:t>cosa</a:t>
            </a:r>
            <a:r>
              <a:rPr lang="en-US" altLang="en-US" sz="2000" dirty="0" smtClean="0"/>
              <a:t> que quite a Dios de la </a:t>
            </a:r>
            <a:r>
              <a:rPr lang="en-US" altLang="en-US" sz="2000" dirty="0" err="1" smtClean="0"/>
              <a:t>cima</a:t>
            </a:r>
            <a:r>
              <a:rPr lang="en-US" altLang="en-US" sz="2000" dirty="0" smtClean="0"/>
              <a:t> de la </a:t>
            </a:r>
            <a:r>
              <a:rPr lang="en-US" altLang="en-US" sz="2000" dirty="0" err="1" smtClean="0"/>
              <a:t>relación</a:t>
            </a:r>
            <a:r>
              <a:rPr lang="en-US" altLang="en-US" sz="2000" dirty="0" smtClean="0"/>
              <a:t> Dios-hombre-</a:t>
            </a:r>
            <a:r>
              <a:rPr lang="en-US" altLang="en-US" sz="2000" dirty="0" err="1" smtClean="0"/>
              <a:t>naturaleza</a:t>
            </a:r>
            <a:r>
              <a:rPr lang="en-US" altLang="en-US" sz="2000" dirty="0" smtClean="0"/>
              <a:t> </a:t>
            </a:r>
            <a:r>
              <a:rPr lang="en-US" altLang="en-US" sz="2000" dirty="0" err="1" smtClean="0"/>
              <a:t>constituye</a:t>
            </a:r>
            <a:r>
              <a:rPr lang="en-US" altLang="en-US" sz="2000" dirty="0" smtClean="0"/>
              <a:t> </a:t>
            </a:r>
            <a:r>
              <a:rPr lang="en-US" altLang="en-US" sz="2000" dirty="0" err="1" smtClean="0"/>
              <a:t>una</a:t>
            </a:r>
            <a:r>
              <a:rPr lang="en-US" altLang="en-US" sz="2000" dirty="0" smtClean="0"/>
              <a:t> </a:t>
            </a:r>
            <a:r>
              <a:rPr lang="en-US" altLang="en-US" sz="2000" dirty="0" err="1" smtClean="0"/>
              <a:t>solución</a:t>
            </a:r>
            <a:r>
              <a:rPr lang="en-US" altLang="en-US" sz="2000" dirty="0" smtClean="0"/>
              <a:t> </a:t>
            </a:r>
            <a:r>
              <a:rPr lang="en-US" altLang="en-US" sz="2000" dirty="0" err="1" smtClean="0"/>
              <a:t>basada</a:t>
            </a:r>
            <a:r>
              <a:rPr lang="en-US" altLang="en-US" sz="2000" dirty="0" smtClean="0"/>
              <a:t> </a:t>
            </a:r>
            <a:r>
              <a:rPr lang="en-US" altLang="en-US" sz="2000" dirty="0" err="1" smtClean="0"/>
              <a:t>en</a:t>
            </a:r>
            <a:r>
              <a:rPr lang="en-US" altLang="en-US" sz="2000" dirty="0" smtClean="0"/>
              <a:t> un </a:t>
            </a:r>
            <a:r>
              <a:rPr lang="en-US" altLang="en-US" sz="2000" dirty="0" err="1" smtClean="0"/>
              <a:t>mundo</a:t>
            </a:r>
            <a:r>
              <a:rPr lang="en-US" altLang="en-US" sz="2000" dirty="0" smtClean="0"/>
              <a:t> </a:t>
            </a:r>
            <a:r>
              <a:rPr lang="en-US" altLang="en-US" sz="2000" dirty="0" err="1" smtClean="0"/>
              <a:t>caído</a:t>
            </a:r>
            <a:r>
              <a:rPr lang="en-US" altLang="en-US" sz="2000" dirty="0" smtClean="0"/>
              <a:t>.</a:t>
            </a:r>
          </a:p>
        </p:txBody>
      </p:sp>
      <p:sp>
        <p:nvSpPr>
          <p:cNvPr id="13" name="Rectangle 12"/>
          <p:cNvSpPr/>
          <p:nvPr/>
        </p:nvSpPr>
        <p:spPr>
          <a:xfrm>
            <a:off x="3317875" y="3429000"/>
            <a:ext cx="2270125" cy="431799"/>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Hombre</a:t>
            </a:r>
          </a:p>
        </p:txBody>
      </p:sp>
      <p:sp>
        <p:nvSpPr>
          <p:cNvPr id="10" name="Rectangle 9"/>
          <p:cNvSpPr/>
          <p:nvPr/>
        </p:nvSpPr>
        <p:spPr>
          <a:xfrm>
            <a:off x="3317875" y="3429225"/>
            <a:ext cx="2270125" cy="456975"/>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Naturaleza</a:t>
            </a:r>
          </a:p>
        </p:txBody>
      </p:sp>
      <p:sp>
        <p:nvSpPr>
          <p:cNvPr id="4" name="Rectangle 3"/>
          <p:cNvSpPr/>
          <p:nvPr/>
        </p:nvSpPr>
        <p:spPr>
          <a:xfrm>
            <a:off x="3317875" y="3452811"/>
            <a:ext cx="2293938" cy="433389"/>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Dios</a:t>
            </a:r>
          </a:p>
        </p:txBody>
      </p:sp>
      <p:cxnSp>
        <p:nvCxnSpPr>
          <p:cNvPr id="6" name="Straight Connector 5"/>
          <p:cNvCxnSpPr/>
          <p:nvPr/>
        </p:nvCxnSpPr>
        <p:spPr>
          <a:xfrm>
            <a:off x="3292475" y="4076700"/>
            <a:ext cx="2319338" cy="0"/>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317875" y="4267200"/>
            <a:ext cx="2270125" cy="393699"/>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Hombre</a:t>
            </a:r>
          </a:p>
        </p:txBody>
      </p:sp>
      <p:cxnSp>
        <p:nvCxnSpPr>
          <p:cNvPr id="9" name="Straight Connector 8"/>
          <p:cNvCxnSpPr/>
          <p:nvPr/>
        </p:nvCxnSpPr>
        <p:spPr>
          <a:xfrm flipV="1">
            <a:off x="3317875" y="4851400"/>
            <a:ext cx="2319338" cy="14288"/>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17875" y="5056189"/>
            <a:ext cx="2270125" cy="531812"/>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defRPr/>
            </a:pPr>
            <a:r>
              <a:rPr lang="en-US" b="1" dirty="0">
                <a:solidFill>
                  <a:schemeClr val="tx1"/>
                </a:solidFill>
              </a:rPr>
              <a:t>Naturaleza</a:t>
            </a:r>
          </a:p>
        </p:txBody>
      </p:sp>
      <p:sp>
        <p:nvSpPr>
          <p:cNvPr id="2" name="Title 1"/>
          <p:cNvSpPr>
            <a:spLocks noGrp="1"/>
          </p:cNvSpPr>
          <p:nvPr>
            <p:ph type="title"/>
          </p:nvPr>
        </p:nvSpPr>
        <p:spPr/>
        <p:txBody>
          <a:bodyPr/>
          <a:lstStyle/>
          <a:p>
            <a:pPr rtl="0">
              <a:defRPr/>
            </a:pPr>
            <a:r>
              <a:rPr lang="en-US" dirty="0" smtClean="0"/>
              <a:t>El </a:t>
            </a:r>
            <a:r>
              <a:rPr lang="en-US" dirty="0" err="1" smtClean="0"/>
              <a:t>humanismo</a:t>
            </a:r>
            <a:endParaRPr lang="en-US" dirty="0"/>
          </a:p>
        </p:txBody>
      </p:sp>
      <p:sp>
        <p:nvSpPr>
          <p:cNvPr id="207883" name="AutoShape 5">
            <a:hlinkClick r:id="rId3" action="ppaction://hlinksldjump" highlightClick="1"/>
          </p:cNvPr>
          <p:cNvSpPr>
            <a:spLocks noChangeArrowheads="1"/>
          </p:cNvSpPr>
          <p:nvPr/>
        </p:nvSpPr>
        <p:spPr bwMode="auto">
          <a:xfrm>
            <a:off x="0" y="0"/>
            <a:ext cx="2133600" cy="272143"/>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eaLnBrk="1" hangingPunct="1">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0788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1072D22-78D2-4019-9200-FDCA8A5BCB33}" type="slidenum">
              <a:rPr lang="en-US" altLang="en-US" sz="1400"/>
              <a:pPr algn="l" rtl="0">
                <a:spcBef>
                  <a:spcPct val="0"/>
                </a:spcBef>
                <a:buFontTx/>
                <a:buNone/>
              </a:pPr>
              <a:t>170</a:t>
            </a:fld>
            <a:endParaRPr lang="en-US" altLang="en-US" sz="1400"/>
          </a:p>
        </p:txBody>
      </p:sp>
    </p:spTree>
    <p:extLst>
      <p:ext uri="{BB962C8B-B14F-4D97-AF65-F5344CB8AC3E}">
        <p14:creationId xmlns:p14="http://schemas.microsoft.com/office/powerpoint/2010/main" val="4247977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xit" presetSubtype="0" fill="hold" grpId="0" nodeType="click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1"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grpId="0" nodeType="clickEffect">
                                  <p:stCondLst>
                                    <p:cond delay="0"/>
                                  </p:stCondLst>
                                  <p:childTnLst>
                                    <p:animEffect transition="out" filter="dissolv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0" grpId="1" animBg="1"/>
      <p:bldP spid="4" grpId="0" animBg="1"/>
      <p:bldP spid="7" grpId="0" animBg="1"/>
      <p:bldP spid="11" grpId="0" animBg="1"/>
      <p:bldP spid="11" grpId="1"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9" name="Picture 14358"/>
          <p:cNvPicPr>
            <a:picLocks noChangeAspect="1"/>
          </p:cNvPicPr>
          <p:nvPr/>
        </p:nvPicPr>
        <p:blipFill>
          <a:blip r:embed="rId2"/>
          <a:stretch>
            <a:fillRect/>
          </a:stretch>
        </p:blipFill>
        <p:spPr>
          <a:xfrm>
            <a:off x="729343" y="38093"/>
            <a:ext cx="7826828" cy="6906692"/>
          </a:xfrm>
          <a:prstGeom prst="rect">
            <a:avLst/>
          </a:prstGeom>
        </p:spPr>
      </p:pic>
    </p:spTree>
    <p:extLst>
      <p:ext uri="{BB962C8B-B14F-4D97-AF65-F5344CB8AC3E}">
        <p14:creationId xmlns:p14="http://schemas.microsoft.com/office/powerpoint/2010/main" val="58691285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52400"/>
            <a:ext cx="7772400" cy="762000"/>
          </a:xfrm>
        </p:spPr>
        <p:txBody>
          <a:bodyPr/>
          <a:lstStyle/>
          <a:p>
            <a:pPr rtl="0">
              <a:defRPr/>
            </a:pPr>
            <a:r>
              <a:rPr lang="en-US" dirty="0"/>
              <a:t>Resumen de la lección</a:t>
            </a: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4" name="TextBox 3"/>
          <p:cNvSpPr txBox="1"/>
          <p:nvPr/>
        </p:nvSpPr>
        <p:spPr>
          <a:xfrm>
            <a:off x="76200" y="914400"/>
            <a:ext cx="9067800" cy="5791200"/>
          </a:xfrm>
          <a:prstGeom prst="rect">
            <a:avLst/>
          </a:prstGeom>
          <a:noFill/>
        </p:spPr>
        <p:txBody>
          <a:bodyPr>
            <a:normAutofit fontScale="92500" lnSpcReduction="20000"/>
          </a:bodyPr>
          <a:lstStyle/>
          <a:p>
            <a:pPr marL="457200" indent="-457200" algn="l" rtl="0" eaLnBrk="1" hangingPunct="1">
              <a:spcAft>
                <a:spcPts val="1200"/>
              </a:spcAft>
              <a:buFont typeface="+mj-lt"/>
              <a:buAutoNum type="arabicPeriod"/>
              <a:defRPr/>
            </a:pPr>
            <a:r>
              <a:rPr lang="en-US" dirty="0"/>
              <a:t>Dios es el Creador de la Naturaleza, y como tal hizo todo con un </a:t>
            </a:r>
            <a:r>
              <a:rPr lang="en-US" dirty="0" err="1" smtClean="0"/>
              <a:t>propósito</a:t>
            </a:r>
            <a:r>
              <a:rPr lang="en-US" dirty="0" smtClean="0"/>
              <a:t>.</a:t>
            </a:r>
            <a:endParaRPr lang="en-US" dirty="0"/>
          </a:p>
          <a:p>
            <a:pPr marL="457200" indent="-457200" algn="l" rtl="0" eaLnBrk="1" hangingPunct="1">
              <a:spcAft>
                <a:spcPts val="1200"/>
              </a:spcAft>
              <a:buFont typeface="+mj-lt"/>
              <a:buAutoNum type="arabicPeriod"/>
              <a:defRPr/>
            </a:pPr>
            <a:r>
              <a:rPr lang="en-US" dirty="0"/>
              <a:t>Dios nos hizo a su imagen y nos dio el dominio, lo que nos ha dado el deseo de usar la naturaleza para nuestro beneficio y crear a partir de las cosas que se nos dan.</a:t>
            </a:r>
          </a:p>
          <a:p>
            <a:pPr marL="457200" indent="-457200" algn="l" rtl="0" eaLnBrk="1" hangingPunct="1">
              <a:spcAft>
                <a:spcPts val="1200"/>
              </a:spcAft>
              <a:buFont typeface="+mj-lt"/>
              <a:buAutoNum type="arabicPeriod"/>
              <a:defRPr/>
            </a:pPr>
            <a:r>
              <a:rPr lang="en-US" dirty="0"/>
              <a:t>La naturaleza demuestra el poder y el papel de Dios </a:t>
            </a:r>
            <a:r>
              <a:rPr lang="en-US" dirty="0" err="1"/>
              <a:t>como</a:t>
            </a:r>
            <a:r>
              <a:rPr lang="en-US" dirty="0"/>
              <a:t> </a:t>
            </a:r>
            <a:r>
              <a:rPr lang="en-US" dirty="0" err="1" smtClean="0"/>
              <a:t>Creador</a:t>
            </a:r>
            <a:r>
              <a:rPr lang="en-US" dirty="0" smtClean="0"/>
              <a:t>.</a:t>
            </a:r>
            <a:endParaRPr lang="en-US" dirty="0"/>
          </a:p>
          <a:p>
            <a:pPr marL="457200" indent="-457200" algn="l" rtl="0" eaLnBrk="1" hangingPunct="1">
              <a:spcAft>
                <a:spcPts val="1200"/>
              </a:spcAft>
              <a:buFont typeface="+mj-lt"/>
              <a:buAutoNum type="arabicPeriod"/>
              <a:defRPr/>
            </a:pPr>
            <a:r>
              <a:rPr lang="en-US" dirty="0"/>
              <a:t>Dios ha intervenido con la naturaleza a través de milagros y la </a:t>
            </a:r>
            <a:r>
              <a:rPr lang="en-US" dirty="0" err="1" smtClean="0"/>
              <a:t>defiende</a:t>
            </a:r>
            <a:r>
              <a:rPr lang="en-US" dirty="0" smtClean="0"/>
              <a:t>.</a:t>
            </a:r>
            <a:endParaRPr lang="en-US" dirty="0"/>
          </a:p>
          <a:p>
            <a:pPr marL="457200" indent="-457200" algn="l" rtl="0" eaLnBrk="1" hangingPunct="1">
              <a:spcAft>
                <a:spcPts val="1200"/>
              </a:spcAft>
              <a:buFont typeface="+mj-lt"/>
              <a:buAutoNum type="arabicPeriod"/>
              <a:defRPr/>
            </a:pPr>
            <a:r>
              <a:rPr lang="en-US" dirty="0"/>
              <a:t>Nuestro control de la naturaleza ha sido limitado </a:t>
            </a:r>
            <a:r>
              <a:rPr lang="en-US" dirty="0" err="1"/>
              <a:t>por</a:t>
            </a:r>
            <a:r>
              <a:rPr lang="en-US" dirty="0"/>
              <a:t> la Caída y se </a:t>
            </a:r>
            <a:r>
              <a:rPr lang="en-US" dirty="0" err="1" smtClean="0"/>
              <a:t>pusieron</a:t>
            </a:r>
            <a:r>
              <a:rPr lang="en-US" dirty="0" smtClean="0"/>
              <a:t> </a:t>
            </a:r>
            <a:r>
              <a:rPr lang="en-US" dirty="0"/>
              <a:t>imperfecciones </a:t>
            </a:r>
            <a:r>
              <a:rPr lang="en-US" dirty="0" err="1"/>
              <a:t>en</a:t>
            </a:r>
            <a:r>
              <a:rPr lang="en-US" dirty="0"/>
              <a:t> el universo creado.</a:t>
            </a:r>
          </a:p>
          <a:p>
            <a:pPr marL="457200" indent="-457200" algn="l" rtl="0" eaLnBrk="1" hangingPunct="1">
              <a:spcAft>
                <a:spcPts val="1200"/>
              </a:spcAft>
              <a:buFont typeface="+mj-lt"/>
              <a:buAutoNum type="arabicPeriod"/>
              <a:defRPr/>
            </a:pPr>
            <a:r>
              <a:rPr lang="en-US" dirty="0"/>
              <a:t>Como resultado, este mundo es temporal y algún día terminará.</a:t>
            </a:r>
          </a:p>
          <a:p>
            <a:pPr marL="457200" indent="-457200" algn="l" rtl="0" eaLnBrk="1" hangingPunct="1">
              <a:spcAft>
                <a:spcPts val="1200"/>
              </a:spcAft>
              <a:buFont typeface="+mj-lt"/>
              <a:buAutoNum type="arabicPeriod"/>
              <a:defRPr/>
            </a:pPr>
            <a:r>
              <a:rPr lang="en-US" dirty="0"/>
              <a:t>Por lo tanto, debemos apreciar la naturaleza y alabar a Dios </a:t>
            </a:r>
            <a:r>
              <a:rPr lang="en-US" dirty="0" err="1"/>
              <a:t>por</a:t>
            </a:r>
            <a:r>
              <a:rPr lang="en-US" dirty="0"/>
              <a:t> la obra de </a:t>
            </a:r>
            <a:r>
              <a:rPr lang="en-US" dirty="0" err="1"/>
              <a:t>sus</a:t>
            </a:r>
            <a:r>
              <a:rPr lang="en-US" dirty="0"/>
              <a:t> manos, pero comprender que </a:t>
            </a:r>
            <a:r>
              <a:rPr lang="en-US" dirty="0" err="1"/>
              <a:t>sus</a:t>
            </a:r>
            <a:r>
              <a:rPr lang="en-US" dirty="0"/>
              <a:t> imperfecciones deben llevarnos a desear un mundo más perfecto.</a:t>
            </a:r>
          </a:p>
        </p:txBody>
      </p:sp>
      <p:sp>
        <p:nvSpPr>
          <p:cNvPr id="210949" name="AutoShape 4">
            <a:hlinkClick r:id="rId3" action="ppaction://hlinksldjump" highlightClick="1"/>
          </p:cNvPr>
          <p:cNvSpPr>
            <a:spLocks noChangeArrowheads="1"/>
          </p:cNvSpPr>
          <p:nvPr/>
        </p:nvSpPr>
        <p:spPr bwMode="auto">
          <a:xfrm>
            <a:off x="0" y="0"/>
            <a:ext cx="2133600"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210950"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1EE57D5-1DF7-42BB-A25D-FEEA001253B8}" type="slidenum">
              <a:rPr lang="en-US" altLang="en-US" sz="1400"/>
              <a:pPr algn="l" rtl="0">
                <a:spcBef>
                  <a:spcPct val="0"/>
                </a:spcBef>
                <a:buFontTx/>
                <a:buNone/>
              </a:pPr>
              <a:t>172</a:t>
            </a:fld>
            <a:endParaRPr lang="en-US" altLang="en-US" sz="1400"/>
          </a:p>
        </p:txBody>
      </p:sp>
    </p:spTree>
    <p:extLst>
      <p:ext uri="{BB962C8B-B14F-4D97-AF65-F5344CB8AC3E}">
        <p14:creationId xmlns:p14="http://schemas.microsoft.com/office/powerpoint/2010/main" val="408177940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211971" name="Picture 17"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1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1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4" name="Picture 1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3848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5" name="Picture 15"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6" name="Picture 16"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7" name="Picture 18"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8" name="Picture 19"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30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9" name="Picture 20"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0" name="Picture 21"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1" name="Picture 2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4480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2" name="Picture 2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3" name="Picture 2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48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84" name="Text Box 5"/>
          <p:cNvSpPr txBox="1">
            <a:spLocks noChangeArrowheads="1"/>
          </p:cNvSpPr>
          <p:nvPr/>
        </p:nvSpPr>
        <p:spPr bwMode="auto">
          <a:xfrm>
            <a:off x="359779" y="365125"/>
            <a:ext cx="86498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5400" dirty="0" smtClean="0">
                <a:solidFill>
                  <a:schemeClr val="bg1"/>
                </a:solidFill>
              </a:rPr>
              <a:t>La </a:t>
            </a:r>
            <a:r>
              <a:rPr lang="en-US" altLang="en-US" sz="5400" dirty="0" err="1" smtClean="0">
                <a:solidFill>
                  <a:schemeClr val="bg1"/>
                </a:solidFill>
              </a:rPr>
              <a:t>c</a:t>
            </a:r>
            <a:r>
              <a:rPr lang="en-US" altLang="en-US" sz="5400" dirty="0" err="1" smtClean="0">
                <a:solidFill>
                  <a:schemeClr val="bg1"/>
                </a:solidFill>
              </a:rPr>
              <a:t>osmovisión</a:t>
            </a:r>
            <a:r>
              <a:rPr lang="en-US" altLang="en-US" sz="5400" dirty="0" smtClean="0">
                <a:solidFill>
                  <a:schemeClr val="bg1"/>
                </a:solidFill>
              </a:rPr>
              <a:t> </a:t>
            </a:r>
            <a:r>
              <a:rPr lang="en-US" altLang="en-US" sz="5400" dirty="0" err="1">
                <a:solidFill>
                  <a:schemeClr val="bg1"/>
                </a:solidFill>
              </a:rPr>
              <a:t>cristiana</a:t>
            </a:r>
            <a:endParaRPr lang="en-US" altLang="en-US" sz="5400" dirty="0">
              <a:solidFill>
                <a:schemeClr val="bg1"/>
              </a:solidFill>
            </a:endParaRPr>
          </a:p>
        </p:txBody>
      </p:sp>
      <p:pic>
        <p:nvPicPr>
          <p:cNvPr id="211985" name="Picture 8" descr="01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http://upload.wikimedia.org/wikipedia/commons/2/2c/Rotating_earth_(large).gif"/>
          <p:cNvPicPr>
            <a:picLocks noChangeAspect="1" noChangeArrowheads="1" noCrop="1"/>
          </p:cNvPicPr>
          <p:nvPr/>
        </p:nvPicPr>
        <p:blipFill>
          <a:blip r:embed="rId4"/>
          <a:srcRect/>
          <a:stretch>
            <a:fillRect/>
          </a:stretch>
        </p:blipFill>
        <p:spPr bwMode="auto">
          <a:xfrm>
            <a:off x="1776046" y="1393580"/>
            <a:ext cx="5462954" cy="5462954"/>
          </a:xfrm>
          <a:prstGeom prst="rect">
            <a:avLst/>
          </a:prstGeom>
          <a:ln>
            <a:noFill/>
          </a:ln>
          <a:effectLst>
            <a:softEdge rad="112500"/>
          </a:effectLst>
        </p:spPr>
      </p:pic>
      <p:sp>
        <p:nvSpPr>
          <p:cNvPr id="21198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5E5890F-5012-470E-A807-418924392CAB}" type="slidenum">
              <a:rPr lang="en-US" altLang="en-US" sz="1400"/>
              <a:pPr algn="l" rtl="0">
                <a:spcBef>
                  <a:spcPct val="0"/>
                </a:spcBef>
                <a:buFontTx/>
                <a:buNone/>
              </a:pPr>
              <a:t>173</a:t>
            </a:fld>
            <a:endParaRPr lang="en-US" altLang="en-US" sz="1400"/>
          </a:p>
        </p:txBody>
      </p:sp>
    </p:spTree>
    <p:extLst>
      <p:ext uri="{BB962C8B-B14F-4D97-AF65-F5344CB8AC3E}">
        <p14:creationId xmlns:p14="http://schemas.microsoft.com/office/powerpoint/2010/main" val="112947276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p:nvSpPr>
        <p:spPr bwMode="auto">
          <a:xfrm>
            <a:off x="1137556" y="4914800"/>
            <a:ext cx="7331529" cy="4995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historia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historia</a:t>
            </a: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19463" name="AutoShape 7">
            <a:hlinkClick r:id="rId5"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174</a:t>
            </a:fld>
            <a:endParaRPr lang="en-US" altLang="en-US" sz="1400"/>
          </a:p>
        </p:txBody>
      </p:sp>
      <p:sp>
        <p:nvSpPr>
          <p:cNvPr id="15" name="AutoShape 7">
            <a:hlinkClick r:id="rId5"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5"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5"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5"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5"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5"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73495775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214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677400" cy="720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2" name="Text Box 2"/>
          <p:cNvSpPr txBox="1">
            <a:spLocks noChangeArrowheads="1"/>
          </p:cNvSpPr>
          <p:nvPr/>
        </p:nvSpPr>
        <p:spPr bwMode="auto">
          <a:xfrm>
            <a:off x="152400" y="838200"/>
            <a:ext cx="9144000" cy="520142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3600" b="1" dirty="0" smtClean="0"/>
              <a:t>El a</a:t>
            </a:r>
            <a:r>
              <a:rPr lang="en-US" altLang="en-US" sz="3600" b="1" dirty="0" smtClean="0"/>
              <a:t>rte </a:t>
            </a:r>
            <a:r>
              <a:rPr lang="en-US" altLang="en-US" sz="3600" b="1" dirty="0" err="1"/>
              <a:t>definido</a:t>
            </a:r>
            <a:endParaRPr lang="en-US" altLang="en-US" sz="3600" b="1" dirty="0"/>
          </a:p>
          <a:p>
            <a:pPr algn="l" rtl="0">
              <a:spcBef>
                <a:spcPct val="0"/>
              </a:spcBef>
              <a:buFontTx/>
              <a:buNone/>
            </a:pPr>
            <a:endParaRPr lang="en-US" altLang="en-US" sz="2000" b="1" dirty="0"/>
          </a:p>
          <a:p>
            <a:pPr algn="l" rtl="0">
              <a:spcBef>
                <a:spcPct val="0"/>
              </a:spcBef>
              <a:buFontTx/>
              <a:buNone/>
            </a:pPr>
            <a:r>
              <a:rPr lang="en-US" altLang="en-US" dirty="0" smtClean="0"/>
              <a:t>Las </a:t>
            </a:r>
            <a:r>
              <a:rPr lang="en-US" altLang="en-US" dirty="0" err="1" smtClean="0"/>
              <a:t>entidades</a:t>
            </a:r>
            <a:r>
              <a:rPr lang="en-US" altLang="en-US" dirty="0" smtClean="0"/>
              <a:t> </a:t>
            </a:r>
            <a:r>
              <a:rPr lang="en-US" altLang="en-US" dirty="0"/>
              <a:t>(</a:t>
            </a:r>
            <a:r>
              <a:rPr lang="en-US" altLang="en-US" dirty="0" err="1"/>
              <a:t>artefactos</a:t>
            </a:r>
            <a:r>
              <a:rPr lang="en-US" altLang="en-US" dirty="0"/>
              <a:t> o </a:t>
            </a:r>
            <a:r>
              <a:rPr lang="en-US" altLang="en-US" dirty="0" err="1"/>
              <a:t>actuaciones</a:t>
            </a:r>
            <a:r>
              <a:rPr lang="en-US" altLang="en-US" dirty="0"/>
              <a:t>) </a:t>
            </a:r>
            <a:r>
              <a:rPr lang="en-US" altLang="en-US" dirty="0" err="1" smtClean="0"/>
              <a:t>intencionalmente</a:t>
            </a:r>
            <a:r>
              <a:rPr lang="en-US" altLang="en-US" dirty="0" smtClean="0"/>
              <a:t> </a:t>
            </a:r>
            <a:r>
              <a:rPr lang="en-US" altLang="en-US" b="1" dirty="0" err="1" smtClean="0">
                <a:solidFill>
                  <a:srgbClr val="0000FF"/>
                </a:solidFill>
              </a:rPr>
              <a:t>dotadas</a:t>
            </a:r>
            <a:r>
              <a:rPr lang="en-US" altLang="en-US" b="1" dirty="0" smtClean="0">
                <a:solidFill>
                  <a:srgbClr val="0066FF"/>
                </a:solidFill>
              </a:rPr>
              <a:t> </a:t>
            </a:r>
            <a:r>
              <a:rPr lang="en-US" altLang="en-US" b="1" dirty="0" err="1">
                <a:solidFill>
                  <a:srgbClr val="0000FF"/>
                </a:solidFill>
              </a:rPr>
              <a:t>por</a:t>
            </a:r>
            <a:r>
              <a:rPr lang="en-US" altLang="en-US" b="1" dirty="0">
                <a:solidFill>
                  <a:srgbClr val="0000FF"/>
                </a:solidFill>
              </a:rPr>
              <a:t> </a:t>
            </a:r>
            <a:r>
              <a:rPr lang="en-US" altLang="en-US" b="1" dirty="0" err="1">
                <a:solidFill>
                  <a:srgbClr val="0000FF"/>
                </a:solidFill>
              </a:rPr>
              <a:t>sus</a:t>
            </a:r>
            <a:r>
              <a:rPr lang="en-US" altLang="en-US" b="1" dirty="0">
                <a:solidFill>
                  <a:srgbClr val="0000FF"/>
                </a:solidFill>
              </a:rPr>
              <a:t> </a:t>
            </a:r>
            <a:r>
              <a:rPr lang="en-US" altLang="en-US" b="1" dirty="0" err="1">
                <a:solidFill>
                  <a:srgbClr val="0000FF"/>
                </a:solidFill>
              </a:rPr>
              <a:t>creadores</a:t>
            </a:r>
            <a:r>
              <a:rPr lang="en-US" altLang="en-US" dirty="0">
                <a:solidFill>
                  <a:srgbClr val="0000FF"/>
                </a:solidFill>
              </a:rPr>
              <a:t> </a:t>
            </a:r>
            <a:r>
              <a:rPr lang="en-US" altLang="en-US" dirty="0"/>
              <a:t>con un </a:t>
            </a:r>
            <a:r>
              <a:rPr lang="en-US" altLang="en-US" dirty="0" err="1"/>
              <a:t>grado</a:t>
            </a:r>
            <a:r>
              <a:rPr lang="en-US" altLang="en-US" dirty="0"/>
              <a:t> </a:t>
            </a:r>
            <a:r>
              <a:rPr lang="en-US" altLang="en-US" dirty="0" err="1" smtClean="0"/>
              <a:t>significativo</a:t>
            </a:r>
            <a:r>
              <a:rPr lang="en-US" altLang="en-US" dirty="0" smtClean="0"/>
              <a:t> de </a:t>
            </a:r>
            <a:r>
              <a:rPr lang="en-US" altLang="en-US" b="1" dirty="0" err="1" smtClean="0">
                <a:solidFill>
                  <a:srgbClr val="0000FF"/>
                </a:solidFill>
              </a:rPr>
              <a:t>interés</a:t>
            </a:r>
            <a:r>
              <a:rPr lang="en-US" altLang="en-US" b="1" dirty="0" smtClean="0">
                <a:solidFill>
                  <a:srgbClr val="0000FF"/>
                </a:solidFill>
              </a:rPr>
              <a:t> </a:t>
            </a:r>
            <a:r>
              <a:rPr lang="en-US" altLang="en-US" b="1" dirty="0" err="1">
                <a:solidFill>
                  <a:srgbClr val="0000FF"/>
                </a:solidFill>
              </a:rPr>
              <a:t>estético</a:t>
            </a:r>
            <a:r>
              <a:rPr lang="en-US" altLang="en-US" dirty="0"/>
              <a:t>, a menudo </a:t>
            </a:r>
            <a:r>
              <a:rPr lang="en-US" altLang="en-US" dirty="0" err="1"/>
              <a:t>superando</a:t>
            </a:r>
            <a:r>
              <a:rPr lang="en-US" altLang="en-US" dirty="0"/>
              <a:t> el de la </a:t>
            </a:r>
            <a:r>
              <a:rPr lang="en-US" altLang="en-US" dirty="0" err="1"/>
              <a:t>mayoría</a:t>
            </a:r>
            <a:r>
              <a:rPr lang="en-US" altLang="en-US" dirty="0"/>
              <a:t> de </a:t>
            </a:r>
            <a:r>
              <a:rPr lang="en-US" altLang="en-US" dirty="0" err="1"/>
              <a:t>los</a:t>
            </a:r>
            <a:r>
              <a:rPr lang="en-US" altLang="en-US" dirty="0"/>
              <a:t> </a:t>
            </a:r>
            <a:r>
              <a:rPr lang="en-US" altLang="en-US" dirty="0" err="1"/>
              <a:t>objetos</a:t>
            </a:r>
            <a:r>
              <a:rPr lang="en-US" altLang="en-US" dirty="0"/>
              <a:t> </a:t>
            </a:r>
            <a:r>
              <a:rPr lang="en-US" altLang="en-US" dirty="0" err="1"/>
              <a:t>cotidianos</a:t>
            </a:r>
            <a:r>
              <a:rPr lang="en-US" altLang="en-US" dirty="0"/>
              <a:t>...</a:t>
            </a:r>
          </a:p>
          <a:p>
            <a:pPr algn="l" rtl="0">
              <a:spcBef>
                <a:spcPct val="0"/>
              </a:spcBef>
              <a:buFontTx/>
              <a:buNone/>
            </a:pPr>
            <a:endParaRPr lang="en-US" altLang="en-US" sz="1600" dirty="0"/>
          </a:p>
          <a:p>
            <a:pPr>
              <a:spcBef>
                <a:spcPct val="0"/>
              </a:spcBef>
              <a:buNone/>
            </a:pPr>
            <a:r>
              <a:rPr lang="en-US" altLang="en-US" dirty="0"/>
              <a:t>Tales </a:t>
            </a:r>
            <a:r>
              <a:rPr lang="en-US" altLang="en-US" dirty="0" err="1"/>
              <a:t>entidades</a:t>
            </a:r>
            <a:r>
              <a:rPr lang="en-US" altLang="en-US" dirty="0"/>
              <a:t> a </a:t>
            </a:r>
            <a:r>
              <a:rPr lang="en-US" altLang="en-US" dirty="0" err="1"/>
              <a:t>veces</a:t>
            </a:r>
            <a:r>
              <a:rPr lang="en-US" altLang="en-US" dirty="0"/>
              <a:t> </a:t>
            </a:r>
            <a:r>
              <a:rPr lang="en-US" altLang="en-US" dirty="0" err="1"/>
              <a:t>tienen</a:t>
            </a:r>
            <a:r>
              <a:rPr lang="en-US" altLang="en-US" dirty="0"/>
              <a:t> </a:t>
            </a:r>
            <a:r>
              <a:rPr lang="en-US" altLang="en-US" dirty="0" err="1" smtClean="0"/>
              <a:t>funcione</a:t>
            </a:r>
            <a:r>
              <a:rPr lang="en-US" altLang="en-US" dirty="0" smtClean="0"/>
              <a:t> </a:t>
            </a:r>
            <a:r>
              <a:rPr lang="en-US" altLang="en-US" dirty="0"/>
              <a:t>no </a:t>
            </a:r>
            <a:r>
              <a:rPr lang="en-US" altLang="en-US" dirty="0" err="1" smtClean="0"/>
              <a:t>estéticas</a:t>
            </a:r>
            <a:r>
              <a:rPr lang="en-US" altLang="en-US" dirty="0" smtClean="0"/>
              <a:t> </a:t>
            </a:r>
            <a:r>
              <a:rPr lang="en-US" altLang="en-US" dirty="0" smtClean="0"/>
              <a:t>– </a:t>
            </a:r>
            <a:r>
              <a:rPr lang="en-US" altLang="en-US" b="1" dirty="0" err="1" smtClean="0">
                <a:solidFill>
                  <a:srgbClr val="0000FF"/>
                </a:solidFill>
              </a:rPr>
              <a:t>ceremoniales</a:t>
            </a:r>
            <a:r>
              <a:rPr lang="en-US" altLang="en-US" b="1" dirty="0" smtClean="0">
                <a:solidFill>
                  <a:srgbClr val="0000FF"/>
                </a:solidFill>
              </a:rPr>
              <a:t> </a:t>
            </a:r>
            <a:r>
              <a:rPr lang="en-US" altLang="en-US" dirty="0" smtClean="0"/>
              <a:t>o </a:t>
            </a:r>
            <a:r>
              <a:rPr lang="en-US" altLang="en-US" b="1" dirty="0" err="1" smtClean="0">
                <a:solidFill>
                  <a:srgbClr val="0000FF"/>
                </a:solidFill>
              </a:rPr>
              <a:t>religiosas</a:t>
            </a:r>
            <a:r>
              <a:rPr lang="en-US" altLang="en-US" b="1" dirty="0" smtClean="0">
                <a:solidFill>
                  <a:srgbClr val="0000FF"/>
                </a:solidFill>
              </a:rPr>
              <a:t> </a:t>
            </a:r>
            <a:r>
              <a:rPr lang="en-US" altLang="en-US" dirty="0" smtClean="0"/>
              <a:t>o </a:t>
            </a:r>
            <a:r>
              <a:rPr lang="en-US" altLang="en-US" b="1" dirty="0" err="1" smtClean="0">
                <a:solidFill>
                  <a:srgbClr val="0000FF"/>
                </a:solidFill>
              </a:rPr>
              <a:t>propagandísticas</a:t>
            </a:r>
            <a:r>
              <a:rPr lang="en-US" altLang="en-US" b="1" dirty="0" smtClean="0">
                <a:solidFill>
                  <a:srgbClr val="0000FF"/>
                </a:solidFill>
              </a:rPr>
              <a:t> </a:t>
            </a:r>
            <a:r>
              <a:rPr lang="en-US" altLang="en-US" dirty="0" smtClean="0"/>
              <a:t>…</a:t>
            </a:r>
            <a:r>
              <a:rPr lang="en-US" altLang="en-US" dirty="0"/>
              <a:t/>
            </a:r>
            <a:br>
              <a:rPr lang="en-US" altLang="en-US" dirty="0"/>
            </a:br>
            <a:r>
              <a:rPr lang="en-US" altLang="en-US" sz="1600" dirty="0"/>
              <a:t> </a:t>
            </a:r>
          </a:p>
          <a:p>
            <a:pPr algn="l" rtl="0">
              <a:spcBef>
                <a:spcPct val="0"/>
              </a:spcBef>
              <a:buFontTx/>
              <a:buNone/>
            </a:pPr>
            <a:r>
              <a:rPr lang="en-US" altLang="en-US" sz="2000" dirty="0"/>
              <a:t>[Stanford.edu/entries/art-definition]</a:t>
            </a:r>
          </a:p>
        </p:txBody>
      </p:sp>
      <p:sp>
        <p:nvSpPr>
          <p:cNvPr id="21402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CEDDB43-32A1-4481-8C49-FE574236172D}" type="slidenum">
              <a:rPr lang="en-US" altLang="en-US" sz="1400"/>
              <a:pPr algn="l" rtl="0">
                <a:spcBef>
                  <a:spcPct val="0"/>
                </a:spcBef>
                <a:buFontTx/>
                <a:buNone/>
              </a:pPr>
              <a:t>175</a:t>
            </a:fld>
            <a:endParaRPr lang="en-US" altLang="en-US" sz="1400"/>
          </a:p>
        </p:txBody>
      </p:sp>
    </p:spTree>
    <p:extLst>
      <p:ext uri="{BB962C8B-B14F-4D97-AF65-F5344CB8AC3E}">
        <p14:creationId xmlns:p14="http://schemas.microsoft.com/office/powerpoint/2010/main" val="3892003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lstStyle/>
          <a:p>
            <a:pPr rtl="0">
              <a:defRPr/>
            </a:pPr>
            <a:r>
              <a:rPr lang="en-US" sz="2600" dirty="0"/>
              <a:t>Preguntas </a:t>
            </a:r>
            <a:r>
              <a:rPr lang="en-US" sz="2600" dirty="0" err="1"/>
              <a:t>sobre</a:t>
            </a:r>
            <a:r>
              <a:rPr lang="en-US" sz="2600" dirty="0"/>
              <a:t> </a:t>
            </a:r>
            <a:r>
              <a:rPr lang="en-US" sz="2600" dirty="0" smtClean="0"/>
              <a:t>el arte </a:t>
            </a:r>
            <a:r>
              <a:rPr lang="en-US" sz="2600" dirty="0"/>
              <a:t>y </a:t>
            </a:r>
            <a:r>
              <a:rPr lang="en-US" sz="2600" dirty="0" smtClean="0"/>
              <a:t>la </a:t>
            </a:r>
            <a:r>
              <a:rPr lang="en-US" sz="2600" dirty="0" err="1" smtClean="0"/>
              <a:t>expresión</a:t>
            </a:r>
            <a:r>
              <a:rPr lang="en-US" sz="2600" dirty="0" smtClean="0"/>
              <a:t> </a:t>
            </a:r>
            <a:r>
              <a:rPr lang="en-US" sz="2600" dirty="0"/>
              <a:t>humana</a:t>
            </a:r>
          </a:p>
        </p:txBody>
      </p:sp>
      <p:sp>
        <p:nvSpPr>
          <p:cNvPr id="215043" name="Content Placeholder 3"/>
          <p:cNvSpPr>
            <a:spLocks noGrp="1" noChangeArrowheads="1"/>
          </p:cNvSpPr>
          <p:nvPr>
            <p:ph idx="1"/>
          </p:nvPr>
        </p:nvSpPr>
        <p:spPr>
          <a:xfrm>
            <a:off x="152400" y="835025"/>
            <a:ext cx="8763000" cy="5870575"/>
          </a:xfrm>
        </p:spPr>
        <p:txBody>
          <a:bodyPr>
            <a:normAutofit lnSpcReduction="10000"/>
          </a:bodyPr>
          <a:lstStyle/>
          <a:p>
            <a:pPr algn="l" rtl="0"/>
            <a:r>
              <a:rPr lang="en-US" altLang="en-US" dirty="0" smtClean="0">
                <a:latin typeface="Calibri" panose="020F0502020204030204" pitchFamily="34" charset="0"/>
              </a:rPr>
              <a:t>¿</a:t>
            </a:r>
            <a:r>
              <a:rPr lang="en-US" altLang="en-US" dirty="0" err="1" smtClean="0">
                <a:latin typeface="Calibri" panose="020F0502020204030204" pitchFamily="34" charset="0"/>
              </a:rPr>
              <a:t>Todo</a:t>
            </a:r>
            <a:r>
              <a:rPr lang="en-US" altLang="en-US" dirty="0" smtClean="0">
                <a:latin typeface="Calibri" panose="020F0502020204030204" pitchFamily="34" charset="0"/>
              </a:rPr>
              <a:t> el arte </a:t>
            </a:r>
            <a:r>
              <a:rPr lang="en-US" altLang="en-US" dirty="0" err="1" smtClean="0">
                <a:latin typeface="Calibri" panose="020F0502020204030204" pitchFamily="34" charset="0"/>
              </a:rPr>
              <a:t>es</a:t>
            </a:r>
            <a:r>
              <a:rPr lang="en-US" altLang="en-US" dirty="0" smtClean="0">
                <a:latin typeface="Calibri" panose="020F0502020204030204" pitchFamily="34" charset="0"/>
              </a:rPr>
              <a:t> </a:t>
            </a:r>
            <a:r>
              <a:rPr lang="en-US" altLang="en-US" dirty="0" err="1" smtClean="0">
                <a:latin typeface="Calibri" panose="020F0502020204030204" pitchFamily="34" charset="0"/>
              </a:rPr>
              <a:t>mundano</a:t>
            </a:r>
            <a:r>
              <a:rPr lang="en-US" altLang="en-US" dirty="0" smtClean="0">
                <a:latin typeface="Calibri" panose="020F0502020204030204" pitchFamily="34" charset="0"/>
              </a:rPr>
              <a:t> y, </a:t>
            </a:r>
            <a:r>
              <a:rPr lang="en-US" altLang="en-US" dirty="0" err="1" smtClean="0">
                <a:latin typeface="Calibri" panose="020F0502020204030204" pitchFamily="34" charset="0"/>
              </a:rPr>
              <a:t>por</a:t>
            </a:r>
            <a:r>
              <a:rPr lang="en-US" altLang="en-US" dirty="0" smtClean="0">
                <a:latin typeface="Calibri" panose="020F0502020204030204" pitchFamily="34" charset="0"/>
              </a:rPr>
              <a:t> lo </a:t>
            </a:r>
            <a:r>
              <a:rPr lang="en-US" altLang="en-US" dirty="0" err="1" smtClean="0">
                <a:latin typeface="Calibri" panose="020F0502020204030204" pitchFamily="34" charset="0"/>
              </a:rPr>
              <a:t>tanto</a:t>
            </a:r>
            <a:r>
              <a:rPr lang="en-US" altLang="en-US" dirty="0" smtClean="0">
                <a:latin typeface="Calibri" panose="020F0502020204030204" pitchFamily="34" charset="0"/>
              </a:rPr>
              <a:t>, </a:t>
            </a:r>
            <a:r>
              <a:rPr lang="en-US" altLang="en-US" dirty="0" err="1" smtClean="0">
                <a:latin typeface="Calibri" panose="020F0502020204030204" pitchFamily="34" charset="0"/>
              </a:rPr>
              <a:t>debe</a:t>
            </a:r>
            <a:r>
              <a:rPr lang="en-US" altLang="en-US" dirty="0" smtClean="0">
                <a:latin typeface="Calibri" panose="020F0502020204030204" pitchFamily="34" charset="0"/>
              </a:rPr>
              <a:t> </a:t>
            </a:r>
            <a:r>
              <a:rPr lang="en-US" altLang="en-US" dirty="0" err="1" smtClean="0">
                <a:latin typeface="Calibri" panose="020F0502020204030204" pitchFamily="34" charset="0"/>
              </a:rPr>
              <a:t>evitarse</a:t>
            </a:r>
            <a:r>
              <a:rPr lang="en-US" altLang="en-US" dirty="0" smtClean="0">
                <a:latin typeface="Calibri" panose="020F0502020204030204" pitchFamily="34" charset="0"/>
              </a:rPr>
              <a:t>?</a:t>
            </a:r>
          </a:p>
          <a:p>
            <a:pPr algn="l" rtl="0"/>
            <a:r>
              <a:rPr lang="en-US" altLang="en-US" dirty="0" smtClean="0">
                <a:latin typeface="Calibri" panose="020F0502020204030204" pitchFamily="34" charset="0"/>
              </a:rPr>
              <a:t>Si </a:t>
            </a:r>
            <a:r>
              <a:rPr lang="en-US" altLang="en-US" dirty="0" err="1" smtClean="0">
                <a:latin typeface="Calibri" panose="020F0502020204030204" pitchFamily="34" charset="0"/>
              </a:rPr>
              <a:t>una</a:t>
            </a:r>
            <a:r>
              <a:rPr lang="en-US" altLang="en-US" dirty="0" smtClean="0">
                <a:latin typeface="Calibri" panose="020F0502020204030204" pitchFamily="34" charset="0"/>
              </a:rPr>
              <a:t> </a:t>
            </a:r>
            <a:r>
              <a:rPr lang="en-US" altLang="en-US" dirty="0" err="1" smtClean="0">
                <a:latin typeface="Calibri" panose="020F0502020204030204" pitchFamily="34" charset="0"/>
              </a:rPr>
              <a:t>expresión</a:t>
            </a:r>
            <a:r>
              <a:rPr lang="en-US" altLang="en-US" dirty="0" smtClean="0">
                <a:latin typeface="Calibri" panose="020F0502020204030204" pitchFamily="34" charset="0"/>
              </a:rPr>
              <a:t> </a:t>
            </a:r>
            <a:r>
              <a:rPr lang="en-US" altLang="en-US" dirty="0" err="1" smtClean="0">
                <a:latin typeface="Calibri" panose="020F0502020204030204" pitchFamily="34" charset="0"/>
              </a:rPr>
              <a:t>artística</a:t>
            </a:r>
            <a:r>
              <a:rPr lang="en-US" altLang="en-US" dirty="0" smtClean="0">
                <a:latin typeface="Calibri" panose="020F0502020204030204" pitchFamily="34" charset="0"/>
              </a:rPr>
              <a:t> </a:t>
            </a:r>
            <a:r>
              <a:rPr lang="en-US" altLang="en-US" dirty="0" err="1" smtClean="0">
                <a:latin typeface="Calibri" panose="020F0502020204030204" pitchFamily="34" charset="0"/>
              </a:rPr>
              <a:t>tiene</a:t>
            </a:r>
            <a:r>
              <a:rPr lang="en-US" altLang="en-US" dirty="0" smtClean="0">
                <a:latin typeface="Calibri" panose="020F0502020204030204" pitchFamily="34" charset="0"/>
              </a:rPr>
              <a:t> la </a:t>
            </a:r>
            <a:r>
              <a:rPr lang="en-US" altLang="en-US" dirty="0" err="1" smtClean="0">
                <a:latin typeface="Calibri" panose="020F0502020204030204" pitchFamily="34" charset="0"/>
              </a:rPr>
              <a:t>intención</a:t>
            </a:r>
            <a:r>
              <a:rPr lang="en-US" altLang="en-US" dirty="0" smtClean="0">
                <a:latin typeface="Calibri" panose="020F0502020204030204" pitchFamily="34" charset="0"/>
              </a:rPr>
              <a:t> de </a:t>
            </a:r>
            <a:r>
              <a:rPr lang="en-US" altLang="en-US" dirty="0" err="1" smtClean="0">
                <a:latin typeface="Calibri" panose="020F0502020204030204" pitchFamily="34" charset="0"/>
              </a:rPr>
              <a:t>alabar</a:t>
            </a:r>
            <a:r>
              <a:rPr lang="en-US" altLang="en-US" dirty="0" smtClean="0">
                <a:latin typeface="Calibri" panose="020F0502020204030204" pitchFamily="34" charset="0"/>
              </a:rPr>
              <a:t> a Dios, y </a:t>
            </a:r>
            <a:r>
              <a:rPr lang="en-US" altLang="en-US" dirty="0" err="1" smtClean="0">
                <a:latin typeface="Calibri" panose="020F0502020204030204" pitchFamily="34" charset="0"/>
              </a:rPr>
              <a:t>si</a:t>
            </a:r>
            <a:r>
              <a:rPr lang="en-US" altLang="en-US" dirty="0" smtClean="0">
                <a:latin typeface="Calibri" panose="020F0502020204030204" pitchFamily="34" charset="0"/>
              </a:rPr>
              <a:t> se </a:t>
            </a:r>
            <a:r>
              <a:rPr lang="en-US" altLang="en-US" dirty="0" err="1" smtClean="0">
                <a:latin typeface="Calibri" panose="020F0502020204030204" pitchFamily="34" charset="0"/>
              </a:rPr>
              <a:t>hace</a:t>
            </a:r>
            <a:r>
              <a:rPr lang="en-US" altLang="en-US" dirty="0" smtClean="0">
                <a:latin typeface="Calibri" panose="020F0502020204030204" pitchFamily="34" charset="0"/>
              </a:rPr>
              <a:t> con </a:t>
            </a:r>
            <a:r>
              <a:rPr lang="en-US" altLang="en-US" dirty="0" err="1" smtClean="0">
                <a:latin typeface="Calibri" panose="020F0502020204030204" pitchFamily="34" charset="0"/>
              </a:rPr>
              <a:t>sinceridad</a:t>
            </a:r>
            <a:r>
              <a:rPr lang="en-US" altLang="en-US" dirty="0" smtClean="0">
                <a:latin typeface="Calibri" panose="020F0502020204030204" pitchFamily="34" charset="0"/>
              </a:rPr>
              <a:t>, ¿</a:t>
            </a:r>
            <a:r>
              <a:rPr lang="en-US" altLang="en-US" dirty="0" err="1" smtClean="0">
                <a:latin typeface="Calibri" panose="020F0502020204030204" pitchFamily="34" charset="0"/>
              </a:rPr>
              <a:t>puede</a:t>
            </a:r>
            <a:r>
              <a:rPr lang="en-US" altLang="en-US" dirty="0" smtClean="0">
                <a:latin typeface="Calibri" panose="020F0502020204030204" pitchFamily="34" charset="0"/>
              </a:rPr>
              <a:t> </a:t>
            </a:r>
            <a:r>
              <a:rPr lang="en-US" altLang="en-US" dirty="0" err="1" smtClean="0">
                <a:latin typeface="Calibri" panose="020F0502020204030204" pitchFamily="34" charset="0"/>
              </a:rPr>
              <a:t>estar</a:t>
            </a:r>
            <a:r>
              <a:rPr lang="en-US" altLang="en-US" dirty="0" smtClean="0">
                <a:latin typeface="Calibri" panose="020F0502020204030204" pitchFamily="34" charset="0"/>
              </a:rPr>
              <a:t> mal?</a:t>
            </a:r>
          </a:p>
          <a:p>
            <a:pPr algn="l" rtl="0"/>
            <a:r>
              <a:rPr lang="en-US" altLang="en-US" dirty="0" smtClean="0">
                <a:latin typeface="Calibri" panose="020F0502020204030204" pitchFamily="34" charset="0"/>
              </a:rPr>
              <a:t>¿</a:t>
            </a:r>
            <a:r>
              <a:rPr lang="en-US" altLang="en-US" dirty="0" err="1" smtClean="0">
                <a:latin typeface="Calibri" panose="020F0502020204030204" pitchFamily="34" charset="0"/>
              </a:rPr>
              <a:t>Está</a:t>
            </a:r>
            <a:r>
              <a:rPr lang="en-US" altLang="en-US" dirty="0" smtClean="0">
                <a:latin typeface="Calibri" panose="020F0502020204030204" pitchFamily="34" charset="0"/>
              </a:rPr>
              <a:t> mal </a:t>
            </a:r>
            <a:r>
              <a:rPr lang="en-US" altLang="en-US" dirty="0" err="1" smtClean="0">
                <a:latin typeface="Calibri" panose="020F0502020204030204" pitchFamily="34" charset="0"/>
              </a:rPr>
              <a:t>escuchar</a:t>
            </a:r>
            <a:r>
              <a:rPr lang="en-US" altLang="en-US" dirty="0" smtClean="0">
                <a:latin typeface="Calibri" panose="020F0502020204030204" pitchFamily="34" charset="0"/>
              </a:rPr>
              <a:t> </a:t>
            </a:r>
            <a:r>
              <a:rPr lang="en-US" altLang="en-US" dirty="0" err="1" smtClean="0">
                <a:latin typeface="Calibri" panose="020F0502020204030204" pitchFamily="34" charset="0"/>
              </a:rPr>
              <a:t>música</a:t>
            </a:r>
            <a:r>
              <a:rPr lang="en-US" altLang="en-US" dirty="0" smtClean="0">
                <a:latin typeface="Calibri" panose="020F0502020204030204" pitchFamily="34" charset="0"/>
              </a:rPr>
              <a:t> o leer </a:t>
            </a:r>
            <a:r>
              <a:rPr lang="en-US" altLang="en-US" dirty="0" err="1" smtClean="0">
                <a:latin typeface="Calibri" panose="020F0502020204030204" pitchFamily="34" charset="0"/>
              </a:rPr>
              <a:t>libros</a:t>
            </a:r>
            <a:r>
              <a:rPr lang="en-US" altLang="en-US" dirty="0" smtClean="0">
                <a:latin typeface="Calibri" panose="020F0502020204030204" pitchFamily="34" charset="0"/>
              </a:rPr>
              <a:t> que </a:t>
            </a:r>
            <a:r>
              <a:rPr lang="en-US" altLang="en-US" dirty="0" err="1" smtClean="0">
                <a:latin typeface="Calibri" panose="020F0502020204030204" pitchFamily="34" charset="0"/>
              </a:rPr>
              <a:t>tienen</a:t>
            </a:r>
            <a:r>
              <a:rPr lang="en-US" altLang="en-US" dirty="0" smtClean="0">
                <a:latin typeface="Calibri" panose="020F0502020204030204" pitchFamily="34" charset="0"/>
              </a:rPr>
              <a:t> </a:t>
            </a:r>
            <a:r>
              <a:rPr lang="en-US" altLang="en-US" dirty="0" err="1" smtClean="0">
                <a:latin typeface="Calibri" panose="020F0502020204030204" pitchFamily="34" charset="0"/>
              </a:rPr>
              <a:t>malas</a:t>
            </a:r>
            <a:r>
              <a:rPr lang="en-US" altLang="en-US" dirty="0" smtClean="0">
                <a:latin typeface="Calibri" panose="020F0502020204030204" pitchFamily="34" charset="0"/>
              </a:rPr>
              <a:t> palabras e ideas </a:t>
            </a:r>
            <a:r>
              <a:rPr lang="en-US" altLang="en-US" dirty="0" err="1" smtClean="0">
                <a:latin typeface="Calibri" panose="020F0502020204030204" pitchFamily="34" charset="0"/>
              </a:rPr>
              <a:t>malvadas</a:t>
            </a:r>
            <a:r>
              <a:rPr lang="en-US" altLang="en-US" dirty="0" smtClean="0">
                <a:latin typeface="Calibri" panose="020F0502020204030204" pitchFamily="34" charset="0"/>
              </a:rPr>
              <a:t>?</a:t>
            </a:r>
          </a:p>
          <a:p>
            <a:pPr algn="l" rtl="0"/>
            <a:r>
              <a:rPr lang="en-US" altLang="en-US" dirty="0" smtClean="0">
                <a:latin typeface="Calibri" panose="020F0502020204030204" pitchFamily="34" charset="0"/>
              </a:rPr>
              <a:t>¿</a:t>
            </a:r>
            <a:r>
              <a:rPr lang="en-US" altLang="en-US" dirty="0" err="1" smtClean="0">
                <a:latin typeface="Calibri" panose="020F0502020204030204" pitchFamily="34" charset="0"/>
              </a:rPr>
              <a:t>Qué</a:t>
            </a:r>
            <a:r>
              <a:rPr lang="en-US" altLang="en-US" dirty="0" smtClean="0">
                <a:latin typeface="Calibri" panose="020F0502020204030204" pitchFamily="34" charset="0"/>
              </a:rPr>
              <a:t> </a:t>
            </a:r>
            <a:r>
              <a:rPr lang="en-US" altLang="en-US" dirty="0" err="1" smtClean="0">
                <a:latin typeface="Calibri" panose="020F0502020204030204" pitchFamily="34" charset="0"/>
              </a:rPr>
              <a:t>pasa</a:t>
            </a:r>
            <a:r>
              <a:rPr lang="en-US" altLang="en-US" dirty="0" smtClean="0">
                <a:latin typeface="Calibri" panose="020F0502020204030204" pitchFamily="34" charset="0"/>
              </a:rPr>
              <a:t> con las </a:t>
            </a:r>
            <a:r>
              <a:rPr lang="en-US" altLang="en-US" dirty="0" err="1" smtClean="0">
                <a:latin typeface="Calibri" panose="020F0502020204030204" pitchFamily="34" charset="0"/>
              </a:rPr>
              <a:t>formas</a:t>
            </a:r>
            <a:r>
              <a:rPr lang="en-US" altLang="en-US" dirty="0" smtClean="0">
                <a:latin typeface="Calibri" panose="020F0502020204030204" pitchFamily="34" charset="0"/>
              </a:rPr>
              <a:t> de arte </a:t>
            </a:r>
            <a:r>
              <a:rPr lang="en-US" altLang="en-US" dirty="0" err="1" smtClean="0">
                <a:latin typeface="Calibri" panose="020F0502020204030204" pitchFamily="34" charset="0"/>
              </a:rPr>
              <a:t>bellas</a:t>
            </a:r>
            <a:r>
              <a:rPr lang="en-US" altLang="en-US" dirty="0" smtClean="0">
                <a:latin typeface="Calibri" panose="020F0502020204030204" pitchFamily="34" charset="0"/>
              </a:rPr>
              <a:t> y </a:t>
            </a:r>
            <a:r>
              <a:rPr lang="en-US" altLang="en-US" dirty="0" err="1" smtClean="0">
                <a:latin typeface="Calibri" panose="020F0502020204030204" pitchFamily="34" charset="0"/>
              </a:rPr>
              <a:t>creativas</a:t>
            </a:r>
            <a:r>
              <a:rPr lang="en-US" altLang="en-US" dirty="0" smtClean="0">
                <a:latin typeface="Calibri" panose="020F0502020204030204" pitchFamily="34" charset="0"/>
              </a:rPr>
              <a:t> (que </a:t>
            </a:r>
            <a:r>
              <a:rPr lang="en-US" altLang="en-US" dirty="0" err="1" smtClean="0">
                <a:latin typeface="Calibri" panose="020F0502020204030204" pitchFamily="34" charset="0"/>
              </a:rPr>
              <a:t>pueden</a:t>
            </a:r>
            <a:r>
              <a:rPr lang="en-US" altLang="en-US" dirty="0" smtClean="0">
                <a:latin typeface="Calibri" panose="020F0502020204030204" pitchFamily="34" charset="0"/>
              </a:rPr>
              <a:t> </a:t>
            </a:r>
            <a:r>
              <a:rPr lang="en-US" altLang="en-US" dirty="0" err="1" smtClean="0">
                <a:latin typeface="Calibri" panose="020F0502020204030204" pitchFamily="34" charset="0"/>
              </a:rPr>
              <a:t>transmitir</a:t>
            </a:r>
            <a:r>
              <a:rPr lang="en-US" altLang="en-US" dirty="0" smtClean="0">
                <a:latin typeface="Calibri" panose="020F0502020204030204" pitchFamily="34" charset="0"/>
              </a:rPr>
              <a:t> un </a:t>
            </a:r>
            <a:r>
              <a:rPr lang="en-US" altLang="en-US" dirty="0" err="1" smtClean="0">
                <a:latin typeface="Calibri" panose="020F0502020204030204" pitchFamily="34" charset="0"/>
              </a:rPr>
              <a:t>buen</a:t>
            </a:r>
            <a:r>
              <a:rPr lang="en-US" altLang="en-US" dirty="0" smtClean="0">
                <a:latin typeface="Calibri" panose="020F0502020204030204" pitchFamily="34" charset="0"/>
              </a:rPr>
              <a:t> </a:t>
            </a:r>
            <a:r>
              <a:rPr lang="en-US" altLang="en-US" dirty="0" err="1" smtClean="0">
                <a:latin typeface="Calibri" panose="020F0502020204030204" pitchFamily="34" charset="0"/>
              </a:rPr>
              <a:t>mensaje</a:t>
            </a:r>
            <a:r>
              <a:rPr lang="en-US" altLang="en-US" dirty="0" smtClean="0">
                <a:latin typeface="Calibri" panose="020F0502020204030204" pitchFamily="34" charset="0"/>
              </a:rPr>
              <a:t>) que </a:t>
            </a:r>
            <a:r>
              <a:rPr lang="en-US" altLang="en-US" dirty="0" err="1" smtClean="0">
                <a:latin typeface="Calibri" panose="020F0502020204030204" pitchFamily="34" charset="0"/>
              </a:rPr>
              <a:t>tienen</a:t>
            </a:r>
            <a:r>
              <a:rPr lang="en-US" altLang="en-US" dirty="0" smtClean="0">
                <a:latin typeface="Calibri" panose="020F0502020204030204" pitchFamily="34" charset="0"/>
              </a:rPr>
              <a:t> (</a:t>
            </a:r>
            <a:r>
              <a:rPr lang="en-US" altLang="en-US" dirty="0" err="1" smtClean="0">
                <a:latin typeface="Calibri" panose="020F0502020204030204" pitchFamily="34" charset="0"/>
              </a:rPr>
              <a:t>incidentalmente</a:t>
            </a:r>
            <a:r>
              <a:rPr lang="en-US" altLang="en-US" dirty="0" smtClean="0">
                <a:latin typeface="Calibri" panose="020F0502020204030204" pitchFamily="34" charset="0"/>
              </a:rPr>
              <a:t>) </a:t>
            </a:r>
            <a:r>
              <a:rPr lang="en-US" altLang="en-US" dirty="0" err="1" smtClean="0">
                <a:latin typeface="Calibri" panose="020F0502020204030204" pitchFamily="34" charset="0"/>
              </a:rPr>
              <a:t>desnudez</a:t>
            </a:r>
            <a:r>
              <a:rPr lang="en-US" altLang="en-US" dirty="0" smtClean="0">
                <a:latin typeface="Calibri" panose="020F0502020204030204" pitchFamily="34" charset="0"/>
              </a:rPr>
              <a:t> y </a:t>
            </a:r>
            <a:r>
              <a:rPr lang="en-US" altLang="en-US" dirty="0" err="1" smtClean="0">
                <a:latin typeface="Calibri" panose="020F0502020204030204" pitchFamily="34" charset="0"/>
              </a:rPr>
              <a:t>blasfemias</a:t>
            </a:r>
            <a:r>
              <a:rPr lang="en-US" altLang="en-US" dirty="0" smtClean="0">
                <a:latin typeface="Calibri" panose="020F0502020204030204" pitchFamily="34" charset="0"/>
              </a:rPr>
              <a:t>, porque son </a:t>
            </a:r>
            <a:r>
              <a:rPr lang="en-US" altLang="en-US" dirty="0" err="1" smtClean="0">
                <a:latin typeface="Calibri" panose="020F0502020204030204" pitchFamily="34" charset="0"/>
              </a:rPr>
              <a:t>reproducciones</a:t>
            </a:r>
            <a:r>
              <a:rPr lang="en-US" altLang="en-US" dirty="0" smtClean="0">
                <a:latin typeface="Calibri" panose="020F0502020204030204" pitchFamily="34" charset="0"/>
              </a:rPr>
              <a:t> de la </a:t>
            </a:r>
            <a:r>
              <a:rPr lang="en-US" altLang="en-US" dirty="0" err="1" smtClean="0">
                <a:latin typeface="Calibri" panose="020F0502020204030204" pitchFamily="34" charset="0"/>
              </a:rPr>
              <a:t>realidad</a:t>
            </a:r>
            <a:r>
              <a:rPr lang="en-US" altLang="en-US" dirty="0" smtClean="0">
                <a:latin typeface="Calibri" panose="020F0502020204030204" pitchFamily="34" charset="0"/>
              </a:rPr>
              <a:t>?</a:t>
            </a:r>
          </a:p>
          <a:p>
            <a:pPr algn="l" rtl="0"/>
            <a:r>
              <a:rPr lang="en-US" altLang="en-US" dirty="0" smtClean="0">
                <a:latin typeface="Calibri" panose="020F0502020204030204" pitchFamily="34" charset="0"/>
              </a:rPr>
              <a:t>¿</a:t>
            </a:r>
            <a:r>
              <a:rPr lang="en-US" altLang="en-US" dirty="0" err="1" smtClean="0">
                <a:latin typeface="Calibri" panose="020F0502020204030204" pitchFamily="34" charset="0"/>
              </a:rPr>
              <a:t>Qué</a:t>
            </a:r>
            <a:r>
              <a:rPr lang="en-US" altLang="en-US" dirty="0" smtClean="0">
                <a:latin typeface="Calibri" panose="020F0502020204030204" pitchFamily="34" charset="0"/>
              </a:rPr>
              <a:t> </a:t>
            </a:r>
            <a:r>
              <a:rPr lang="en-US" altLang="en-US" dirty="0" err="1" smtClean="0">
                <a:latin typeface="Calibri" panose="020F0502020204030204" pitchFamily="34" charset="0"/>
              </a:rPr>
              <a:t>pasa</a:t>
            </a:r>
            <a:r>
              <a:rPr lang="en-US" altLang="en-US" dirty="0" smtClean="0">
                <a:latin typeface="Calibri" panose="020F0502020204030204" pitchFamily="34" charset="0"/>
              </a:rPr>
              <a:t> con el arte (</a:t>
            </a:r>
            <a:r>
              <a:rPr lang="en-US" altLang="en-US" dirty="0" err="1" smtClean="0">
                <a:latin typeface="Calibri" panose="020F0502020204030204" pitchFamily="34" charset="0"/>
              </a:rPr>
              <a:t>incluida</a:t>
            </a:r>
            <a:r>
              <a:rPr lang="en-US" altLang="en-US" dirty="0" smtClean="0">
                <a:latin typeface="Calibri" panose="020F0502020204030204" pitchFamily="34" charset="0"/>
              </a:rPr>
              <a:t> la </a:t>
            </a:r>
            <a:r>
              <a:rPr lang="en-US" altLang="en-US" dirty="0" err="1" smtClean="0">
                <a:latin typeface="Calibri" panose="020F0502020204030204" pitchFamily="34" charset="0"/>
              </a:rPr>
              <a:t>danza</a:t>
            </a:r>
            <a:r>
              <a:rPr lang="en-US" altLang="en-US" dirty="0" smtClean="0">
                <a:latin typeface="Calibri" panose="020F0502020204030204" pitchFamily="34" charset="0"/>
              </a:rPr>
              <a:t> y </a:t>
            </a:r>
            <a:r>
              <a:rPr lang="en-US" altLang="en-US" dirty="0" err="1" smtClean="0">
                <a:latin typeface="Calibri" panose="020F0502020204030204" pitchFamily="34" charset="0"/>
              </a:rPr>
              <a:t>algunos</a:t>
            </a:r>
            <a:r>
              <a:rPr lang="en-US" altLang="en-US" dirty="0" smtClean="0">
                <a:latin typeface="Calibri" panose="020F0502020204030204" pitchFamily="34" charset="0"/>
              </a:rPr>
              <a:t> </a:t>
            </a:r>
            <a:r>
              <a:rPr lang="en-US" altLang="en-US" dirty="0" err="1" smtClean="0">
                <a:latin typeface="Calibri" panose="020F0502020204030204" pitchFamily="34" charset="0"/>
              </a:rPr>
              <a:t>deportes</a:t>
            </a:r>
            <a:r>
              <a:rPr lang="en-US" altLang="en-US" dirty="0" smtClean="0">
                <a:latin typeface="Calibri" panose="020F0502020204030204" pitchFamily="34" charset="0"/>
              </a:rPr>
              <a:t>) que </a:t>
            </a:r>
            <a:r>
              <a:rPr lang="en-US" altLang="en-US" dirty="0" err="1" smtClean="0">
                <a:latin typeface="Calibri" panose="020F0502020204030204" pitchFamily="34" charset="0"/>
              </a:rPr>
              <a:t>celebra</a:t>
            </a:r>
            <a:r>
              <a:rPr lang="en-US" altLang="en-US" dirty="0" smtClean="0">
                <a:latin typeface="Calibri" panose="020F0502020204030204" pitchFamily="34" charset="0"/>
              </a:rPr>
              <a:t> la </a:t>
            </a:r>
            <a:r>
              <a:rPr lang="en-US" altLang="en-US" dirty="0" err="1" smtClean="0">
                <a:latin typeface="Calibri" panose="020F0502020204030204" pitchFamily="34" charset="0"/>
              </a:rPr>
              <a:t>belleza</a:t>
            </a:r>
            <a:r>
              <a:rPr lang="en-US" altLang="en-US" dirty="0" smtClean="0">
                <a:latin typeface="Calibri" panose="020F0502020204030204" pitchFamily="34" charset="0"/>
              </a:rPr>
              <a:t> de la forma </a:t>
            </a:r>
            <a:r>
              <a:rPr lang="en-US" altLang="en-US" dirty="0" err="1" smtClean="0">
                <a:latin typeface="Calibri" panose="020F0502020204030204" pitchFamily="34" charset="0"/>
              </a:rPr>
              <a:t>humana</a:t>
            </a:r>
            <a:r>
              <a:rPr lang="en-US" altLang="en-US" dirty="0" smtClean="0">
                <a:latin typeface="Calibri" panose="020F0502020204030204" pitchFamily="34" charset="0"/>
              </a:rPr>
              <a:t>?</a:t>
            </a:r>
          </a:p>
          <a:p>
            <a:pPr algn="l" rtl="0"/>
            <a:r>
              <a:rPr lang="en-US" altLang="en-US" dirty="0" smtClean="0">
                <a:latin typeface="Calibri" panose="020F0502020204030204" pitchFamily="34" charset="0"/>
              </a:rPr>
              <a:t>¿</a:t>
            </a:r>
            <a:r>
              <a:rPr lang="en-US" altLang="en-US" dirty="0" err="1" smtClean="0">
                <a:latin typeface="Calibri" panose="020F0502020204030204" pitchFamily="34" charset="0"/>
              </a:rPr>
              <a:t>Qué</a:t>
            </a:r>
            <a:r>
              <a:rPr lang="en-US" altLang="en-US" dirty="0" smtClean="0">
                <a:latin typeface="Calibri" panose="020F0502020204030204" pitchFamily="34" charset="0"/>
              </a:rPr>
              <a:t> </a:t>
            </a:r>
            <a:r>
              <a:rPr lang="en-US" altLang="en-US" dirty="0" err="1" smtClean="0">
                <a:latin typeface="Calibri" panose="020F0502020204030204" pitchFamily="34" charset="0"/>
              </a:rPr>
              <a:t>énfasis</a:t>
            </a:r>
            <a:r>
              <a:rPr lang="en-US" altLang="en-US" dirty="0" smtClean="0">
                <a:latin typeface="Calibri" panose="020F0502020204030204" pitchFamily="34" charset="0"/>
              </a:rPr>
              <a:t> </a:t>
            </a:r>
            <a:r>
              <a:rPr lang="en-US" altLang="en-US" dirty="0" err="1" smtClean="0">
                <a:latin typeface="Calibri" panose="020F0502020204030204" pitchFamily="34" charset="0"/>
              </a:rPr>
              <a:t>debe</a:t>
            </a:r>
            <a:r>
              <a:rPr lang="en-US" altLang="en-US" dirty="0" smtClean="0">
                <a:latin typeface="Calibri" panose="020F0502020204030204" pitchFamily="34" charset="0"/>
              </a:rPr>
              <a:t> </a:t>
            </a:r>
            <a:r>
              <a:rPr lang="en-US" altLang="en-US" dirty="0" err="1" smtClean="0">
                <a:latin typeface="Calibri" panose="020F0502020204030204" pitchFamily="34" charset="0"/>
              </a:rPr>
              <a:t>poner</a:t>
            </a:r>
            <a:r>
              <a:rPr lang="en-US" altLang="en-US" dirty="0" smtClean="0">
                <a:latin typeface="Calibri" panose="020F0502020204030204" pitchFamily="34" charset="0"/>
              </a:rPr>
              <a:t> un </a:t>
            </a:r>
            <a:r>
              <a:rPr lang="en-US" altLang="en-US" dirty="0" err="1" smtClean="0">
                <a:latin typeface="Calibri" panose="020F0502020204030204" pitchFamily="34" charset="0"/>
              </a:rPr>
              <a:t>cristiano</a:t>
            </a:r>
            <a:r>
              <a:rPr lang="en-US" altLang="en-US" dirty="0" smtClean="0">
                <a:latin typeface="Calibri" panose="020F0502020204030204" pitchFamily="34" charset="0"/>
              </a:rPr>
              <a:t> </a:t>
            </a:r>
            <a:r>
              <a:rPr lang="en-US" altLang="en-US" dirty="0" err="1" smtClean="0">
                <a:latin typeface="Calibri" panose="020F0502020204030204" pitchFamily="34" charset="0"/>
              </a:rPr>
              <a:t>en</a:t>
            </a:r>
            <a:r>
              <a:rPr lang="en-US" altLang="en-US" dirty="0" smtClean="0">
                <a:latin typeface="Calibri" panose="020F0502020204030204" pitchFamily="34" charset="0"/>
              </a:rPr>
              <a:t> la </a:t>
            </a:r>
            <a:r>
              <a:rPr lang="en-US" altLang="en-US" dirty="0" err="1" smtClean="0">
                <a:latin typeface="Calibri" panose="020F0502020204030204" pitchFamily="34" charset="0"/>
              </a:rPr>
              <a:t>participación</a:t>
            </a:r>
            <a:r>
              <a:rPr lang="en-US" altLang="en-US" dirty="0" smtClean="0">
                <a:latin typeface="Calibri" panose="020F0502020204030204" pitchFamily="34" charset="0"/>
              </a:rPr>
              <a:t> </a:t>
            </a:r>
            <a:r>
              <a:rPr lang="en-US" altLang="en-US" dirty="0" err="1" smtClean="0">
                <a:latin typeface="Calibri" panose="020F0502020204030204" pitchFamily="34" charset="0"/>
              </a:rPr>
              <a:t>en</a:t>
            </a:r>
            <a:r>
              <a:rPr lang="en-US" altLang="en-US" dirty="0" smtClean="0">
                <a:latin typeface="Calibri" panose="020F0502020204030204" pitchFamily="34" charset="0"/>
              </a:rPr>
              <a:t> las </a:t>
            </a:r>
            <a:r>
              <a:rPr lang="en-US" altLang="en-US" dirty="0" err="1" smtClean="0">
                <a:latin typeface="Calibri" panose="020F0502020204030204" pitchFamily="34" charset="0"/>
              </a:rPr>
              <a:t>artes</a:t>
            </a:r>
            <a:r>
              <a:rPr lang="en-US" altLang="en-US" dirty="0" smtClean="0">
                <a:latin typeface="Calibri" panose="020F0502020204030204" pitchFamily="34" charset="0"/>
              </a:rPr>
              <a:t>? </a:t>
            </a:r>
            <a:r>
              <a:rPr lang="en-US" altLang="en-US" dirty="0" smtClean="0">
                <a:latin typeface="Calibri" panose="020F0502020204030204" pitchFamily="34" charset="0"/>
              </a:rPr>
              <a:t>…¿Con </a:t>
            </a:r>
            <a:r>
              <a:rPr lang="en-US" altLang="en-US" dirty="0" err="1" smtClean="0">
                <a:latin typeface="Calibri" panose="020F0502020204030204" pitchFamily="34" charset="0"/>
              </a:rPr>
              <a:t>qué</a:t>
            </a:r>
            <a:r>
              <a:rPr lang="en-US" altLang="en-US" dirty="0" smtClean="0">
                <a:latin typeface="Calibri" panose="020F0502020204030204" pitchFamily="34" charset="0"/>
              </a:rPr>
              <a:t> </a:t>
            </a:r>
            <a:r>
              <a:rPr lang="en-US" altLang="en-US" dirty="0" err="1" smtClean="0">
                <a:latin typeface="Calibri" panose="020F0502020204030204" pitchFamily="34" charset="0"/>
              </a:rPr>
              <a:t>criterio</a:t>
            </a:r>
            <a:r>
              <a:rPr lang="en-US" altLang="en-US" dirty="0" smtClean="0">
                <a:latin typeface="Calibri" panose="020F0502020204030204" pitchFamily="34" charset="0"/>
              </a:rPr>
              <a:t> y </a:t>
            </a:r>
            <a:r>
              <a:rPr lang="en-US" altLang="en-US" dirty="0" err="1" smtClean="0">
                <a:latin typeface="Calibri" panose="020F0502020204030204" pitchFamily="34" charset="0"/>
              </a:rPr>
              <a:t>cautela</a:t>
            </a:r>
            <a:r>
              <a:rPr lang="en-US" altLang="en-US" dirty="0" smtClean="0">
                <a:latin typeface="Calibri" panose="020F0502020204030204" pitchFamily="34" charset="0"/>
              </a:rPr>
              <a:t>?</a:t>
            </a:r>
          </a:p>
        </p:txBody>
      </p:sp>
      <p:sp>
        <p:nvSpPr>
          <p:cNvPr id="124932"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1504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3712CB2-67BA-49DA-B810-1B0F04E64393}" type="slidenum">
              <a:rPr lang="en-US" altLang="en-US" sz="1400"/>
              <a:pPr algn="l" rtl="0">
                <a:spcBef>
                  <a:spcPct val="0"/>
                </a:spcBef>
                <a:buFontTx/>
                <a:buNone/>
              </a:pPr>
              <a:t>176</a:t>
            </a:fld>
            <a:endParaRPr lang="en-US" altLang="en-US" sz="1400"/>
          </a:p>
        </p:txBody>
      </p:sp>
    </p:spTree>
    <p:extLst>
      <p:ext uri="{BB962C8B-B14F-4D97-AF65-F5344CB8AC3E}">
        <p14:creationId xmlns:p14="http://schemas.microsoft.com/office/powerpoint/2010/main" val="9008596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err="1" smtClean="0"/>
              <a:t>Ponga</a:t>
            </a:r>
            <a:r>
              <a:rPr lang="en-US" dirty="0" smtClean="0"/>
              <a:t> </a:t>
            </a:r>
            <a:r>
              <a:rPr lang="en-US" dirty="0"/>
              <a:t>estos </a:t>
            </a:r>
            <a:r>
              <a:rPr lang="en-US" dirty="0" err="1"/>
              <a:t>en</a:t>
            </a:r>
            <a:r>
              <a:rPr lang="en-US" dirty="0"/>
              <a:t> orden, por...</a:t>
            </a:r>
          </a:p>
        </p:txBody>
      </p:sp>
      <p:sp>
        <p:nvSpPr>
          <p:cNvPr id="216067" name="Content Placeholder 2"/>
          <p:cNvSpPr>
            <a:spLocks noGrp="1" noChangeArrowheads="1"/>
          </p:cNvSpPr>
          <p:nvPr>
            <p:ph idx="1"/>
          </p:nvPr>
        </p:nvSpPr>
        <p:spPr>
          <a:xfrm>
            <a:off x="76200" y="609600"/>
            <a:ext cx="4572000" cy="6096000"/>
          </a:xfrm>
        </p:spPr>
        <p:txBody>
          <a:bodyPr/>
          <a:lstStyle/>
          <a:p>
            <a:pPr algn="l" rtl="0"/>
            <a:r>
              <a:rPr lang="en-US" altLang="en-US" sz="2400" b="1" dirty="0" err="1" smtClean="0">
                <a:latin typeface="Calibri" panose="020F0502020204030204" pitchFamily="34" charset="0"/>
              </a:rPr>
              <a:t>Significado</a:t>
            </a:r>
            <a:r>
              <a:rPr lang="en-US" altLang="en-US" sz="2400" b="1" dirty="0" smtClean="0">
                <a:latin typeface="Calibri" panose="020F0502020204030204" pitchFamily="34" charset="0"/>
              </a:rPr>
              <a:t> y </a:t>
            </a:r>
            <a:r>
              <a:rPr lang="en-US" altLang="en-US" sz="2400" b="1" dirty="0" err="1" smtClean="0">
                <a:latin typeface="Calibri" panose="020F0502020204030204" pitchFamily="34" charset="0"/>
              </a:rPr>
              <a:t>contenido</a:t>
            </a:r>
            <a:r>
              <a:rPr lang="en-US" altLang="en-US" sz="2400" b="1" dirty="0" smtClean="0">
                <a:latin typeface="Calibri" panose="020F0502020204030204" pitchFamily="34" charset="0"/>
              </a:rPr>
              <a:t> </a:t>
            </a:r>
            <a:r>
              <a:rPr lang="en-US" altLang="en-US" sz="2400" b="1" dirty="0" err="1" smtClean="0">
                <a:latin typeface="Calibri" panose="020F0502020204030204" pitchFamily="34" charset="0"/>
              </a:rPr>
              <a:t>lógico</a:t>
            </a:r>
            <a:r>
              <a:rPr lang="en-US" altLang="en-US" sz="2400" b="1" dirty="0" smtClean="0">
                <a:latin typeface="Calibri" panose="020F0502020204030204" pitchFamily="34" charset="0"/>
              </a:rPr>
              <a:t/>
            </a:r>
            <a:br>
              <a:rPr lang="en-US" altLang="en-US" sz="2400" b="1" dirty="0" smtClean="0">
                <a:latin typeface="Calibri" panose="020F0502020204030204" pitchFamily="34" charset="0"/>
              </a:rPr>
            </a:br>
            <a:r>
              <a:rPr lang="en-US" altLang="en-US" sz="1400" dirty="0" smtClean="0">
                <a:latin typeface="Calibri" panose="020F0502020204030204" pitchFamily="34" charset="0"/>
              </a:rPr>
              <a:t>(</a:t>
            </a:r>
            <a:r>
              <a:rPr lang="en-US" altLang="en-US" sz="1400" dirty="0" err="1" smtClean="0">
                <a:latin typeface="Calibri" panose="020F0502020204030204" pitchFamily="34" charset="0"/>
              </a:rPr>
              <a:t>qué</a:t>
            </a:r>
            <a:r>
              <a:rPr lang="en-US" altLang="en-US" sz="1400" dirty="0" smtClean="0">
                <a:latin typeface="Calibri" panose="020F0502020204030204" pitchFamily="34" charset="0"/>
              </a:rPr>
              <a:t> </a:t>
            </a:r>
            <a:r>
              <a:rPr lang="en-US" altLang="en-US" sz="1400" dirty="0" err="1" smtClean="0">
                <a:latin typeface="Calibri" panose="020F0502020204030204" pitchFamily="34" charset="0"/>
              </a:rPr>
              <a:t>claro</a:t>
            </a:r>
            <a:r>
              <a:rPr lang="en-US" altLang="en-US" sz="1400" dirty="0" smtClean="0">
                <a:latin typeface="Calibri" panose="020F0502020204030204" pitchFamily="34" charset="0"/>
              </a:rPr>
              <a:t> e </a:t>
            </a:r>
            <a:r>
              <a:rPr lang="en-US" altLang="en-US" sz="1400" dirty="0" err="1" smtClean="0">
                <a:latin typeface="Calibri" panose="020F0502020204030204" pitchFamily="34" charset="0"/>
              </a:rPr>
              <a:t>inequívoco</a:t>
            </a:r>
            <a:r>
              <a:rPr lang="en-US" altLang="en-US" sz="1400" dirty="0" smtClean="0">
                <a:latin typeface="Calibri" panose="020F0502020204030204" pitchFamily="34" charset="0"/>
              </a:rPr>
              <a:t> </a:t>
            </a:r>
            <a:r>
              <a:rPr lang="en-US" altLang="en-US" sz="1400" dirty="0" err="1" smtClean="0">
                <a:latin typeface="Calibri" panose="020F0502020204030204" pitchFamily="34" charset="0"/>
              </a:rPr>
              <a:t>es</a:t>
            </a:r>
            <a:r>
              <a:rPr lang="en-US" altLang="en-US" sz="1400" dirty="0" smtClean="0">
                <a:latin typeface="Calibri" panose="020F0502020204030204" pitchFamily="34" charset="0"/>
              </a:rPr>
              <a:t> el </a:t>
            </a:r>
            <a:r>
              <a:rPr lang="en-US" altLang="en-US" sz="1400" dirty="0" err="1" smtClean="0">
                <a:latin typeface="Calibri" panose="020F0502020204030204" pitchFamily="34" charset="0"/>
              </a:rPr>
              <a:t>mensaje</a:t>
            </a:r>
            <a:r>
              <a:rPr lang="en-US" altLang="en-US" sz="1400" dirty="0" smtClean="0">
                <a:latin typeface="Calibri" panose="020F0502020204030204" pitchFamily="34" charset="0"/>
              </a:rPr>
              <a:t> del </a:t>
            </a:r>
            <a:r>
              <a:rPr lang="en-US" altLang="en-US" sz="1400" dirty="0" err="1" smtClean="0">
                <a:latin typeface="Calibri" panose="020F0502020204030204" pitchFamily="34" charset="0"/>
              </a:rPr>
              <a:t>artista</a:t>
            </a:r>
            <a:r>
              <a:rPr lang="en-US" altLang="en-US" sz="1400" dirty="0" smtClean="0">
                <a:latin typeface="Calibri" panose="020F0502020204030204" pitchFamily="34" charset="0"/>
              </a:rPr>
              <a:t>)</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br>
              <a:rPr lang="en-US" altLang="en-US" sz="1400" dirty="0" smtClean="0">
                <a:latin typeface="Calibri" panose="020F0502020204030204" pitchFamily="34" charset="0"/>
              </a:rPr>
            </a:br>
            <a:endParaRPr lang="en-US" altLang="en-US" sz="1400" dirty="0" smtClean="0">
              <a:latin typeface="Calibri" panose="020F0502020204030204" pitchFamily="34" charset="0"/>
            </a:endParaRPr>
          </a:p>
          <a:p>
            <a:pPr algn="l" rtl="0"/>
            <a:r>
              <a:rPr lang="en-US" altLang="en-US" sz="2400" b="1" dirty="0" err="1" smtClean="0">
                <a:latin typeface="Calibri" panose="020F0502020204030204" pitchFamily="34" charset="0"/>
              </a:rPr>
              <a:t>Impacto</a:t>
            </a:r>
            <a:r>
              <a:rPr lang="en-US" altLang="en-US" sz="2400" b="1" dirty="0" smtClean="0">
                <a:latin typeface="Calibri" panose="020F0502020204030204" pitchFamily="34" charset="0"/>
              </a:rPr>
              <a:t> </a:t>
            </a:r>
            <a:r>
              <a:rPr lang="en-US" altLang="en-US" sz="2400" b="1" dirty="0" err="1" smtClean="0">
                <a:latin typeface="Calibri" panose="020F0502020204030204" pitchFamily="34" charset="0"/>
              </a:rPr>
              <a:t>físico</a:t>
            </a:r>
            <a:r>
              <a:rPr lang="en-US" altLang="en-US" sz="2400" b="1" dirty="0" smtClean="0">
                <a:latin typeface="Calibri" panose="020F0502020204030204" pitchFamily="34" charset="0"/>
              </a:rPr>
              <a:t> y </a:t>
            </a:r>
            <a:r>
              <a:rPr lang="en-US" altLang="en-US" sz="2400" b="1" dirty="0" err="1" smtClean="0">
                <a:latin typeface="Calibri" panose="020F0502020204030204" pitchFamily="34" charset="0"/>
              </a:rPr>
              <a:t>emocional</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1400" dirty="0" smtClean="0">
                <a:latin typeface="Calibri" panose="020F0502020204030204" pitchFamily="34" charset="0"/>
              </a:rPr>
              <a:t>(</a:t>
            </a:r>
            <a:r>
              <a:rPr lang="en-US" altLang="en-US" sz="1400" dirty="0" err="1" smtClean="0">
                <a:latin typeface="Calibri" panose="020F0502020204030204" pitchFamily="34" charset="0"/>
              </a:rPr>
              <a:t>magnitud</a:t>
            </a:r>
            <a:r>
              <a:rPr lang="en-US" altLang="en-US" sz="1400" dirty="0" smtClean="0">
                <a:latin typeface="Calibri" panose="020F0502020204030204" pitchFamily="34" charset="0"/>
              </a:rPr>
              <a:t> de la </a:t>
            </a:r>
            <a:r>
              <a:rPr lang="en-US" altLang="en-US" sz="1400" dirty="0" err="1" smtClean="0">
                <a:latin typeface="Calibri" panose="020F0502020204030204" pitchFamily="34" charset="0"/>
              </a:rPr>
              <a:t>experiencia</a:t>
            </a:r>
            <a:r>
              <a:rPr lang="en-US" altLang="en-US" sz="1400" dirty="0" smtClean="0">
                <a:latin typeface="Calibri" panose="020F0502020204030204" pitchFamily="34" charset="0"/>
              </a:rPr>
              <a:t> de </a:t>
            </a:r>
            <a:r>
              <a:rPr lang="en-US" altLang="en-US" sz="1400" dirty="0" err="1" smtClean="0">
                <a:latin typeface="Calibri" panose="020F0502020204030204" pitchFamily="34" charset="0"/>
              </a:rPr>
              <a:t>los</a:t>
            </a:r>
            <a:r>
              <a:rPr lang="en-US" altLang="en-US" sz="1400" dirty="0" smtClean="0">
                <a:latin typeface="Calibri" panose="020F0502020204030204" pitchFamily="34" charset="0"/>
              </a:rPr>
              <a:t> </a:t>
            </a:r>
            <a:r>
              <a:rPr lang="en-US" altLang="en-US" sz="1400" dirty="0" err="1" smtClean="0">
                <a:latin typeface="Calibri" panose="020F0502020204030204" pitchFamily="34" charset="0"/>
              </a:rPr>
              <a:t>observadores</a:t>
            </a:r>
            <a:r>
              <a:rPr lang="en-US" altLang="en-US" sz="1400" dirty="0" smtClean="0">
                <a:latin typeface="Calibri" panose="020F0502020204030204" pitchFamily="34" charset="0"/>
              </a:rPr>
              <a:t>/</a:t>
            </a:r>
            <a:r>
              <a:rPr lang="en-US" altLang="en-US" sz="1400" dirty="0" err="1" smtClean="0">
                <a:latin typeface="Calibri" panose="020F0502020204030204" pitchFamily="34" charset="0"/>
              </a:rPr>
              <a:t>participantes</a:t>
            </a:r>
            <a:r>
              <a:rPr lang="en-US" altLang="en-US" sz="1400" dirty="0" smtClean="0">
                <a:latin typeface="Calibri" panose="020F0502020204030204" pitchFamily="34" charset="0"/>
              </a:rPr>
              <a:t>)</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a:p>
            <a:pPr marL="857250" lvl="1" indent="-457200" algn="l" rtl="0">
              <a:buFont typeface="Verdana" panose="020B0604030504040204" pitchFamily="34" charset="0"/>
              <a:buAutoNum type="arabicPeriod"/>
            </a:pPr>
            <a:r>
              <a:rPr lang="en-US" altLang="en-US" sz="1400" dirty="0" smtClean="0">
                <a:latin typeface="Calibri" panose="020F0502020204030204" pitchFamily="34" charset="0"/>
              </a:rPr>
              <a:t> </a:t>
            </a:r>
          </a:p>
        </p:txBody>
      </p:sp>
      <p:sp>
        <p:nvSpPr>
          <p:cNvPr id="12595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 name="TextBox 4"/>
          <p:cNvSpPr txBox="1"/>
          <p:nvPr/>
        </p:nvSpPr>
        <p:spPr>
          <a:xfrm rot="19820750">
            <a:off x="5867400" y="2686050"/>
            <a:ext cx="2663825" cy="461963"/>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wrap="none">
            <a:spAutoFit/>
          </a:bodyPr>
          <a:lstStyle/>
          <a:p>
            <a:pPr algn="ctr" rtl="0">
              <a:defRPr/>
            </a:pPr>
            <a:r>
              <a:rPr lang="en-US" b="1" dirty="0" err="1" smtClean="0">
                <a:latin typeface="Calibri" panose="020F0502020204030204" pitchFamily="34" charset="0"/>
                <a:cs typeface="+mn-cs"/>
              </a:rPr>
              <a:t>Música</a:t>
            </a:r>
            <a:r>
              <a:rPr lang="en-US" b="1" dirty="0" smtClean="0">
                <a:latin typeface="Calibri" panose="020F0502020204030204" pitchFamily="34" charset="0"/>
                <a:cs typeface="+mn-cs"/>
              </a:rPr>
              <a:t> </a:t>
            </a:r>
            <a:r>
              <a:rPr lang="en-US" b="1" dirty="0">
                <a:latin typeface="Calibri" panose="020F0502020204030204" pitchFamily="34" charset="0"/>
                <a:cs typeface="+mn-cs"/>
              </a:rPr>
              <a:t>instrumental</a:t>
            </a:r>
          </a:p>
        </p:txBody>
      </p:sp>
      <p:sp>
        <p:nvSpPr>
          <p:cNvPr id="7" name="TextBox 6"/>
          <p:cNvSpPr txBox="1"/>
          <p:nvPr/>
        </p:nvSpPr>
        <p:spPr>
          <a:xfrm rot="755345">
            <a:off x="5672138" y="4799013"/>
            <a:ext cx="1433512" cy="461962"/>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wrap="none">
            <a:spAutoFit/>
          </a:bodyPr>
          <a:lstStyle/>
          <a:p>
            <a:pPr algn="ctr" rtl="0">
              <a:defRPr/>
            </a:pPr>
            <a:r>
              <a:rPr lang="en-US" b="1" dirty="0">
                <a:latin typeface="Calibri" panose="020F0502020204030204" pitchFamily="34" charset="0"/>
                <a:cs typeface="+mn-cs"/>
              </a:rPr>
              <a:t>Literatura</a:t>
            </a:r>
          </a:p>
        </p:txBody>
      </p:sp>
      <p:sp>
        <p:nvSpPr>
          <p:cNvPr id="8" name="TextBox 7"/>
          <p:cNvSpPr txBox="1"/>
          <p:nvPr/>
        </p:nvSpPr>
        <p:spPr>
          <a:xfrm rot="20989688">
            <a:off x="4892675" y="3737045"/>
            <a:ext cx="2439988" cy="707886"/>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a:spAutoFit/>
          </a:bodyPr>
          <a:lstStyle/>
          <a:p>
            <a:pPr algn="ctr" rtl="0">
              <a:defRPr/>
            </a:pPr>
            <a:r>
              <a:rPr lang="en-US" sz="2000" b="1" dirty="0">
                <a:latin typeface="Calibri" panose="020F0502020204030204" pitchFamily="34" charset="0"/>
                <a:cs typeface="+mn-cs"/>
              </a:rPr>
              <a:t>Noticias y </a:t>
            </a:r>
            <a:r>
              <a:rPr lang="en-US" sz="2000" b="1" dirty="0" err="1" smtClean="0">
                <a:latin typeface="Calibri" panose="020F0502020204030204" pitchFamily="34" charset="0"/>
                <a:cs typeface="+mn-cs"/>
              </a:rPr>
              <a:t>redacción</a:t>
            </a:r>
            <a:r>
              <a:rPr lang="en-US" sz="2000" b="1" dirty="0" smtClean="0">
                <a:latin typeface="Calibri" panose="020F0502020204030204" pitchFamily="34" charset="0"/>
                <a:cs typeface="+mn-cs"/>
              </a:rPr>
              <a:t> </a:t>
            </a:r>
            <a:r>
              <a:rPr lang="en-US" sz="2000" b="1" dirty="0" err="1" smtClean="0">
                <a:latin typeface="Calibri" panose="020F0502020204030204" pitchFamily="34" charset="0"/>
                <a:cs typeface="+mn-cs"/>
              </a:rPr>
              <a:t>académica</a:t>
            </a:r>
            <a:endParaRPr lang="en-US" sz="2000" b="1" dirty="0">
              <a:latin typeface="Calibri" panose="020F0502020204030204" pitchFamily="34" charset="0"/>
              <a:cs typeface="+mn-cs"/>
            </a:endParaRPr>
          </a:p>
        </p:txBody>
      </p:sp>
      <p:sp>
        <p:nvSpPr>
          <p:cNvPr id="9" name="TextBox 8"/>
          <p:cNvSpPr txBox="1"/>
          <p:nvPr/>
        </p:nvSpPr>
        <p:spPr>
          <a:xfrm rot="1903949">
            <a:off x="5011738" y="1797050"/>
            <a:ext cx="1558925" cy="1200150"/>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a:spAutoFit/>
          </a:bodyPr>
          <a:lstStyle/>
          <a:p>
            <a:pPr algn="ctr" rtl="0">
              <a:defRPr/>
            </a:pPr>
            <a:r>
              <a:rPr lang="en-US" b="1" dirty="0" err="1" smtClean="0">
                <a:latin typeface="Calibri" panose="020F0502020204030204" pitchFamily="34" charset="0"/>
                <a:cs typeface="+mn-cs"/>
              </a:rPr>
              <a:t>Escultura</a:t>
            </a:r>
            <a:r>
              <a:rPr lang="en-US" b="1" dirty="0">
                <a:latin typeface="Calibri" panose="020F0502020204030204" pitchFamily="34" charset="0"/>
                <a:cs typeface="+mn-cs"/>
              </a:rPr>
              <a:t>, </a:t>
            </a:r>
            <a:r>
              <a:rPr lang="en-US" b="1" dirty="0" err="1" smtClean="0">
                <a:latin typeface="Calibri" panose="020F0502020204030204" pitchFamily="34" charset="0"/>
                <a:cs typeface="+mn-cs"/>
              </a:rPr>
              <a:t>pintura</a:t>
            </a:r>
            <a:r>
              <a:rPr lang="en-US" b="1" dirty="0">
                <a:latin typeface="Calibri" panose="020F0502020204030204" pitchFamily="34" charset="0"/>
                <a:cs typeface="+mn-cs"/>
              </a:rPr>
              <a:t>, </a:t>
            </a:r>
            <a:r>
              <a:rPr lang="en-US" b="1" dirty="0" err="1" smtClean="0">
                <a:latin typeface="Calibri" panose="020F0502020204030204" pitchFamily="34" charset="0"/>
                <a:cs typeface="+mn-cs"/>
              </a:rPr>
              <a:t>fotos</a:t>
            </a:r>
            <a:endParaRPr lang="en-US" b="1" dirty="0">
              <a:latin typeface="Calibri" panose="020F0502020204030204" pitchFamily="34" charset="0"/>
              <a:cs typeface="+mn-cs"/>
            </a:endParaRPr>
          </a:p>
        </p:txBody>
      </p:sp>
      <p:sp>
        <p:nvSpPr>
          <p:cNvPr id="10" name="TextBox 9"/>
          <p:cNvSpPr txBox="1"/>
          <p:nvPr/>
        </p:nvSpPr>
        <p:spPr>
          <a:xfrm rot="390647">
            <a:off x="6994525" y="4391025"/>
            <a:ext cx="2032000" cy="830263"/>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a:spAutoFit/>
          </a:bodyPr>
          <a:lstStyle/>
          <a:p>
            <a:pPr algn="ctr" rtl="0">
              <a:defRPr/>
            </a:pPr>
            <a:r>
              <a:rPr lang="en-US" b="1" dirty="0">
                <a:latin typeface="Calibri" panose="020F0502020204030204" pitchFamily="34" charset="0"/>
                <a:cs typeface="+mn-cs"/>
              </a:rPr>
              <a:t>Arquitectura y </a:t>
            </a:r>
            <a:r>
              <a:rPr lang="en-US" b="1" dirty="0" err="1" smtClean="0">
                <a:latin typeface="Calibri" panose="020F0502020204030204" pitchFamily="34" charset="0"/>
                <a:cs typeface="+mn-cs"/>
              </a:rPr>
              <a:t>artesanía</a:t>
            </a:r>
            <a:endParaRPr lang="en-US" b="1" dirty="0">
              <a:latin typeface="Calibri" panose="020F0502020204030204" pitchFamily="34" charset="0"/>
              <a:cs typeface="+mn-cs"/>
            </a:endParaRPr>
          </a:p>
        </p:txBody>
      </p:sp>
      <p:sp>
        <p:nvSpPr>
          <p:cNvPr id="11" name="TextBox 10"/>
          <p:cNvSpPr txBox="1"/>
          <p:nvPr/>
        </p:nvSpPr>
        <p:spPr>
          <a:xfrm rot="951866">
            <a:off x="7647646" y="3413274"/>
            <a:ext cx="816249" cy="461665"/>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wrap="none">
            <a:spAutoFit/>
          </a:bodyPr>
          <a:lstStyle/>
          <a:p>
            <a:pPr algn="ctr" rtl="0">
              <a:defRPr/>
            </a:pPr>
            <a:r>
              <a:rPr lang="en-US" b="1" dirty="0" err="1" smtClean="0">
                <a:latin typeface="Calibri" panose="020F0502020204030204" pitchFamily="34" charset="0"/>
                <a:cs typeface="+mn-cs"/>
              </a:rPr>
              <a:t>Baile</a:t>
            </a:r>
            <a:endParaRPr lang="en-US" b="1" dirty="0">
              <a:latin typeface="Calibri" panose="020F0502020204030204" pitchFamily="34" charset="0"/>
              <a:cs typeface="+mn-cs"/>
            </a:endParaRPr>
          </a:p>
        </p:txBody>
      </p:sp>
      <p:sp>
        <p:nvSpPr>
          <p:cNvPr id="12" name="TextBox 11"/>
          <p:cNvSpPr txBox="1"/>
          <p:nvPr/>
        </p:nvSpPr>
        <p:spPr>
          <a:xfrm>
            <a:off x="6388894" y="1218793"/>
            <a:ext cx="2400300" cy="1015663"/>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a:spAutoFit/>
          </a:bodyPr>
          <a:lstStyle/>
          <a:p>
            <a:pPr algn="ctr" rtl="0">
              <a:defRPr/>
            </a:pPr>
            <a:r>
              <a:rPr lang="en-US" sz="2000" b="1" dirty="0" err="1" smtClean="0">
                <a:latin typeface="Calibri" panose="020F0502020204030204" pitchFamily="34" charset="0"/>
                <a:cs typeface="+mn-cs"/>
              </a:rPr>
              <a:t>Teatro</a:t>
            </a:r>
            <a:r>
              <a:rPr lang="en-US" sz="2000" b="1" dirty="0">
                <a:latin typeface="Calibri" panose="020F0502020204030204" pitchFamily="34" charset="0"/>
                <a:cs typeface="+mn-cs"/>
              </a:rPr>
              <a:t>, incluyendo</a:t>
            </a:r>
          </a:p>
          <a:p>
            <a:pPr algn="ctr" rtl="0">
              <a:defRPr/>
            </a:pPr>
            <a:r>
              <a:rPr lang="en-US" sz="2000" b="1" dirty="0" err="1">
                <a:latin typeface="Calibri" panose="020F0502020204030204" pitchFamily="34" charset="0"/>
                <a:cs typeface="+mn-cs"/>
              </a:rPr>
              <a:t>o</a:t>
            </a:r>
            <a:r>
              <a:rPr lang="en-US" sz="2000" b="1" dirty="0" err="1" smtClean="0">
                <a:latin typeface="Calibri" panose="020F0502020204030204" pitchFamily="34" charset="0"/>
                <a:cs typeface="+mn-cs"/>
              </a:rPr>
              <a:t>bras</a:t>
            </a:r>
            <a:r>
              <a:rPr lang="en-US" sz="2000" b="1" dirty="0" smtClean="0">
                <a:latin typeface="Calibri" panose="020F0502020204030204" pitchFamily="34" charset="0"/>
                <a:cs typeface="+mn-cs"/>
              </a:rPr>
              <a:t> </a:t>
            </a:r>
            <a:r>
              <a:rPr lang="en-US" sz="2000" b="1" dirty="0">
                <a:latin typeface="Calibri" panose="020F0502020204030204" pitchFamily="34" charset="0"/>
                <a:cs typeface="+mn-cs"/>
              </a:rPr>
              <a:t>de teatro, televisión, películas</a:t>
            </a:r>
          </a:p>
        </p:txBody>
      </p:sp>
      <p:sp>
        <p:nvSpPr>
          <p:cNvPr id="6" name="TextBox 5"/>
          <p:cNvSpPr txBox="1"/>
          <p:nvPr/>
        </p:nvSpPr>
        <p:spPr>
          <a:xfrm rot="19590855">
            <a:off x="7164231" y="5371455"/>
            <a:ext cx="932178" cy="461665"/>
          </a:xfrm>
          <a:prstGeom prst="rect">
            <a:avLst/>
          </a:prstGeom>
          <a:solidFill>
            <a:schemeClr val="bg1"/>
          </a:solidFill>
          <a:ln>
            <a:solidFill>
              <a:schemeClr val="tx1"/>
            </a:solidFill>
          </a:ln>
          <a:effectLst>
            <a:outerShdw blurRad="76200" dist="63500" dir="2700000" algn="tl" rotWithShape="0">
              <a:prstClr val="black">
                <a:alpha val="50000"/>
              </a:prstClr>
            </a:outerShdw>
          </a:effectLst>
        </p:spPr>
        <p:txBody>
          <a:bodyPr wrap="none">
            <a:spAutoFit/>
          </a:bodyPr>
          <a:lstStyle/>
          <a:p>
            <a:pPr algn="ctr" rtl="0">
              <a:defRPr/>
            </a:pPr>
            <a:r>
              <a:rPr lang="es-ES" b="1" dirty="0" smtClean="0">
                <a:latin typeface="Calibri" panose="020F0502020204030204" pitchFamily="34" charset="0"/>
                <a:cs typeface="+mn-cs"/>
              </a:rPr>
              <a:t>Canto</a:t>
            </a:r>
            <a:endParaRPr lang="en-US" b="1" dirty="0">
              <a:latin typeface="Calibri" panose="020F0502020204030204" pitchFamily="34" charset="0"/>
              <a:cs typeface="+mn-cs"/>
            </a:endParaRPr>
          </a:p>
        </p:txBody>
      </p:sp>
      <p:sp>
        <p:nvSpPr>
          <p:cNvPr id="216077"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F62DF4D-85AD-4637-A549-AC8284E1E776}" type="slidenum">
              <a:rPr lang="en-US" altLang="en-US" sz="1400"/>
              <a:pPr algn="l" rtl="0">
                <a:spcBef>
                  <a:spcPct val="0"/>
                </a:spcBef>
                <a:buFontTx/>
                <a:buNone/>
              </a:pPr>
              <a:t>177</a:t>
            </a:fld>
            <a:endParaRPr lang="en-US" altLang="en-US" sz="1400"/>
          </a:p>
        </p:txBody>
      </p:sp>
    </p:spTree>
    <p:extLst>
      <p:ext uri="{BB962C8B-B14F-4D97-AF65-F5344CB8AC3E}">
        <p14:creationId xmlns:p14="http://schemas.microsoft.com/office/powerpoint/2010/main" val="2946769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afterEffect">
                                  <p:stCondLst>
                                    <p:cond delay="0"/>
                                  </p:stCondLst>
                                  <p:endCondLst>
                                    <p:cond evt="onNext" delay="0">
                                      <p:tgtEl>
                                        <p:sldTgt/>
                                      </p:tgtEl>
                                    </p:cond>
                                  </p:end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nodeType="afterGroup">
                            <p:stCondLst>
                              <p:cond delay="1000"/>
                            </p:stCondLst>
                            <p:childTnLst>
                              <p:par>
                                <p:cTn id="12" presetID="32" presetClass="emph" presetSubtype="0" repeatCount="indefinite" fill="hold" grpId="0" nodeType="afterEffect">
                                  <p:stCondLst>
                                    <p:cond delay="0"/>
                                  </p:stCondLst>
                                  <p:endCondLst>
                                    <p:cond evt="onNext" delay="0">
                                      <p:tgtEl>
                                        <p:sldTgt/>
                                      </p:tgtEl>
                                    </p:cond>
                                  </p:endCondLst>
                                  <p:childTnLst>
                                    <p:animRot by="120000">
                                      <p:cBhvr>
                                        <p:cTn id="13" dur="100" fill="hold">
                                          <p:stCondLst>
                                            <p:cond delay="0"/>
                                          </p:stCondLst>
                                        </p:cTn>
                                        <p:tgtEl>
                                          <p:spTgt spid="12"/>
                                        </p:tgtEl>
                                        <p:attrNameLst>
                                          <p:attrName>r</p:attrName>
                                        </p:attrNameLst>
                                      </p:cBhvr>
                                    </p:animRot>
                                    <p:animRot by="-240000">
                                      <p:cBhvr>
                                        <p:cTn id="14" dur="200" fill="hold">
                                          <p:stCondLst>
                                            <p:cond delay="200"/>
                                          </p:stCondLst>
                                        </p:cTn>
                                        <p:tgtEl>
                                          <p:spTgt spid="12"/>
                                        </p:tgtEl>
                                        <p:attrNameLst>
                                          <p:attrName>r</p:attrName>
                                        </p:attrNameLst>
                                      </p:cBhvr>
                                    </p:animRot>
                                    <p:animRot by="240000">
                                      <p:cBhvr>
                                        <p:cTn id="15" dur="200" fill="hold">
                                          <p:stCondLst>
                                            <p:cond delay="400"/>
                                          </p:stCondLst>
                                        </p:cTn>
                                        <p:tgtEl>
                                          <p:spTgt spid="12"/>
                                        </p:tgtEl>
                                        <p:attrNameLst>
                                          <p:attrName>r</p:attrName>
                                        </p:attrNameLst>
                                      </p:cBhvr>
                                    </p:animRot>
                                    <p:animRot by="-240000">
                                      <p:cBhvr>
                                        <p:cTn id="16" dur="200" fill="hold">
                                          <p:stCondLst>
                                            <p:cond delay="600"/>
                                          </p:stCondLst>
                                        </p:cTn>
                                        <p:tgtEl>
                                          <p:spTgt spid="12"/>
                                        </p:tgtEl>
                                        <p:attrNameLst>
                                          <p:attrName>r</p:attrName>
                                        </p:attrNameLst>
                                      </p:cBhvr>
                                    </p:animRot>
                                    <p:animRot by="120000">
                                      <p:cBhvr>
                                        <p:cTn id="17" dur="200" fill="hold">
                                          <p:stCondLst>
                                            <p:cond delay="800"/>
                                          </p:stCondLst>
                                        </p:cTn>
                                        <p:tgtEl>
                                          <p:spTgt spid="12"/>
                                        </p:tgtEl>
                                        <p:attrNameLst>
                                          <p:attrName>r</p:attrName>
                                        </p:attrNameLst>
                                      </p:cBhvr>
                                    </p:animRot>
                                  </p:childTnLst>
                                </p:cTn>
                              </p:par>
                            </p:childTnLst>
                          </p:cTn>
                        </p:par>
                        <p:par>
                          <p:cTn id="18" fill="hold" nodeType="afterGroup">
                            <p:stCondLst>
                              <p:cond delay="2000"/>
                            </p:stCondLst>
                            <p:childTnLst>
                              <p:par>
                                <p:cTn id="19" presetID="32" presetClass="emph" presetSubtype="0" repeatCount="indefinite" fill="hold" grpId="0" nodeType="afterEffect">
                                  <p:stCondLst>
                                    <p:cond delay="0"/>
                                  </p:stCondLst>
                                  <p:endCondLst>
                                    <p:cond evt="onNext" delay="0">
                                      <p:tgtEl>
                                        <p:sldTgt/>
                                      </p:tgtEl>
                                    </p:cond>
                                  </p:end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par>
                          <p:cTn id="25" fill="hold" nodeType="afterGroup">
                            <p:stCondLst>
                              <p:cond delay="3000"/>
                            </p:stCondLst>
                            <p:childTnLst>
                              <p:par>
                                <p:cTn id="26" presetID="32" presetClass="emph" presetSubtype="0" repeatCount="indefinite" fill="hold" grpId="0" nodeType="afterEffect">
                                  <p:stCondLst>
                                    <p:cond delay="0"/>
                                  </p:stCondLst>
                                  <p:endCondLst>
                                    <p:cond evt="onNext" delay="0">
                                      <p:tgtEl>
                                        <p:sldTgt/>
                                      </p:tgtEl>
                                    </p:cond>
                                  </p:end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par>
                          <p:cTn id="32" fill="hold" nodeType="afterGroup">
                            <p:stCondLst>
                              <p:cond delay="4000"/>
                            </p:stCondLst>
                            <p:childTnLst>
                              <p:par>
                                <p:cTn id="33" presetID="32" presetClass="emph" presetSubtype="0" repeatCount="indefinite" fill="hold" grpId="0" nodeType="afterEffect">
                                  <p:stCondLst>
                                    <p:cond delay="0"/>
                                  </p:stCondLst>
                                  <p:endCondLst>
                                    <p:cond evt="onNext" delay="0">
                                      <p:tgtEl>
                                        <p:sldTgt/>
                                      </p:tgtEl>
                                    </p:cond>
                                  </p:end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nodeType="afterGroup">
                            <p:stCondLst>
                              <p:cond delay="5000"/>
                            </p:stCondLst>
                            <p:childTnLst>
                              <p:par>
                                <p:cTn id="40" presetID="32" presetClass="emph" presetSubtype="0" repeatCount="indefinite" fill="hold" grpId="0" nodeType="afterEffect">
                                  <p:stCondLst>
                                    <p:cond delay="0"/>
                                  </p:stCondLst>
                                  <p:endCondLst>
                                    <p:cond evt="onNext" delay="0">
                                      <p:tgtEl>
                                        <p:sldTgt/>
                                      </p:tgtEl>
                                    </p:cond>
                                  </p:endCondLst>
                                  <p:childTnLst>
                                    <p:animRot by="120000">
                                      <p:cBhvr>
                                        <p:cTn id="41" dur="100" fill="hold">
                                          <p:stCondLst>
                                            <p:cond delay="0"/>
                                          </p:stCondLst>
                                        </p:cTn>
                                        <p:tgtEl>
                                          <p:spTgt spid="10"/>
                                        </p:tgtEl>
                                        <p:attrNameLst>
                                          <p:attrName>r</p:attrName>
                                        </p:attrNameLst>
                                      </p:cBhvr>
                                    </p:animRot>
                                    <p:animRot by="-240000">
                                      <p:cBhvr>
                                        <p:cTn id="42" dur="200" fill="hold">
                                          <p:stCondLst>
                                            <p:cond delay="200"/>
                                          </p:stCondLst>
                                        </p:cTn>
                                        <p:tgtEl>
                                          <p:spTgt spid="10"/>
                                        </p:tgtEl>
                                        <p:attrNameLst>
                                          <p:attrName>r</p:attrName>
                                        </p:attrNameLst>
                                      </p:cBhvr>
                                    </p:animRot>
                                    <p:animRot by="240000">
                                      <p:cBhvr>
                                        <p:cTn id="43" dur="200" fill="hold">
                                          <p:stCondLst>
                                            <p:cond delay="400"/>
                                          </p:stCondLst>
                                        </p:cTn>
                                        <p:tgtEl>
                                          <p:spTgt spid="10"/>
                                        </p:tgtEl>
                                        <p:attrNameLst>
                                          <p:attrName>r</p:attrName>
                                        </p:attrNameLst>
                                      </p:cBhvr>
                                    </p:animRot>
                                    <p:animRot by="-240000">
                                      <p:cBhvr>
                                        <p:cTn id="44" dur="200" fill="hold">
                                          <p:stCondLst>
                                            <p:cond delay="600"/>
                                          </p:stCondLst>
                                        </p:cTn>
                                        <p:tgtEl>
                                          <p:spTgt spid="10"/>
                                        </p:tgtEl>
                                        <p:attrNameLst>
                                          <p:attrName>r</p:attrName>
                                        </p:attrNameLst>
                                      </p:cBhvr>
                                    </p:animRot>
                                    <p:animRot by="120000">
                                      <p:cBhvr>
                                        <p:cTn id="45" dur="200" fill="hold">
                                          <p:stCondLst>
                                            <p:cond delay="800"/>
                                          </p:stCondLst>
                                        </p:cTn>
                                        <p:tgtEl>
                                          <p:spTgt spid="10"/>
                                        </p:tgtEl>
                                        <p:attrNameLst>
                                          <p:attrName>r</p:attrName>
                                        </p:attrNameLst>
                                      </p:cBhvr>
                                    </p:animRot>
                                  </p:childTnLst>
                                </p:cTn>
                              </p:par>
                            </p:childTnLst>
                          </p:cTn>
                        </p:par>
                        <p:par>
                          <p:cTn id="46" fill="hold" nodeType="afterGroup">
                            <p:stCondLst>
                              <p:cond delay="6000"/>
                            </p:stCondLst>
                            <p:childTnLst>
                              <p:par>
                                <p:cTn id="47" presetID="32" presetClass="emph" presetSubtype="0" repeatCount="indefinite" fill="hold" grpId="0" nodeType="afterEffect">
                                  <p:stCondLst>
                                    <p:cond delay="0"/>
                                  </p:stCondLst>
                                  <p:endCondLst>
                                    <p:cond evt="onNext" delay="0">
                                      <p:tgtEl>
                                        <p:sldTgt/>
                                      </p:tgtEl>
                                    </p:cond>
                                  </p:endCondLst>
                                  <p:childTnLst>
                                    <p:animRot by="120000">
                                      <p:cBhvr>
                                        <p:cTn id="48" dur="100" fill="hold">
                                          <p:stCondLst>
                                            <p:cond delay="0"/>
                                          </p:stCondLst>
                                        </p:cTn>
                                        <p:tgtEl>
                                          <p:spTgt spid="7"/>
                                        </p:tgtEl>
                                        <p:attrNameLst>
                                          <p:attrName>r</p:attrName>
                                        </p:attrNameLst>
                                      </p:cBhvr>
                                    </p:animRot>
                                    <p:animRot by="-240000">
                                      <p:cBhvr>
                                        <p:cTn id="49" dur="200" fill="hold">
                                          <p:stCondLst>
                                            <p:cond delay="200"/>
                                          </p:stCondLst>
                                        </p:cTn>
                                        <p:tgtEl>
                                          <p:spTgt spid="7"/>
                                        </p:tgtEl>
                                        <p:attrNameLst>
                                          <p:attrName>r</p:attrName>
                                        </p:attrNameLst>
                                      </p:cBhvr>
                                    </p:animRot>
                                    <p:animRot by="240000">
                                      <p:cBhvr>
                                        <p:cTn id="50" dur="200" fill="hold">
                                          <p:stCondLst>
                                            <p:cond delay="400"/>
                                          </p:stCondLst>
                                        </p:cTn>
                                        <p:tgtEl>
                                          <p:spTgt spid="7"/>
                                        </p:tgtEl>
                                        <p:attrNameLst>
                                          <p:attrName>r</p:attrName>
                                        </p:attrNameLst>
                                      </p:cBhvr>
                                    </p:animRot>
                                    <p:animRot by="-240000">
                                      <p:cBhvr>
                                        <p:cTn id="51" dur="200" fill="hold">
                                          <p:stCondLst>
                                            <p:cond delay="600"/>
                                          </p:stCondLst>
                                        </p:cTn>
                                        <p:tgtEl>
                                          <p:spTgt spid="7"/>
                                        </p:tgtEl>
                                        <p:attrNameLst>
                                          <p:attrName>r</p:attrName>
                                        </p:attrNameLst>
                                      </p:cBhvr>
                                    </p:animRot>
                                    <p:animRot by="120000">
                                      <p:cBhvr>
                                        <p:cTn id="52" dur="200" fill="hold">
                                          <p:stCondLst>
                                            <p:cond delay="800"/>
                                          </p:stCondLst>
                                        </p:cTn>
                                        <p:tgtEl>
                                          <p:spTgt spid="7"/>
                                        </p:tgtEl>
                                        <p:attrNameLst>
                                          <p:attrName>r</p:attrName>
                                        </p:attrNameLst>
                                      </p:cBhvr>
                                    </p:animRot>
                                  </p:childTnLst>
                                </p:cTn>
                              </p:par>
                            </p:childTnLst>
                          </p:cTn>
                        </p:par>
                        <p:par>
                          <p:cTn id="53" fill="hold" nodeType="afterGroup">
                            <p:stCondLst>
                              <p:cond delay="7000"/>
                            </p:stCondLst>
                            <p:childTnLst>
                              <p:par>
                                <p:cTn id="54" presetID="32" presetClass="emph" presetSubtype="0" repeatCount="indefinite" fill="hold" grpId="0" nodeType="afterEffect">
                                  <p:stCondLst>
                                    <p:cond delay="0"/>
                                  </p:stCondLst>
                                  <p:endCondLst>
                                    <p:cond evt="onNext" delay="0">
                                      <p:tgtEl>
                                        <p:sldTgt/>
                                      </p:tgtEl>
                                    </p:cond>
                                  </p:endCondLst>
                                  <p:childTnLst>
                                    <p:animRot by="120000">
                                      <p:cBhvr>
                                        <p:cTn id="55" dur="100" fill="hold">
                                          <p:stCondLst>
                                            <p:cond delay="0"/>
                                          </p:stCondLst>
                                        </p:cTn>
                                        <p:tgtEl>
                                          <p:spTgt spid="6"/>
                                        </p:tgtEl>
                                        <p:attrNameLst>
                                          <p:attrName>r</p:attrName>
                                        </p:attrNameLst>
                                      </p:cBhvr>
                                    </p:animRot>
                                    <p:animRot by="-240000">
                                      <p:cBhvr>
                                        <p:cTn id="56" dur="200" fill="hold">
                                          <p:stCondLst>
                                            <p:cond delay="200"/>
                                          </p:stCondLst>
                                        </p:cTn>
                                        <p:tgtEl>
                                          <p:spTgt spid="6"/>
                                        </p:tgtEl>
                                        <p:attrNameLst>
                                          <p:attrName>r</p:attrName>
                                        </p:attrNameLst>
                                      </p:cBhvr>
                                    </p:animRot>
                                    <p:animRot by="240000">
                                      <p:cBhvr>
                                        <p:cTn id="57" dur="200" fill="hold">
                                          <p:stCondLst>
                                            <p:cond delay="400"/>
                                          </p:stCondLst>
                                        </p:cTn>
                                        <p:tgtEl>
                                          <p:spTgt spid="6"/>
                                        </p:tgtEl>
                                        <p:attrNameLst>
                                          <p:attrName>r</p:attrName>
                                        </p:attrNameLst>
                                      </p:cBhvr>
                                    </p:animRot>
                                    <p:animRot by="-240000">
                                      <p:cBhvr>
                                        <p:cTn id="58" dur="200" fill="hold">
                                          <p:stCondLst>
                                            <p:cond delay="600"/>
                                          </p:stCondLst>
                                        </p:cTn>
                                        <p:tgtEl>
                                          <p:spTgt spid="6"/>
                                        </p:tgtEl>
                                        <p:attrNameLst>
                                          <p:attrName>r</p:attrName>
                                        </p:attrNameLst>
                                      </p:cBhvr>
                                    </p:animRot>
                                    <p:animRot by="120000">
                                      <p:cBhvr>
                                        <p:cTn id="5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sz="3000" dirty="0"/>
              <a:t>Características de la expresión humana</a:t>
            </a:r>
          </a:p>
        </p:txBody>
      </p:sp>
      <p:sp>
        <p:nvSpPr>
          <p:cNvPr id="218115" name="Content Placeholder 2"/>
          <p:cNvSpPr>
            <a:spLocks noGrp="1" noChangeArrowheads="1"/>
          </p:cNvSpPr>
          <p:nvPr>
            <p:ph idx="1"/>
          </p:nvPr>
        </p:nvSpPr>
        <p:spPr>
          <a:xfrm>
            <a:off x="381000" y="1924050"/>
            <a:ext cx="8153400" cy="3173413"/>
          </a:xfrm>
        </p:spPr>
        <p:txBody>
          <a:bodyPr/>
          <a:lstStyle/>
          <a:p>
            <a:pPr algn="l" rtl="0"/>
            <a:r>
              <a:rPr lang="en-US" altLang="en-US" sz="4000" b="1" dirty="0" err="1" smtClean="0">
                <a:latin typeface="Calibri" panose="020F0502020204030204" pitchFamily="34" charset="0"/>
              </a:rPr>
              <a:t>Arquitectura</a:t>
            </a:r>
            <a:endParaRPr lang="en-US" altLang="en-US" sz="4000" b="1" dirty="0" smtClean="0">
              <a:latin typeface="Calibri" panose="020F0502020204030204" pitchFamily="34" charset="0"/>
            </a:endParaRPr>
          </a:p>
          <a:p>
            <a:pPr algn="l" rtl="0"/>
            <a:r>
              <a:rPr lang="en-US" altLang="en-US" sz="4000" b="1" dirty="0" err="1" smtClean="0">
                <a:latin typeface="Calibri" panose="020F0502020204030204" pitchFamily="34" charset="0"/>
              </a:rPr>
              <a:t>Cuadros</a:t>
            </a:r>
            <a:r>
              <a:rPr lang="en-US" altLang="en-US" sz="4000" b="1" dirty="0" smtClean="0">
                <a:latin typeface="Calibri" panose="020F0502020204030204" pitchFamily="34" charset="0"/>
              </a:rPr>
              <a:t> y </a:t>
            </a:r>
            <a:r>
              <a:rPr lang="en-US" altLang="en-US" sz="4000" b="1" dirty="0" err="1" smtClean="0">
                <a:latin typeface="Calibri" panose="020F0502020204030204" pitchFamily="34" charset="0"/>
              </a:rPr>
              <a:t>escultura</a:t>
            </a:r>
            <a:endParaRPr lang="en-US" altLang="en-US" sz="4000" b="1" dirty="0" smtClean="0">
              <a:latin typeface="Calibri" panose="020F0502020204030204" pitchFamily="34" charset="0"/>
            </a:endParaRPr>
          </a:p>
          <a:p>
            <a:pPr algn="l" rtl="0"/>
            <a:r>
              <a:rPr lang="en-US" altLang="en-US" sz="4000" b="1" dirty="0" err="1" smtClean="0">
                <a:latin typeface="Calibri" panose="020F0502020204030204" pitchFamily="34" charset="0"/>
              </a:rPr>
              <a:t>Baile</a:t>
            </a:r>
            <a:r>
              <a:rPr lang="en-US" altLang="en-US" sz="4000" b="1" dirty="0" smtClean="0">
                <a:latin typeface="Calibri" panose="020F0502020204030204" pitchFamily="34" charset="0"/>
              </a:rPr>
              <a:t> y </a:t>
            </a:r>
            <a:r>
              <a:rPr lang="en-US" altLang="en-US" sz="4000" b="1" dirty="0" err="1" smtClean="0">
                <a:latin typeface="Calibri" panose="020F0502020204030204" pitchFamily="34" charset="0"/>
              </a:rPr>
              <a:t>música</a:t>
            </a:r>
            <a:endParaRPr lang="en-US" altLang="en-US" sz="4000" b="1" dirty="0" smtClean="0">
              <a:latin typeface="Calibri" panose="020F0502020204030204" pitchFamily="34" charset="0"/>
            </a:endParaRPr>
          </a:p>
          <a:p>
            <a:pPr algn="l" rtl="0"/>
            <a:r>
              <a:rPr lang="en-US" altLang="en-US" sz="4000" b="1" dirty="0" err="1" smtClean="0">
                <a:latin typeface="Calibri" panose="020F0502020204030204" pitchFamily="34" charset="0"/>
              </a:rPr>
              <a:t>Literatura</a:t>
            </a:r>
            <a:r>
              <a:rPr lang="en-US" altLang="en-US" sz="4000" b="1" dirty="0" smtClean="0">
                <a:latin typeface="Calibri" panose="020F0502020204030204" pitchFamily="34" charset="0"/>
              </a:rPr>
              <a:t> y </a:t>
            </a:r>
            <a:r>
              <a:rPr lang="en-US" altLang="en-US" sz="4000" b="1" dirty="0" err="1" smtClean="0">
                <a:latin typeface="Calibri" panose="020F0502020204030204" pitchFamily="34" charset="0"/>
              </a:rPr>
              <a:t>filosofía</a:t>
            </a:r>
            <a:endParaRPr lang="en-US" altLang="en-US" sz="4000" b="1" dirty="0" smtClean="0">
              <a:latin typeface="Calibri" panose="020F0502020204030204" pitchFamily="34" charset="0"/>
            </a:endParaRPr>
          </a:p>
        </p:txBody>
      </p:sp>
      <p:sp>
        <p:nvSpPr>
          <p:cNvPr id="12698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8" name="Down Arrow 7"/>
          <p:cNvSpPr>
            <a:spLocks noChangeArrowheads="1"/>
          </p:cNvSpPr>
          <p:nvPr/>
        </p:nvSpPr>
        <p:spPr bwMode="auto">
          <a:xfrm>
            <a:off x="6397625" y="1924050"/>
            <a:ext cx="381000" cy="2819400"/>
          </a:xfrm>
          <a:prstGeom prst="downArrow">
            <a:avLst>
              <a:gd name="adj1" fmla="val 50000"/>
              <a:gd name="adj2" fmla="val 49984"/>
            </a:avLst>
          </a:prstGeom>
          <a:gradFill rotWithShape="1">
            <a:gsLst>
              <a:gs pos="0">
                <a:srgbClr val="0000FF"/>
              </a:gs>
              <a:gs pos="100000">
                <a:srgbClr val="FF0000"/>
              </a:gs>
            </a:gsLst>
            <a:lin ang="5400000" scaled="1"/>
          </a:gra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18118" name="TextBox 8"/>
          <p:cNvSpPr txBox="1">
            <a:spLocks noChangeArrowheads="1"/>
          </p:cNvSpPr>
          <p:nvPr/>
        </p:nvSpPr>
        <p:spPr bwMode="auto">
          <a:xfrm>
            <a:off x="4905375" y="1951038"/>
            <a:ext cx="1552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r">
              <a:spcBef>
                <a:spcPct val="0"/>
              </a:spcBef>
              <a:buNone/>
            </a:pPr>
            <a:r>
              <a:rPr lang="en-US" altLang="en-US" sz="2400" dirty="0" err="1" smtClean="0">
                <a:latin typeface="Calibri" panose="020F0502020204030204" pitchFamily="34" charset="0"/>
              </a:rPr>
              <a:t>Significado</a:t>
            </a:r>
            <a:r>
              <a:rPr lang="en-US" altLang="en-US" sz="2400" dirty="0" smtClean="0">
                <a:latin typeface="Calibri" panose="020F0502020204030204" pitchFamily="34" charset="0"/>
              </a:rPr>
              <a:t> </a:t>
            </a:r>
            <a:r>
              <a:rPr lang="en-US" altLang="en-US" sz="2400" dirty="0">
                <a:latin typeface="Calibri" panose="020F0502020204030204" pitchFamily="34" charset="0"/>
              </a:rPr>
              <a:t>y </a:t>
            </a:r>
            <a:r>
              <a:rPr lang="en-US" altLang="en-US" sz="2400" dirty="0" err="1" smtClean="0">
                <a:latin typeface="Calibri" panose="020F0502020204030204" pitchFamily="34" charset="0"/>
              </a:rPr>
              <a:t>mensaje</a:t>
            </a:r>
            <a:r>
              <a:rPr lang="en-US" altLang="en-US" sz="2400" dirty="0">
                <a:latin typeface="Calibri" panose="020F0502020204030204" pitchFamily="34" charset="0"/>
              </a:rPr>
              <a:t> </a:t>
            </a:r>
            <a:r>
              <a:rPr lang="en-US" altLang="en-US" sz="2400" dirty="0" err="1">
                <a:latin typeface="Calibri" panose="020F0502020204030204" pitchFamily="34" charset="0"/>
              </a:rPr>
              <a:t>más</a:t>
            </a:r>
            <a:r>
              <a:rPr lang="en-US" altLang="en-US" sz="2400" dirty="0">
                <a:latin typeface="Calibri" panose="020F0502020204030204" pitchFamily="34" charset="0"/>
              </a:rPr>
              <a:t> </a:t>
            </a:r>
            <a:r>
              <a:rPr lang="en-US" altLang="en-US" sz="2400" dirty="0" err="1" smtClean="0">
                <a:latin typeface="Calibri" panose="020F0502020204030204" pitchFamily="34" charset="0"/>
              </a:rPr>
              <a:t>claros</a:t>
            </a:r>
            <a:endParaRPr lang="en-US" altLang="en-US" sz="2400" dirty="0">
              <a:latin typeface="Calibri" panose="020F0502020204030204" pitchFamily="34" charset="0"/>
            </a:endParaRPr>
          </a:p>
          <a:p>
            <a:pPr algn="l" rtl="0">
              <a:spcBef>
                <a:spcPct val="0"/>
              </a:spcBef>
              <a:buFontTx/>
              <a:buNone/>
            </a:pPr>
            <a:endParaRPr lang="en-US" altLang="en-US" sz="2400" dirty="0">
              <a:latin typeface="Calibri" panose="020F0502020204030204" pitchFamily="34" charset="0"/>
            </a:endParaRPr>
          </a:p>
        </p:txBody>
      </p:sp>
      <p:sp>
        <p:nvSpPr>
          <p:cNvPr id="10" name="Down Arrow 9"/>
          <p:cNvSpPr/>
          <p:nvPr/>
        </p:nvSpPr>
        <p:spPr bwMode="auto">
          <a:xfrm>
            <a:off x="7194550" y="1920876"/>
            <a:ext cx="381000" cy="2819400"/>
          </a:xfrm>
          <a:prstGeom prst="downArrow">
            <a:avLst/>
          </a:prstGeom>
          <a:gradFill flip="none" rotWithShape="1">
            <a:gsLst>
              <a:gs pos="62000">
                <a:srgbClr val="FF0000"/>
              </a:gs>
              <a:gs pos="0">
                <a:srgbClr val="0000FF"/>
              </a:gs>
              <a:gs pos="100000">
                <a:schemeClr val="accent2"/>
              </a:gs>
            </a:gsLst>
            <a:lin ang="5400000" scaled="1"/>
            <a:tileRect/>
          </a:gradFill>
          <a:ln w="9525" cap="flat" cmpd="sng" algn="ctr">
            <a:solidFill>
              <a:schemeClr val="tx1"/>
            </a:solidFill>
            <a:prstDash val="solid"/>
            <a:round/>
            <a:headEnd type="none" w="med" len="med"/>
            <a:tailEnd type="none" w="med" len="med"/>
          </a:ln>
          <a:effectLst/>
        </p:spPr>
        <p:txBody>
          <a:bodyPr/>
          <a:lstStyle/>
          <a:p>
            <a:pPr algn="l" rtl="0">
              <a:defRPr/>
            </a:pPr>
            <a:endParaRPr lang="en-US">
              <a:cs typeface="+mn-cs"/>
            </a:endParaRPr>
          </a:p>
        </p:txBody>
      </p:sp>
      <p:sp>
        <p:nvSpPr>
          <p:cNvPr id="218120" name="TextBox 10"/>
          <p:cNvSpPr txBox="1">
            <a:spLocks noChangeArrowheads="1"/>
          </p:cNvSpPr>
          <p:nvPr/>
        </p:nvSpPr>
        <p:spPr bwMode="auto">
          <a:xfrm>
            <a:off x="7575550" y="1901600"/>
            <a:ext cx="1484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None/>
            </a:pPr>
            <a:r>
              <a:rPr lang="en-US" altLang="en-US" sz="2400" dirty="0" err="1">
                <a:latin typeface="Calibri" panose="020F0502020204030204" pitchFamily="34" charset="0"/>
              </a:rPr>
              <a:t>Creciente</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400" dirty="0" err="1">
                <a:latin typeface="Calibri" panose="020F0502020204030204" pitchFamily="34" charset="0"/>
              </a:rPr>
              <a:t>Impacto</a:t>
            </a:r>
            <a:endParaRPr lang="en-US" altLang="en-US" sz="2400" dirty="0">
              <a:latin typeface="Calibri" panose="020F0502020204030204" pitchFamily="34" charset="0"/>
            </a:endParaRPr>
          </a:p>
          <a:p>
            <a:pPr algn="l" rtl="0">
              <a:spcBef>
                <a:spcPct val="0"/>
              </a:spcBef>
              <a:buFontTx/>
              <a:buNone/>
            </a:pPr>
            <a:r>
              <a:rPr lang="en-US" altLang="en-US" sz="2400" dirty="0" err="1" smtClean="0">
                <a:latin typeface="Calibri" panose="020F0502020204030204" pitchFamily="34" charset="0"/>
              </a:rPr>
              <a:t>Físico</a:t>
            </a:r>
            <a:r>
              <a:rPr lang="en-US" altLang="en-US" sz="2400" dirty="0" smtClean="0">
                <a:latin typeface="Calibri" panose="020F0502020204030204" pitchFamily="34" charset="0"/>
              </a:rPr>
              <a:t> </a:t>
            </a:r>
            <a:r>
              <a:rPr lang="en-US" altLang="en-US" sz="2400" dirty="0">
                <a:latin typeface="Calibri" panose="020F0502020204030204" pitchFamily="34" charset="0"/>
              </a:rPr>
              <a:t>o</a:t>
            </a:r>
          </a:p>
          <a:p>
            <a:pPr algn="l" rtl="0">
              <a:spcBef>
                <a:spcPct val="0"/>
              </a:spcBef>
              <a:buFontTx/>
              <a:buNone/>
            </a:pPr>
            <a:r>
              <a:rPr lang="en-US" altLang="en-US" sz="2400" dirty="0" err="1" smtClean="0">
                <a:latin typeface="Calibri" panose="020F0502020204030204" pitchFamily="34" charset="0"/>
              </a:rPr>
              <a:t>Emocional</a:t>
            </a:r>
            <a:endParaRPr lang="en-US" altLang="en-US" sz="2400" dirty="0">
              <a:latin typeface="Calibri" panose="020F0502020204030204" pitchFamily="34" charset="0"/>
            </a:endParaRPr>
          </a:p>
        </p:txBody>
      </p:sp>
      <p:sp>
        <p:nvSpPr>
          <p:cNvPr id="218121"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171DDC6-9CED-44FA-A5EE-4547146167FB}" type="slidenum">
              <a:rPr lang="en-US" altLang="en-US" sz="1400"/>
              <a:pPr algn="l" rtl="0">
                <a:spcBef>
                  <a:spcPct val="0"/>
                </a:spcBef>
                <a:buFontTx/>
                <a:buNone/>
              </a:pPr>
              <a:t>178</a:t>
            </a:fld>
            <a:endParaRPr lang="en-US" altLang="en-US" sz="1400"/>
          </a:p>
        </p:txBody>
      </p:sp>
    </p:spTree>
    <p:extLst>
      <p:ext uri="{BB962C8B-B14F-4D97-AF65-F5344CB8AC3E}">
        <p14:creationId xmlns:p14="http://schemas.microsoft.com/office/powerpoint/2010/main" val="2434694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685800" y="0"/>
            <a:ext cx="7772400" cy="685800"/>
          </a:xfrm>
        </p:spPr>
        <p:txBody>
          <a:bodyPr/>
          <a:lstStyle/>
          <a:p>
            <a:pPr rtl="0">
              <a:lnSpc>
                <a:spcPct val="80000"/>
              </a:lnSpc>
              <a:defRPr/>
            </a:pPr>
            <a:r>
              <a:rPr lang="en-US" altLang="en-US" dirty="0"/>
              <a:t>La base del </a:t>
            </a:r>
            <a:r>
              <a:rPr lang="en-US" altLang="en-US" dirty="0" err="1"/>
              <a:t>conocimiento</a:t>
            </a:r>
            <a:endParaRPr lang="en-US" altLang="en-US" dirty="0"/>
          </a:p>
        </p:txBody>
      </p:sp>
      <p:sp>
        <p:nvSpPr>
          <p:cNvPr id="219141" name="Rectangle 3"/>
          <p:cNvSpPr>
            <a:spLocks noGrp="1" noChangeArrowheads="1"/>
          </p:cNvSpPr>
          <p:nvPr>
            <p:ph type="body" idx="1"/>
          </p:nvPr>
        </p:nvSpPr>
        <p:spPr>
          <a:xfrm>
            <a:off x="130175" y="841375"/>
            <a:ext cx="8883650" cy="3371850"/>
          </a:xfrm>
        </p:spPr>
        <p:txBody>
          <a:bodyPr/>
          <a:lstStyle/>
          <a:p>
            <a:pPr marL="0" indent="0">
              <a:spcBef>
                <a:spcPct val="0"/>
              </a:spcBef>
              <a:spcAft>
                <a:spcPts val="1200"/>
              </a:spcAft>
              <a:buNone/>
            </a:pPr>
            <a:r>
              <a:rPr lang="en-US" altLang="en-US" sz="2000" dirty="0" err="1" smtClean="0">
                <a:solidFill>
                  <a:schemeClr val="accent2"/>
                </a:solidFill>
              </a:rPr>
              <a:t>Prov</a:t>
            </a:r>
            <a:r>
              <a:rPr lang="en-US" altLang="en-US" sz="2000" dirty="0" smtClean="0">
                <a:solidFill>
                  <a:schemeClr val="accent2"/>
                </a:solidFill>
              </a:rPr>
              <a:t> </a:t>
            </a:r>
            <a:r>
              <a:rPr lang="en-US" altLang="en-US" sz="2000" dirty="0" smtClean="0">
                <a:solidFill>
                  <a:schemeClr val="accent2"/>
                </a:solidFill>
              </a:rPr>
              <a:t>1:7</a:t>
            </a:r>
            <a:r>
              <a:rPr lang="en-US" altLang="en-US" sz="2000" dirty="0" smtClean="0"/>
              <a:t>- </a:t>
            </a:r>
            <a:r>
              <a:rPr lang="es-ES" altLang="en-US" sz="2000" dirty="0"/>
              <a:t>El </a:t>
            </a:r>
            <a:r>
              <a:rPr lang="es-ES" altLang="en-US" sz="2000" b="1" dirty="0">
                <a:solidFill>
                  <a:srgbClr val="0000FF"/>
                </a:solidFill>
              </a:rPr>
              <a:t>temor del SEÑOR es el principio de la sabiduría</a:t>
            </a:r>
            <a:r>
              <a:rPr lang="es-ES" altLang="en-US" sz="2000" dirty="0"/>
              <a:t>; Los necios desprecian la sabiduría y la instrucción. </a:t>
            </a:r>
            <a:endParaRPr lang="es-ES" altLang="en-US" sz="2000" dirty="0" smtClean="0"/>
          </a:p>
          <a:p>
            <a:pPr marL="0" indent="0">
              <a:spcBef>
                <a:spcPct val="0"/>
              </a:spcBef>
              <a:spcAft>
                <a:spcPts val="1200"/>
              </a:spcAft>
              <a:buNone/>
            </a:pPr>
            <a:r>
              <a:rPr lang="en-US" altLang="en-US" sz="2000" dirty="0" err="1" smtClean="0">
                <a:solidFill>
                  <a:schemeClr val="accent2"/>
                </a:solidFill>
              </a:rPr>
              <a:t>Prov</a:t>
            </a:r>
            <a:r>
              <a:rPr lang="en-US" altLang="en-US" sz="2000" dirty="0" smtClean="0">
                <a:solidFill>
                  <a:schemeClr val="accent2"/>
                </a:solidFill>
              </a:rPr>
              <a:t> 9:9,10 </a:t>
            </a:r>
            <a:r>
              <a:rPr lang="en-US" altLang="en-US" sz="2000" dirty="0" smtClean="0"/>
              <a:t>- </a:t>
            </a:r>
            <a:r>
              <a:rPr lang="es-ES" altLang="en-US" sz="2000" dirty="0"/>
              <a:t>Da instrucción al sabio, y será aún más sabio, Enseña al justo, y aumentará su saber. </a:t>
            </a:r>
            <a:r>
              <a:rPr lang="es-ES" altLang="en-US" sz="2000" dirty="0" smtClean="0"/>
              <a:t>10</a:t>
            </a:r>
            <a:r>
              <a:rPr lang="es-ES" altLang="en-US" sz="2000" dirty="0"/>
              <a:t>  </a:t>
            </a:r>
            <a:r>
              <a:rPr lang="es-ES" altLang="en-US" sz="2000" b="1" dirty="0">
                <a:solidFill>
                  <a:srgbClr val="0000FF"/>
                </a:solidFill>
              </a:rPr>
              <a:t>El principio de la sabiduría es el temor del SEÑOR</a:t>
            </a:r>
            <a:r>
              <a:rPr lang="es-ES" altLang="en-US" sz="2000" dirty="0"/>
              <a:t>, </a:t>
            </a:r>
            <a:r>
              <a:rPr lang="es-ES" altLang="en-US" sz="2000" b="1" dirty="0">
                <a:solidFill>
                  <a:srgbClr val="0000FF"/>
                </a:solidFill>
              </a:rPr>
              <a:t>Y el conocimiento del Santo es inteligencia</a:t>
            </a:r>
            <a:r>
              <a:rPr lang="es-ES" altLang="en-US" sz="2000" dirty="0"/>
              <a:t>. </a:t>
            </a:r>
            <a:endParaRPr lang="en-US" altLang="en-US" sz="2000" dirty="0" smtClean="0"/>
          </a:p>
        </p:txBody>
      </p:sp>
      <p:sp>
        <p:nvSpPr>
          <p:cNvPr id="219145"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27E9B81-F9AE-4113-90E1-3EE5CF66E385}" type="slidenum">
              <a:rPr lang="en-US" altLang="en-US" sz="1400"/>
              <a:pPr algn="l" rtl="0">
                <a:spcBef>
                  <a:spcPct val="0"/>
                </a:spcBef>
                <a:buFontTx/>
                <a:buNone/>
              </a:pPr>
              <a:t>179</a:t>
            </a:fld>
            <a:endParaRPr lang="en-US" altLang="en-US" sz="1400"/>
          </a:p>
        </p:txBody>
      </p:sp>
      <p:pic>
        <p:nvPicPr>
          <p:cNvPr id="17" name="Picture 16"/>
          <p:cNvPicPr>
            <a:picLocks noChangeAspect="1"/>
          </p:cNvPicPr>
          <p:nvPr/>
        </p:nvPicPr>
        <p:blipFill>
          <a:blip r:embed="rId2"/>
          <a:stretch>
            <a:fillRect/>
          </a:stretch>
        </p:blipFill>
        <p:spPr>
          <a:xfrm>
            <a:off x="2153600" y="3403121"/>
            <a:ext cx="4572638" cy="3429479"/>
          </a:xfrm>
          <a:prstGeom prst="rect">
            <a:avLst/>
          </a:prstGeom>
        </p:spPr>
      </p:pic>
      <p:sp>
        <p:nvSpPr>
          <p:cNvPr id="19" name="Rounded Rectangular Callout 18"/>
          <p:cNvSpPr>
            <a:spLocks noChangeArrowheads="1"/>
          </p:cNvSpPr>
          <p:nvPr/>
        </p:nvSpPr>
        <p:spPr bwMode="auto">
          <a:xfrm>
            <a:off x="6560500" y="3061890"/>
            <a:ext cx="1905000" cy="896144"/>
          </a:xfrm>
          <a:prstGeom prst="wedgeRoundRectCallout">
            <a:avLst>
              <a:gd name="adj1" fmla="val -140333"/>
              <a:gd name="adj2" fmla="val 12153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Precedencia</a:t>
            </a:r>
            <a:r>
              <a:rPr lang="en-US" altLang="en-US" sz="1600" dirty="0"/>
              <a:t> </a:t>
            </a:r>
            <a:r>
              <a:rPr lang="en-US" altLang="en-US" sz="1600" dirty="0" err="1"/>
              <a:t>sobre</a:t>
            </a:r>
            <a:r>
              <a:rPr lang="en-US" altLang="en-US" sz="1600" dirty="0"/>
              <a:t> </a:t>
            </a:r>
            <a:r>
              <a:rPr lang="en-US" altLang="en-US" sz="1600" dirty="0" err="1"/>
              <a:t>todas</a:t>
            </a:r>
            <a:r>
              <a:rPr lang="en-US" altLang="en-US" sz="1600" dirty="0"/>
              <a:t> las </a:t>
            </a:r>
            <a:r>
              <a:rPr lang="en-US" altLang="en-US" sz="1600" dirty="0" err="1"/>
              <a:t>demás</a:t>
            </a:r>
            <a:r>
              <a:rPr lang="en-US" altLang="en-US" sz="1600" dirty="0"/>
              <a:t> </a:t>
            </a:r>
            <a:r>
              <a:rPr lang="en-US" altLang="en-US" sz="1600" dirty="0" err="1"/>
              <a:t>fuentes</a:t>
            </a:r>
            <a:endParaRPr lang="en-US" altLang="en-US" sz="1600" dirty="0"/>
          </a:p>
        </p:txBody>
      </p:sp>
      <p:sp>
        <p:nvSpPr>
          <p:cNvPr id="20" name="Rounded Rectangular Callout 19"/>
          <p:cNvSpPr>
            <a:spLocks noChangeArrowheads="1"/>
          </p:cNvSpPr>
          <p:nvPr/>
        </p:nvSpPr>
        <p:spPr bwMode="auto">
          <a:xfrm>
            <a:off x="414338" y="3247546"/>
            <a:ext cx="2133600" cy="835025"/>
          </a:xfrm>
          <a:prstGeom prst="wedgeRoundRectCallout">
            <a:avLst>
              <a:gd name="adj1" fmla="val 74560"/>
              <a:gd name="adj2" fmla="val 14422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Filtro</a:t>
            </a:r>
            <a:r>
              <a:rPr lang="en-US" altLang="en-US" sz="1600" dirty="0"/>
              <a:t> para </a:t>
            </a:r>
            <a:r>
              <a:rPr lang="en-US" altLang="en-US" sz="1600" dirty="0" err="1"/>
              <a:t>aceptar</a:t>
            </a:r>
            <a:r>
              <a:rPr lang="en-US" altLang="en-US" sz="1600" dirty="0"/>
              <a:t> la </a:t>
            </a:r>
            <a:r>
              <a:rPr lang="en-US" altLang="en-US" sz="1600" dirty="0" err="1"/>
              <a:t>sabiduría</a:t>
            </a:r>
            <a:r>
              <a:rPr lang="en-US" altLang="en-US" sz="1600" dirty="0"/>
              <a:t> del hombre.</a:t>
            </a:r>
          </a:p>
        </p:txBody>
      </p:sp>
      <p:sp>
        <p:nvSpPr>
          <p:cNvPr id="21" name="Rounded Rectangular Callout 20"/>
          <p:cNvSpPr>
            <a:spLocks noChangeArrowheads="1"/>
          </p:cNvSpPr>
          <p:nvPr/>
        </p:nvSpPr>
        <p:spPr bwMode="auto">
          <a:xfrm>
            <a:off x="6726238" y="4927600"/>
            <a:ext cx="2320925" cy="1163638"/>
          </a:xfrm>
          <a:prstGeom prst="wedgeRoundRectCallout">
            <a:avLst>
              <a:gd name="adj1" fmla="val -123894"/>
              <a:gd name="adj2" fmla="val 23255"/>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a:t>La </a:t>
            </a:r>
            <a:r>
              <a:rPr lang="en-US" altLang="en-US" sz="1600" dirty="0" err="1"/>
              <a:t>razón</a:t>
            </a:r>
            <a:r>
              <a:rPr lang="en-US" altLang="en-US" sz="1600" dirty="0"/>
              <a:t> para </a:t>
            </a:r>
            <a:r>
              <a:rPr lang="en-US" altLang="en-US" sz="1600" dirty="0" err="1"/>
              <a:t>esperar</a:t>
            </a:r>
            <a:r>
              <a:rPr lang="en-US" altLang="en-US" sz="1600" dirty="0"/>
              <a:t> </a:t>
            </a:r>
            <a:r>
              <a:rPr lang="en-US" altLang="en-US" sz="1600" dirty="0" err="1"/>
              <a:t>orden</a:t>
            </a:r>
            <a:r>
              <a:rPr lang="en-US" altLang="en-US" sz="1600" dirty="0"/>
              <a:t> y un </a:t>
            </a:r>
            <a:r>
              <a:rPr lang="en-US" altLang="en-US" sz="1600" dirty="0" err="1"/>
              <a:t>conjunto</a:t>
            </a:r>
            <a:r>
              <a:rPr lang="en-US" altLang="en-US" sz="1600" dirty="0"/>
              <a:t> global de </a:t>
            </a:r>
            <a:r>
              <a:rPr lang="en-US" altLang="en-US" sz="1600" dirty="0" err="1"/>
              <a:t>valores</a:t>
            </a:r>
            <a:endParaRPr lang="en-US" altLang="en-US" sz="1600" dirty="0"/>
          </a:p>
        </p:txBody>
      </p:sp>
    </p:spTree>
    <p:extLst>
      <p:ext uri="{BB962C8B-B14F-4D97-AF65-F5344CB8AC3E}">
        <p14:creationId xmlns:p14="http://schemas.microsoft.com/office/powerpoint/2010/main" val="16728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err="1"/>
              <a:t>Lección</a:t>
            </a:r>
            <a:r>
              <a:rPr lang="en-US" altLang="en-US" sz="2000" dirty="0"/>
              <a:t> 1 – </a:t>
            </a:r>
            <a:r>
              <a:rPr lang="en-US" altLang="en-US" sz="2000" dirty="0" err="1"/>
              <a:t>Lógica</a:t>
            </a:r>
            <a:r>
              <a:rPr lang="en-US" altLang="en-US" sz="2000" dirty="0"/>
              <a:t> de la </a:t>
            </a:r>
            <a:r>
              <a:rPr lang="en-US" altLang="en-US" sz="2000" dirty="0" err="1"/>
              <a:t>lección</a:t>
            </a:r>
            <a:r>
              <a:rPr lang="en-US" altLang="en-US" sz="2000" dirty="0"/>
              <a:t>, parte 2</a:t>
            </a:r>
            <a:br>
              <a:rPr lang="en-US" altLang="en-US" sz="2000" dirty="0"/>
            </a:br>
            <a:r>
              <a:rPr lang="en-US" altLang="en-US" sz="2800" dirty="0" err="1"/>
              <a:t>Fundamentos</a:t>
            </a:r>
            <a:r>
              <a:rPr lang="en-US" altLang="en-US" sz="2800" dirty="0"/>
              <a:t> de la </a:t>
            </a:r>
            <a:r>
              <a:rPr lang="en-US" altLang="en-US" sz="2800" dirty="0" err="1" smtClean="0"/>
              <a:t>cosmovisión</a:t>
            </a:r>
            <a:r>
              <a:rPr lang="en-US" altLang="en-US" sz="2800" dirty="0" smtClean="0"/>
              <a:t> </a:t>
            </a:r>
            <a:r>
              <a:rPr lang="en-US" altLang="en-US" sz="2800" dirty="0" err="1" smtClean="0"/>
              <a:t>cristiana</a:t>
            </a:r>
            <a:endParaRPr lang="en-US" altLang="en-US" sz="4400" dirty="0"/>
          </a:p>
        </p:txBody>
      </p:sp>
      <p:sp>
        <p:nvSpPr>
          <p:cNvPr id="32771" name="Rectangle 3"/>
          <p:cNvSpPr>
            <a:spLocks noGrp="1" noChangeArrowheads="1"/>
          </p:cNvSpPr>
          <p:nvPr>
            <p:ph type="body" idx="1"/>
          </p:nvPr>
        </p:nvSpPr>
        <p:spPr>
          <a:xfrm>
            <a:off x="76200" y="1143000"/>
            <a:ext cx="8991600" cy="5562600"/>
          </a:xfrm>
        </p:spPr>
        <p:txBody>
          <a:bodyPr>
            <a:normAutofit fontScale="92500" lnSpcReduction="10000"/>
          </a:bodyPr>
          <a:lstStyle/>
          <a:p>
            <a:pPr marL="225425" indent="-225425"/>
            <a:r>
              <a:rPr lang="es-ES" altLang="en-US" sz="2400" dirty="0" smtClean="0"/>
              <a:t>La </a:t>
            </a:r>
            <a:r>
              <a:rPr lang="es-ES" altLang="en-US" sz="2400" dirty="0"/>
              <a:t>Biblia es la </a:t>
            </a:r>
            <a:r>
              <a:rPr lang="es-ES" altLang="en-US" sz="2400" b="1" dirty="0">
                <a:solidFill>
                  <a:schemeClr val="accent6"/>
                </a:solidFill>
              </a:rPr>
              <a:t>revelación proposicional </a:t>
            </a:r>
            <a:r>
              <a:rPr lang="es-ES" altLang="en-US" sz="2400" dirty="0"/>
              <a:t>de Dios.</a:t>
            </a:r>
          </a:p>
          <a:p>
            <a:pPr marL="625475" lvl="1" indent="-225425"/>
            <a:r>
              <a:rPr lang="es-ES" altLang="en-US" sz="2000" dirty="0" smtClean="0"/>
              <a:t>Existe </a:t>
            </a:r>
            <a:r>
              <a:rPr lang="es-ES" altLang="en-US" sz="2000" dirty="0"/>
              <a:t>y es verdad, independiente de la recepción del hombre.</a:t>
            </a:r>
          </a:p>
          <a:p>
            <a:pPr marL="625475" lvl="1" indent="-225425"/>
            <a:r>
              <a:rPr lang="es-ES" altLang="en-US" sz="2000" dirty="0" smtClean="0"/>
              <a:t>Es lógica </a:t>
            </a:r>
            <a:r>
              <a:rPr lang="es-ES" altLang="en-US" sz="2000" dirty="0"/>
              <a:t>(puede ser percibido consistentemente por todos los hombres).</a:t>
            </a:r>
          </a:p>
          <a:p>
            <a:pPr marL="625475" lvl="1" indent="-225425"/>
            <a:r>
              <a:rPr lang="es-ES" altLang="en-US" sz="2000" dirty="0" smtClean="0"/>
              <a:t>Es </a:t>
            </a:r>
            <a:r>
              <a:rPr lang="es-ES" altLang="en-US" sz="2000" dirty="0"/>
              <a:t>transferible a (y </a:t>
            </a:r>
            <a:r>
              <a:rPr lang="es-ES" altLang="en-US" sz="2000" dirty="0" smtClean="0"/>
              <a:t>entre) </a:t>
            </a:r>
            <a:r>
              <a:rPr lang="es-ES" altLang="en-US" sz="2000" dirty="0"/>
              <a:t>los </a:t>
            </a:r>
            <a:r>
              <a:rPr lang="es-ES" altLang="en-US" sz="2000" dirty="0" smtClean="0"/>
              <a:t>hombres </a:t>
            </a:r>
            <a:r>
              <a:rPr lang="es-ES" altLang="en-US" sz="2000" dirty="0"/>
              <a:t>por declaración verbal.</a:t>
            </a:r>
          </a:p>
          <a:p>
            <a:pPr marL="625475" lvl="1" indent="-225425"/>
            <a:r>
              <a:rPr lang="es-ES" altLang="en-US" sz="2000" dirty="0" smtClean="0"/>
              <a:t>Es </a:t>
            </a:r>
            <a:r>
              <a:rPr lang="es-ES" altLang="en-US" sz="2000" dirty="0"/>
              <a:t>consistente (y </a:t>
            </a:r>
            <a:r>
              <a:rPr lang="es-ES" altLang="en-US" sz="2000" dirty="0" smtClean="0"/>
              <a:t>ha llegado a ser más completa) </a:t>
            </a:r>
            <a:r>
              <a:rPr lang="es-ES" altLang="en-US" sz="2000" dirty="0"/>
              <a:t>a través del tiempo.</a:t>
            </a:r>
          </a:p>
          <a:p>
            <a:pPr marL="225425" indent="-225425"/>
            <a:r>
              <a:rPr lang="es-ES" altLang="en-US" sz="2400" b="1" dirty="0" smtClean="0">
                <a:solidFill>
                  <a:schemeClr val="accent6"/>
                </a:solidFill>
              </a:rPr>
              <a:t>Jesús </a:t>
            </a:r>
            <a:r>
              <a:rPr lang="es-ES" altLang="en-US" sz="2400" b="1" dirty="0">
                <a:solidFill>
                  <a:schemeClr val="accent6"/>
                </a:solidFill>
              </a:rPr>
              <a:t>vino</a:t>
            </a:r>
            <a:r>
              <a:rPr lang="es-ES" altLang="en-US" sz="2400" dirty="0"/>
              <a:t>, como Dios en la carne, para redimir a la humanidad del pecado.</a:t>
            </a:r>
          </a:p>
          <a:p>
            <a:pPr marL="625475" lvl="1" indent="-225425"/>
            <a:r>
              <a:rPr lang="es-ES" altLang="en-US" sz="2000" dirty="0" smtClean="0"/>
              <a:t>Estaba </a:t>
            </a:r>
            <a:r>
              <a:rPr lang="es-ES" altLang="en-US" sz="2000" dirty="0"/>
              <a:t>físicamente presente entre los hombres.</a:t>
            </a:r>
          </a:p>
          <a:p>
            <a:pPr marL="625475" lvl="1" indent="-225425"/>
            <a:r>
              <a:rPr lang="es-ES" altLang="en-US" sz="2000" dirty="0" smtClean="0"/>
              <a:t>Su </a:t>
            </a:r>
            <a:r>
              <a:rPr lang="es-ES" altLang="en-US" sz="2000" dirty="0"/>
              <a:t>propósito era comunicar la voluntad y la naturaleza de Dios.</a:t>
            </a:r>
          </a:p>
          <a:p>
            <a:pPr marL="625475" lvl="1" indent="-225425"/>
            <a:r>
              <a:rPr lang="es-ES" altLang="en-US" sz="2000" dirty="0" smtClean="0"/>
              <a:t>Sus </a:t>
            </a:r>
            <a:r>
              <a:rPr lang="es-ES" altLang="en-US" sz="2000" dirty="0"/>
              <a:t>acciones proporcionaron una solución curativa a las consecuencias del pecado.</a:t>
            </a:r>
          </a:p>
          <a:p>
            <a:pPr marL="225425" indent="-225425"/>
            <a:r>
              <a:rPr lang="es-ES" altLang="en-US" sz="2400" dirty="0" smtClean="0"/>
              <a:t>El </a:t>
            </a:r>
            <a:r>
              <a:rPr lang="es-ES" altLang="en-US" sz="2400" b="1" dirty="0">
                <a:solidFill>
                  <a:schemeClr val="accent6"/>
                </a:solidFill>
              </a:rPr>
              <a:t>universo físico es temporal</a:t>
            </a:r>
            <a:r>
              <a:rPr lang="es-ES" altLang="en-US" sz="2400" dirty="0"/>
              <a:t>, esperando el juicio </a:t>
            </a:r>
            <a:r>
              <a:rPr lang="es-ES" altLang="en-US" sz="2400" dirty="0" smtClean="0"/>
              <a:t>venidero.</a:t>
            </a:r>
          </a:p>
          <a:p>
            <a:pPr marL="625475" lvl="1" indent="-225425"/>
            <a:r>
              <a:rPr lang="es-ES" altLang="en-US" sz="2000" dirty="0" smtClean="0"/>
              <a:t>Dios </a:t>
            </a:r>
            <a:r>
              <a:rPr lang="es-ES" altLang="en-US" sz="2000" dirty="0"/>
              <a:t>determinará el tiempo y la manera de su fin.</a:t>
            </a:r>
          </a:p>
          <a:p>
            <a:pPr marL="625475" lvl="1" indent="-225425"/>
            <a:r>
              <a:rPr lang="es-ES" altLang="en-US" sz="2000" dirty="0" smtClean="0"/>
              <a:t>Dios </a:t>
            </a:r>
            <a:r>
              <a:rPr lang="es-ES" altLang="en-US" sz="2000" dirty="0"/>
              <a:t>corregirá las imperfecciones del mundo </a:t>
            </a:r>
            <a:r>
              <a:rPr lang="es-ES" altLang="en-US" sz="2000" dirty="0" smtClean="0"/>
              <a:t>caído</a:t>
            </a:r>
            <a:endParaRPr lang="es-ES" altLang="en-US" sz="2000" dirty="0"/>
          </a:p>
        </p:txBody>
      </p:sp>
      <p:sp>
        <p:nvSpPr>
          <p:cNvPr id="2" name="AutoShape 5">
            <a:hlinkClick r:id="rId2" action="ppaction://hlinksldjump" highlightClick="1"/>
          </p:cNvPr>
          <p:cNvSpPr>
            <a:spLocks noChangeArrowheads="1"/>
          </p:cNvSpPr>
          <p:nvPr/>
        </p:nvSpPr>
        <p:spPr bwMode="auto">
          <a:xfrm>
            <a:off x="8305800" y="0"/>
            <a:ext cx="838200" cy="304800"/>
          </a:xfrm>
          <a:prstGeom prst="actionButtonBlank">
            <a:avLst/>
          </a:prstGeom>
          <a:solidFill>
            <a:srgbClr val="0066FF"/>
          </a:solidFill>
          <a:ln>
            <a:noFill/>
          </a:ln>
          <a:effectLst/>
        </p:spPr>
        <p:txBody>
          <a:bodyPr wrap="none" anchor="ctr"/>
          <a:lstStyle/>
          <a:p>
            <a:pPr algn="ctr" rtl="0">
              <a:defRPr/>
            </a:pPr>
            <a:r>
              <a:rPr lang="en-US" altLang="en-US" sz="1800">
                <a:effectLst>
                  <a:outerShdw blurRad="38100" dist="38100" dir="2700000" algn="tl">
                    <a:srgbClr val="FFFFFF"/>
                  </a:outerShdw>
                </a:effectLst>
                <a:cs typeface="+mn-cs"/>
              </a:rPr>
              <a:t>Parte 1</a:t>
            </a:r>
          </a:p>
        </p:txBody>
      </p:sp>
      <p:sp>
        <p:nvSpPr>
          <p:cNvPr id="3584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ADCBA8F-C64E-4977-BC4C-6F619B1DD76D}" type="slidenum">
              <a:rPr lang="en-US" altLang="en-US" sz="1400"/>
              <a:pPr algn="l" rtl="0">
                <a:spcBef>
                  <a:spcPct val="0"/>
                </a:spcBef>
                <a:buFontTx/>
                <a:buNone/>
              </a:pPr>
              <a:t>18</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9" name="AutoShape 5">
            <a:hlinkClick r:id="rId3"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bldLvl="2"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dirty="0" err="1" smtClean="0"/>
              <a:t>Sus</a:t>
            </a:r>
            <a:r>
              <a:rPr lang="en-US" dirty="0" smtClean="0"/>
              <a:t> </a:t>
            </a:r>
            <a:r>
              <a:rPr lang="en-US" dirty="0"/>
              <a:t>pensamientos sobre el arte</a:t>
            </a:r>
          </a:p>
        </p:txBody>
      </p:sp>
      <p:sp>
        <p:nvSpPr>
          <p:cNvPr id="3" name="Content Placeholder 2"/>
          <p:cNvSpPr>
            <a:spLocks noGrp="1"/>
          </p:cNvSpPr>
          <p:nvPr>
            <p:ph idx="1"/>
          </p:nvPr>
        </p:nvSpPr>
        <p:spPr>
          <a:xfrm>
            <a:off x="152400" y="685800"/>
            <a:ext cx="8534400" cy="6172200"/>
          </a:xfrm>
        </p:spPr>
        <p:txBody>
          <a:bodyPr>
            <a:normAutofit fontScale="77500" lnSpcReduction="20000"/>
          </a:bodyPr>
          <a:lstStyle/>
          <a:p>
            <a:pPr algn="l" rtl="0">
              <a:defRPr/>
            </a:pPr>
            <a:r>
              <a:rPr lang="en-US" b="1" dirty="0"/>
              <a:t>Dios </a:t>
            </a:r>
            <a:r>
              <a:rPr lang="en-US" b="1" dirty="0" smtClean="0"/>
              <a:t>personal, </a:t>
            </a:r>
            <a:r>
              <a:rPr lang="en-US" b="1" dirty="0"/>
              <a:t>infinito</a:t>
            </a:r>
          </a:p>
          <a:p>
            <a:pPr lvl="1" algn="l" rtl="0">
              <a:defRPr/>
            </a:pPr>
            <a:r>
              <a:rPr lang="en-US" dirty="0" err="1" smtClean="0"/>
              <a:t>Creador</a:t>
            </a:r>
            <a:r>
              <a:rPr lang="en-US" dirty="0" smtClean="0"/>
              <a:t> </a:t>
            </a:r>
            <a:r>
              <a:rPr lang="en-US" dirty="0"/>
              <a:t>original</a:t>
            </a:r>
          </a:p>
          <a:p>
            <a:pPr lvl="1" algn="l" rtl="0">
              <a:defRPr/>
            </a:pPr>
            <a:r>
              <a:rPr lang="en-US" dirty="0"/>
              <a:t>Personalidad y comunicación</a:t>
            </a:r>
          </a:p>
          <a:p>
            <a:pPr algn="l" rtl="0">
              <a:defRPr/>
            </a:pPr>
            <a:r>
              <a:rPr lang="en-US" b="1" dirty="0" smtClean="0"/>
              <a:t>Hombre </a:t>
            </a:r>
            <a:r>
              <a:rPr lang="en-US" b="1" dirty="0"/>
              <a:t>espiritual</a:t>
            </a:r>
          </a:p>
          <a:p>
            <a:pPr lvl="1" algn="l" rtl="0">
              <a:defRPr/>
            </a:pPr>
            <a:r>
              <a:rPr lang="en-US" dirty="0"/>
              <a:t>Superior a la naturaleza, a imagen de Dios</a:t>
            </a:r>
          </a:p>
          <a:p>
            <a:pPr lvl="1" algn="l" rtl="0">
              <a:defRPr/>
            </a:pPr>
            <a:r>
              <a:rPr lang="en-US" dirty="0"/>
              <a:t>Conciencia espiritual</a:t>
            </a:r>
          </a:p>
          <a:p>
            <a:pPr lvl="1" algn="l" rtl="0">
              <a:defRPr/>
            </a:pPr>
            <a:r>
              <a:rPr lang="en-US" dirty="0"/>
              <a:t>Libre albedrío (tentación), con consecuencias</a:t>
            </a:r>
          </a:p>
          <a:p>
            <a:pPr algn="l" rtl="0">
              <a:defRPr/>
            </a:pPr>
            <a:r>
              <a:rPr lang="en-US" b="1" dirty="0" err="1" smtClean="0"/>
              <a:t>Mundo</a:t>
            </a:r>
            <a:r>
              <a:rPr lang="en-US" b="1" dirty="0" smtClean="0"/>
              <a:t> </a:t>
            </a:r>
            <a:r>
              <a:rPr lang="en-US" b="1" dirty="0"/>
              <a:t>caído</a:t>
            </a:r>
          </a:p>
          <a:p>
            <a:pPr lvl="1" algn="l" rtl="0">
              <a:defRPr/>
            </a:pPr>
            <a:r>
              <a:rPr lang="en-US" dirty="0"/>
              <a:t>Imperfecciones causadas </a:t>
            </a:r>
            <a:r>
              <a:rPr lang="en-US" dirty="0" err="1"/>
              <a:t>por</a:t>
            </a:r>
            <a:r>
              <a:rPr lang="en-US" dirty="0"/>
              <a:t> el pecado (sufrimiento, injusticia, muerte…)</a:t>
            </a:r>
          </a:p>
          <a:p>
            <a:pPr lvl="1" algn="l" rtl="0">
              <a:defRPr/>
            </a:pPr>
            <a:r>
              <a:rPr lang="en-US" dirty="0"/>
              <a:t>El bien y el mal </a:t>
            </a:r>
            <a:r>
              <a:rPr lang="en-US" dirty="0" err="1"/>
              <a:t>en</a:t>
            </a:r>
            <a:r>
              <a:rPr lang="en-US" dirty="0"/>
              <a:t> conflicto (</a:t>
            </a:r>
            <a:r>
              <a:rPr lang="en-US" dirty="0" err="1" smtClean="0"/>
              <a:t>domina</a:t>
            </a:r>
            <a:r>
              <a:rPr lang="en-US" dirty="0" smtClean="0"/>
              <a:t> el </a:t>
            </a:r>
            <a:r>
              <a:rPr lang="en-US" dirty="0"/>
              <a:t>mal)</a:t>
            </a:r>
          </a:p>
          <a:p>
            <a:pPr algn="l" rtl="0">
              <a:defRPr/>
            </a:pPr>
            <a:r>
              <a:rPr lang="en-US" b="1" dirty="0" err="1"/>
              <a:t>Revelación</a:t>
            </a:r>
            <a:r>
              <a:rPr lang="en-US" b="1" dirty="0"/>
              <a:t> </a:t>
            </a:r>
            <a:r>
              <a:rPr lang="en-US" b="1" dirty="0" err="1" smtClean="0"/>
              <a:t>proposicional</a:t>
            </a:r>
            <a:endParaRPr lang="en-US" b="1" dirty="0"/>
          </a:p>
          <a:p>
            <a:pPr lvl="1" algn="l" rtl="0">
              <a:defRPr/>
            </a:pPr>
            <a:r>
              <a:rPr lang="en-US" dirty="0"/>
              <a:t>Lógico, consistente, transferible</a:t>
            </a:r>
          </a:p>
          <a:p>
            <a:pPr algn="l" rtl="0">
              <a:defRPr/>
            </a:pPr>
            <a:r>
              <a:rPr lang="en-US" b="1" dirty="0" err="1" smtClean="0"/>
              <a:t>Jesús</a:t>
            </a:r>
            <a:r>
              <a:rPr lang="en-US" b="1" dirty="0" smtClean="0"/>
              <a:t> </a:t>
            </a:r>
            <a:r>
              <a:rPr lang="en-US" b="1" dirty="0"/>
              <a:t>vino</a:t>
            </a:r>
          </a:p>
          <a:p>
            <a:pPr lvl="1" algn="l" rtl="0">
              <a:defRPr/>
            </a:pPr>
            <a:r>
              <a:rPr lang="en-US" dirty="0"/>
              <a:t>Dios </a:t>
            </a:r>
            <a:r>
              <a:rPr lang="en-US" dirty="0" err="1"/>
              <a:t>en</a:t>
            </a:r>
            <a:r>
              <a:rPr lang="en-US" dirty="0"/>
              <a:t> la carne</a:t>
            </a:r>
          </a:p>
          <a:p>
            <a:pPr lvl="1" algn="l" rtl="0">
              <a:defRPr/>
            </a:pPr>
            <a:r>
              <a:rPr lang="en-US" dirty="0"/>
              <a:t>Para resolver el problema del pecado y la separación de Dios</a:t>
            </a:r>
          </a:p>
          <a:p>
            <a:pPr algn="l" rtl="0">
              <a:defRPr/>
            </a:pPr>
            <a:r>
              <a:rPr lang="en-US" b="1" dirty="0" err="1"/>
              <a:t>Universo</a:t>
            </a:r>
            <a:r>
              <a:rPr lang="en-US" b="1" dirty="0"/>
              <a:t> </a:t>
            </a:r>
            <a:r>
              <a:rPr lang="en-US" b="1" dirty="0" smtClean="0"/>
              <a:t>temporal</a:t>
            </a:r>
            <a:endParaRPr lang="en-US" b="1" dirty="0"/>
          </a:p>
          <a:p>
            <a:pPr lvl="1" algn="l" rtl="0">
              <a:defRPr/>
            </a:pPr>
            <a:r>
              <a:rPr lang="en-US" dirty="0"/>
              <a:t>Dios lo terminará y corregirá su caída.</a:t>
            </a:r>
          </a:p>
          <a:p>
            <a:pPr lvl="1" algn="l" rtl="0">
              <a:defRPr/>
            </a:pPr>
            <a:r>
              <a:rPr lang="en-US" dirty="0"/>
              <a:t>El hombre será juzgado </a:t>
            </a:r>
            <a:r>
              <a:rPr lang="en-US" dirty="0" err="1"/>
              <a:t>por</a:t>
            </a:r>
            <a:r>
              <a:rPr lang="en-US" dirty="0"/>
              <a:t> Dios</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5" name="TextBox 4"/>
          <p:cNvSpPr txBox="1"/>
          <p:nvPr/>
        </p:nvSpPr>
        <p:spPr>
          <a:xfrm>
            <a:off x="6305550" y="596900"/>
            <a:ext cx="2736647" cy="1692771"/>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none">
            <a:spAutoFit/>
          </a:bodyPr>
          <a:lstStyle/>
          <a:p>
            <a:pPr algn="l" rtl="0" eaLnBrk="1" hangingPunct="1">
              <a:defRPr/>
            </a:pPr>
            <a:r>
              <a:rPr lang="en-US" sz="2000" dirty="0" smtClean="0"/>
              <a:t>¿Origen </a:t>
            </a:r>
            <a:r>
              <a:rPr lang="en-US" sz="2000" dirty="0"/>
              <a:t>del arte?</a:t>
            </a:r>
          </a:p>
          <a:p>
            <a:pPr algn="l" rtl="0" eaLnBrk="1" hangingPunct="1">
              <a:defRPr/>
            </a:pPr>
            <a:r>
              <a:rPr lang="en-US" sz="2000" dirty="0"/>
              <a:t>¿Propósito del arte?</a:t>
            </a:r>
          </a:p>
          <a:p>
            <a:pPr algn="l" rtl="0" eaLnBrk="1" hangingPunct="1">
              <a:defRPr/>
            </a:pPr>
            <a:r>
              <a:rPr lang="en-US" sz="2000" dirty="0"/>
              <a:t>¿Buenos usos?</a:t>
            </a:r>
          </a:p>
          <a:p>
            <a:pPr algn="l" rtl="0" eaLnBrk="1" hangingPunct="1">
              <a:defRPr/>
            </a:pPr>
            <a:r>
              <a:rPr lang="en-US" sz="2000" dirty="0"/>
              <a:t>¿Malos usos?</a:t>
            </a:r>
          </a:p>
          <a:p>
            <a:pPr algn="l" rtl="0" eaLnBrk="1" hangingPunct="1">
              <a:defRPr/>
            </a:pPr>
            <a:r>
              <a:rPr lang="en-US" sz="2000" dirty="0"/>
              <a:t>¿Peligros?</a:t>
            </a:r>
          </a:p>
        </p:txBody>
      </p:sp>
      <p:sp>
        <p:nvSpPr>
          <p:cNvPr id="220166"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70C194B-E020-4A5E-8752-D02858F8435F}" type="slidenum">
              <a:rPr lang="en-US" altLang="en-US" sz="1400"/>
              <a:pPr algn="l" rtl="0">
                <a:spcBef>
                  <a:spcPct val="0"/>
                </a:spcBef>
                <a:buFontTx/>
                <a:buNone/>
              </a:pPr>
              <a:t>180</a:t>
            </a:fld>
            <a:endParaRPr lang="en-US" altLang="en-US" sz="1400"/>
          </a:p>
        </p:txBody>
      </p:sp>
    </p:spTree>
    <p:extLst>
      <p:ext uri="{BB962C8B-B14F-4D97-AF65-F5344CB8AC3E}">
        <p14:creationId xmlns:p14="http://schemas.microsoft.com/office/powerpoint/2010/main" val="363138479"/>
      </p:ext>
    </p:extLst>
  </p:cSld>
  <p:clrMapOvr>
    <a:masterClrMapping/>
  </p:clrMapOvr>
  <p:transition spd="slow"/>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221187" name="Picture 7"/>
          <p:cNvPicPr>
            <a:picLocks noChangeAspect="1" noChangeArrowheads="1"/>
          </p:cNvPicPr>
          <p:nvPr/>
        </p:nvPicPr>
        <p:blipFill>
          <a:blip r:embed="rId2">
            <a:lum bright="60000" contrast="-42000"/>
            <a:extLst>
              <a:ext uri="{28A0092B-C50C-407E-A947-70E740481C1C}">
                <a14:useLocalDpi xmlns:a14="http://schemas.microsoft.com/office/drawing/2010/main" val="0"/>
              </a:ext>
            </a:extLst>
          </a:blip>
          <a:srcRect r="1575" b="4825"/>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76200" y="0"/>
            <a:ext cx="8991600" cy="838200"/>
          </a:xfrm>
        </p:spPr>
        <p:txBody>
          <a:bodyPr/>
          <a:lstStyle/>
          <a:p>
            <a:pPr rtl="0">
              <a:lnSpc>
                <a:spcPct val="80000"/>
              </a:lnSpc>
              <a:defRPr/>
            </a:pPr>
            <a:r>
              <a:rPr lang="en-US" altLang="en-US" sz="2000" dirty="0"/>
              <a:t>Lección 11 – Lógica de la lección</a:t>
            </a:r>
            <a:br>
              <a:rPr lang="en-US" altLang="en-US" sz="2000" dirty="0"/>
            </a:br>
            <a:r>
              <a:rPr lang="en-US" altLang="en-US" dirty="0"/>
              <a:t>Arte, cultura y expresión humana</a:t>
            </a:r>
          </a:p>
        </p:txBody>
      </p:sp>
      <p:sp>
        <p:nvSpPr>
          <p:cNvPr id="8195" name="Rectangle 3"/>
          <p:cNvSpPr>
            <a:spLocks noGrp="1" noChangeArrowheads="1"/>
          </p:cNvSpPr>
          <p:nvPr>
            <p:ph type="body" idx="1"/>
          </p:nvPr>
        </p:nvSpPr>
        <p:spPr>
          <a:xfrm>
            <a:off x="-76200" y="838200"/>
            <a:ext cx="9212263" cy="6019800"/>
          </a:xfrm>
        </p:spPr>
        <p:txBody>
          <a:bodyPr>
            <a:normAutofit fontScale="92500" lnSpcReduction="20000"/>
          </a:bodyPr>
          <a:lstStyle/>
          <a:p>
            <a:pPr marL="338138" indent="-338138" algn="l" rtl="0">
              <a:lnSpc>
                <a:spcPct val="120000"/>
              </a:lnSpc>
              <a:buFontTx/>
              <a:buAutoNum type="arabicPeriod"/>
              <a:defRPr/>
            </a:pPr>
            <a:r>
              <a:rPr lang="en-US" altLang="en-US" sz="1800" b="1" dirty="0">
                <a:effectLst>
                  <a:outerShdw blurRad="38100" dist="38100" dir="2700000" algn="tl">
                    <a:srgbClr val="C0C0C0"/>
                  </a:outerShdw>
                </a:effectLst>
              </a:rPr>
              <a:t>La obra creativa de Dios tiene un propósito y mensaje intencional:</a:t>
            </a:r>
            <a:br>
              <a:rPr lang="en-US" altLang="en-US" sz="1800" b="1" dirty="0">
                <a:effectLst>
                  <a:outerShdw blurRad="38100" dist="38100" dir="2700000" algn="tl">
                    <a:srgbClr val="C0C0C0"/>
                  </a:outerShdw>
                </a:effectLst>
              </a:rPr>
            </a:br>
            <a:r>
              <a:rPr lang="en-US" altLang="en-US" sz="1800" b="1" dirty="0" err="1" smtClean="0">
                <a:effectLst>
                  <a:outerShdw blurRad="38100" dist="38100" dir="2700000" algn="tl">
                    <a:srgbClr val="C0C0C0"/>
                  </a:outerShdw>
                </a:effectLst>
              </a:rPr>
              <a:t>transmite</a:t>
            </a:r>
            <a:r>
              <a:rPr lang="en-US" altLang="en-US" sz="1800" b="1" dirty="0" smtClean="0">
                <a:effectLst>
                  <a:outerShdw blurRad="38100" dist="38100" dir="2700000" algn="tl">
                    <a:srgbClr val="C0C0C0"/>
                  </a:outerShdw>
                </a:effectLst>
              </a:rPr>
              <a:t> </a:t>
            </a:r>
            <a:r>
              <a:rPr lang="en-US" altLang="en-US" sz="1800" b="1" dirty="0">
                <a:effectLst>
                  <a:outerShdw blurRad="38100" dist="38100" dir="2700000" algn="tl">
                    <a:srgbClr val="C0C0C0"/>
                  </a:outerShdw>
                </a:effectLst>
              </a:rPr>
              <a:t>un mensaje lógico y evoca emociones.</a:t>
            </a:r>
          </a:p>
          <a:p>
            <a:pPr marL="338138" indent="-338138" algn="l" rtl="0">
              <a:lnSpc>
                <a:spcPct val="120000"/>
              </a:lnSpc>
              <a:buFontTx/>
              <a:buAutoNum type="arabicPeriod"/>
              <a:defRPr/>
            </a:pPr>
            <a:r>
              <a:rPr lang="en-US" altLang="en-US" sz="1800" b="1" dirty="0">
                <a:effectLst>
                  <a:outerShdw blurRad="38100" dist="38100" dir="2700000" algn="tl">
                    <a:srgbClr val="C0C0C0"/>
                  </a:outerShdw>
                </a:effectLst>
              </a:rPr>
              <a:t>El trabajo creativo del hombre también lo hace (¿una base para juzgar bueno/malo?).</a:t>
            </a:r>
          </a:p>
          <a:p>
            <a:pPr marL="338138" indent="-338138" algn="l" rtl="0">
              <a:lnSpc>
                <a:spcPct val="120000"/>
              </a:lnSpc>
              <a:buFontTx/>
              <a:buAutoNum type="arabicPeriod"/>
              <a:defRPr/>
            </a:pPr>
            <a:r>
              <a:rPr lang="en-US" altLang="en-US" sz="1800" b="1" i="1" dirty="0" smtClean="0">
                <a:solidFill>
                  <a:srgbClr val="0000FF"/>
                </a:solidFill>
                <a:effectLst>
                  <a:outerShdw blurRad="38100" dist="38100" dir="2700000" algn="tl">
                    <a:srgbClr val="C0C0C0"/>
                  </a:outerShdw>
                </a:effectLst>
              </a:rPr>
              <a:t>La </a:t>
            </a:r>
            <a:r>
              <a:rPr lang="en-US" altLang="en-US" sz="1800" b="1" i="1" dirty="0" err="1" smtClean="0">
                <a:solidFill>
                  <a:srgbClr val="0000FF"/>
                </a:solidFill>
                <a:effectLst>
                  <a:outerShdw blurRad="38100" dist="38100" dir="2700000" algn="tl">
                    <a:srgbClr val="C0C0C0"/>
                  </a:outerShdw>
                </a:effectLst>
              </a:rPr>
              <a:t>a</a:t>
            </a:r>
            <a:r>
              <a:rPr lang="en-US" altLang="en-US" sz="1800" b="1" i="1" dirty="0" err="1" smtClean="0">
                <a:solidFill>
                  <a:srgbClr val="0000FF"/>
                </a:solidFill>
                <a:effectLst>
                  <a:outerShdw blurRad="38100" dist="38100" dir="2700000" algn="tl">
                    <a:srgbClr val="C0C0C0"/>
                  </a:outerShdw>
                </a:effectLst>
              </a:rPr>
              <a:t>rquitectura</a:t>
            </a:r>
            <a:r>
              <a:rPr lang="en-US" altLang="en-US" sz="1800" b="1" dirty="0" smtClean="0">
                <a:solidFill>
                  <a:srgbClr val="0000FF"/>
                </a:solidFill>
                <a:effectLst>
                  <a:outerShdw blurRad="38100" dist="38100" dir="2700000" algn="tl">
                    <a:srgbClr val="C0C0C0"/>
                  </a:outerShdw>
                </a:effectLst>
              </a:rPr>
              <a:t> </a:t>
            </a:r>
            <a:r>
              <a:rPr lang="en-US" altLang="en-US" sz="1800" b="1" dirty="0">
                <a:effectLst>
                  <a:outerShdw blurRad="38100" dist="38100" dir="2700000" algn="tl">
                    <a:srgbClr val="C0C0C0"/>
                  </a:outerShdw>
                </a:effectLst>
              </a:rPr>
              <a:t>(la “obra del hombre”) </a:t>
            </a:r>
            <a:r>
              <a:rPr lang="en-US" altLang="en-US" sz="1800" b="1" dirty="0" smtClean="0">
                <a:effectLst>
                  <a:outerShdw blurRad="38100" dist="38100" dir="2700000" algn="tl">
                    <a:srgbClr val="C0C0C0"/>
                  </a:outerShdw>
                </a:effectLst>
              </a:rPr>
              <a:t>se </a:t>
            </a:r>
            <a:r>
              <a:rPr lang="en-US" altLang="en-US" sz="1800" b="1" dirty="0" err="1" smtClean="0">
                <a:effectLst>
                  <a:outerShdw blurRad="38100" dist="38100" dir="2700000" algn="tl">
                    <a:srgbClr val="C0C0C0"/>
                  </a:outerShdw>
                </a:effectLst>
              </a:rPr>
              <a:t>usaba</a:t>
            </a:r>
            <a:r>
              <a:rPr lang="en-US" altLang="en-US" sz="1800" b="1" dirty="0" smtClean="0">
                <a:effectLst>
                  <a:outerShdw blurRad="38100" dist="38100" dir="2700000" algn="tl">
                    <a:srgbClr val="C0C0C0"/>
                  </a:outerShdw>
                </a:effectLst>
              </a:rPr>
              <a:t> </a:t>
            </a:r>
            <a:r>
              <a:rPr lang="en-US" altLang="en-US" sz="1800" b="1" dirty="0" smtClean="0">
                <a:effectLst>
                  <a:outerShdw blurRad="38100" dist="38100" dir="2700000" algn="tl">
                    <a:srgbClr val="C0C0C0"/>
                  </a:outerShdw>
                </a:effectLst>
              </a:rPr>
              <a:t>para fines </a:t>
            </a:r>
            <a:r>
              <a:rPr lang="en-US" altLang="en-US" sz="1800" b="1" dirty="0" err="1" smtClean="0">
                <a:effectLst>
                  <a:outerShdw blurRad="38100" dist="38100" dir="2700000" algn="tl">
                    <a:srgbClr val="C0C0C0"/>
                  </a:outerShdw>
                </a:effectLst>
              </a:rPr>
              <a:t>malos</a:t>
            </a:r>
            <a:r>
              <a:rPr lang="en-US" altLang="en-US" sz="1800" b="1" dirty="0" smtClean="0">
                <a:effectLst>
                  <a:outerShdw blurRad="38100" dist="38100" dir="2700000" algn="tl">
                    <a:srgbClr val="C0C0C0"/>
                  </a:outerShdw>
                </a:effectLst>
              </a:rPr>
              <a:t> y fines </a:t>
            </a:r>
            <a:r>
              <a:rPr lang="en-US" altLang="en-US" sz="1800" b="1" dirty="0" err="1" smtClean="0">
                <a:effectLst>
                  <a:outerShdw blurRad="38100" dist="38100" dir="2700000" algn="tl">
                    <a:srgbClr val="C0C0C0"/>
                  </a:outerShdw>
                </a:effectLst>
              </a:rPr>
              <a:t>buenos</a:t>
            </a:r>
            <a:r>
              <a:rPr lang="en-US" altLang="en-US" sz="1800" b="1" dirty="0" smtClean="0">
                <a:effectLst>
                  <a:outerShdw blurRad="38100" dist="38100" dir="2700000" algn="tl">
                    <a:srgbClr val="C0C0C0"/>
                  </a:outerShdw>
                </a:effectLst>
              </a:rPr>
              <a:t> </a:t>
            </a:r>
            <a:r>
              <a:rPr lang="en-US" altLang="en-US" sz="1800" b="1" dirty="0">
                <a:effectLst>
                  <a:outerShdw blurRad="38100" dist="38100" dir="2700000" algn="tl">
                    <a:srgbClr val="C0C0C0"/>
                  </a:outerShdw>
                </a:effectLst>
              </a:rPr>
              <a:t>(</a:t>
            </a:r>
            <a:r>
              <a:rPr lang="en-US" altLang="en-US" sz="1800" b="1" dirty="0" err="1" smtClean="0">
                <a:effectLst>
                  <a:outerShdw blurRad="38100" dist="38100" dir="2700000" algn="tl">
                    <a:srgbClr val="C0C0C0"/>
                  </a:outerShdw>
                </a:effectLst>
              </a:rPr>
              <a:t>sancionados</a:t>
            </a:r>
            <a:r>
              <a:rPr lang="en-US" altLang="en-US" sz="1800" b="1" dirty="0" smtClean="0">
                <a:effectLst>
                  <a:outerShdw blurRad="38100" dist="38100" dir="2700000" algn="tl">
                    <a:srgbClr val="C0C0C0"/>
                  </a:outerShdw>
                </a:effectLst>
              </a:rPr>
              <a:t> </a:t>
            </a:r>
            <a:r>
              <a:rPr lang="en-US" altLang="en-US" sz="1800" b="1" dirty="0">
                <a:effectLst>
                  <a:outerShdw blurRad="38100" dist="38100" dir="2700000" algn="tl">
                    <a:srgbClr val="C0C0C0"/>
                  </a:outerShdw>
                </a:effectLst>
              </a:rPr>
              <a:t>y </a:t>
            </a:r>
            <a:r>
              <a:rPr lang="en-US" altLang="en-US" sz="1800" b="1" dirty="0" err="1" smtClean="0">
                <a:effectLst>
                  <a:outerShdw blurRad="38100" dist="38100" dir="2700000" algn="tl">
                    <a:srgbClr val="C0C0C0"/>
                  </a:outerShdw>
                </a:effectLst>
              </a:rPr>
              <a:t>habilitados</a:t>
            </a:r>
            <a:r>
              <a:rPr lang="en-US" altLang="en-US" sz="1800" b="1" dirty="0" smtClean="0">
                <a:effectLst>
                  <a:outerShdw blurRad="38100" dist="38100" dir="2700000" algn="tl">
                    <a:srgbClr val="C0C0C0"/>
                  </a:outerShdw>
                </a:effectLst>
              </a:rPr>
              <a:t> </a:t>
            </a:r>
            <a:r>
              <a:rPr lang="en-US" altLang="en-US" sz="1800" b="1" dirty="0" err="1">
                <a:effectLst>
                  <a:outerShdw blurRad="38100" dist="38100" dir="2700000" algn="tl">
                    <a:srgbClr val="C0C0C0"/>
                  </a:outerShdw>
                </a:effectLst>
              </a:rPr>
              <a:t>por</a:t>
            </a:r>
            <a:r>
              <a:rPr lang="en-US" altLang="en-US" sz="1800" b="1" dirty="0">
                <a:effectLst>
                  <a:outerShdw blurRad="38100" dist="38100" dir="2700000" algn="tl">
                    <a:srgbClr val="C0C0C0"/>
                  </a:outerShdw>
                </a:effectLst>
              </a:rPr>
              <a:t> Dios) </a:t>
            </a:r>
            <a:r>
              <a:rPr lang="en-US" altLang="en-US" sz="1800" b="1" dirty="0" err="1">
                <a:effectLst>
                  <a:outerShdw blurRad="38100" dist="38100" dir="2700000" algn="tl">
                    <a:srgbClr val="C0C0C0"/>
                  </a:outerShdw>
                </a:effectLst>
              </a:rPr>
              <a:t>en</a:t>
            </a:r>
            <a:r>
              <a:rPr lang="en-US" altLang="en-US" sz="1800" b="1" dirty="0">
                <a:effectLst>
                  <a:outerShdw blurRad="38100" dist="38100" dir="2700000" algn="tl">
                    <a:srgbClr val="C0C0C0"/>
                  </a:outerShdw>
                </a:effectLst>
              </a:rPr>
              <a:t> el AT.</a:t>
            </a:r>
          </a:p>
          <a:p>
            <a:pPr marL="338138" indent="-338138" algn="l" rtl="0">
              <a:lnSpc>
                <a:spcPct val="120000"/>
              </a:lnSpc>
              <a:buFontTx/>
              <a:buAutoNum type="arabicPeriod"/>
              <a:defRPr/>
            </a:pPr>
            <a:r>
              <a:rPr lang="en-US" altLang="en-US" sz="1800" b="1" i="1" dirty="0" smtClean="0">
                <a:solidFill>
                  <a:srgbClr val="0000FF"/>
                </a:solidFill>
                <a:effectLst>
                  <a:outerShdw blurRad="38100" dist="38100" dir="2700000" algn="tl">
                    <a:srgbClr val="C0C0C0"/>
                  </a:outerShdw>
                </a:effectLst>
              </a:rPr>
              <a:t>La </a:t>
            </a:r>
            <a:r>
              <a:rPr lang="en-US" altLang="en-US" sz="1800" b="1" i="1" dirty="0" err="1" smtClean="0">
                <a:solidFill>
                  <a:srgbClr val="0000FF"/>
                </a:solidFill>
                <a:effectLst>
                  <a:outerShdw blurRad="38100" dist="38100" dir="2700000" algn="tl">
                    <a:srgbClr val="C0C0C0"/>
                  </a:outerShdw>
                </a:effectLst>
              </a:rPr>
              <a:t>e</a:t>
            </a:r>
            <a:r>
              <a:rPr lang="en-US" altLang="en-US" sz="1800" b="1" i="1" dirty="0" err="1" smtClean="0">
                <a:solidFill>
                  <a:srgbClr val="0000FF"/>
                </a:solidFill>
                <a:effectLst>
                  <a:outerShdw blurRad="38100" dist="38100" dir="2700000" algn="tl">
                    <a:srgbClr val="C0C0C0"/>
                  </a:outerShdw>
                </a:effectLst>
              </a:rPr>
              <a:t>scultura</a:t>
            </a:r>
            <a:r>
              <a:rPr lang="en-US" altLang="en-US" sz="1800" b="1" dirty="0" smtClean="0">
                <a:solidFill>
                  <a:srgbClr val="0000FF"/>
                </a:solidFill>
                <a:effectLst>
                  <a:outerShdw blurRad="38100" dist="38100" dir="2700000" algn="tl">
                    <a:srgbClr val="C0C0C0"/>
                  </a:outerShdw>
                </a:effectLst>
              </a:rPr>
              <a:t> </a:t>
            </a:r>
            <a:r>
              <a:rPr lang="en-US" altLang="en-US" sz="1800" b="1" dirty="0" smtClean="0">
                <a:effectLst>
                  <a:outerShdw blurRad="38100" dist="38100" dir="2700000" algn="tl">
                    <a:srgbClr val="C0C0C0"/>
                  </a:outerShdw>
                </a:effectLst>
              </a:rPr>
              <a:t>no era </a:t>
            </a:r>
            <a:r>
              <a:rPr lang="en-US" altLang="en-US" sz="1800" b="1" dirty="0" err="1" smtClean="0">
                <a:effectLst>
                  <a:outerShdw blurRad="38100" dist="38100" dir="2700000" algn="tl">
                    <a:srgbClr val="C0C0C0"/>
                  </a:outerShdw>
                </a:effectLst>
              </a:rPr>
              <a:t>promovida</a:t>
            </a:r>
            <a:r>
              <a:rPr lang="en-US" altLang="en-US" sz="1800" b="1" dirty="0" smtClean="0">
                <a:effectLst>
                  <a:outerShdw blurRad="38100" dist="38100" dir="2700000" algn="tl">
                    <a:srgbClr val="C0C0C0"/>
                  </a:outerShdw>
                </a:effectLst>
              </a:rPr>
              <a:t> </a:t>
            </a:r>
            <a:r>
              <a:rPr lang="en-US" altLang="en-US" sz="1800" b="1" dirty="0" err="1">
                <a:effectLst>
                  <a:outerShdw blurRad="38100" dist="38100" dir="2700000" algn="tl">
                    <a:srgbClr val="C0C0C0"/>
                  </a:outerShdw>
                </a:effectLst>
              </a:rPr>
              <a:t>por</a:t>
            </a:r>
            <a:r>
              <a:rPr lang="en-US" altLang="en-US" sz="1800" b="1" dirty="0">
                <a:effectLst>
                  <a:outerShdw blurRad="38100" dist="38100" dir="2700000" algn="tl">
                    <a:srgbClr val="C0C0C0"/>
                  </a:outerShdw>
                </a:effectLst>
              </a:rPr>
              <a:t> Dios, porque (especialmente </a:t>
            </a:r>
            <a:r>
              <a:rPr lang="en-US" altLang="en-US" sz="1800" b="1" dirty="0" err="1">
                <a:effectLst>
                  <a:outerShdw blurRad="38100" dist="38100" dir="2700000" algn="tl">
                    <a:srgbClr val="C0C0C0"/>
                  </a:outerShdw>
                </a:effectLst>
              </a:rPr>
              <a:t>en</a:t>
            </a:r>
            <a:r>
              <a:rPr lang="en-US" altLang="en-US" sz="1800" b="1" dirty="0">
                <a:effectLst>
                  <a:outerShdw blurRad="38100" dist="38100" dir="2700000" algn="tl">
                    <a:srgbClr val="C0C0C0"/>
                  </a:outerShdw>
                </a:effectLst>
              </a:rPr>
              <a:t> la idolatría) glorifica a la criatura más que al Creador.</a:t>
            </a:r>
          </a:p>
          <a:p>
            <a:pPr marL="338138" indent="-338138" algn="l" rtl="0">
              <a:lnSpc>
                <a:spcPct val="120000"/>
              </a:lnSpc>
              <a:buFontTx/>
              <a:buAutoNum type="arabicPeriod"/>
              <a:defRPr/>
            </a:pPr>
            <a:r>
              <a:rPr lang="en-US" altLang="en-US" sz="1800" b="1" i="1" dirty="0" smtClean="0">
                <a:solidFill>
                  <a:srgbClr val="0000FF"/>
                </a:solidFill>
                <a:effectLst>
                  <a:outerShdw blurRad="38100" dist="38100" dir="2700000" algn="tl">
                    <a:srgbClr val="C0C0C0"/>
                  </a:outerShdw>
                </a:effectLst>
              </a:rPr>
              <a:t>La </a:t>
            </a:r>
            <a:r>
              <a:rPr lang="en-US" altLang="en-US" sz="1800" b="1" i="1" dirty="0" err="1" smtClean="0">
                <a:solidFill>
                  <a:srgbClr val="0000FF"/>
                </a:solidFill>
                <a:effectLst>
                  <a:outerShdw blurRad="38100" dist="38100" dir="2700000" algn="tl">
                    <a:srgbClr val="C0C0C0"/>
                  </a:outerShdw>
                </a:effectLst>
              </a:rPr>
              <a:t>m</a:t>
            </a:r>
            <a:r>
              <a:rPr lang="en-US" altLang="en-US" sz="1800" b="1" i="1" dirty="0" err="1">
                <a:solidFill>
                  <a:srgbClr val="0000FF"/>
                </a:solidFill>
                <a:effectLst>
                  <a:outerShdw blurRad="38100" dist="38100" dir="2700000" algn="tl">
                    <a:srgbClr val="C0C0C0"/>
                  </a:outerShdw>
                </a:effectLst>
              </a:rPr>
              <a:t>ú</a:t>
            </a:r>
            <a:r>
              <a:rPr lang="en-US" altLang="en-US" sz="1800" b="1" i="1" dirty="0" err="1" smtClean="0">
                <a:solidFill>
                  <a:srgbClr val="0000FF"/>
                </a:solidFill>
                <a:effectLst>
                  <a:outerShdw blurRad="38100" dist="38100" dir="2700000" algn="tl">
                    <a:srgbClr val="C0C0C0"/>
                  </a:outerShdw>
                </a:effectLst>
              </a:rPr>
              <a:t>sica</a:t>
            </a:r>
            <a:r>
              <a:rPr lang="en-US" altLang="en-US" sz="1800" b="1" i="1" dirty="0" smtClean="0">
                <a:solidFill>
                  <a:srgbClr val="0000FF"/>
                </a:solidFill>
                <a:effectLst>
                  <a:outerShdw blurRad="38100" dist="38100" dir="2700000" algn="tl">
                    <a:srgbClr val="C0C0C0"/>
                  </a:outerShdw>
                </a:effectLst>
              </a:rPr>
              <a:t> </a:t>
            </a:r>
            <a:r>
              <a:rPr lang="en-US" altLang="en-US" sz="1800" b="1" i="1" dirty="0">
                <a:solidFill>
                  <a:srgbClr val="0000FF"/>
                </a:solidFill>
                <a:effectLst>
                  <a:outerShdw blurRad="38100" dist="38100" dir="2700000" algn="tl">
                    <a:srgbClr val="C0C0C0"/>
                  </a:outerShdw>
                </a:effectLst>
              </a:rPr>
              <a:t>y </a:t>
            </a:r>
            <a:r>
              <a:rPr lang="en-US" altLang="en-US" sz="1800" b="1" i="1" dirty="0" smtClean="0">
                <a:solidFill>
                  <a:srgbClr val="0000FF"/>
                </a:solidFill>
                <a:effectLst>
                  <a:outerShdw blurRad="38100" dist="38100" dir="2700000" algn="tl">
                    <a:srgbClr val="C0C0C0"/>
                  </a:outerShdw>
                </a:effectLst>
              </a:rPr>
              <a:t>el </a:t>
            </a:r>
            <a:r>
              <a:rPr lang="en-US" altLang="en-US" sz="1800" b="1" i="1" dirty="0" err="1" smtClean="0">
                <a:solidFill>
                  <a:srgbClr val="0000FF"/>
                </a:solidFill>
                <a:effectLst>
                  <a:outerShdw blurRad="38100" dist="38100" dir="2700000" algn="tl">
                    <a:srgbClr val="C0C0C0"/>
                  </a:outerShdw>
                </a:effectLst>
              </a:rPr>
              <a:t>baile</a:t>
            </a:r>
            <a:r>
              <a:rPr lang="en-US" altLang="en-US" sz="1800" b="1" dirty="0" smtClean="0">
                <a:solidFill>
                  <a:srgbClr val="0000FF"/>
                </a:solidFill>
                <a:effectLst>
                  <a:outerShdw blurRad="38100" dist="38100" dir="2700000" algn="tl">
                    <a:srgbClr val="C0C0C0"/>
                  </a:outerShdw>
                </a:effectLst>
              </a:rPr>
              <a:t> </a:t>
            </a:r>
            <a:r>
              <a:rPr lang="en-US" altLang="en-US" sz="1800" b="1" dirty="0">
                <a:effectLst>
                  <a:outerShdw blurRad="38100" dist="38100" dir="2700000" algn="tl">
                    <a:srgbClr val="C0C0C0"/>
                  </a:outerShdw>
                </a:effectLst>
              </a:rPr>
              <a:t>también tienen buenos y malos usos, y son más</a:t>
            </a:r>
            <a:br>
              <a:rPr lang="en-US" altLang="en-US" sz="1800" b="1" dirty="0">
                <a:effectLst>
                  <a:outerShdw blurRad="38100" dist="38100" dir="2700000" algn="tl">
                    <a:srgbClr val="C0C0C0"/>
                  </a:outerShdw>
                </a:effectLst>
              </a:rPr>
            </a:br>
            <a:r>
              <a:rPr lang="en-US" altLang="en-US" sz="1800" b="1" dirty="0" err="1">
                <a:effectLst>
                  <a:outerShdw blurRad="38100" dist="38100" dir="2700000" algn="tl">
                    <a:srgbClr val="C0C0C0"/>
                  </a:outerShdw>
                </a:effectLst>
              </a:rPr>
              <a:t>directamente</a:t>
            </a:r>
            <a:r>
              <a:rPr lang="en-US" altLang="en-US" sz="1800" b="1" dirty="0">
                <a:effectLst>
                  <a:outerShdw blurRad="38100" dist="38100" dir="2700000" algn="tl">
                    <a:srgbClr val="C0C0C0"/>
                  </a:outerShdw>
                </a:effectLst>
              </a:rPr>
              <a:t> </a:t>
            </a:r>
            <a:r>
              <a:rPr lang="en-US" altLang="en-US" sz="1800" b="1" dirty="0" err="1" smtClean="0">
                <a:effectLst>
                  <a:outerShdw blurRad="38100" dist="38100" dir="2700000" algn="tl">
                    <a:srgbClr val="C0C0C0"/>
                  </a:outerShdw>
                </a:effectLst>
              </a:rPr>
              <a:t>ligados</a:t>
            </a:r>
            <a:r>
              <a:rPr lang="en-US" altLang="en-US" sz="1800" b="1" dirty="0" smtClean="0">
                <a:effectLst>
                  <a:outerShdw blurRad="38100" dist="38100" dir="2700000" algn="tl">
                    <a:srgbClr val="C0C0C0"/>
                  </a:outerShdw>
                </a:effectLst>
              </a:rPr>
              <a:t> </a:t>
            </a:r>
            <a:r>
              <a:rPr lang="en-US" altLang="en-US" sz="1800" b="1" dirty="0">
                <a:effectLst>
                  <a:outerShdw blurRad="38100" dist="38100" dir="2700000" algn="tl">
                    <a:srgbClr val="C0C0C0"/>
                  </a:outerShdw>
                </a:effectLst>
              </a:rPr>
              <a:t>a (</a:t>
            </a:r>
            <a:r>
              <a:rPr lang="en-US" altLang="en-US" sz="1800" b="1" dirty="0" err="1" smtClean="0">
                <a:effectLst>
                  <a:outerShdw blurRad="38100" dist="38100" dir="2700000" algn="tl">
                    <a:srgbClr val="C0C0C0"/>
                  </a:outerShdw>
                </a:effectLst>
              </a:rPr>
              <a:t>causados</a:t>
            </a:r>
            <a:r>
              <a:rPr lang="en-US" altLang="en-US" sz="1800" b="1" dirty="0" smtClean="0">
                <a:effectLst>
                  <a:outerShdw blurRad="38100" dist="38100" dir="2700000" algn="tl">
                    <a:srgbClr val="C0C0C0"/>
                  </a:outerShdw>
                </a:effectLst>
              </a:rPr>
              <a:t> </a:t>
            </a:r>
            <a:r>
              <a:rPr lang="en-US" altLang="en-US" sz="1800" b="1" dirty="0" err="1">
                <a:effectLst>
                  <a:outerShdw blurRad="38100" dist="38100" dir="2700000" algn="tl">
                    <a:srgbClr val="C0C0C0"/>
                  </a:outerShdw>
                </a:effectLst>
              </a:rPr>
              <a:t>por</a:t>
            </a:r>
            <a:r>
              <a:rPr lang="en-US" altLang="en-US" sz="1800" b="1" dirty="0">
                <a:effectLst>
                  <a:outerShdw blurRad="38100" dist="38100" dir="2700000" algn="tl">
                    <a:srgbClr val="C0C0C0"/>
                  </a:outerShdw>
                </a:effectLst>
              </a:rPr>
              <a:t>, o tiende a </a:t>
            </a:r>
            <a:r>
              <a:rPr lang="en-US" altLang="en-US" sz="1800" b="1" dirty="0" err="1">
                <a:effectLst>
                  <a:outerShdw blurRad="38100" dist="38100" dir="2700000" algn="tl">
                    <a:srgbClr val="C0C0C0"/>
                  </a:outerShdw>
                </a:effectLst>
              </a:rPr>
              <a:t>excitar</a:t>
            </a:r>
            <a:r>
              <a:rPr lang="en-US" altLang="en-US" sz="1800" b="1" dirty="0" smtClean="0">
                <a:effectLst>
                  <a:outerShdw blurRad="38100" dist="38100" dir="2700000" algn="tl">
                    <a:srgbClr val="C0C0C0"/>
                  </a:outerShdw>
                </a:effectLst>
              </a:rPr>
              <a:t>) las </a:t>
            </a:r>
            <a:r>
              <a:rPr lang="en-US" altLang="en-US" sz="1800" b="1" dirty="0">
                <a:effectLst>
                  <a:outerShdw blurRad="38100" dist="38100" dir="2700000" algn="tl">
                    <a:srgbClr val="C0C0C0"/>
                  </a:outerShdw>
                </a:effectLst>
              </a:rPr>
              <a:t>emociones.</a:t>
            </a:r>
          </a:p>
          <a:p>
            <a:pPr marL="338138" indent="-338138" algn="l" rtl="0">
              <a:lnSpc>
                <a:spcPct val="120000"/>
              </a:lnSpc>
              <a:buFontTx/>
              <a:buAutoNum type="arabicPeriod"/>
              <a:defRPr/>
            </a:pPr>
            <a:r>
              <a:rPr lang="en-US" altLang="en-US" sz="1800" b="1" i="1" dirty="0" smtClean="0">
                <a:solidFill>
                  <a:srgbClr val="0000FF"/>
                </a:solidFill>
                <a:effectLst>
                  <a:outerShdw blurRad="38100" dist="38100" dir="2700000" algn="tl">
                    <a:srgbClr val="C0C0C0"/>
                  </a:outerShdw>
                </a:effectLst>
              </a:rPr>
              <a:t>La </a:t>
            </a:r>
            <a:r>
              <a:rPr lang="en-US" altLang="en-US" sz="1800" b="1" i="1" dirty="0" err="1" smtClean="0">
                <a:solidFill>
                  <a:srgbClr val="0000FF"/>
                </a:solidFill>
                <a:effectLst>
                  <a:outerShdw blurRad="38100" dist="38100" dir="2700000" algn="tl">
                    <a:srgbClr val="C0C0C0"/>
                  </a:outerShdw>
                </a:effectLst>
              </a:rPr>
              <a:t>literatura</a:t>
            </a:r>
            <a:r>
              <a:rPr lang="en-US" altLang="en-US" sz="1800" b="1" dirty="0" smtClean="0">
                <a:solidFill>
                  <a:srgbClr val="0000FF"/>
                </a:solidFill>
                <a:effectLst>
                  <a:outerShdw blurRad="38100" dist="38100" dir="2700000" algn="tl">
                    <a:srgbClr val="C0C0C0"/>
                  </a:outerShdw>
                </a:effectLst>
              </a:rPr>
              <a:t> </a:t>
            </a:r>
            <a:r>
              <a:rPr lang="en-US" altLang="en-US" sz="1800" b="1" dirty="0">
                <a:effectLst>
                  <a:outerShdw blurRad="38100" dist="38100" dir="2700000" algn="tl">
                    <a:srgbClr val="C0C0C0"/>
                  </a:outerShdw>
                </a:effectLst>
              </a:rPr>
              <a:t>lleva el significado más específico (directo o indirecto).</a:t>
            </a:r>
          </a:p>
          <a:p>
            <a:pPr marL="338138" indent="-338138" algn="l" rtl="0">
              <a:lnSpc>
                <a:spcPct val="120000"/>
              </a:lnSpc>
              <a:buFontTx/>
              <a:buAutoNum type="arabicPeriod"/>
              <a:defRPr/>
            </a:pPr>
            <a:r>
              <a:rPr lang="en-US" altLang="en-US" sz="1800" b="1" dirty="0">
                <a:effectLst>
                  <a:outerShdw blurRad="38100" dist="38100" dir="2700000" algn="tl">
                    <a:srgbClr val="C0C0C0"/>
                  </a:outerShdw>
                </a:effectLst>
              </a:rPr>
              <a:t>Todas las expresiones artísticas deben ser juzgadas como buenas o malas </a:t>
            </a:r>
            <a:r>
              <a:rPr lang="en-US" altLang="en-US" sz="1800" b="1" dirty="0" err="1">
                <a:effectLst>
                  <a:outerShdw blurRad="38100" dist="38100" dir="2700000" algn="tl">
                    <a:srgbClr val="C0C0C0"/>
                  </a:outerShdw>
                </a:effectLst>
              </a:rPr>
              <a:t>por</a:t>
            </a:r>
            <a:r>
              <a:rPr lang="en-US" altLang="en-US" sz="1800" b="1" dirty="0">
                <a:effectLst>
                  <a:outerShdw blurRad="38100" dist="38100" dir="2700000" algn="tl">
                    <a:srgbClr val="C0C0C0"/>
                  </a:outerShdw>
                </a:effectLst>
              </a:rPr>
              <a:t>:</a:t>
            </a:r>
          </a:p>
          <a:p>
            <a:pPr marL="688975" lvl="1" indent="-236538" algn="l" rtl="0">
              <a:lnSpc>
                <a:spcPct val="120000"/>
              </a:lnSpc>
              <a:buFontTx/>
              <a:buChar char="•"/>
              <a:defRPr/>
            </a:pPr>
            <a:r>
              <a:rPr lang="en-US" altLang="en-US" sz="1600" b="1" dirty="0">
                <a:effectLst>
                  <a:outerShdw blurRad="38100" dist="38100" dir="2700000" algn="tl">
                    <a:srgbClr val="C0C0C0"/>
                  </a:outerShdw>
                </a:effectLst>
              </a:rPr>
              <a:t>El propósito y el mensaje (implícito o explícito).</a:t>
            </a:r>
          </a:p>
          <a:p>
            <a:pPr marL="688975" lvl="1" indent="-236538" algn="l" rtl="0">
              <a:lnSpc>
                <a:spcPct val="120000"/>
              </a:lnSpc>
              <a:buFontTx/>
              <a:buChar char="•"/>
              <a:defRPr/>
            </a:pPr>
            <a:r>
              <a:rPr lang="en-US" altLang="en-US" sz="1600" b="1" dirty="0">
                <a:effectLst>
                  <a:outerShdw blurRad="38100" dist="38100" dir="2700000" algn="tl">
                    <a:srgbClr val="C0C0C0"/>
                  </a:outerShdw>
                </a:effectLst>
              </a:rPr>
              <a:t>Las actividades asociadas, y las emociones y tentaciones evocadas.</a:t>
            </a:r>
          </a:p>
          <a:p>
            <a:pPr marL="338138" indent="-338138" algn="l" rtl="0">
              <a:lnSpc>
                <a:spcPct val="120000"/>
              </a:lnSpc>
              <a:buFontTx/>
              <a:buAutoNum type="arabicPeriod"/>
              <a:defRPr/>
            </a:pPr>
            <a:r>
              <a:rPr lang="en-US" altLang="en-US" sz="1800" b="1" dirty="0">
                <a:effectLst>
                  <a:outerShdw blurRad="38100" dist="38100" dir="2700000" algn="tl">
                    <a:srgbClr val="C0C0C0"/>
                  </a:outerShdw>
                </a:effectLst>
              </a:rPr>
              <a:t>Como ocurre con todos los esfuerzos del hombre, el arte, la arquitectura y las expresiones culturales pueden promover el error; fomentar el orgullo, los placeres ilícitos, la ociosidad, la idolatría; o ser una distracción del servicio a Dios.</a:t>
            </a:r>
          </a:p>
        </p:txBody>
      </p:sp>
      <p:sp>
        <p:nvSpPr>
          <p:cNvPr id="221190" name="AutoShape 4">
            <a:hlinkClick r:id="rId3" action="ppaction://hlinksldjump" highlightClick="1"/>
          </p:cNvPr>
          <p:cNvSpPr>
            <a:spLocks noChangeArrowheads="1"/>
          </p:cNvSpPr>
          <p:nvPr/>
        </p:nvSpPr>
        <p:spPr bwMode="auto">
          <a:xfrm>
            <a:off x="-1" y="0"/>
            <a:ext cx="2100943"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7" name="AutoShape 6">
            <a:hlinkClick r:id="rId4" action="ppaction://hlinksldjump" highlightClick="1"/>
          </p:cNvPr>
          <p:cNvSpPr>
            <a:spLocks noChangeArrowheads="1"/>
          </p:cNvSpPr>
          <p:nvPr/>
        </p:nvSpPr>
        <p:spPr bwMode="auto">
          <a:xfrm>
            <a:off x="8763000" y="990600"/>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8" name="AutoShape 6">
            <a:hlinkClick r:id="rId5" action="ppaction://hlinksldjump" highlightClick="1"/>
          </p:cNvPr>
          <p:cNvSpPr>
            <a:spLocks noChangeArrowheads="1"/>
          </p:cNvSpPr>
          <p:nvPr/>
        </p:nvSpPr>
        <p:spPr bwMode="auto">
          <a:xfrm>
            <a:off x="8763000" y="2057400"/>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9" name="AutoShape 6">
            <a:hlinkClick r:id="rId6" action="ppaction://hlinksldjump" highlightClick="1"/>
          </p:cNvPr>
          <p:cNvSpPr>
            <a:spLocks noChangeArrowheads="1"/>
          </p:cNvSpPr>
          <p:nvPr/>
        </p:nvSpPr>
        <p:spPr bwMode="auto">
          <a:xfrm>
            <a:off x="8766969" y="2667000"/>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0" name="AutoShape 6">
            <a:hlinkClick r:id="rId7" action="ppaction://hlinksldjump" highlightClick="1"/>
          </p:cNvPr>
          <p:cNvSpPr>
            <a:spLocks noChangeArrowheads="1"/>
          </p:cNvSpPr>
          <p:nvPr/>
        </p:nvSpPr>
        <p:spPr bwMode="auto">
          <a:xfrm>
            <a:off x="8755063" y="3216729"/>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1" name="AutoShape 6">
            <a:hlinkClick r:id="rId8" action="ppaction://hlinksldjump" highlightClick="1"/>
          </p:cNvPr>
          <p:cNvSpPr>
            <a:spLocks noChangeArrowheads="1"/>
          </p:cNvSpPr>
          <p:nvPr/>
        </p:nvSpPr>
        <p:spPr bwMode="auto">
          <a:xfrm>
            <a:off x="8755063" y="4027714"/>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2" name="AutoShape 6">
            <a:hlinkClick r:id="rId9" action="ppaction://hlinksldjump" highlightClick="1"/>
          </p:cNvPr>
          <p:cNvSpPr>
            <a:spLocks noChangeArrowheads="1"/>
          </p:cNvSpPr>
          <p:nvPr/>
        </p:nvSpPr>
        <p:spPr bwMode="auto">
          <a:xfrm>
            <a:off x="8763000" y="5448300"/>
            <a:ext cx="381000" cy="228600"/>
          </a:xfrm>
          <a:prstGeom prst="actionButtonForwardNext">
            <a:avLst/>
          </a:prstGeom>
          <a:solidFill>
            <a:schemeClr val="accent1">
              <a:lumMod val="60000"/>
              <a:lumOff val="40000"/>
            </a:schemeClr>
          </a:solidFill>
          <a:ln>
            <a:noFill/>
          </a:ln>
          <a:effectLst/>
        </p:spPr>
        <p:txBody>
          <a:bodyPr wrap="none" anchor="ct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3" name="AutoShape 6">
            <a:hlinkClick r:id="rId10" action="ppaction://hlinksldjump" highlightClick="1"/>
          </p:cNvPr>
          <p:cNvSpPr>
            <a:spLocks noChangeArrowheads="1"/>
          </p:cNvSpPr>
          <p:nvPr/>
        </p:nvSpPr>
        <p:spPr bwMode="auto">
          <a:xfrm>
            <a:off x="7010400" y="0"/>
            <a:ext cx="2125663" cy="304800"/>
          </a:xfrm>
          <a:prstGeom prst="actionButtonBlank">
            <a:avLst/>
          </a:prstGeom>
          <a:solidFill>
            <a:srgbClr val="FFFF00"/>
          </a:solidFill>
          <a:ln>
            <a:noFill/>
          </a:ln>
          <a:effectLst/>
        </p:spPr>
        <p:txBody>
          <a:bodyPr wrap="none" anchor="ctr"/>
          <a:lstStyle/>
          <a:p>
            <a:pPr algn="ctr" rtl="0">
              <a:defRPr/>
            </a:pPr>
            <a:r>
              <a:rPr lang="en-US" altLang="en-US" sz="1800" dirty="0">
                <a:effectLst>
                  <a:outerShdw blurRad="38100" dist="38100" dir="2700000" algn="tl">
                    <a:srgbClr val="FFFFFF"/>
                  </a:outerShdw>
                </a:effectLst>
                <a:cs typeface="+mn-cs"/>
              </a:rPr>
              <a:t>Temas comunes</a:t>
            </a:r>
          </a:p>
        </p:txBody>
      </p:sp>
      <p:sp>
        <p:nvSpPr>
          <p:cNvPr id="22119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BA3D01A-F24C-40EC-866D-8DE74989A524}" type="slidenum">
              <a:rPr lang="en-US" altLang="en-US" sz="1400"/>
              <a:pPr algn="l" rtl="0">
                <a:spcBef>
                  <a:spcPct val="0"/>
                </a:spcBef>
                <a:buFontTx/>
                <a:buNone/>
              </a:pPr>
              <a:t>181</a:t>
            </a:fld>
            <a:endParaRPr lang="en-US" altLang="en-US" sz="1400"/>
          </a:p>
        </p:txBody>
      </p:sp>
    </p:spTree>
    <p:extLst>
      <p:ext uri="{BB962C8B-B14F-4D97-AF65-F5344CB8AC3E}">
        <p14:creationId xmlns:p14="http://schemas.microsoft.com/office/powerpoint/2010/main" val="3427220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19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1. La obra 'artística' de Dios</a:t>
            </a:r>
          </a:p>
        </p:txBody>
      </p:sp>
      <p:sp>
        <p:nvSpPr>
          <p:cNvPr id="3" name="Content Placeholder 2"/>
          <p:cNvSpPr>
            <a:spLocks noGrp="1"/>
          </p:cNvSpPr>
          <p:nvPr>
            <p:ph idx="1"/>
          </p:nvPr>
        </p:nvSpPr>
        <p:spPr>
          <a:xfrm>
            <a:off x="76200" y="609600"/>
            <a:ext cx="8991600" cy="6165850"/>
          </a:xfrm>
        </p:spPr>
        <p:txBody>
          <a:bodyPr>
            <a:noAutofit/>
          </a:bodyPr>
          <a:lstStyle/>
          <a:p>
            <a:pPr marL="0" indent="0" algn="l" rtl="0">
              <a:spcBef>
                <a:spcPts val="0"/>
              </a:spcBef>
              <a:spcAft>
                <a:spcPts val="600"/>
              </a:spcAft>
              <a:buFontTx/>
              <a:buNone/>
              <a:defRPr/>
            </a:pPr>
            <a:r>
              <a:rPr lang="en-US" sz="2400" b="1" i="1" dirty="0">
                <a:solidFill>
                  <a:srgbClr val="FF0000"/>
                </a:solidFill>
                <a:latin typeface="Calibri" panose="020F0502020204030204" pitchFamily="34" charset="0"/>
              </a:rPr>
              <a:t>Trabajo creativo</a:t>
            </a:r>
          </a:p>
          <a:p>
            <a:pPr marL="0" indent="0">
              <a:spcBef>
                <a:spcPts val="0"/>
              </a:spcBef>
              <a:spcAft>
                <a:spcPts val="600"/>
              </a:spcAft>
              <a:buNone/>
              <a:defRPr/>
            </a:pPr>
            <a:r>
              <a:rPr lang="en-US" sz="2400" b="1" dirty="0">
                <a:solidFill>
                  <a:schemeClr val="accent2"/>
                </a:solidFill>
                <a:latin typeface="Calibri" panose="020F0502020204030204" pitchFamily="34" charset="0"/>
              </a:rPr>
              <a:t>Sal </a:t>
            </a:r>
            <a:r>
              <a:rPr lang="en-US" sz="2400" b="1" dirty="0" smtClean="0">
                <a:solidFill>
                  <a:schemeClr val="accent2"/>
                </a:solidFill>
                <a:latin typeface="Calibri" panose="020F0502020204030204" pitchFamily="34" charset="0"/>
              </a:rPr>
              <a:t>19:1 </a:t>
            </a:r>
            <a:r>
              <a:rPr lang="en-US" sz="2400" dirty="0" smtClean="0">
                <a:latin typeface="Calibri" panose="020F0502020204030204" pitchFamily="34" charset="0"/>
              </a:rPr>
              <a:t>– </a:t>
            </a:r>
            <a:r>
              <a:rPr lang="es-ES" sz="2400" dirty="0">
                <a:latin typeface="Calibri" panose="020F0502020204030204" pitchFamily="34" charset="0"/>
              </a:rPr>
              <a:t>Los cielos proclaman la gloria de Dios, Y el firmamento anuncia </a:t>
            </a:r>
            <a:r>
              <a:rPr lang="es-ES" sz="2400" b="1" dirty="0">
                <a:latin typeface="Calibri" panose="020F0502020204030204" pitchFamily="34" charset="0"/>
              </a:rPr>
              <a:t>la obra de Sus manos</a:t>
            </a:r>
            <a:r>
              <a:rPr lang="es-ES" sz="2400" dirty="0">
                <a:latin typeface="Calibri" panose="020F0502020204030204" pitchFamily="34" charset="0"/>
              </a:rPr>
              <a:t>. </a:t>
            </a:r>
            <a:endParaRPr lang="es-ES" sz="2400" dirty="0" smtClean="0">
              <a:latin typeface="Calibri" panose="020F0502020204030204" pitchFamily="34" charset="0"/>
            </a:endParaRPr>
          </a:p>
          <a:p>
            <a:pPr marL="0" indent="0">
              <a:spcBef>
                <a:spcPts val="0"/>
              </a:spcBef>
              <a:spcAft>
                <a:spcPts val="600"/>
              </a:spcAft>
              <a:buNone/>
              <a:defRPr/>
            </a:pPr>
            <a:r>
              <a:rPr lang="en-US" sz="2400" b="1" dirty="0" smtClean="0">
                <a:solidFill>
                  <a:schemeClr val="accent2"/>
                </a:solidFill>
                <a:latin typeface="Calibri" panose="020F0502020204030204" pitchFamily="34" charset="0"/>
              </a:rPr>
              <a:t>Isa </a:t>
            </a:r>
            <a:r>
              <a:rPr lang="en-US" sz="2400" b="1" dirty="0">
                <a:solidFill>
                  <a:schemeClr val="accent2"/>
                </a:solidFill>
                <a:latin typeface="Calibri" panose="020F0502020204030204" pitchFamily="34" charset="0"/>
              </a:rPr>
              <a:t>45:9, </a:t>
            </a:r>
            <a:r>
              <a:rPr lang="en-US" sz="2400" b="1" dirty="0" smtClean="0">
                <a:solidFill>
                  <a:schemeClr val="accent2"/>
                </a:solidFill>
                <a:latin typeface="Calibri" panose="020F0502020204030204" pitchFamily="34" charset="0"/>
              </a:rPr>
              <a:t>18 </a:t>
            </a:r>
            <a:r>
              <a:rPr lang="en-US" sz="2400" dirty="0" smtClean="0">
                <a:latin typeface="Calibri" panose="020F0502020204030204" pitchFamily="34" charset="0"/>
              </a:rPr>
              <a:t>– 9 …</a:t>
            </a:r>
            <a:r>
              <a:rPr lang="es-ES" sz="2400" dirty="0" smtClean="0">
                <a:latin typeface="Calibri" panose="020F0502020204030204" pitchFamily="34" charset="0"/>
              </a:rPr>
              <a:t>¿</a:t>
            </a:r>
            <a:r>
              <a:rPr lang="es-ES" sz="2400" dirty="0">
                <a:latin typeface="Calibri" panose="020F0502020204030204" pitchFamily="34" charset="0"/>
              </a:rPr>
              <a:t>O tu</a:t>
            </a:r>
            <a:r>
              <a:rPr lang="es-ES" sz="2400" b="1" dirty="0">
                <a:latin typeface="Calibri" panose="020F0502020204030204" pitchFamily="34" charset="0"/>
              </a:rPr>
              <a:t> obra </a:t>
            </a:r>
            <a:r>
              <a:rPr lang="es-ES" sz="2400" dirty="0">
                <a:latin typeface="Calibri" panose="020F0502020204030204" pitchFamily="34" charset="0"/>
              </a:rPr>
              <a:t>dirá: “Él no tiene manos</a:t>
            </a:r>
            <a:r>
              <a:rPr lang="es-ES" sz="2400" dirty="0" smtClean="0">
                <a:latin typeface="Calibri" panose="020F0502020204030204" pitchFamily="34" charset="0"/>
              </a:rPr>
              <a:t>”?...</a:t>
            </a:r>
            <a:r>
              <a:rPr lang="es-ES" sz="2400" dirty="0">
                <a:latin typeface="Calibri" panose="020F0502020204030204" pitchFamily="34" charset="0"/>
              </a:rPr>
              <a:t> </a:t>
            </a:r>
            <a:r>
              <a:rPr lang="en-US" sz="2400" dirty="0" smtClean="0">
                <a:latin typeface="Calibri" panose="020F0502020204030204" pitchFamily="34" charset="0"/>
              </a:rPr>
              <a:t> 18 </a:t>
            </a:r>
            <a:r>
              <a:rPr lang="es-ES" sz="2400" dirty="0" smtClean="0">
                <a:latin typeface="Calibri" panose="020F0502020204030204" pitchFamily="34" charset="0"/>
              </a:rPr>
              <a:t>Porque </a:t>
            </a:r>
            <a:r>
              <a:rPr lang="es-ES" sz="2400" dirty="0">
                <a:latin typeface="Calibri" panose="020F0502020204030204" pitchFamily="34" charset="0"/>
              </a:rPr>
              <a:t>así dice el SEÑOR, que creó los cielos; (El Dios que </a:t>
            </a:r>
            <a:r>
              <a:rPr lang="es-ES" sz="2400" b="1" dirty="0">
                <a:latin typeface="Calibri" panose="020F0502020204030204" pitchFamily="34" charset="0"/>
              </a:rPr>
              <a:t>formó</a:t>
            </a:r>
            <a:r>
              <a:rPr lang="es-ES" sz="2400" dirty="0">
                <a:latin typeface="Calibri" panose="020F0502020204030204" pitchFamily="34" charset="0"/>
              </a:rPr>
              <a:t> la tierra y la hizo, La estableció y </a:t>
            </a:r>
            <a:r>
              <a:rPr lang="es-ES" sz="2400" b="1" dirty="0">
                <a:latin typeface="Calibri" panose="020F0502020204030204" pitchFamily="34" charset="0"/>
              </a:rPr>
              <a:t>no la hizo un lugar </a:t>
            </a:r>
            <a:r>
              <a:rPr lang="es-ES" sz="2400" b="1" dirty="0" smtClean="0">
                <a:latin typeface="Calibri" panose="020F0502020204030204" pitchFamily="34" charset="0"/>
              </a:rPr>
              <a:t>desolado</a:t>
            </a:r>
            <a:r>
              <a:rPr lang="es-ES" sz="2400" dirty="0" smtClean="0">
                <a:latin typeface="Calibri" panose="020F0502020204030204" pitchFamily="34" charset="0"/>
              </a:rPr>
              <a:t>…</a:t>
            </a:r>
            <a:r>
              <a:rPr lang="es-ES" sz="2400" dirty="0">
                <a:latin typeface="Calibri" panose="020F0502020204030204" pitchFamily="34" charset="0"/>
              </a:rPr>
              <a:t> </a:t>
            </a:r>
            <a:endParaRPr lang="es-ES" sz="2400" dirty="0" smtClean="0">
              <a:latin typeface="Calibri" panose="020F0502020204030204" pitchFamily="34" charset="0"/>
            </a:endParaRPr>
          </a:p>
          <a:p>
            <a:pPr marL="0" indent="0">
              <a:spcBef>
                <a:spcPts val="0"/>
              </a:spcBef>
              <a:spcAft>
                <a:spcPts val="600"/>
              </a:spcAft>
              <a:buNone/>
              <a:defRPr/>
            </a:pPr>
            <a:r>
              <a:rPr lang="en-US" sz="2400" b="1" i="1" dirty="0" err="1" smtClean="0">
                <a:solidFill>
                  <a:srgbClr val="FF0000"/>
                </a:solidFill>
                <a:latin typeface="Calibri" panose="020F0502020204030204" pitchFamily="34" charset="0"/>
              </a:rPr>
              <a:t>L</a:t>
            </a:r>
            <a:r>
              <a:rPr lang="en-US" sz="2400" b="1" i="1" dirty="0" err="1" smtClean="0">
                <a:solidFill>
                  <a:srgbClr val="FF0000"/>
                </a:solidFill>
                <a:latin typeface="Calibri" panose="020F0502020204030204" pitchFamily="34" charset="0"/>
              </a:rPr>
              <a:t>leva</a:t>
            </a:r>
            <a:r>
              <a:rPr lang="en-US" sz="2400" b="1" i="1" dirty="0" smtClean="0">
                <a:solidFill>
                  <a:srgbClr val="FF0000"/>
                </a:solidFill>
                <a:latin typeface="Calibri" panose="020F0502020204030204" pitchFamily="34" charset="0"/>
              </a:rPr>
              <a:t> </a:t>
            </a:r>
            <a:r>
              <a:rPr lang="en-US" sz="2400" b="1" i="1" dirty="0">
                <a:solidFill>
                  <a:srgbClr val="FF0000"/>
                </a:solidFill>
                <a:latin typeface="Calibri" panose="020F0502020204030204" pitchFamily="34" charset="0"/>
              </a:rPr>
              <a:t>un mensaje</a:t>
            </a:r>
          </a:p>
          <a:p>
            <a:pPr marL="0" indent="0">
              <a:lnSpc>
                <a:spcPct val="90000"/>
              </a:lnSpc>
              <a:spcBef>
                <a:spcPts val="0"/>
              </a:spcBef>
              <a:spcAft>
                <a:spcPts val="600"/>
              </a:spcAft>
              <a:buNone/>
              <a:defRPr/>
            </a:pPr>
            <a:r>
              <a:rPr lang="en-US" sz="2400" b="1" dirty="0" smtClean="0">
                <a:solidFill>
                  <a:schemeClr val="accent2"/>
                </a:solidFill>
                <a:latin typeface="Calibri" panose="020F0502020204030204" pitchFamily="34" charset="0"/>
              </a:rPr>
              <a:t>Rom 1:19-20 </a:t>
            </a:r>
            <a:r>
              <a:rPr lang="en-US" sz="2400" dirty="0" smtClean="0">
                <a:latin typeface="Calibri" panose="020F0502020204030204" pitchFamily="34" charset="0"/>
              </a:rPr>
              <a:t>– </a:t>
            </a:r>
            <a:r>
              <a:rPr lang="es-ES" sz="2400" dirty="0">
                <a:latin typeface="Calibri" panose="020F0502020204030204" pitchFamily="34" charset="0"/>
              </a:rPr>
              <a:t>Pero lo que se conoce acerca de Dios es </a:t>
            </a:r>
            <a:r>
              <a:rPr lang="es-ES" sz="2400" b="1" dirty="0">
                <a:latin typeface="Calibri" panose="020F0502020204030204" pitchFamily="34" charset="0"/>
              </a:rPr>
              <a:t>evidente</a:t>
            </a:r>
            <a:r>
              <a:rPr lang="es-ES" sz="2400" dirty="0">
                <a:latin typeface="Calibri" panose="020F0502020204030204" pitchFamily="34" charset="0"/>
              </a:rPr>
              <a:t> dentro de ellos, pues Dios se </a:t>
            </a:r>
            <a:r>
              <a:rPr lang="es-ES" sz="2400" b="1" dirty="0">
                <a:latin typeface="Calibri" panose="020F0502020204030204" pitchFamily="34" charset="0"/>
              </a:rPr>
              <a:t>lo hizo evidente</a:t>
            </a:r>
            <a:r>
              <a:rPr lang="es-ES" sz="2400" dirty="0">
                <a:latin typeface="Calibri" panose="020F0502020204030204" pitchFamily="34" charset="0"/>
              </a:rPr>
              <a:t>. </a:t>
            </a:r>
            <a:r>
              <a:rPr lang="es-ES" sz="2400" dirty="0" smtClean="0">
                <a:latin typeface="Calibri" panose="020F0502020204030204" pitchFamily="34" charset="0"/>
              </a:rPr>
              <a:t>20</a:t>
            </a:r>
            <a:r>
              <a:rPr lang="es-ES" sz="2400" dirty="0">
                <a:latin typeface="Calibri" panose="020F0502020204030204" pitchFamily="34" charset="0"/>
              </a:rPr>
              <a:t>  Porque desde la creación del mundo, </a:t>
            </a:r>
            <a:r>
              <a:rPr lang="es-ES" sz="2400" b="1" dirty="0">
                <a:latin typeface="Calibri" panose="020F0502020204030204" pitchFamily="34" charset="0"/>
              </a:rPr>
              <a:t>Sus atributos invisibles</a:t>
            </a:r>
            <a:r>
              <a:rPr lang="es-ES" sz="2400" dirty="0">
                <a:latin typeface="Calibri" panose="020F0502020204030204" pitchFamily="34" charset="0"/>
              </a:rPr>
              <a:t>, Su eterno poder y divinidad, </a:t>
            </a:r>
            <a:r>
              <a:rPr lang="es-ES" sz="2400" b="1" dirty="0">
                <a:latin typeface="Calibri" panose="020F0502020204030204" pitchFamily="34" charset="0"/>
              </a:rPr>
              <a:t>se han visto con toda claridad</a:t>
            </a:r>
            <a:r>
              <a:rPr lang="es-ES" sz="2400" dirty="0">
                <a:latin typeface="Calibri" panose="020F0502020204030204" pitchFamily="34" charset="0"/>
              </a:rPr>
              <a:t>, </a:t>
            </a:r>
            <a:r>
              <a:rPr lang="es-ES" sz="2400" b="1" dirty="0">
                <a:latin typeface="Calibri" panose="020F0502020204030204" pitchFamily="34" charset="0"/>
              </a:rPr>
              <a:t>siendo entendidos </a:t>
            </a:r>
            <a:r>
              <a:rPr lang="es-ES" sz="2400" dirty="0">
                <a:latin typeface="Calibri" panose="020F0502020204030204" pitchFamily="34" charset="0"/>
              </a:rPr>
              <a:t>por medio de </a:t>
            </a:r>
            <a:r>
              <a:rPr lang="es-ES" sz="2400" b="1" dirty="0">
                <a:latin typeface="Calibri" panose="020F0502020204030204" pitchFamily="34" charset="0"/>
              </a:rPr>
              <a:t>lo </a:t>
            </a:r>
            <a:r>
              <a:rPr lang="es-ES" sz="2400" b="1" dirty="0" smtClean="0">
                <a:latin typeface="Calibri" panose="020F0502020204030204" pitchFamily="34" charset="0"/>
              </a:rPr>
              <a:t>creado</a:t>
            </a:r>
            <a:r>
              <a:rPr lang="es-ES" sz="2400" dirty="0" smtClean="0">
                <a:latin typeface="Calibri" panose="020F0502020204030204" pitchFamily="34" charset="0"/>
              </a:rPr>
              <a:t>.</a:t>
            </a:r>
          </a:p>
          <a:p>
            <a:pPr marL="0" indent="0">
              <a:lnSpc>
                <a:spcPct val="90000"/>
              </a:lnSpc>
              <a:spcBef>
                <a:spcPts val="0"/>
              </a:spcBef>
              <a:spcAft>
                <a:spcPts val="600"/>
              </a:spcAft>
              <a:buNone/>
              <a:defRPr/>
            </a:pPr>
            <a:r>
              <a:rPr lang="en-US" sz="2400" b="1" i="1" dirty="0" err="1" smtClean="0">
                <a:solidFill>
                  <a:srgbClr val="FF0000"/>
                </a:solidFill>
                <a:latin typeface="Calibri" panose="020F0502020204030204" pitchFamily="34" charset="0"/>
              </a:rPr>
              <a:t>E</a:t>
            </a:r>
            <a:r>
              <a:rPr lang="en-US" sz="2400" b="1" i="1" dirty="0" err="1" smtClean="0">
                <a:solidFill>
                  <a:srgbClr val="FF0000"/>
                </a:solidFill>
                <a:latin typeface="Calibri" panose="020F0502020204030204" pitchFamily="34" charset="0"/>
              </a:rPr>
              <a:t>voca</a:t>
            </a:r>
            <a:r>
              <a:rPr lang="en-US" sz="2400" b="1" i="1" dirty="0" smtClean="0">
                <a:solidFill>
                  <a:srgbClr val="FF0000"/>
                </a:solidFill>
                <a:latin typeface="Calibri" panose="020F0502020204030204" pitchFamily="34" charset="0"/>
              </a:rPr>
              <a:t> </a:t>
            </a:r>
            <a:r>
              <a:rPr lang="en-US" sz="2400" b="1" i="1" dirty="0">
                <a:solidFill>
                  <a:srgbClr val="FF0000"/>
                </a:solidFill>
                <a:latin typeface="Calibri" panose="020F0502020204030204" pitchFamily="34" charset="0"/>
              </a:rPr>
              <a:t>emociones</a:t>
            </a:r>
          </a:p>
          <a:p>
            <a:pPr marL="0" indent="0" algn="l" rtl="0">
              <a:lnSpc>
                <a:spcPct val="90000"/>
              </a:lnSpc>
              <a:spcBef>
                <a:spcPts val="0"/>
              </a:spcBef>
              <a:spcAft>
                <a:spcPts val="600"/>
              </a:spcAft>
              <a:buFontTx/>
              <a:buNone/>
              <a:defRPr/>
            </a:pPr>
            <a:r>
              <a:rPr lang="en-US" sz="2400" b="1" dirty="0">
                <a:solidFill>
                  <a:schemeClr val="accent2"/>
                </a:solidFill>
                <a:latin typeface="Calibri" panose="020F0502020204030204" pitchFamily="34" charset="0"/>
              </a:rPr>
              <a:t>Sal </a:t>
            </a:r>
            <a:r>
              <a:rPr lang="en-US" sz="2400" b="1" dirty="0" smtClean="0">
                <a:solidFill>
                  <a:schemeClr val="accent2"/>
                </a:solidFill>
                <a:latin typeface="Calibri" panose="020F0502020204030204" pitchFamily="34" charset="0"/>
              </a:rPr>
              <a:t>139:14 </a:t>
            </a:r>
            <a:r>
              <a:rPr lang="en-US" sz="2400" dirty="0" smtClean="0">
                <a:latin typeface="Calibri" panose="020F0502020204030204" pitchFamily="34" charset="0"/>
              </a:rPr>
              <a:t>–</a:t>
            </a:r>
            <a:endParaRPr lang="en-US" sz="2400" dirty="0">
              <a:latin typeface="Calibri" panose="020F0502020204030204" pitchFamily="34" charset="0"/>
            </a:endParaRPr>
          </a:p>
          <a:p>
            <a:pPr marL="400050" lvl="1" indent="0">
              <a:lnSpc>
                <a:spcPct val="90000"/>
              </a:lnSpc>
              <a:spcBef>
                <a:spcPts val="0"/>
              </a:spcBef>
              <a:spcAft>
                <a:spcPts val="0"/>
              </a:spcAft>
              <a:buNone/>
              <a:defRPr/>
            </a:pPr>
            <a:r>
              <a:rPr lang="es-ES" dirty="0">
                <a:latin typeface="Calibri" panose="020F0502020204030204" pitchFamily="34" charset="0"/>
                <a:ea typeface="+mn-ea"/>
                <a:cs typeface="+mn-cs"/>
              </a:rPr>
              <a:t>Te daré gracias, porque </a:t>
            </a:r>
            <a:r>
              <a:rPr lang="es-ES" b="1" dirty="0">
                <a:latin typeface="Calibri" panose="020F0502020204030204" pitchFamily="34" charset="0"/>
                <a:ea typeface="+mn-ea"/>
                <a:cs typeface="+mn-cs"/>
              </a:rPr>
              <a:t>asombrosa</a:t>
            </a:r>
            <a:r>
              <a:rPr lang="es-ES" dirty="0">
                <a:latin typeface="Calibri" panose="020F0502020204030204" pitchFamily="34" charset="0"/>
                <a:ea typeface="+mn-ea"/>
                <a:cs typeface="+mn-cs"/>
              </a:rPr>
              <a:t> y </a:t>
            </a:r>
            <a:r>
              <a:rPr lang="es-ES" b="1" dirty="0">
                <a:latin typeface="Calibri" panose="020F0502020204030204" pitchFamily="34" charset="0"/>
                <a:ea typeface="+mn-ea"/>
                <a:cs typeface="+mn-cs"/>
              </a:rPr>
              <a:t>maravillosamente</a:t>
            </a:r>
            <a:r>
              <a:rPr lang="es-ES" dirty="0">
                <a:latin typeface="Calibri" panose="020F0502020204030204" pitchFamily="34" charset="0"/>
                <a:ea typeface="+mn-ea"/>
                <a:cs typeface="+mn-cs"/>
              </a:rPr>
              <a:t> he sido hecho; </a:t>
            </a:r>
            <a:r>
              <a:rPr lang="es-ES" b="1" dirty="0">
                <a:latin typeface="Calibri" panose="020F0502020204030204" pitchFamily="34" charset="0"/>
                <a:ea typeface="+mn-ea"/>
                <a:cs typeface="+mn-cs"/>
              </a:rPr>
              <a:t>Maravillosas son Tus obras</a:t>
            </a:r>
            <a:r>
              <a:rPr lang="es-ES" dirty="0">
                <a:latin typeface="Calibri" panose="020F0502020204030204" pitchFamily="34" charset="0"/>
                <a:ea typeface="+mn-ea"/>
                <a:cs typeface="+mn-cs"/>
              </a:rPr>
              <a:t>, Y mi alma lo sabe muy bien. </a:t>
            </a:r>
            <a:r>
              <a:rPr lang="en-US" dirty="0" smtClean="0">
                <a:latin typeface="Calibri" panose="020F0502020204030204" pitchFamily="34" charset="0"/>
                <a:ea typeface="+mn-ea"/>
                <a:cs typeface="+mn-cs"/>
              </a:rPr>
              <a:t>.</a:t>
            </a:r>
            <a:endParaRPr lang="en-US" dirty="0">
              <a:latin typeface="Calibri" panose="020F0502020204030204" pitchFamily="34" charset="0"/>
              <a:ea typeface="+mn-ea"/>
              <a:cs typeface="+mn-cs"/>
            </a:endParaRPr>
          </a:p>
        </p:txBody>
      </p:sp>
      <p:sp>
        <p:nvSpPr>
          <p:cNvPr id="12902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221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221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EBA7929-471B-449D-8419-4EB44F21E1DF}" type="slidenum">
              <a:rPr lang="en-US" altLang="en-US" sz="1400"/>
              <a:pPr algn="l" rtl="0">
                <a:spcBef>
                  <a:spcPct val="0"/>
                </a:spcBef>
                <a:buFontTx/>
                <a:buNone/>
              </a:pPr>
              <a:t>182</a:t>
            </a:fld>
            <a:endParaRPr lang="en-US" altLang="en-US" sz="1400"/>
          </a:p>
        </p:txBody>
      </p:sp>
    </p:spTree>
    <p:extLst>
      <p:ext uri="{BB962C8B-B14F-4D97-AF65-F5344CB8AC3E}">
        <p14:creationId xmlns:p14="http://schemas.microsoft.com/office/powerpoint/2010/main" val="1902530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9144000" cy="609600"/>
          </a:xfrm>
        </p:spPr>
        <p:txBody>
          <a:bodyPr>
            <a:noAutofit/>
          </a:bodyPr>
          <a:lstStyle/>
          <a:p>
            <a:pPr rtl="0">
              <a:defRPr/>
            </a:pPr>
            <a:r>
              <a:rPr lang="en-US" sz="2800" dirty="0"/>
              <a:t>3. Construcción e </a:t>
            </a:r>
            <a:r>
              <a:rPr lang="en-US" sz="2800" dirty="0" err="1"/>
              <a:t>invención</a:t>
            </a:r>
            <a:r>
              <a:rPr lang="en-US" sz="2800" dirty="0"/>
              <a:t> </a:t>
            </a:r>
            <a:r>
              <a:rPr lang="en-US" sz="2800" dirty="0" err="1" smtClean="0"/>
              <a:t>en</a:t>
            </a:r>
            <a:r>
              <a:rPr lang="en-US" sz="2800" dirty="0" smtClean="0"/>
              <a:t> e</a:t>
            </a:r>
            <a:r>
              <a:rPr lang="en-US" sz="2800" dirty="0" smtClean="0"/>
              <a:t>l </a:t>
            </a:r>
            <a:r>
              <a:rPr lang="en-US" sz="2800" dirty="0"/>
              <a:t>Antiguo Testamento</a:t>
            </a:r>
          </a:p>
        </p:txBody>
      </p:sp>
      <p:sp>
        <p:nvSpPr>
          <p:cNvPr id="3" name="Content Placeholder 2"/>
          <p:cNvSpPr>
            <a:spLocks noGrp="1" noChangeArrowheads="1"/>
          </p:cNvSpPr>
          <p:nvPr>
            <p:ph idx="1"/>
          </p:nvPr>
        </p:nvSpPr>
        <p:spPr>
          <a:xfrm>
            <a:off x="169863" y="1009650"/>
            <a:ext cx="8745537" cy="6172200"/>
          </a:xfrm>
        </p:spPr>
        <p:txBody>
          <a:bodyPr>
            <a:normAutofit lnSpcReduction="10000"/>
          </a:bodyPr>
          <a:lstStyle/>
          <a:p>
            <a:pPr marL="0" indent="0" algn="l" rtl="0">
              <a:spcBef>
                <a:spcPct val="0"/>
              </a:spcBef>
              <a:spcAft>
                <a:spcPts val="600"/>
              </a:spcAft>
              <a:buFontTx/>
              <a:buNone/>
            </a:pPr>
            <a:r>
              <a:rPr lang="en-US" altLang="en-US" sz="3200" b="1" dirty="0" err="1" smtClean="0">
                <a:solidFill>
                  <a:srgbClr val="FF0000"/>
                </a:solidFill>
                <a:latin typeface="Calibri" panose="020F0502020204030204" pitchFamily="34" charset="0"/>
              </a:rPr>
              <a:t>Gén</a:t>
            </a:r>
            <a:r>
              <a:rPr lang="en-US" altLang="en-US" sz="3200" b="1" dirty="0" smtClean="0">
                <a:solidFill>
                  <a:srgbClr val="FF0000"/>
                </a:solidFill>
                <a:latin typeface="Calibri" panose="020F0502020204030204" pitchFamily="34" charset="0"/>
              </a:rPr>
              <a:t> 4:17</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Caín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construyó</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una</a:t>
            </a:r>
            <a:r>
              <a:rPr lang="en-US" altLang="en-US" sz="3200" dirty="0" smtClean="0">
                <a:latin typeface="Calibri" panose="020F0502020204030204" pitchFamily="34" charset="0"/>
              </a:rPr>
              <a:t> ciudad </a:t>
            </a:r>
            <a:r>
              <a:rPr lang="en-US" altLang="en-US" sz="3200" dirty="0" err="1" smtClean="0">
                <a:latin typeface="Calibri" panose="020F0502020204030204" pitchFamily="34" charset="0"/>
              </a:rPr>
              <a:t>llamada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Enoc</a:t>
            </a:r>
            <a:r>
              <a:rPr lang="en-US" altLang="en-US" sz="3200" dirty="0" smtClean="0">
                <a:latin typeface="Calibri" panose="020F0502020204030204" pitchFamily="34" charset="0"/>
              </a:rPr>
              <a:t>”</a:t>
            </a:r>
            <a:br>
              <a:rPr lang="en-US" altLang="en-US" sz="3200" dirty="0" smtClean="0">
                <a:latin typeface="Calibri" panose="020F0502020204030204" pitchFamily="34" charset="0"/>
              </a:rPr>
            </a:br>
            <a:r>
              <a:rPr lang="en-US" altLang="en-US" sz="3200" b="1" dirty="0" err="1" smtClean="0">
                <a:solidFill>
                  <a:srgbClr val="FF0000"/>
                </a:solidFill>
                <a:latin typeface="Calibri" panose="020F0502020204030204" pitchFamily="34" charset="0"/>
              </a:rPr>
              <a:t>Gén</a:t>
            </a:r>
            <a:r>
              <a:rPr lang="en-US" altLang="en-US" sz="3200" b="1" dirty="0" smtClean="0">
                <a:solidFill>
                  <a:srgbClr val="FF0000"/>
                </a:solidFill>
                <a:latin typeface="Calibri" panose="020F0502020204030204" pitchFamily="34" charset="0"/>
              </a:rPr>
              <a:t> </a:t>
            </a:r>
            <a:r>
              <a:rPr lang="en-US" altLang="en-US" sz="3200" b="1" dirty="0" smtClean="0">
                <a:solidFill>
                  <a:srgbClr val="FF0000"/>
                </a:solidFill>
                <a:latin typeface="Calibri" panose="020F0502020204030204" pitchFamily="34" charset="0"/>
              </a:rPr>
              <a:t>4:21</a:t>
            </a:r>
            <a:r>
              <a:rPr lang="en-US" altLang="en-US" sz="3200" dirty="0" smtClean="0">
                <a:latin typeface="Calibri" panose="020F0502020204030204" pitchFamily="34" charset="0"/>
              </a:rPr>
              <a:t>– Jubal </a:t>
            </a:r>
            <a:r>
              <a:rPr lang="en-US" altLang="en-US" sz="3200" dirty="0" err="1" smtClean="0">
                <a:latin typeface="Calibri" panose="020F0502020204030204" pitchFamily="34" charset="0"/>
              </a:rPr>
              <a:t>fue</a:t>
            </a:r>
            <a:r>
              <a:rPr lang="en-US" altLang="en-US" sz="3200" dirty="0" smtClean="0">
                <a:latin typeface="Calibri" panose="020F0502020204030204" pitchFamily="34" charset="0"/>
              </a:rPr>
              <a:t> el padre del </a:t>
            </a:r>
            <a:r>
              <a:rPr lang="en-US" altLang="en-US" sz="3200" dirty="0" err="1" smtClean="0">
                <a:latin typeface="Calibri" panose="020F0502020204030204" pitchFamily="34" charset="0"/>
              </a:rPr>
              <a:t>arpa</a:t>
            </a:r>
            <a:r>
              <a:rPr lang="en-US" altLang="en-US" sz="3200" dirty="0" smtClean="0">
                <a:latin typeface="Calibri" panose="020F0502020204030204" pitchFamily="34" charset="0"/>
              </a:rPr>
              <a:t> y el </a:t>
            </a:r>
            <a:r>
              <a:rPr lang="en-US" altLang="en-US" sz="3200" dirty="0" err="1" smtClean="0">
                <a:latin typeface="Calibri" panose="020F0502020204030204" pitchFamily="34" charset="0"/>
              </a:rPr>
              <a:t>órgano</a:t>
            </a:r>
            <a:endParaRPr lang="en-US" altLang="en-US" sz="3200" dirty="0" smtClean="0">
              <a:latin typeface="Calibri" panose="020F0502020204030204" pitchFamily="34" charset="0"/>
            </a:endParaRPr>
          </a:p>
          <a:p>
            <a:pPr marL="0" indent="0" algn="l" rtl="0">
              <a:lnSpc>
                <a:spcPct val="90000"/>
              </a:lnSpc>
              <a:spcBef>
                <a:spcPct val="0"/>
              </a:spcBef>
              <a:spcAft>
                <a:spcPts val="600"/>
              </a:spcAft>
              <a:buFontTx/>
              <a:buNone/>
            </a:pPr>
            <a:r>
              <a:rPr lang="en-US" altLang="en-US" sz="3200" b="1" dirty="0" err="1" smtClean="0">
                <a:solidFill>
                  <a:srgbClr val="FF0000"/>
                </a:solidFill>
                <a:latin typeface="Calibri" panose="020F0502020204030204" pitchFamily="34" charset="0"/>
              </a:rPr>
              <a:t>Gén</a:t>
            </a:r>
            <a:r>
              <a:rPr lang="en-US" altLang="en-US" sz="3200" b="1" dirty="0" smtClean="0">
                <a:solidFill>
                  <a:srgbClr val="FF0000"/>
                </a:solidFill>
                <a:latin typeface="Calibri" panose="020F0502020204030204" pitchFamily="34" charset="0"/>
              </a:rPr>
              <a:t> </a:t>
            </a:r>
            <a:r>
              <a:rPr lang="en-US" altLang="en-US" sz="3200" b="1" dirty="0" smtClean="0">
                <a:solidFill>
                  <a:srgbClr val="FF0000"/>
                </a:solidFill>
                <a:latin typeface="Calibri" panose="020F0502020204030204" pitchFamily="34" charset="0"/>
              </a:rPr>
              <a:t>11:4</a:t>
            </a:r>
            <a:r>
              <a:rPr lang="en-US" altLang="en-US" sz="3200" dirty="0" smtClean="0">
                <a:latin typeface="Calibri" panose="020F0502020204030204" pitchFamily="34" charset="0"/>
              </a:rPr>
              <a:t>– Babel </a:t>
            </a:r>
            <a:r>
              <a:rPr lang="en-US" altLang="en-US" sz="3200" dirty="0" smtClean="0">
                <a:latin typeface="Calibri" panose="020F0502020204030204" pitchFamily="34" charset="0"/>
              </a:rPr>
              <a:t>(onia) </a:t>
            </a:r>
            <a:r>
              <a:rPr lang="en-US" altLang="en-US" sz="3200" dirty="0" err="1" smtClean="0">
                <a:latin typeface="Calibri" panose="020F0502020204030204" pitchFamily="34" charset="0"/>
              </a:rPr>
              <a:t>fue</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construida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como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expresión</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orgullo</a:t>
            </a:r>
            <a:r>
              <a:rPr lang="en-US" altLang="en-US" sz="3200" dirty="0" smtClean="0">
                <a:latin typeface="Calibri" panose="020F0502020204030204" pitchFamily="34" charset="0"/>
              </a:rPr>
              <a:t> y </a:t>
            </a:r>
            <a:r>
              <a:rPr lang="en-US" altLang="en-US" sz="3200" dirty="0" err="1" smtClean="0">
                <a:latin typeface="Calibri" panose="020F0502020204030204" pitchFamily="34" charset="0"/>
              </a:rPr>
              <a:t>unidad</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fortaleza</a:t>
            </a:r>
            <a:r>
              <a:rPr lang="en-US" altLang="en-US" sz="3200" dirty="0" smtClean="0">
                <a:latin typeface="Calibri" panose="020F0502020204030204" pitchFamily="34" charset="0"/>
              </a:rPr>
              <a:t>).</a:t>
            </a:r>
          </a:p>
          <a:p>
            <a:pPr marL="0" indent="0" algn="l" rtl="0">
              <a:lnSpc>
                <a:spcPct val="90000"/>
              </a:lnSpc>
              <a:spcBef>
                <a:spcPct val="0"/>
              </a:spcBef>
              <a:spcAft>
                <a:spcPts val="600"/>
              </a:spcAft>
              <a:buFontTx/>
              <a:buNone/>
            </a:pPr>
            <a:r>
              <a:rPr lang="en-US" altLang="en-US" sz="3200" b="1" dirty="0" err="1" smtClean="0">
                <a:solidFill>
                  <a:schemeClr val="accent2"/>
                </a:solidFill>
                <a:latin typeface="Calibri" panose="020F0502020204030204" pitchFamily="34" charset="0"/>
              </a:rPr>
              <a:t>Éx</a:t>
            </a:r>
            <a:r>
              <a:rPr lang="en-US" altLang="en-US" sz="3200" b="1" dirty="0" smtClean="0">
                <a:solidFill>
                  <a:schemeClr val="accent2"/>
                </a:solidFill>
                <a:latin typeface="Calibri" panose="020F0502020204030204" pitchFamily="34" charset="0"/>
              </a:rPr>
              <a:t> 35:10</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Trabajo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artesanal</a:t>
            </a:r>
            <a:r>
              <a:rPr lang="en-US" altLang="en-US" sz="3200" dirty="0" smtClean="0">
                <a:latin typeface="Calibri" panose="020F0502020204030204" pitchFamily="34" charset="0"/>
              </a:rPr>
              <a:t> del </a:t>
            </a:r>
            <a:r>
              <a:rPr lang="en-US" altLang="en-US" sz="3200" dirty="0" err="1" smtClean="0">
                <a:latin typeface="Calibri" panose="020F0502020204030204" pitchFamily="34" charset="0"/>
              </a:rPr>
              <a:t>tabernáculo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realizado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por</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sabios</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corazón</a:t>
            </a:r>
            <a:r>
              <a:rPr lang="en-US" altLang="en-US" sz="3200" dirty="0" smtClean="0">
                <a:latin typeface="Calibri" panose="020F0502020204030204" pitchFamily="34" charset="0"/>
              </a:rPr>
              <a:t>”</a:t>
            </a:r>
          </a:p>
          <a:p>
            <a:pPr marL="0" indent="0" algn="l" rtl="0">
              <a:lnSpc>
                <a:spcPct val="90000"/>
              </a:lnSpc>
              <a:spcBef>
                <a:spcPct val="0"/>
              </a:spcBef>
              <a:spcAft>
                <a:spcPts val="600"/>
              </a:spcAft>
              <a:buFontTx/>
              <a:buNone/>
            </a:pPr>
            <a:r>
              <a:rPr lang="en-US" altLang="en-US" sz="3200" b="1" dirty="0" err="1" smtClean="0">
                <a:solidFill>
                  <a:schemeClr val="accent2"/>
                </a:solidFill>
                <a:latin typeface="Calibri" panose="020F0502020204030204" pitchFamily="34" charset="0"/>
              </a:rPr>
              <a:t>Éx</a:t>
            </a:r>
            <a:r>
              <a:rPr lang="en-US" altLang="en-US" sz="3200" b="1" dirty="0" smtClean="0">
                <a:solidFill>
                  <a:schemeClr val="accent2"/>
                </a:solidFill>
                <a:latin typeface="Calibri" panose="020F0502020204030204" pitchFamily="34" charset="0"/>
              </a:rPr>
              <a:t> 35, 30-35</a:t>
            </a:r>
            <a:r>
              <a:rPr lang="en-US" altLang="en-US" sz="3200" dirty="0" smtClean="0">
                <a:latin typeface="Calibri" panose="020F0502020204030204" pitchFamily="34" charset="0"/>
              </a:rPr>
              <a:t>– Dios </a:t>
            </a:r>
            <a:r>
              <a:rPr lang="en-US" altLang="en-US" sz="3200" dirty="0" err="1" smtClean="0">
                <a:latin typeface="Calibri" panose="020F0502020204030204" pitchFamily="34" charset="0"/>
              </a:rPr>
              <a:t>capacitó</a:t>
            </a:r>
            <a:r>
              <a:rPr lang="en-US" altLang="en-US" sz="3200" dirty="0" smtClean="0">
                <a:latin typeface="Calibri" panose="020F0502020204030204" pitchFamily="34" charset="0"/>
              </a:rPr>
              <a:t> a </a:t>
            </a:r>
            <a:r>
              <a:rPr lang="en-US" altLang="en-US" sz="3200" dirty="0" err="1" smtClean="0">
                <a:latin typeface="Calibri" panose="020F0502020204030204" pitchFamily="34" charset="0"/>
              </a:rPr>
              <a:t>Bezaleel</a:t>
            </a:r>
            <a:r>
              <a:rPr lang="en-US" altLang="en-US" sz="3200" dirty="0" smtClean="0">
                <a:latin typeface="Calibri" panose="020F0502020204030204" pitchFamily="34" charset="0"/>
              </a:rPr>
              <a:t> con el </a:t>
            </a:r>
            <a:r>
              <a:rPr lang="en-US" altLang="en-US" sz="3200" dirty="0" err="1" smtClean="0">
                <a:latin typeface="Calibri" panose="020F0502020204030204" pitchFamily="34" charset="0"/>
              </a:rPr>
              <a:t>espíritu</a:t>
            </a:r>
            <a:r>
              <a:rPr lang="en-US" altLang="en-US" sz="3200" dirty="0" smtClean="0">
                <a:latin typeface="Calibri" panose="020F0502020204030204" pitchFamily="34" charset="0"/>
              </a:rPr>
              <a:t> de Dios, </a:t>
            </a:r>
            <a:r>
              <a:rPr lang="en-US" altLang="en-US" sz="3200" dirty="0" err="1" smtClean="0">
                <a:latin typeface="Calibri" panose="020F0502020204030204" pitchFamily="34" charset="0"/>
              </a:rPr>
              <a:t>en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sabiduría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entendimiento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conocimiento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toda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clase</a:t>
            </a:r>
            <a:r>
              <a:rPr lang="en-US" altLang="en-US" sz="3200" dirty="0" smtClean="0">
                <a:latin typeface="Calibri" panose="020F0502020204030204" pitchFamily="34" charset="0"/>
              </a:rPr>
              <a:t> de arte, </a:t>
            </a:r>
            <a:r>
              <a:rPr lang="en-US" altLang="en-US" sz="3200" dirty="0" smtClean="0">
                <a:latin typeface="Calibri" panose="020F0502020204030204" pitchFamily="34" charset="0"/>
              </a:rPr>
              <a:t>para [</a:t>
            </a:r>
            <a:r>
              <a:rPr lang="en-US" altLang="en-US" sz="3200" dirty="0" err="1" smtClean="0">
                <a:latin typeface="Calibri" panose="020F0502020204030204" pitchFamily="34" charset="0"/>
              </a:rPr>
              <a:t>hacer</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toda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clase</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obra</a:t>
            </a:r>
            <a:r>
              <a:rPr lang="en-US" altLang="en-US" sz="3200" dirty="0" smtClean="0">
                <a:latin typeface="Calibri" panose="020F0502020204030204" pitchFamily="34" charset="0"/>
              </a:rPr>
              <a:t>]</a:t>
            </a:r>
            <a:endParaRPr lang="en-US" altLang="en-US" sz="3200" dirty="0" smtClean="0">
              <a:latin typeface="Calibri" panose="020F0502020204030204" pitchFamily="34" charset="0"/>
            </a:endParaRPr>
          </a:p>
          <a:p>
            <a:pPr marL="0" indent="0">
              <a:lnSpc>
                <a:spcPct val="90000"/>
              </a:lnSpc>
              <a:spcBef>
                <a:spcPct val="0"/>
              </a:spcBef>
              <a:spcAft>
                <a:spcPts val="600"/>
              </a:spcAft>
              <a:buNone/>
            </a:pPr>
            <a:r>
              <a:rPr lang="en-US" altLang="en-US" sz="3200" b="1" dirty="0" smtClean="0">
                <a:solidFill>
                  <a:schemeClr val="accent2"/>
                </a:solidFill>
                <a:latin typeface="Calibri" panose="020F0502020204030204" pitchFamily="34" charset="0"/>
              </a:rPr>
              <a:t>1 </a:t>
            </a:r>
            <a:r>
              <a:rPr lang="en-US" altLang="en-US" sz="3200" b="1" dirty="0" smtClean="0">
                <a:solidFill>
                  <a:schemeClr val="accent2"/>
                </a:solidFill>
                <a:latin typeface="Calibri" panose="020F0502020204030204" pitchFamily="34" charset="0"/>
              </a:rPr>
              <a:t>Rey </a:t>
            </a:r>
            <a:r>
              <a:rPr lang="en-US" altLang="en-US" sz="3200" b="1" dirty="0" smtClean="0">
                <a:solidFill>
                  <a:schemeClr val="accent2"/>
                </a:solidFill>
                <a:latin typeface="Calibri" panose="020F0502020204030204" pitchFamily="34" charset="0"/>
              </a:rPr>
              <a:t>5:17-18</a:t>
            </a:r>
            <a:r>
              <a:rPr lang="en-US" altLang="en-US" sz="3200" dirty="0" smtClean="0">
                <a:latin typeface="Calibri" panose="020F0502020204030204" pitchFamily="34" charset="0"/>
              </a:rPr>
              <a:t>– Los </a:t>
            </a:r>
            <a:r>
              <a:rPr lang="en-US" altLang="en-US" sz="3200" dirty="0">
                <a:latin typeface="Calibri" panose="020F0502020204030204" pitchFamily="34" charset="0"/>
              </a:rPr>
              <a:t>hombres </a:t>
            </a:r>
            <a:r>
              <a:rPr lang="en-US" altLang="en-US" sz="3200" dirty="0" err="1">
                <a:latin typeface="Calibri" panose="020F0502020204030204" pitchFamily="34" charset="0"/>
              </a:rPr>
              <a:t>hábiles</a:t>
            </a:r>
            <a:r>
              <a:rPr lang="en-US" altLang="en-US" sz="3200" dirty="0">
                <a:latin typeface="Calibri" panose="020F0502020204030204" pitchFamily="34" charset="0"/>
              </a:rPr>
              <a:t> </a:t>
            </a:r>
            <a:r>
              <a:rPr lang="en-US" altLang="en-US" sz="3200" dirty="0" smtClean="0">
                <a:latin typeface="Calibri" panose="020F0502020204030204" pitchFamily="34" charset="0"/>
              </a:rPr>
              <a:t>de </a:t>
            </a:r>
            <a:r>
              <a:rPr lang="en-US" altLang="en-US" sz="3200" dirty="0" err="1" smtClean="0">
                <a:latin typeface="Calibri" panose="020F0502020204030204" pitchFamily="34" charset="0"/>
              </a:rPr>
              <a:t>Salomón</a:t>
            </a:r>
            <a:r>
              <a:rPr lang="en-US" altLang="en-US" sz="3200" dirty="0" smtClean="0">
                <a:latin typeface="Calibri" panose="020F0502020204030204" pitchFamily="34" charset="0"/>
              </a:rPr>
              <a:t> e Hiram </a:t>
            </a:r>
            <a:r>
              <a:rPr lang="en-US" altLang="en-US" sz="3200" dirty="0" err="1" smtClean="0">
                <a:latin typeface="Calibri" panose="020F0502020204030204" pitchFamily="34" charset="0"/>
              </a:rPr>
              <a:t>prepararon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madera</a:t>
            </a:r>
            <a:r>
              <a:rPr lang="en-US" altLang="en-US" sz="3200" dirty="0" smtClean="0">
                <a:latin typeface="Calibri" panose="020F0502020204030204" pitchFamily="34" charset="0"/>
              </a:rPr>
              <a:t> y </a:t>
            </a:r>
            <a:r>
              <a:rPr lang="en-US" altLang="en-US" sz="3200" dirty="0" err="1" smtClean="0">
                <a:latin typeface="Calibri" panose="020F0502020204030204" pitchFamily="34" charset="0"/>
              </a:rPr>
              <a:t>piedra</a:t>
            </a:r>
            <a:r>
              <a:rPr lang="en-US" altLang="en-US" sz="3200" dirty="0" smtClean="0">
                <a:latin typeface="Calibri" panose="020F0502020204030204" pitchFamily="34" charset="0"/>
              </a:rPr>
              <a:t> para el </a:t>
            </a:r>
            <a:r>
              <a:rPr lang="en-US" altLang="en-US" sz="3200" dirty="0" err="1" smtClean="0">
                <a:latin typeface="Calibri" panose="020F0502020204030204" pitchFamily="34" charset="0"/>
              </a:rPr>
              <a:t>templo</a:t>
            </a:r>
            <a:endParaRPr lang="en-US" altLang="en-US" sz="3200" dirty="0" smtClean="0">
              <a:latin typeface="Calibri" panose="020F0502020204030204" pitchFamily="34" charset="0"/>
            </a:endParaRPr>
          </a:p>
          <a:p>
            <a:pPr marL="0" indent="0" algn="l" rtl="0">
              <a:lnSpc>
                <a:spcPct val="90000"/>
              </a:lnSpc>
              <a:spcBef>
                <a:spcPct val="0"/>
              </a:spcBef>
              <a:spcAft>
                <a:spcPts val="600"/>
              </a:spcAft>
              <a:buFontTx/>
              <a:buNone/>
            </a:pPr>
            <a:endParaRPr lang="en-US" altLang="en-US" sz="3200" dirty="0" smtClean="0">
              <a:latin typeface="Calibri" panose="020F0502020204030204" pitchFamily="34" charset="0"/>
            </a:endParaRPr>
          </a:p>
        </p:txBody>
      </p:sp>
      <p:sp>
        <p:nvSpPr>
          <p:cNvPr id="13005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323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3238"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20D7222-F5ED-4314-847A-018E7B951D96}" type="slidenum">
              <a:rPr lang="en-US" altLang="en-US" sz="1400"/>
              <a:pPr algn="l" rtl="0">
                <a:spcBef>
                  <a:spcPct val="0"/>
                </a:spcBef>
                <a:buFontTx/>
                <a:buNone/>
              </a:pPr>
              <a:t>183</a:t>
            </a:fld>
            <a:endParaRPr lang="en-US" altLang="en-US" sz="1400"/>
          </a:p>
        </p:txBody>
      </p:sp>
    </p:spTree>
    <p:extLst>
      <p:ext uri="{BB962C8B-B14F-4D97-AF65-F5344CB8AC3E}">
        <p14:creationId xmlns:p14="http://schemas.microsoft.com/office/powerpoint/2010/main" val="4217711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4. </a:t>
            </a:r>
            <a:r>
              <a:rPr lang="en-US" sz="2800" dirty="0" smtClean="0"/>
              <a:t>La </a:t>
            </a:r>
            <a:r>
              <a:rPr lang="en-US" sz="2800" dirty="0" err="1" smtClean="0"/>
              <a:t>escultura</a:t>
            </a:r>
            <a:r>
              <a:rPr lang="en-US" sz="2800" dirty="0" smtClean="0"/>
              <a:t> </a:t>
            </a:r>
            <a:r>
              <a:rPr lang="en-US" sz="2800" dirty="0" err="1"/>
              <a:t>en</a:t>
            </a:r>
            <a:r>
              <a:rPr lang="en-US" sz="2800" dirty="0"/>
              <a:t> el Antiguo Testamento</a:t>
            </a:r>
          </a:p>
        </p:txBody>
      </p:sp>
      <p:sp>
        <p:nvSpPr>
          <p:cNvPr id="224259" name="Content Placeholder 4"/>
          <p:cNvSpPr>
            <a:spLocks noGrp="1" noChangeArrowheads="1"/>
          </p:cNvSpPr>
          <p:nvPr>
            <p:ph idx="1"/>
          </p:nvPr>
        </p:nvSpPr>
        <p:spPr>
          <a:xfrm>
            <a:off x="585788" y="1781175"/>
            <a:ext cx="7972425" cy="3314700"/>
          </a:xfrm>
        </p:spPr>
        <p:txBody>
          <a:bodyPr>
            <a:normAutofit fontScale="92500" lnSpcReduction="10000"/>
          </a:bodyPr>
          <a:lstStyle/>
          <a:p>
            <a:pPr marL="0" indent="0" algn="l" rtl="0">
              <a:buFontTx/>
              <a:buNone/>
            </a:pPr>
            <a:r>
              <a:rPr lang="en-US" altLang="en-US" sz="3200" smtClean="0"/>
              <a:t>"El simple hecho es que los israelitas desarrollaron un número severamente limitado de habilidades artísticas".</a:t>
            </a:r>
            <a:br>
              <a:rPr lang="en-US" altLang="en-US" sz="3200" smtClean="0"/>
            </a:br>
            <a:endParaRPr lang="en-US" altLang="en-US" sz="3200" smtClean="0"/>
          </a:p>
          <a:p>
            <a:pPr marL="0" indent="0" algn="l" rtl="0">
              <a:buFontTx/>
              <a:buNone/>
            </a:pPr>
            <a:r>
              <a:rPr lang="en-US" altLang="en-US" sz="3200" i="1" u="sng" smtClean="0"/>
              <a:t>Enciclopedia bíblica estándar internacional</a:t>
            </a:r>
            <a:r>
              <a:rPr lang="en-US" altLang="en-US" sz="3200" i="1" smtClean="0"/>
              <a:t>, Revisado, 1973, pág. 302.</a:t>
            </a:r>
            <a:r>
              <a:rPr lang="en-US" altLang="en-US" sz="3200" smtClean="0"/>
              <a:t> </a:t>
            </a:r>
          </a:p>
        </p:txBody>
      </p:sp>
    </p:spTree>
    <p:extLst>
      <p:ext uri="{BB962C8B-B14F-4D97-AF65-F5344CB8AC3E}">
        <p14:creationId xmlns:p14="http://schemas.microsoft.com/office/powerpoint/2010/main" val="253898000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4. </a:t>
            </a:r>
            <a:r>
              <a:rPr lang="en-US" sz="2800" dirty="0" smtClean="0"/>
              <a:t>La </a:t>
            </a:r>
            <a:r>
              <a:rPr lang="en-US" sz="2800" dirty="0" err="1" smtClean="0"/>
              <a:t>escultura</a:t>
            </a:r>
            <a:r>
              <a:rPr lang="en-US" sz="2800" dirty="0" smtClean="0"/>
              <a:t> </a:t>
            </a:r>
            <a:r>
              <a:rPr lang="en-US" sz="2800" dirty="0" err="1"/>
              <a:t>en</a:t>
            </a:r>
            <a:r>
              <a:rPr lang="en-US" sz="2800" dirty="0"/>
              <a:t> el Antiguo Testamento</a:t>
            </a:r>
          </a:p>
        </p:txBody>
      </p:sp>
      <p:sp>
        <p:nvSpPr>
          <p:cNvPr id="3" name="Content Placeholder 2"/>
          <p:cNvSpPr>
            <a:spLocks noGrp="1"/>
          </p:cNvSpPr>
          <p:nvPr>
            <p:ph idx="1"/>
          </p:nvPr>
        </p:nvSpPr>
        <p:spPr>
          <a:xfrm>
            <a:off x="152400" y="685800"/>
            <a:ext cx="8839200" cy="6096000"/>
          </a:xfrm>
        </p:spPr>
        <p:txBody>
          <a:bodyPr>
            <a:noAutofit/>
          </a:bodyPr>
          <a:lstStyle/>
          <a:p>
            <a:pPr marL="0" indent="0" algn="l" rtl="0">
              <a:spcBef>
                <a:spcPts val="0"/>
              </a:spcBef>
              <a:spcAft>
                <a:spcPts val="1200"/>
              </a:spcAft>
              <a:buFontTx/>
              <a:buNone/>
              <a:defRPr/>
            </a:pPr>
            <a:r>
              <a:rPr lang="en-US" sz="2200" b="1" dirty="0" err="1">
                <a:solidFill>
                  <a:schemeClr val="accent2"/>
                </a:solidFill>
                <a:latin typeface="Calibri" panose="020F0502020204030204" pitchFamily="34" charset="0"/>
              </a:rPr>
              <a:t>Éx</a:t>
            </a:r>
            <a:r>
              <a:rPr lang="en-US" sz="2200" b="1" dirty="0">
                <a:solidFill>
                  <a:schemeClr val="accent2"/>
                </a:solidFill>
                <a:latin typeface="Calibri" panose="020F0502020204030204" pitchFamily="34" charset="0"/>
              </a:rPr>
              <a:t> </a:t>
            </a:r>
            <a:r>
              <a:rPr lang="en-US" sz="2200" b="1" dirty="0" smtClean="0">
                <a:solidFill>
                  <a:schemeClr val="accent2"/>
                </a:solidFill>
                <a:latin typeface="Calibri" panose="020F0502020204030204" pitchFamily="34" charset="0"/>
              </a:rPr>
              <a:t>32:2 </a:t>
            </a:r>
            <a:r>
              <a:rPr lang="en-US" sz="2200" dirty="0" smtClean="0">
                <a:latin typeface="Calibri" panose="020F0502020204030204" pitchFamily="34" charset="0"/>
              </a:rPr>
              <a:t>– </a:t>
            </a:r>
            <a:r>
              <a:rPr lang="en-US" sz="2200" dirty="0" err="1">
                <a:latin typeface="Calibri" panose="020F0502020204030204" pitchFamily="34" charset="0"/>
              </a:rPr>
              <a:t>Becerro</a:t>
            </a:r>
            <a:r>
              <a:rPr lang="en-US" sz="2200" dirty="0">
                <a:latin typeface="Calibri" panose="020F0502020204030204" pitchFamily="34" charset="0"/>
              </a:rPr>
              <a:t> </a:t>
            </a:r>
            <a:r>
              <a:rPr lang="en-US" sz="2200" dirty="0" err="1" smtClean="0">
                <a:latin typeface="Calibri" panose="020F0502020204030204" pitchFamily="34" charset="0"/>
              </a:rPr>
              <a:t>fundido</a:t>
            </a:r>
            <a:r>
              <a:rPr lang="en-US" sz="2200" dirty="0">
                <a:latin typeface="Calibri" panose="020F0502020204030204" pitchFamily="34" charset="0"/>
              </a:rPr>
              <a:t>: un </a:t>
            </a:r>
            <a:r>
              <a:rPr lang="en-US" sz="2200" dirty="0" err="1">
                <a:latin typeface="Calibri" panose="020F0502020204030204" pitchFamily="34" charset="0"/>
              </a:rPr>
              <a:t>objeto</a:t>
            </a:r>
            <a:r>
              <a:rPr lang="en-US" sz="2200" dirty="0">
                <a:latin typeface="Calibri" panose="020F0502020204030204" pitchFamily="34" charset="0"/>
              </a:rPr>
              <a:t> </a:t>
            </a:r>
            <a:r>
              <a:rPr lang="en-US" sz="2200" dirty="0" smtClean="0">
                <a:latin typeface="Calibri" panose="020F0502020204030204" pitchFamily="34" charset="0"/>
              </a:rPr>
              <a:t>y </a:t>
            </a:r>
            <a:r>
              <a:rPr lang="en-US" sz="2200" b="1" dirty="0" err="1" smtClean="0">
                <a:latin typeface="Calibri" panose="020F0502020204030204" pitchFamily="34" charset="0"/>
              </a:rPr>
              <a:t>ocasión</a:t>
            </a:r>
            <a:r>
              <a:rPr lang="en-US" sz="2200" b="1" dirty="0" smtClean="0">
                <a:latin typeface="Calibri" panose="020F0502020204030204" pitchFamily="34" charset="0"/>
              </a:rPr>
              <a:t> </a:t>
            </a:r>
            <a:r>
              <a:rPr lang="en-US" sz="2200" b="1" dirty="0">
                <a:latin typeface="Calibri" panose="020F0502020204030204" pitchFamily="34" charset="0"/>
              </a:rPr>
              <a:t>de </a:t>
            </a:r>
            <a:r>
              <a:rPr lang="en-US" sz="2200" b="1" dirty="0" err="1">
                <a:latin typeface="Calibri" panose="020F0502020204030204" pitchFamily="34" charset="0"/>
              </a:rPr>
              <a:t>adoración</a:t>
            </a:r>
            <a:r>
              <a:rPr lang="en-US" sz="2200" b="1" dirty="0">
                <a:latin typeface="Calibri" panose="020F0502020204030204" pitchFamily="34" charset="0"/>
              </a:rPr>
              <a:t> </a:t>
            </a:r>
            <a:r>
              <a:rPr lang="en-US" sz="2200" b="1" dirty="0" smtClean="0">
                <a:latin typeface="Calibri" panose="020F0502020204030204" pitchFamily="34" charset="0"/>
              </a:rPr>
              <a:t>y </a:t>
            </a:r>
            <a:r>
              <a:rPr lang="en-US" sz="2200" b="1" dirty="0" err="1" smtClean="0">
                <a:latin typeface="Calibri" panose="020F0502020204030204" pitchFamily="34" charset="0"/>
              </a:rPr>
              <a:t>diversión</a:t>
            </a:r>
            <a:r>
              <a:rPr lang="en-US" sz="2200" dirty="0" smtClean="0">
                <a:latin typeface="Calibri" panose="020F0502020204030204" pitchFamily="34" charset="0"/>
              </a:rPr>
              <a:t>.</a:t>
            </a:r>
            <a:endParaRPr lang="en-US" sz="2200" dirty="0">
              <a:latin typeface="Calibri" panose="020F0502020204030204" pitchFamily="34" charset="0"/>
            </a:endParaRPr>
          </a:p>
          <a:p>
            <a:pPr marL="0" indent="0">
              <a:spcBef>
                <a:spcPts val="0"/>
              </a:spcBef>
              <a:spcAft>
                <a:spcPts val="1200"/>
              </a:spcAft>
              <a:buNone/>
              <a:defRPr/>
            </a:pPr>
            <a:r>
              <a:rPr lang="en-US" sz="2200" b="1" dirty="0" err="1">
                <a:solidFill>
                  <a:schemeClr val="accent2"/>
                </a:solidFill>
                <a:latin typeface="Calibri" panose="020F0502020204030204" pitchFamily="34" charset="0"/>
              </a:rPr>
              <a:t>Éx</a:t>
            </a:r>
            <a:r>
              <a:rPr lang="en-US" sz="2200" b="1" dirty="0">
                <a:solidFill>
                  <a:schemeClr val="accent2"/>
                </a:solidFill>
                <a:latin typeface="Calibri" panose="020F0502020204030204" pitchFamily="34" charset="0"/>
              </a:rPr>
              <a:t> </a:t>
            </a:r>
            <a:r>
              <a:rPr lang="en-US" sz="2200" b="1" dirty="0" smtClean="0">
                <a:solidFill>
                  <a:schemeClr val="accent2"/>
                </a:solidFill>
                <a:latin typeface="Calibri" panose="020F0502020204030204" pitchFamily="34" charset="0"/>
              </a:rPr>
              <a:t>20:4-5 </a:t>
            </a:r>
            <a:r>
              <a:rPr lang="en-US" sz="2200" dirty="0" smtClean="0">
                <a:latin typeface="Calibri" panose="020F0502020204030204" pitchFamily="34" charset="0"/>
              </a:rPr>
              <a:t>– “</a:t>
            </a:r>
            <a:r>
              <a:rPr lang="es-ES" sz="2200" dirty="0">
                <a:latin typeface="Calibri" panose="020F0502020204030204" pitchFamily="34" charset="0"/>
              </a:rPr>
              <a:t>No te harás ningún </a:t>
            </a:r>
            <a:r>
              <a:rPr lang="es-ES" sz="2200" b="1" dirty="0">
                <a:latin typeface="Calibri" panose="020F0502020204030204" pitchFamily="34" charset="0"/>
              </a:rPr>
              <a:t>ídolo</a:t>
            </a:r>
            <a:r>
              <a:rPr lang="es-ES" sz="2200" dirty="0">
                <a:latin typeface="Calibri" panose="020F0502020204030204" pitchFamily="34" charset="0"/>
              </a:rPr>
              <a:t>, ni </a:t>
            </a:r>
            <a:r>
              <a:rPr lang="es-ES" sz="2200" b="1" dirty="0">
                <a:latin typeface="Calibri" panose="020F0502020204030204" pitchFamily="34" charset="0"/>
              </a:rPr>
              <a:t>semejanza alguna</a:t>
            </a:r>
            <a:r>
              <a:rPr lang="es-ES" sz="2200" dirty="0">
                <a:latin typeface="Calibri" panose="020F0502020204030204" pitchFamily="34" charset="0"/>
              </a:rPr>
              <a:t> de lo que está arriba en el cielo, ni abajo en la tierra, ni en las aguas debajo de la tierra. </a:t>
            </a:r>
            <a:r>
              <a:rPr lang="es-ES" sz="2200" dirty="0" smtClean="0">
                <a:latin typeface="Calibri" panose="020F0502020204030204" pitchFamily="34" charset="0"/>
              </a:rPr>
              <a:t> 5</a:t>
            </a:r>
            <a:r>
              <a:rPr lang="es-ES" sz="2200" dirty="0">
                <a:latin typeface="Calibri" panose="020F0502020204030204" pitchFamily="34" charset="0"/>
              </a:rPr>
              <a:t>  No los adorarás ni los servirás. Porque Yo, el SEÑOR tu Dios, soy Dios </a:t>
            </a:r>
            <a:r>
              <a:rPr lang="es-ES" sz="2200" dirty="0" smtClean="0">
                <a:latin typeface="Calibri" panose="020F0502020204030204" pitchFamily="34" charset="0"/>
              </a:rPr>
              <a:t>celoso…</a:t>
            </a:r>
          </a:p>
          <a:p>
            <a:pPr marL="0" indent="0">
              <a:spcBef>
                <a:spcPts val="0"/>
              </a:spcBef>
              <a:spcAft>
                <a:spcPts val="1200"/>
              </a:spcAft>
              <a:buNone/>
              <a:defRPr/>
            </a:pPr>
            <a:r>
              <a:rPr lang="en-US" sz="2200" b="1" dirty="0" smtClean="0">
                <a:solidFill>
                  <a:schemeClr val="accent2"/>
                </a:solidFill>
                <a:latin typeface="Calibri" panose="020F0502020204030204" pitchFamily="34" charset="0"/>
              </a:rPr>
              <a:t>Isa. 30:22 </a:t>
            </a:r>
            <a:r>
              <a:rPr lang="en-US" sz="2200" dirty="0" smtClean="0">
                <a:latin typeface="Calibri" panose="020F0502020204030204" pitchFamily="34" charset="0"/>
              </a:rPr>
              <a:t>– </a:t>
            </a:r>
            <a:r>
              <a:rPr lang="en-US" sz="2200" dirty="0">
                <a:latin typeface="Calibri" panose="020F0502020204030204" pitchFamily="34" charset="0"/>
              </a:rPr>
              <a:t>Imágenes </a:t>
            </a:r>
            <a:r>
              <a:rPr lang="en-US" sz="2200" dirty="0" err="1">
                <a:latin typeface="Calibri" panose="020F0502020204030204" pitchFamily="34" charset="0"/>
              </a:rPr>
              <a:t>grabadas</a:t>
            </a:r>
            <a:r>
              <a:rPr lang="en-US" sz="2200" dirty="0">
                <a:latin typeface="Calibri" panose="020F0502020204030204" pitchFamily="34" charset="0"/>
              </a:rPr>
              <a:t> </a:t>
            </a:r>
            <a:r>
              <a:rPr lang="en-US" sz="2200" dirty="0" err="1" smtClean="0">
                <a:latin typeface="Calibri" panose="020F0502020204030204" pitchFamily="34" charset="0"/>
              </a:rPr>
              <a:t>debían</a:t>
            </a:r>
            <a:r>
              <a:rPr lang="en-US" sz="2200" dirty="0" smtClean="0">
                <a:latin typeface="Calibri" panose="020F0502020204030204" pitchFamily="34" charset="0"/>
              </a:rPr>
              <a:t> </a:t>
            </a:r>
            <a:r>
              <a:rPr lang="en-US" sz="2200" dirty="0" err="1" smtClean="0">
                <a:latin typeface="Calibri" panose="020F0502020204030204" pitchFamily="34" charset="0"/>
              </a:rPr>
              <a:t>ser</a:t>
            </a:r>
            <a:r>
              <a:rPr lang="en-US" sz="2200" dirty="0" smtClean="0">
                <a:latin typeface="Calibri" panose="020F0502020204030204" pitchFamily="34" charset="0"/>
              </a:rPr>
              <a:t> </a:t>
            </a:r>
            <a:r>
              <a:rPr lang="en-US" sz="2200" b="1" dirty="0" err="1" smtClean="0">
                <a:latin typeface="Calibri" panose="020F0502020204030204" pitchFamily="34" charset="0"/>
              </a:rPr>
              <a:t>destruidas</a:t>
            </a:r>
            <a:r>
              <a:rPr lang="en-US" sz="2200" b="1" dirty="0" smtClean="0">
                <a:latin typeface="Calibri" panose="020F0502020204030204" pitchFamily="34" charset="0"/>
              </a:rPr>
              <a:t>/</a:t>
            </a:r>
            <a:r>
              <a:rPr lang="en-US" sz="2200" b="1" dirty="0" err="1" smtClean="0">
                <a:latin typeface="Calibri" panose="020F0502020204030204" pitchFamily="34" charset="0"/>
              </a:rPr>
              <a:t>profanadas</a:t>
            </a:r>
            <a:endParaRPr lang="en-US" sz="2200" b="1" dirty="0">
              <a:latin typeface="Calibri" panose="020F0502020204030204" pitchFamily="34" charset="0"/>
            </a:endParaRPr>
          </a:p>
          <a:p>
            <a:pPr marL="0" indent="0">
              <a:lnSpc>
                <a:spcPct val="90000"/>
              </a:lnSpc>
              <a:spcBef>
                <a:spcPts val="0"/>
              </a:spcBef>
              <a:spcAft>
                <a:spcPts val="1200"/>
              </a:spcAft>
              <a:buNone/>
              <a:defRPr/>
            </a:pPr>
            <a:r>
              <a:rPr lang="en-US" sz="2200" b="1" dirty="0" err="1">
                <a:solidFill>
                  <a:schemeClr val="accent2"/>
                </a:solidFill>
                <a:latin typeface="Calibri" panose="020F0502020204030204" pitchFamily="34" charset="0"/>
              </a:rPr>
              <a:t>Os</a:t>
            </a:r>
            <a:r>
              <a:rPr lang="en-US" sz="2200" b="1" dirty="0">
                <a:solidFill>
                  <a:schemeClr val="accent2"/>
                </a:solidFill>
                <a:latin typeface="Calibri" panose="020F0502020204030204" pitchFamily="34" charset="0"/>
              </a:rPr>
              <a:t> </a:t>
            </a:r>
            <a:r>
              <a:rPr lang="en-US" sz="2200" b="1" dirty="0" smtClean="0">
                <a:solidFill>
                  <a:schemeClr val="accent2"/>
                </a:solidFill>
                <a:latin typeface="Calibri" panose="020F0502020204030204" pitchFamily="34" charset="0"/>
              </a:rPr>
              <a:t>13:2 </a:t>
            </a:r>
            <a:r>
              <a:rPr lang="en-US" sz="2200" dirty="0" smtClean="0">
                <a:latin typeface="Calibri" panose="020F0502020204030204" pitchFamily="34" charset="0"/>
              </a:rPr>
              <a:t>– </a:t>
            </a:r>
            <a:r>
              <a:rPr lang="es-ES" sz="2200" dirty="0" smtClean="0">
                <a:latin typeface="Calibri" panose="020F0502020204030204" pitchFamily="34" charset="0"/>
              </a:rPr>
              <a:t>Y </a:t>
            </a:r>
            <a:r>
              <a:rPr lang="es-ES" sz="2200" dirty="0">
                <a:latin typeface="Calibri" panose="020F0502020204030204" pitchFamily="34" charset="0"/>
              </a:rPr>
              <a:t>ahora continúan pecando: Se hacen imágenes fundidas, ídolos, con su plata, </a:t>
            </a:r>
            <a:r>
              <a:rPr lang="es-ES" sz="2200" b="1" dirty="0">
                <a:latin typeface="Calibri" panose="020F0502020204030204" pitchFamily="34" charset="0"/>
              </a:rPr>
              <a:t>conforme a su pericia</a:t>
            </a:r>
            <a:r>
              <a:rPr lang="es-ES" sz="2200" dirty="0">
                <a:latin typeface="Calibri" panose="020F0502020204030204" pitchFamily="34" charset="0"/>
              </a:rPr>
              <a:t>, Todo ello </a:t>
            </a:r>
            <a:r>
              <a:rPr lang="es-ES" sz="2200" b="1" dirty="0">
                <a:latin typeface="Calibri" panose="020F0502020204030204" pitchFamily="34" charset="0"/>
              </a:rPr>
              <a:t>obra de artífices</a:t>
            </a:r>
            <a:r>
              <a:rPr lang="es-ES" sz="2200" dirty="0">
                <a:latin typeface="Calibri" panose="020F0502020204030204" pitchFamily="34" charset="0"/>
              </a:rPr>
              <a:t>. De ellos dicen: «Que los hombres que sacrifican, besen los becerros». </a:t>
            </a:r>
            <a:r>
              <a:rPr lang="en-US" sz="2200" dirty="0" smtClean="0">
                <a:latin typeface="Calibri" panose="020F0502020204030204" pitchFamily="34" charset="0"/>
              </a:rPr>
              <a:t/>
            </a:r>
            <a:br>
              <a:rPr lang="en-US" sz="2200" dirty="0" smtClean="0">
                <a:latin typeface="Calibri" panose="020F0502020204030204" pitchFamily="34" charset="0"/>
              </a:rPr>
            </a:br>
            <a:endParaRPr lang="en-US" sz="2200" dirty="0">
              <a:latin typeface="Calibri" panose="020F0502020204030204" pitchFamily="34" charset="0"/>
            </a:endParaRPr>
          </a:p>
          <a:p>
            <a:pPr marL="0" indent="0" algn="l" rtl="0">
              <a:lnSpc>
                <a:spcPct val="90000"/>
              </a:lnSpc>
              <a:spcBef>
                <a:spcPts val="0"/>
              </a:spcBef>
              <a:spcAft>
                <a:spcPts val="1200"/>
              </a:spcAft>
              <a:buFontTx/>
              <a:buNone/>
              <a:defRPr/>
            </a:pPr>
            <a:r>
              <a:rPr lang="en-US" sz="2200" b="1" dirty="0">
                <a:solidFill>
                  <a:schemeClr val="accent2"/>
                </a:solidFill>
                <a:latin typeface="Calibri" panose="020F0502020204030204" pitchFamily="34" charset="0"/>
              </a:rPr>
              <a:t>Sal </a:t>
            </a:r>
            <a:r>
              <a:rPr lang="en-US" sz="2200" b="1" dirty="0" smtClean="0">
                <a:solidFill>
                  <a:schemeClr val="accent2"/>
                </a:solidFill>
                <a:latin typeface="Calibri" panose="020F0502020204030204" pitchFamily="34" charset="0"/>
              </a:rPr>
              <a:t>115:4-7 </a:t>
            </a:r>
            <a:r>
              <a:rPr lang="en-US" sz="2200" dirty="0" smtClean="0">
                <a:latin typeface="Calibri" panose="020F0502020204030204" pitchFamily="34" charset="0"/>
              </a:rPr>
              <a:t>– </a:t>
            </a:r>
            <a:r>
              <a:rPr lang="en-US" sz="2200" dirty="0">
                <a:latin typeface="Calibri" panose="020F0502020204030204" pitchFamily="34" charset="0"/>
              </a:rPr>
              <a:t>Los ídolos son </a:t>
            </a:r>
            <a:r>
              <a:rPr lang="en-US" sz="2200" dirty="0" smtClean="0">
                <a:latin typeface="Calibri" panose="020F0502020204030204" pitchFamily="34" charset="0"/>
              </a:rPr>
              <a:t>la </a:t>
            </a:r>
            <a:r>
              <a:rPr lang="en-US" sz="2200" b="1" dirty="0" err="1" smtClean="0">
                <a:latin typeface="Calibri" panose="020F0502020204030204" pitchFamily="34" charset="0"/>
              </a:rPr>
              <a:t>obra</a:t>
            </a:r>
            <a:r>
              <a:rPr lang="en-US" sz="2200" b="1" dirty="0" smtClean="0">
                <a:latin typeface="Calibri" panose="020F0502020204030204" pitchFamily="34" charset="0"/>
              </a:rPr>
              <a:t> </a:t>
            </a:r>
            <a:r>
              <a:rPr lang="en-US" sz="2200" b="1" dirty="0">
                <a:latin typeface="Calibri" panose="020F0502020204030204" pitchFamily="34" charset="0"/>
              </a:rPr>
              <a:t>de manos de </a:t>
            </a:r>
            <a:r>
              <a:rPr lang="en-US" sz="2200" b="1" dirty="0" err="1" smtClean="0">
                <a:latin typeface="Calibri" panose="020F0502020204030204" pitchFamily="34" charset="0"/>
              </a:rPr>
              <a:t>los</a:t>
            </a:r>
            <a:r>
              <a:rPr lang="en-US" sz="2200" b="1" dirty="0" smtClean="0">
                <a:latin typeface="Calibri" panose="020F0502020204030204" pitchFamily="34" charset="0"/>
              </a:rPr>
              <a:t> hombres</a:t>
            </a:r>
            <a:r>
              <a:rPr lang="en-US" sz="2200" dirty="0">
                <a:latin typeface="Calibri" panose="020F0502020204030204" pitchFamily="34" charset="0"/>
              </a:rPr>
              <a:t>, </a:t>
            </a:r>
            <a:r>
              <a:rPr lang="en-US" sz="2200" dirty="0" smtClean="0">
                <a:latin typeface="Calibri" panose="020F0502020204030204" pitchFamily="34" charset="0"/>
              </a:rPr>
              <a:t>con </a:t>
            </a:r>
            <a:r>
              <a:rPr lang="en-US" sz="2200" b="1" dirty="0" err="1" smtClean="0">
                <a:latin typeface="Calibri" panose="020F0502020204030204" pitchFamily="34" charset="0"/>
              </a:rPr>
              <a:t>bocas</a:t>
            </a:r>
            <a:r>
              <a:rPr lang="en-US" sz="2200" b="1" dirty="0" smtClean="0">
                <a:latin typeface="Calibri" panose="020F0502020204030204" pitchFamily="34" charset="0"/>
              </a:rPr>
              <a:t> </a:t>
            </a:r>
            <a:r>
              <a:rPr lang="en-US" sz="2200" b="1" dirty="0">
                <a:latin typeface="Calibri" panose="020F0502020204030204" pitchFamily="34" charset="0"/>
              </a:rPr>
              <a:t>humanas, ojos, oídos, narices, </a:t>
            </a:r>
            <a:r>
              <a:rPr lang="en-US" sz="2200" b="1" dirty="0" err="1">
                <a:latin typeface="Calibri" panose="020F0502020204030204" pitchFamily="34" charset="0"/>
              </a:rPr>
              <a:t>manos</a:t>
            </a:r>
            <a:r>
              <a:rPr lang="en-US" sz="2200" dirty="0" smtClean="0">
                <a:latin typeface="Calibri" panose="020F0502020204030204" pitchFamily="34" charset="0"/>
              </a:rPr>
              <a:t>... -- </a:t>
            </a:r>
            <a:r>
              <a:rPr lang="en-US" sz="2200" dirty="0" err="1">
                <a:latin typeface="Calibri" panose="020F0502020204030204" pitchFamily="34" charset="0"/>
              </a:rPr>
              <a:t>aunque</a:t>
            </a:r>
            <a:r>
              <a:rPr lang="en-US" sz="2200" dirty="0">
                <a:latin typeface="Calibri" panose="020F0502020204030204" pitchFamily="34" charset="0"/>
              </a:rPr>
              <a:t> </a:t>
            </a:r>
            <a:r>
              <a:rPr lang="en-US" sz="2200" dirty="0" smtClean="0">
                <a:latin typeface="Calibri" panose="020F0502020204030204" pitchFamily="34" charset="0"/>
              </a:rPr>
              <a:t>son </a:t>
            </a:r>
            <a:r>
              <a:rPr lang="en-US" sz="2200" dirty="0" err="1" smtClean="0">
                <a:latin typeface="Calibri" panose="020F0502020204030204" pitchFamily="34" charset="0"/>
              </a:rPr>
              <a:t>inactivos</a:t>
            </a:r>
            <a:r>
              <a:rPr lang="en-US" sz="2200" dirty="0" smtClean="0">
                <a:latin typeface="Calibri" panose="020F0502020204030204" pitchFamily="34" charset="0"/>
              </a:rPr>
              <a:t>.</a:t>
            </a:r>
            <a:endParaRPr lang="en-US" sz="2200" dirty="0">
              <a:latin typeface="Calibri" panose="020F0502020204030204" pitchFamily="34" charset="0"/>
            </a:endParaRPr>
          </a:p>
          <a:p>
            <a:pPr marL="0" indent="0">
              <a:lnSpc>
                <a:spcPct val="90000"/>
              </a:lnSpc>
              <a:spcBef>
                <a:spcPts val="0"/>
              </a:spcBef>
              <a:spcAft>
                <a:spcPts val="1200"/>
              </a:spcAft>
              <a:buNone/>
              <a:defRPr/>
            </a:pPr>
            <a:r>
              <a:rPr lang="en-US" sz="2200" b="1" dirty="0" smtClean="0">
                <a:solidFill>
                  <a:schemeClr val="accent2"/>
                </a:solidFill>
                <a:latin typeface="Calibri" panose="020F0502020204030204" pitchFamily="34" charset="0"/>
              </a:rPr>
              <a:t>Rom </a:t>
            </a:r>
            <a:r>
              <a:rPr lang="en-US" sz="2200" b="1" dirty="0">
                <a:solidFill>
                  <a:schemeClr val="accent2"/>
                </a:solidFill>
                <a:latin typeface="Calibri" panose="020F0502020204030204" pitchFamily="34" charset="0"/>
              </a:rPr>
              <a:t>1:22-25</a:t>
            </a:r>
            <a:r>
              <a:rPr lang="en-US" sz="2200" dirty="0">
                <a:latin typeface="Calibri" panose="020F0502020204030204" pitchFamily="34" charset="0"/>
              </a:rPr>
              <a:t>– </a:t>
            </a:r>
            <a:r>
              <a:rPr lang="en-US" sz="2200" dirty="0" smtClean="0">
                <a:latin typeface="Calibri" panose="020F0502020204030204" pitchFamily="34" charset="0"/>
              </a:rPr>
              <a:t>“…</a:t>
            </a:r>
            <a:r>
              <a:rPr lang="es-ES" sz="2200" dirty="0">
                <a:latin typeface="Calibri" panose="020F0502020204030204" pitchFamily="34" charset="0"/>
              </a:rPr>
              <a:t>adoraron y sirvieron a </a:t>
            </a:r>
            <a:r>
              <a:rPr lang="es-ES" sz="2200" b="1" dirty="0">
                <a:latin typeface="Calibri" panose="020F0502020204030204" pitchFamily="34" charset="0"/>
              </a:rPr>
              <a:t>la criatura </a:t>
            </a:r>
            <a:r>
              <a:rPr lang="es-ES" sz="2200" dirty="0">
                <a:latin typeface="Calibri" panose="020F0502020204030204" pitchFamily="34" charset="0"/>
              </a:rPr>
              <a:t>en lugar del Creador</a:t>
            </a:r>
            <a:r>
              <a:rPr lang="en-US" sz="2200" dirty="0" smtClean="0">
                <a:latin typeface="Calibri" panose="020F0502020204030204" pitchFamily="34" charset="0"/>
              </a:rPr>
              <a:t>…”</a:t>
            </a:r>
            <a:endParaRPr lang="en-US" sz="2200" dirty="0">
              <a:latin typeface="Calibri" panose="020F0502020204030204" pitchFamily="34" charset="0"/>
            </a:endParaRPr>
          </a:p>
          <a:p>
            <a:pPr marL="0" indent="0">
              <a:lnSpc>
                <a:spcPct val="90000"/>
              </a:lnSpc>
              <a:spcBef>
                <a:spcPts val="0"/>
              </a:spcBef>
              <a:spcAft>
                <a:spcPts val="1200"/>
              </a:spcAft>
              <a:buNone/>
              <a:defRPr/>
            </a:pPr>
            <a:r>
              <a:rPr lang="en-US" sz="2200" b="1" dirty="0" err="1" smtClean="0">
                <a:solidFill>
                  <a:schemeClr val="accent2"/>
                </a:solidFill>
                <a:latin typeface="Calibri" panose="020F0502020204030204" pitchFamily="34" charset="0"/>
              </a:rPr>
              <a:t>Hch</a:t>
            </a:r>
            <a:r>
              <a:rPr lang="en-US" sz="2200" b="1" dirty="0" smtClean="0">
                <a:solidFill>
                  <a:schemeClr val="accent2"/>
                </a:solidFill>
                <a:latin typeface="Calibri" panose="020F0502020204030204" pitchFamily="34" charset="0"/>
              </a:rPr>
              <a:t> </a:t>
            </a:r>
            <a:r>
              <a:rPr lang="en-US" sz="2200" b="1" dirty="0">
                <a:solidFill>
                  <a:schemeClr val="accent2"/>
                </a:solidFill>
                <a:latin typeface="Calibri" panose="020F0502020204030204" pitchFamily="34" charset="0"/>
              </a:rPr>
              <a:t>17:16</a:t>
            </a:r>
            <a:r>
              <a:rPr lang="en-US" sz="2200" dirty="0">
                <a:latin typeface="Calibri" panose="020F0502020204030204" pitchFamily="34" charset="0"/>
              </a:rPr>
              <a:t>– </a:t>
            </a:r>
            <a:r>
              <a:rPr lang="en-US" sz="2200" dirty="0" smtClean="0">
                <a:latin typeface="Calibri" panose="020F0502020204030204" pitchFamily="34" charset="0"/>
              </a:rPr>
              <a:t>“</a:t>
            </a:r>
            <a:r>
              <a:rPr lang="es-ES" sz="2200" dirty="0">
                <a:latin typeface="Calibri" panose="020F0502020204030204" pitchFamily="34" charset="0"/>
              </a:rPr>
              <a:t>Mientras Pablo los esperaba en Atenas, </a:t>
            </a:r>
            <a:r>
              <a:rPr lang="es-ES" sz="2200" b="1" dirty="0">
                <a:latin typeface="Calibri" panose="020F0502020204030204" pitchFamily="34" charset="0"/>
              </a:rPr>
              <a:t>su espíritu se enardecía dentro de él </a:t>
            </a:r>
            <a:r>
              <a:rPr lang="es-ES" sz="2200" dirty="0">
                <a:latin typeface="Calibri" panose="020F0502020204030204" pitchFamily="34" charset="0"/>
              </a:rPr>
              <a:t>al contemplar la ciudad llena de </a:t>
            </a:r>
            <a:r>
              <a:rPr lang="es-ES" sz="2200" dirty="0" smtClean="0">
                <a:latin typeface="Calibri" panose="020F0502020204030204" pitchFamily="34" charset="0"/>
              </a:rPr>
              <a:t>ídolos</a:t>
            </a:r>
            <a:r>
              <a:rPr lang="en-US" sz="2200" dirty="0" smtClean="0">
                <a:latin typeface="Calibri" panose="020F0502020204030204" pitchFamily="34" charset="0"/>
              </a:rPr>
              <a:t>”.</a:t>
            </a:r>
            <a:endParaRPr lang="en-US" sz="2200" dirty="0">
              <a:latin typeface="Calibri" panose="020F0502020204030204" pitchFamily="34" charset="0"/>
            </a:endParaRPr>
          </a:p>
        </p:txBody>
      </p:sp>
      <p:sp>
        <p:nvSpPr>
          <p:cNvPr id="13107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5285" name="AutoShape 4">
            <a:hlinkClick r:id="rId3"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5286"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2905089-87DF-401B-93B5-1409A2A7BBD8}" type="slidenum">
              <a:rPr lang="en-US" altLang="en-US" sz="1400"/>
              <a:pPr algn="l" rtl="0">
                <a:spcBef>
                  <a:spcPct val="0"/>
                </a:spcBef>
                <a:buFontTx/>
                <a:buNone/>
              </a:pPr>
              <a:t>185</a:t>
            </a:fld>
            <a:endParaRPr lang="en-US" altLang="en-US" sz="1400"/>
          </a:p>
        </p:txBody>
      </p:sp>
      <p:sp>
        <p:nvSpPr>
          <p:cNvPr id="225287" name="TextBox 3"/>
          <p:cNvSpPr txBox="1">
            <a:spLocks noChangeArrowheads="1"/>
          </p:cNvSpPr>
          <p:nvPr/>
        </p:nvSpPr>
        <p:spPr bwMode="auto">
          <a:xfrm rot="-1082206">
            <a:off x="-66599" y="440322"/>
            <a:ext cx="125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i="1" dirty="0">
                <a:solidFill>
                  <a:srgbClr val="FF0000"/>
                </a:solidFill>
                <a:latin typeface="Papyrus" panose="03070502060502030205" pitchFamily="66" charset="0"/>
              </a:rPr>
              <a:t>a</a:t>
            </a:r>
            <a:r>
              <a:rPr lang="en-US" altLang="en-US" sz="1600" b="1" i="1" dirty="0" smtClean="0">
                <a:solidFill>
                  <a:srgbClr val="FF0000"/>
                </a:solidFill>
                <a:latin typeface="Papyrus" panose="03070502060502030205" pitchFamily="66" charset="0"/>
              </a:rPr>
              <a:t>. </a:t>
            </a:r>
            <a:r>
              <a:rPr lang="en-US" altLang="en-US" sz="1600" b="1" i="1" dirty="0" err="1" smtClean="0">
                <a:solidFill>
                  <a:srgbClr val="FF0000"/>
                </a:solidFill>
                <a:latin typeface="Papyrus" panose="03070502060502030205" pitchFamily="66" charset="0"/>
              </a:rPr>
              <a:t>Propósito</a:t>
            </a:r>
            <a:endParaRPr lang="en-US" altLang="en-US" sz="1600" b="1" i="1" dirty="0">
              <a:solidFill>
                <a:srgbClr val="FF0000"/>
              </a:solidFill>
              <a:latin typeface="Papyrus" panose="03070502060502030205" pitchFamily="66" charset="0"/>
            </a:endParaRPr>
          </a:p>
        </p:txBody>
      </p:sp>
      <p:sp>
        <p:nvSpPr>
          <p:cNvPr id="225288" name="TextBox 7"/>
          <p:cNvSpPr txBox="1">
            <a:spLocks noChangeArrowheads="1"/>
          </p:cNvSpPr>
          <p:nvPr/>
        </p:nvSpPr>
        <p:spPr bwMode="auto">
          <a:xfrm rot="-1082206">
            <a:off x="-76181" y="1017908"/>
            <a:ext cx="1050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i="1" dirty="0">
                <a:solidFill>
                  <a:srgbClr val="FF0000"/>
                </a:solidFill>
                <a:latin typeface="Papyrus" panose="03070502060502030205" pitchFamily="66" charset="0"/>
              </a:rPr>
              <a:t>b</a:t>
            </a:r>
            <a:r>
              <a:rPr lang="en-US" altLang="en-US" sz="1600" b="1" i="1" dirty="0" smtClean="0">
                <a:solidFill>
                  <a:srgbClr val="FF0000"/>
                </a:solidFill>
                <a:latin typeface="Papyrus" panose="03070502060502030205" pitchFamily="66" charset="0"/>
              </a:rPr>
              <a:t>. </a:t>
            </a:r>
            <a:r>
              <a:rPr lang="en-US" altLang="en-US" sz="1600" b="1" i="1" dirty="0">
                <a:solidFill>
                  <a:srgbClr val="FF0000"/>
                </a:solidFill>
                <a:latin typeface="Papyrus" panose="03070502060502030205" pitchFamily="66" charset="0"/>
              </a:rPr>
              <a:t>La Ley</a:t>
            </a:r>
          </a:p>
        </p:txBody>
      </p:sp>
      <p:sp>
        <p:nvSpPr>
          <p:cNvPr id="225289" name="TextBox 8"/>
          <p:cNvSpPr txBox="1">
            <a:spLocks noChangeArrowheads="1"/>
          </p:cNvSpPr>
          <p:nvPr/>
        </p:nvSpPr>
        <p:spPr bwMode="auto">
          <a:xfrm rot="-1082206">
            <a:off x="-92557" y="2507761"/>
            <a:ext cx="121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i="1" dirty="0">
                <a:solidFill>
                  <a:srgbClr val="FF0000"/>
                </a:solidFill>
                <a:latin typeface="Papyrus" panose="03070502060502030205" pitchFamily="66" charset="0"/>
              </a:rPr>
              <a:t>c</a:t>
            </a:r>
            <a:r>
              <a:rPr lang="en-US" altLang="en-US" sz="1600" b="1" i="1" dirty="0" smtClean="0">
                <a:solidFill>
                  <a:srgbClr val="FF0000"/>
                </a:solidFill>
                <a:latin typeface="Papyrus" panose="03070502060502030205" pitchFamily="66" charset="0"/>
              </a:rPr>
              <a:t>. </a:t>
            </a:r>
            <a:r>
              <a:rPr lang="en-US" altLang="en-US" sz="1600" b="1" i="1" dirty="0">
                <a:solidFill>
                  <a:srgbClr val="FF0000"/>
                </a:solidFill>
                <a:latin typeface="Papyrus" panose="03070502060502030205" pitchFamily="66" charset="0"/>
              </a:rPr>
              <a:t>¿Por </a:t>
            </a:r>
            <a:r>
              <a:rPr lang="en-US" altLang="en-US" sz="1600" b="1" i="1" dirty="0" err="1">
                <a:solidFill>
                  <a:srgbClr val="FF0000"/>
                </a:solidFill>
                <a:latin typeface="Papyrus" panose="03070502060502030205" pitchFamily="66" charset="0"/>
              </a:rPr>
              <a:t>qué</a:t>
            </a:r>
            <a:r>
              <a:rPr lang="en-US" altLang="en-US" sz="1600" b="1" i="1" dirty="0">
                <a:solidFill>
                  <a:srgbClr val="FF0000"/>
                </a:solidFill>
                <a:latin typeface="Papyrus" panose="03070502060502030205" pitchFamily="66" charset="0"/>
              </a:rPr>
              <a:t>?</a:t>
            </a:r>
          </a:p>
        </p:txBody>
      </p:sp>
      <p:sp>
        <p:nvSpPr>
          <p:cNvPr id="225290" name="TextBox 9"/>
          <p:cNvSpPr txBox="1">
            <a:spLocks noChangeArrowheads="1"/>
          </p:cNvSpPr>
          <p:nvPr/>
        </p:nvSpPr>
        <p:spPr bwMode="auto">
          <a:xfrm rot="-1082206">
            <a:off x="-54710" y="4266727"/>
            <a:ext cx="1284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i="1" dirty="0">
                <a:solidFill>
                  <a:srgbClr val="FF0000"/>
                </a:solidFill>
                <a:latin typeface="Papyrus" panose="03070502060502030205" pitchFamily="66" charset="0"/>
              </a:rPr>
              <a:t>d. forma de </a:t>
            </a:r>
            <a:r>
              <a:rPr lang="en-US" altLang="en-US" sz="1600" b="1" i="1" dirty="0" err="1">
                <a:solidFill>
                  <a:srgbClr val="FF0000"/>
                </a:solidFill>
                <a:latin typeface="Papyrus" panose="03070502060502030205" pitchFamily="66" charset="0"/>
              </a:rPr>
              <a:t>ídolo</a:t>
            </a:r>
            <a:endParaRPr lang="en-US" altLang="en-US" sz="1600" b="1" i="1" dirty="0">
              <a:solidFill>
                <a:srgbClr val="FF0000"/>
              </a:solidFill>
              <a:latin typeface="Papyrus" panose="03070502060502030205" pitchFamily="66" charset="0"/>
            </a:endParaRPr>
          </a:p>
        </p:txBody>
      </p:sp>
      <p:sp>
        <p:nvSpPr>
          <p:cNvPr id="225291" name="TextBox 10"/>
          <p:cNvSpPr txBox="1">
            <a:spLocks noChangeArrowheads="1"/>
          </p:cNvSpPr>
          <p:nvPr/>
        </p:nvSpPr>
        <p:spPr bwMode="auto">
          <a:xfrm rot="-1082206">
            <a:off x="-57658" y="5533588"/>
            <a:ext cx="8931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i="1" dirty="0" smtClean="0">
                <a:solidFill>
                  <a:srgbClr val="FF0000"/>
                </a:solidFill>
                <a:latin typeface="Papyrus" panose="03070502060502030205" pitchFamily="66" charset="0"/>
              </a:rPr>
              <a:t>e.</a:t>
            </a:r>
            <a:r>
              <a:rPr lang="en-US" altLang="en-US" sz="1600" b="1" i="1" dirty="0" smtClean="0">
                <a:solidFill>
                  <a:srgbClr val="FF0000"/>
                </a:solidFill>
                <a:latin typeface="Papyrus" panose="03070502060502030205" pitchFamily="66" charset="0"/>
              </a:rPr>
              <a:t> </a:t>
            </a:r>
            <a:r>
              <a:rPr lang="en-US" altLang="en-US" sz="1600" b="1" i="1" dirty="0">
                <a:solidFill>
                  <a:srgbClr val="FF0000"/>
                </a:solidFill>
                <a:latin typeface="Papyrus" panose="03070502060502030205" pitchFamily="66" charset="0"/>
              </a:rPr>
              <a:t>Pablo</a:t>
            </a:r>
          </a:p>
        </p:txBody>
      </p:sp>
    </p:spTree>
    <p:extLst>
      <p:ext uri="{BB962C8B-B14F-4D97-AF65-F5344CB8AC3E}">
        <p14:creationId xmlns:p14="http://schemas.microsoft.com/office/powerpoint/2010/main" val="1394803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5. </a:t>
            </a:r>
            <a:r>
              <a:rPr lang="en-US" sz="2800" dirty="0" smtClean="0"/>
              <a:t>La </a:t>
            </a:r>
            <a:r>
              <a:rPr lang="en-US" sz="2800" dirty="0" err="1" smtClean="0"/>
              <a:t>música</a:t>
            </a:r>
            <a:r>
              <a:rPr lang="en-US" sz="2800" dirty="0" smtClean="0"/>
              <a:t> </a:t>
            </a:r>
            <a:r>
              <a:rPr lang="en-US" sz="2800" dirty="0"/>
              <a:t>y </a:t>
            </a:r>
            <a:r>
              <a:rPr lang="en-US" sz="2800" dirty="0" smtClean="0"/>
              <a:t>el </a:t>
            </a:r>
            <a:r>
              <a:rPr lang="en-US" sz="2800" dirty="0" err="1" smtClean="0"/>
              <a:t>baile</a:t>
            </a:r>
            <a:r>
              <a:rPr lang="en-US" sz="2800" dirty="0" smtClean="0"/>
              <a:t> (</a:t>
            </a:r>
            <a:r>
              <a:rPr lang="en-US" sz="2800" dirty="0" smtClean="0">
                <a:solidFill>
                  <a:srgbClr val="FF0000"/>
                </a:solidFill>
              </a:rPr>
              <a:t>a</a:t>
            </a:r>
            <a:r>
              <a:rPr lang="en-US" sz="2800" dirty="0">
                <a:solidFill>
                  <a:srgbClr val="FF0000"/>
                </a:solidFill>
              </a:rPr>
              <a:t>. malos usos</a:t>
            </a:r>
            <a:r>
              <a:rPr lang="en-US" sz="2800" dirty="0"/>
              <a:t>)</a:t>
            </a:r>
          </a:p>
        </p:txBody>
      </p:sp>
      <p:sp>
        <p:nvSpPr>
          <p:cNvPr id="3" name="Content Placeholder 2"/>
          <p:cNvSpPr>
            <a:spLocks noGrp="1" noChangeArrowheads="1"/>
          </p:cNvSpPr>
          <p:nvPr>
            <p:ph idx="1"/>
          </p:nvPr>
        </p:nvSpPr>
        <p:spPr>
          <a:xfrm>
            <a:off x="169863" y="838200"/>
            <a:ext cx="8821737" cy="5791200"/>
          </a:xfrm>
        </p:spPr>
        <p:txBody>
          <a:bodyPr>
            <a:normAutofit lnSpcReduction="10000"/>
          </a:bodyPr>
          <a:lstStyle/>
          <a:p>
            <a:pPr marL="0" indent="0" algn="l" rtl="0">
              <a:spcBef>
                <a:spcPct val="0"/>
              </a:spcBef>
              <a:spcAft>
                <a:spcPts val="600"/>
              </a:spcAft>
              <a:buFontTx/>
              <a:buNone/>
            </a:pPr>
            <a:r>
              <a:rPr lang="en-US" altLang="en-US" sz="3200" b="1" dirty="0" err="1" smtClean="0">
                <a:solidFill>
                  <a:srgbClr val="FF0000"/>
                </a:solidFill>
                <a:latin typeface="Calibri" panose="020F0502020204030204" pitchFamily="34" charset="0"/>
              </a:rPr>
              <a:t>Éx</a:t>
            </a:r>
            <a:r>
              <a:rPr lang="en-US" altLang="en-US" sz="3200" b="1" dirty="0" smtClean="0">
                <a:solidFill>
                  <a:srgbClr val="FF0000"/>
                </a:solidFill>
                <a:latin typeface="Calibri" panose="020F0502020204030204" pitchFamily="34" charset="0"/>
              </a:rPr>
              <a:t> </a:t>
            </a:r>
            <a:r>
              <a:rPr lang="en-US" altLang="en-US" sz="3200" b="1" dirty="0" smtClean="0">
                <a:solidFill>
                  <a:srgbClr val="FF0000"/>
                </a:solidFill>
                <a:latin typeface="Calibri" panose="020F0502020204030204" pitchFamily="34" charset="0"/>
              </a:rPr>
              <a:t>32:6,18,19,25 </a:t>
            </a:r>
            <a:r>
              <a:rPr lang="en-US" altLang="en-US" sz="3200" dirty="0" smtClean="0">
                <a:latin typeface="Calibri" panose="020F0502020204030204" pitchFamily="34" charset="0"/>
              </a:rPr>
              <a:t>– </a:t>
            </a:r>
            <a:r>
              <a:rPr lang="en-US" altLang="en-US" sz="3200" dirty="0" smtClean="0">
                <a:latin typeface="Calibri" panose="020F0502020204030204" pitchFamily="34" charset="0"/>
              </a:rPr>
              <a:t>Los </a:t>
            </a:r>
            <a:r>
              <a:rPr lang="en-US" altLang="en-US" sz="3200" dirty="0" err="1" smtClean="0">
                <a:latin typeface="Calibri" panose="020F0502020204030204" pitchFamily="34" charset="0"/>
              </a:rPr>
              <a:t>israelitas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cantaron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bailaron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comieron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bebieron</a:t>
            </a:r>
            <a:r>
              <a:rPr lang="en-US" altLang="en-US" sz="3200" dirty="0" smtClean="0">
                <a:latin typeface="Calibri" panose="020F0502020204030204" pitchFamily="34" charset="0"/>
              </a:rPr>
              <a:t>, 'se </a:t>
            </a:r>
            <a:r>
              <a:rPr lang="en-US" altLang="en-US" sz="3200" dirty="0" err="1" smtClean="0">
                <a:latin typeface="Calibri" panose="020F0502020204030204" pitchFamily="34" charset="0"/>
              </a:rPr>
              <a:t>levantaron</a:t>
            </a:r>
            <a:r>
              <a:rPr lang="en-US" altLang="en-US" sz="3200" dirty="0" smtClean="0">
                <a:latin typeface="Calibri" panose="020F0502020204030204" pitchFamily="34" charset="0"/>
              </a:rPr>
              <a:t> </a:t>
            </a:r>
            <a:r>
              <a:rPr lang="en-US" altLang="en-US" sz="3200" dirty="0" smtClean="0">
                <a:latin typeface="Calibri" panose="020F0502020204030204" pitchFamily="34" charset="0"/>
              </a:rPr>
              <a:t>a </a:t>
            </a:r>
            <a:r>
              <a:rPr lang="en-US" altLang="en-US" sz="3200" dirty="0" err="1" smtClean="0">
                <a:latin typeface="Calibri" panose="020F0502020204030204" pitchFamily="34" charset="0"/>
              </a:rPr>
              <a:t>regocijarse</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estaban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desnudos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en</a:t>
            </a:r>
            <a:r>
              <a:rPr lang="en-US" altLang="en-US" sz="3200" dirty="0" smtClean="0">
                <a:latin typeface="Calibri" panose="020F0502020204030204" pitchFamily="34" charset="0"/>
              </a:rPr>
              <a:t> el </a:t>
            </a:r>
            <a:r>
              <a:rPr lang="en-US" altLang="en-US" sz="3200" dirty="0" err="1" smtClean="0">
                <a:latin typeface="Calibri" panose="020F0502020204030204" pitchFamily="34" charset="0"/>
              </a:rPr>
              <a:t>incidente</a:t>
            </a:r>
            <a:r>
              <a:rPr lang="en-US" altLang="en-US" sz="3200" dirty="0" smtClean="0">
                <a:latin typeface="Calibri" panose="020F0502020204030204" pitchFamily="34" charset="0"/>
              </a:rPr>
              <a:t> del </a:t>
            </a:r>
            <a:r>
              <a:rPr lang="en-US" altLang="en-US" sz="3200" dirty="0" err="1" smtClean="0">
                <a:latin typeface="Calibri" panose="020F0502020204030204" pitchFamily="34" charset="0"/>
              </a:rPr>
              <a:t>becerro</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oro</a:t>
            </a:r>
            <a:r>
              <a:rPr lang="en-US" altLang="en-US" sz="3200" dirty="0" smtClean="0">
                <a:latin typeface="Calibri" panose="020F0502020204030204" pitchFamily="34" charset="0"/>
              </a:rPr>
              <a:t>.</a:t>
            </a:r>
          </a:p>
          <a:p>
            <a:pPr marL="0" indent="0" algn="l" rtl="0">
              <a:spcBef>
                <a:spcPct val="0"/>
              </a:spcBef>
              <a:spcAft>
                <a:spcPts val="600"/>
              </a:spcAft>
              <a:buFontTx/>
              <a:buNone/>
            </a:pPr>
            <a:r>
              <a:rPr lang="en-US" altLang="en-US" sz="3200" b="1" dirty="0" smtClean="0">
                <a:solidFill>
                  <a:srgbClr val="FF0000"/>
                </a:solidFill>
                <a:latin typeface="Calibri" panose="020F0502020204030204" pitchFamily="34" charset="0"/>
              </a:rPr>
              <a:t>Mat 14:6 </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Herodías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bailó</a:t>
            </a:r>
            <a:r>
              <a:rPr lang="en-US" altLang="en-US" sz="3200" dirty="0" smtClean="0">
                <a:latin typeface="Calibri" panose="020F0502020204030204" pitchFamily="34" charset="0"/>
              </a:rPr>
              <a:t> para </a:t>
            </a:r>
            <a:r>
              <a:rPr lang="en-US" altLang="en-US" sz="3200" dirty="0" smtClean="0">
                <a:latin typeface="Calibri" panose="020F0502020204030204" pitchFamily="34" charset="0"/>
              </a:rPr>
              <a:t>‘</a:t>
            </a:r>
            <a:r>
              <a:rPr lang="en-US" altLang="en-US" sz="3200" dirty="0" err="1" smtClean="0">
                <a:latin typeface="Calibri" panose="020F0502020204030204" pitchFamily="34" charset="0"/>
              </a:rPr>
              <a:t>agradar</a:t>
            </a:r>
            <a:r>
              <a:rPr lang="en-US" altLang="en-US" sz="3200" dirty="0" smtClean="0">
                <a:latin typeface="Calibri" panose="020F0502020204030204" pitchFamily="34" charset="0"/>
              </a:rPr>
              <a:t>' </a:t>
            </a:r>
            <a:r>
              <a:rPr lang="en-US" altLang="en-US" sz="3200" dirty="0" smtClean="0">
                <a:latin typeface="Calibri" panose="020F0502020204030204" pitchFamily="34" charset="0"/>
              </a:rPr>
              <a:t>a </a:t>
            </a:r>
            <a:r>
              <a:rPr lang="en-US" altLang="en-US" sz="3200" dirty="0" err="1" smtClean="0">
                <a:latin typeface="Calibri" panose="020F0502020204030204" pitchFamily="34" charset="0"/>
              </a:rPr>
              <a:t>Herodes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su</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cumpleaños</a:t>
            </a:r>
            <a:endParaRPr lang="en-US" altLang="en-US" sz="3200" dirty="0" smtClean="0">
              <a:latin typeface="Calibri" panose="020F0502020204030204" pitchFamily="34" charset="0"/>
            </a:endParaRPr>
          </a:p>
          <a:p>
            <a:pPr marL="0" indent="0" algn="l" rtl="0">
              <a:lnSpc>
                <a:spcPct val="90000"/>
              </a:lnSpc>
              <a:spcBef>
                <a:spcPct val="0"/>
              </a:spcBef>
              <a:spcAft>
                <a:spcPts val="600"/>
              </a:spcAft>
              <a:buFontTx/>
              <a:buNone/>
            </a:pPr>
            <a:r>
              <a:rPr lang="en-US" altLang="en-US" sz="3200" b="1" dirty="0" smtClean="0">
                <a:solidFill>
                  <a:srgbClr val="FF0000"/>
                </a:solidFill>
                <a:latin typeface="Calibri" panose="020F0502020204030204" pitchFamily="34" charset="0"/>
              </a:rPr>
              <a:t>1 </a:t>
            </a:r>
            <a:r>
              <a:rPr lang="en-US" altLang="en-US" sz="3200" b="1" dirty="0" smtClean="0">
                <a:solidFill>
                  <a:srgbClr val="FF0000"/>
                </a:solidFill>
                <a:latin typeface="Calibri" panose="020F0502020204030204" pitchFamily="34" charset="0"/>
              </a:rPr>
              <a:t>Sam 30:16 </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Amalecitas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comiendo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bebiendo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bailando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en</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celebración</a:t>
            </a:r>
            <a:r>
              <a:rPr lang="en-US" altLang="en-US" sz="3200" dirty="0" smtClean="0">
                <a:latin typeface="Calibri" panose="020F0502020204030204" pitchFamily="34" charset="0"/>
              </a:rPr>
              <a:t> del </a:t>
            </a:r>
            <a:r>
              <a:rPr lang="en-US" altLang="en-US" sz="3200" dirty="0" err="1" smtClean="0">
                <a:latin typeface="Calibri" panose="020F0502020204030204" pitchFamily="34" charset="0"/>
              </a:rPr>
              <a:t>botín</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guerra</a:t>
            </a:r>
            <a:r>
              <a:rPr lang="en-US" altLang="en-US" sz="3200" dirty="0" smtClean="0">
                <a:latin typeface="Calibri" panose="020F0502020204030204" pitchFamily="34" charset="0"/>
              </a:rPr>
              <a:t>.</a:t>
            </a:r>
          </a:p>
          <a:p>
            <a:pPr marL="0" indent="0" algn="l" rtl="0">
              <a:lnSpc>
                <a:spcPct val="90000"/>
              </a:lnSpc>
              <a:spcBef>
                <a:spcPct val="0"/>
              </a:spcBef>
              <a:spcAft>
                <a:spcPts val="600"/>
              </a:spcAft>
              <a:buFontTx/>
              <a:buNone/>
            </a:pPr>
            <a:r>
              <a:rPr lang="en-US" altLang="en-US" sz="3200" b="1" dirty="0" err="1" smtClean="0">
                <a:solidFill>
                  <a:srgbClr val="FF0000"/>
                </a:solidFill>
                <a:latin typeface="Calibri" panose="020F0502020204030204" pitchFamily="34" charset="0"/>
              </a:rPr>
              <a:t>Amós</a:t>
            </a:r>
            <a:r>
              <a:rPr lang="en-US" altLang="en-US" sz="3200" b="1" dirty="0" smtClean="0">
                <a:solidFill>
                  <a:srgbClr val="FF0000"/>
                </a:solidFill>
                <a:latin typeface="Calibri" panose="020F0502020204030204" pitchFamily="34" charset="0"/>
              </a:rPr>
              <a:t> </a:t>
            </a:r>
            <a:r>
              <a:rPr lang="en-US" altLang="en-US" sz="3200" b="1" dirty="0" smtClean="0">
                <a:solidFill>
                  <a:srgbClr val="FF0000"/>
                </a:solidFill>
                <a:latin typeface="Calibri" panose="020F0502020204030204" pitchFamily="34" charset="0"/>
              </a:rPr>
              <a:t>6:5-6 </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Decadencia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descrita</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como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lechos</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marfil</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rica</a:t>
            </a:r>
            <a:r>
              <a:rPr lang="en-US" altLang="en-US" sz="3200" dirty="0" smtClean="0">
                <a:latin typeface="Calibri" panose="020F0502020204030204" pitchFamily="34" charset="0"/>
              </a:rPr>
              <a:t> comida, cantos </a:t>
            </a:r>
            <a:r>
              <a:rPr lang="en-US" altLang="en-US" sz="3200" dirty="0" smtClean="0">
                <a:latin typeface="Calibri" panose="020F0502020204030204" pitchFamily="34" charset="0"/>
              </a:rPr>
              <a:t>a </a:t>
            </a:r>
            <a:r>
              <a:rPr lang="en-US" altLang="en-US" sz="3200" b="1" dirty="0" err="1" smtClean="0">
                <a:latin typeface="Calibri" panose="020F0502020204030204" pitchFamily="34" charset="0"/>
              </a:rPr>
              <a:t>música</a:t>
            </a:r>
            <a:r>
              <a:rPr lang="en-US" altLang="en-US" sz="3200" b="1" dirty="0" smtClean="0">
                <a:latin typeface="Calibri" panose="020F0502020204030204" pitchFamily="34" charset="0"/>
              </a:rPr>
              <a:t> </a:t>
            </a:r>
            <a:r>
              <a:rPr lang="en-US" altLang="en-US" sz="3200" dirty="0" smtClean="0">
                <a:latin typeface="Calibri" panose="020F0502020204030204" pitchFamily="34" charset="0"/>
              </a:rPr>
              <a:t>(de </a:t>
            </a:r>
            <a:r>
              <a:rPr lang="en-US" altLang="en-US" sz="3200" dirty="0" err="1" smtClean="0">
                <a:latin typeface="Calibri" panose="020F0502020204030204" pitchFamily="34" charset="0"/>
              </a:rPr>
              <a:t>todo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tipo</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invención</a:t>
            </a:r>
            <a:r>
              <a:rPr lang="en-US" altLang="en-US" sz="3200" dirty="0" smtClean="0">
                <a:latin typeface="Calibri" panose="020F0502020204030204" pitchFamily="34" charset="0"/>
              </a:rPr>
              <a:t> de </a:t>
            </a:r>
            <a:r>
              <a:rPr lang="en-US" altLang="en-US" sz="3200" b="1" dirty="0" err="1" smtClean="0">
                <a:latin typeface="Calibri" panose="020F0502020204030204" pitchFamily="34" charset="0"/>
              </a:rPr>
              <a:t>instrumentos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beber</a:t>
            </a:r>
            <a:r>
              <a:rPr lang="en-US" altLang="en-US" sz="3200" dirty="0" smtClean="0">
                <a:latin typeface="Calibri" panose="020F0502020204030204" pitchFamily="34" charset="0"/>
              </a:rPr>
              <a:t> </a:t>
            </a:r>
            <a:r>
              <a:rPr lang="en-US" altLang="en-US" sz="3200" dirty="0" smtClean="0">
                <a:latin typeface="Calibri" panose="020F0502020204030204" pitchFamily="34" charset="0"/>
              </a:rPr>
              <a:t>vino, </a:t>
            </a:r>
            <a:r>
              <a:rPr lang="en-US" altLang="en-US" sz="3200" dirty="0" err="1" smtClean="0">
                <a:latin typeface="Calibri" panose="020F0502020204030204" pitchFamily="34" charset="0"/>
              </a:rPr>
              <a:t>ungirse</a:t>
            </a:r>
            <a:r>
              <a:rPr lang="en-US" altLang="en-US" sz="3200" dirty="0" smtClean="0">
                <a:latin typeface="Calibri" panose="020F0502020204030204" pitchFamily="34" charset="0"/>
              </a:rPr>
              <a:t> </a:t>
            </a:r>
            <a:r>
              <a:rPr lang="en-US" altLang="en-US" sz="3200" dirty="0" smtClean="0">
                <a:latin typeface="Calibri" panose="020F0502020204030204" pitchFamily="34" charset="0"/>
              </a:rPr>
              <a:t>con </a:t>
            </a:r>
            <a:r>
              <a:rPr lang="en-US" altLang="en-US" sz="3200" dirty="0" err="1" smtClean="0">
                <a:latin typeface="Calibri" panose="020F0502020204030204" pitchFamily="34" charset="0"/>
              </a:rPr>
              <a:t>ungüentos</a:t>
            </a:r>
            <a:r>
              <a:rPr lang="en-US" altLang="en-US" sz="3200" dirty="0" smtClean="0">
                <a:latin typeface="Calibri" panose="020F0502020204030204" pitchFamily="34" charset="0"/>
              </a:rPr>
              <a:t>… pero </a:t>
            </a:r>
            <a:r>
              <a:rPr lang="en-US" altLang="en-US" sz="3200" dirty="0" err="1" smtClean="0">
                <a:latin typeface="Calibri" panose="020F0502020204030204" pitchFamily="34" charset="0"/>
              </a:rPr>
              <a:t>despreocupados</a:t>
            </a:r>
            <a:r>
              <a:rPr lang="en-US" altLang="en-US" sz="3200" dirty="0" smtClean="0">
                <a:latin typeface="Calibri" panose="020F0502020204030204" pitchFamily="34" charset="0"/>
              </a:rPr>
              <a:t> de </a:t>
            </a:r>
            <a:r>
              <a:rPr lang="en-US" altLang="en-US" sz="3200" dirty="0" err="1" smtClean="0">
                <a:latin typeface="Calibri" panose="020F0502020204030204" pitchFamily="34" charset="0"/>
              </a:rPr>
              <a:t>los</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afligidos</a:t>
            </a:r>
            <a:endParaRPr lang="en-US" altLang="en-US" sz="3200" dirty="0" smtClean="0">
              <a:latin typeface="Calibri" panose="020F0502020204030204" pitchFamily="34" charset="0"/>
            </a:endParaRPr>
          </a:p>
        </p:txBody>
      </p:sp>
      <p:sp>
        <p:nvSpPr>
          <p:cNvPr id="13210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630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C3BB73A-0610-437B-9247-EE4D0F7E8AF4}" type="slidenum">
              <a:rPr lang="en-US" altLang="en-US" sz="1400"/>
              <a:pPr algn="l" rtl="0">
                <a:spcBef>
                  <a:spcPct val="0"/>
                </a:spcBef>
                <a:buFontTx/>
                <a:buNone/>
              </a:pPr>
              <a:t>186</a:t>
            </a:fld>
            <a:endParaRPr lang="en-US" altLang="en-US" sz="1400"/>
          </a:p>
        </p:txBody>
      </p:sp>
    </p:spTree>
    <p:extLst>
      <p:ext uri="{BB962C8B-B14F-4D97-AF65-F5344CB8AC3E}">
        <p14:creationId xmlns:p14="http://schemas.microsoft.com/office/powerpoint/2010/main" val="249869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700" dirty="0"/>
              <a:t>5. </a:t>
            </a:r>
            <a:r>
              <a:rPr lang="en-US" sz="2700" dirty="0" smtClean="0"/>
              <a:t>La </a:t>
            </a:r>
            <a:r>
              <a:rPr lang="en-US" sz="2700" dirty="0" err="1" smtClean="0"/>
              <a:t>música</a:t>
            </a:r>
            <a:r>
              <a:rPr lang="en-US" sz="2700" dirty="0" smtClean="0"/>
              <a:t> y el </a:t>
            </a:r>
            <a:r>
              <a:rPr lang="en-US" sz="2700" dirty="0"/>
              <a:t>baile (b. </a:t>
            </a:r>
            <a:r>
              <a:rPr lang="en-US" sz="2700" dirty="0" err="1"/>
              <a:t>mejores</a:t>
            </a:r>
            <a:r>
              <a:rPr lang="en-US" sz="2700" dirty="0"/>
              <a:t> </a:t>
            </a:r>
            <a:r>
              <a:rPr lang="en-US" sz="2700" dirty="0" smtClean="0"/>
              <a:t>(¿?) </a:t>
            </a:r>
            <a:r>
              <a:rPr lang="en-US" sz="2700" dirty="0"/>
              <a:t>usos)</a:t>
            </a:r>
          </a:p>
        </p:txBody>
      </p:sp>
      <p:sp>
        <p:nvSpPr>
          <p:cNvPr id="3" name="Content Placeholder 2"/>
          <p:cNvSpPr>
            <a:spLocks noGrp="1"/>
          </p:cNvSpPr>
          <p:nvPr>
            <p:ph idx="1"/>
          </p:nvPr>
        </p:nvSpPr>
        <p:spPr>
          <a:xfrm>
            <a:off x="123031" y="819150"/>
            <a:ext cx="8897937" cy="5791200"/>
          </a:xfrm>
        </p:spPr>
        <p:txBody>
          <a:bodyPr>
            <a:noAutofit/>
          </a:bodyPr>
          <a:lstStyle/>
          <a:p>
            <a:pPr marL="0" indent="0" algn="l" rtl="0">
              <a:lnSpc>
                <a:spcPct val="110000"/>
              </a:lnSpc>
              <a:spcBef>
                <a:spcPts val="0"/>
              </a:spcBef>
              <a:spcAft>
                <a:spcPts val="1200"/>
              </a:spcAft>
              <a:buFontTx/>
              <a:buNone/>
              <a:defRPr/>
            </a:pPr>
            <a:r>
              <a:rPr lang="en-US" sz="2100" b="1" dirty="0">
                <a:solidFill>
                  <a:schemeClr val="accent2"/>
                </a:solidFill>
                <a:latin typeface="Calibri" panose="020F0502020204030204" pitchFamily="34" charset="0"/>
                <a:cs typeface="Calibri" panose="020F0502020204030204" pitchFamily="34" charset="0"/>
              </a:rPr>
              <a:t>1 </a:t>
            </a:r>
            <a:r>
              <a:rPr lang="en-US" sz="2100" b="1" dirty="0" smtClean="0">
                <a:solidFill>
                  <a:schemeClr val="accent2"/>
                </a:solidFill>
                <a:latin typeface="Calibri" panose="020F0502020204030204" pitchFamily="34" charset="0"/>
                <a:cs typeface="Calibri" panose="020F0502020204030204" pitchFamily="34" charset="0"/>
              </a:rPr>
              <a:t>Sam 18:6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Las mujeres cantaron y bailaron </a:t>
            </a:r>
            <a:r>
              <a:rPr lang="en-US" sz="2100" dirty="0" err="1">
                <a:latin typeface="Calibri" panose="020F0502020204030204" pitchFamily="34" charset="0"/>
                <a:cs typeface="Calibri" panose="020F0502020204030204" pitchFamily="34" charset="0"/>
              </a:rPr>
              <a:t>por</a:t>
            </a:r>
            <a:r>
              <a:rPr lang="en-US" sz="2100" dirty="0">
                <a:latin typeface="Calibri" panose="020F0502020204030204" pitchFamily="34" charset="0"/>
                <a:cs typeface="Calibri" panose="020F0502020204030204" pitchFamily="34" charset="0"/>
              </a:rPr>
              <a:t> las victorias de Saúl y David</a:t>
            </a:r>
          </a:p>
          <a:p>
            <a:pPr marL="0" indent="0" algn="l" rtl="0">
              <a:lnSpc>
                <a:spcPct val="110000"/>
              </a:lnSpc>
              <a:spcBef>
                <a:spcPts val="0"/>
              </a:spcBef>
              <a:spcAft>
                <a:spcPts val="1200"/>
              </a:spcAft>
              <a:buFontTx/>
              <a:buNone/>
              <a:defRPr/>
            </a:pPr>
            <a:r>
              <a:rPr lang="en-US" sz="2100" b="1" dirty="0" err="1">
                <a:solidFill>
                  <a:schemeClr val="accent2"/>
                </a:solidFill>
                <a:latin typeface="Calibri" panose="020F0502020204030204" pitchFamily="34" charset="0"/>
                <a:cs typeface="Calibri" panose="020F0502020204030204" pitchFamily="34" charset="0"/>
              </a:rPr>
              <a:t>Éx</a:t>
            </a:r>
            <a:r>
              <a:rPr lang="en-US" sz="2100" b="1" dirty="0">
                <a:solidFill>
                  <a:schemeClr val="accent2"/>
                </a:solidFill>
                <a:latin typeface="Calibri" panose="020F0502020204030204" pitchFamily="34" charset="0"/>
                <a:cs typeface="Calibri" panose="020F0502020204030204" pitchFamily="34" charset="0"/>
              </a:rPr>
              <a:t> </a:t>
            </a:r>
            <a:r>
              <a:rPr lang="en-US" sz="2100" b="1" dirty="0" smtClean="0">
                <a:solidFill>
                  <a:schemeClr val="accent2"/>
                </a:solidFill>
                <a:latin typeface="Calibri" panose="020F0502020204030204" pitchFamily="34" charset="0"/>
                <a:cs typeface="Calibri" panose="020F0502020204030204" pitchFamily="34" charset="0"/>
              </a:rPr>
              <a:t>15:20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Miriam y las mujeres cantaron y bailaron </a:t>
            </a:r>
            <a:r>
              <a:rPr lang="en-US" sz="2100" dirty="0" err="1">
                <a:latin typeface="Calibri" panose="020F0502020204030204" pitchFamily="34" charset="0"/>
                <a:cs typeface="Calibri" panose="020F0502020204030204" pitchFamily="34" charset="0"/>
              </a:rPr>
              <a:t>en</a:t>
            </a:r>
            <a:r>
              <a:rPr lang="en-US" sz="2100" dirty="0">
                <a:latin typeface="Calibri" panose="020F0502020204030204" pitchFamily="34" charset="0"/>
                <a:cs typeface="Calibri" panose="020F0502020204030204" pitchFamily="34" charset="0"/>
              </a:rPr>
              <a:t> la derrota de los egipcios</a:t>
            </a:r>
          </a:p>
          <a:p>
            <a:pPr marL="0" indent="0" algn="l" rtl="0">
              <a:lnSpc>
                <a:spcPct val="110000"/>
              </a:lnSpc>
              <a:spcBef>
                <a:spcPts val="0"/>
              </a:spcBef>
              <a:spcAft>
                <a:spcPts val="1200"/>
              </a:spcAft>
              <a:buFontTx/>
              <a:buNone/>
              <a:defRPr/>
            </a:pPr>
            <a:r>
              <a:rPr lang="en-US" sz="2100" b="1" dirty="0">
                <a:solidFill>
                  <a:schemeClr val="accent2"/>
                </a:solidFill>
                <a:latin typeface="Calibri" panose="020F0502020204030204" pitchFamily="34" charset="0"/>
                <a:cs typeface="Calibri" panose="020F0502020204030204" pitchFamily="34" charset="0"/>
              </a:rPr>
              <a:t>1 </a:t>
            </a:r>
            <a:r>
              <a:rPr lang="en-US" sz="2100" b="1" dirty="0" smtClean="0">
                <a:solidFill>
                  <a:schemeClr val="accent2"/>
                </a:solidFill>
                <a:latin typeface="Calibri" panose="020F0502020204030204" pitchFamily="34" charset="0"/>
                <a:cs typeface="Calibri" panose="020F0502020204030204" pitchFamily="34" charset="0"/>
              </a:rPr>
              <a:t>Sam 16:16,23 </a:t>
            </a:r>
            <a:r>
              <a:rPr lang="en-US" sz="2100" dirty="0" smtClean="0">
                <a:latin typeface="Calibri" panose="020F0502020204030204" pitchFamily="34" charset="0"/>
                <a:cs typeface="Calibri" panose="020F0502020204030204" pitchFamily="34" charset="0"/>
              </a:rPr>
              <a:t>– David </a:t>
            </a:r>
            <a:r>
              <a:rPr lang="en-US" sz="2100" dirty="0" err="1" smtClean="0">
                <a:latin typeface="Calibri" panose="020F0502020204030204" pitchFamily="34" charset="0"/>
                <a:cs typeface="Calibri" panose="020F0502020204030204" pitchFamily="34" charset="0"/>
              </a:rPr>
              <a:t>tocando</a:t>
            </a:r>
            <a:r>
              <a:rPr lang="en-US" sz="2100" dirty="0" smtClean="0">
                <a:latin typeface="Calibri" panose="020F0502020204030204" pitchFamily="34" charset="0"/>
                <a:cs typeface="Calibri" panose="020F0502020204030204" pitchFamily="34" charset="0"/>
              </a:rPr>
              <a:t> el </a:t>
            </a:r>
            <a:r>
              <a:rPr lang="en-US" sz="2100" dirty="0" err="1" smtClean="0">
                <a:latin typeface="Calibri" panose="020F0502020204030204" pitchFamily="34" charset="0"/>
                <a:cs typeface="Calibri" panose="020F0502020204030204" pitchFamily="34" charset="0"/>
              </a:rPr>
              <a:t>arpa</a:t>
            </a:r>
            <a:r>
              <a:rPr lang="en-US" sz="2100" dirty="0" smtClean="0">
                <a:latin typeface="Calibri" panose="020F0502020204030204" pitchFamily="34" charset="0"/>
                <a:cs typeface="Calibri" panose="020F0502020204030204" pitchFamily="34" charset="0"/>
              </a:rPr>
              <a:t> </a:t>
            </a:r>
            <a:r>
              <a:rPr lang="en-US" sz="2100" b="1" dirty="0" err="1" smtClean="0">
                <a:latin typeface="Calibri" panose="020F0502020204030204" pitchFamily="34" charset="0"/>
                <a:cs typeface="Calibri" panose="020F0502020204030204" pitchFamily="34" charset="0"/>
              </a:rPr>
              <a:t>calmaba</a:t>
            </a:r>
            <a:r>
              <a:rPr lang="en-US" sz="2100" b="1" dirty="0" smtClean="0">
                <a:latin typeface="Calibri" panose="020F0502020204030204" pitchFamily="34" charset="0"/>
                <a:cs typeface="Calibri" panose="020F0502020204030204" pitchFamily="34" charset="0"/>
              </a:rPr>
              <a:t> el mal </a:t>
            </a:r>
            <a:r>
              <a:rPr lang="en-US" sz="2100" b="1" dirty="0" smtClean="0">
                <a:latin typeface="Calibri" panose="020F0502020204030204" pitchFamily="34" charset="0"/>
                <a:cs typeface="Calibri" panose="020F0502020204030204" pitchFamily="34" charset="0"/>
              </a:rPr>
              <a:t>humor </a:t>
            </a:r>
            <a:r>
              <a:rPr lang="en-US" sz="2100" dirty="0" smtClean="0">
                <a:latin typeface="Calibri" panose="020F0502020204030204" pitchFamily="34" charset="0"/>
                <a:cs typeface="Calibri" panose="020F0502020204030204" pitchFamily="34" charset="0"/>
              </a:rPr>
              <a:t>de </a:t>
            </a:r>
            <a:r>
              <a:rPr lang="en-US" sz="2100" dirty="0" err="1" smtClean="0">
                <a:latin typeface="Calibri" panose="020F0502020204030204" pitchFamily="34" charset="0"/>
                <a:cs typeface="Calibri" panose="020F0502020204030204" pitchFamily="34" charset="0"/>
              </a:rPr>
              <a:t>Saúl</a:t>
            </a:r>
            <a:endParaRPr lang="en-US" sz="2100" b="1" dirty="0">
              <a:latin typeface="Calibri" panose="020F0502020204030204" pitchFamily="34" charset="0"/>
              <a:cs typeface="Calibri" panose="020F0502020204030204" pitchFamily="34" charset="0"/>
            </a:endParaRPr>
          </a:p>
          <a:p>
            <a:pPr marL="0" indent="0" algn="l" rtl="0">
              <a:lnSpc>
                <a:spcPct val="110000"/>
              </a:lnSpc>
              <a:spcBef>
                <a:spcPts val="0"/>
              </a:spcBef>
              <a:spcAft>
                <a:spcPts val="1200"/>
              </a:spcAft>
              <a:buFontTx/>
              <a:buNone/>
              <a:defRPr/>
            </a:pPr>
            <a:r>
              <a:rPr lang="en-US" sz="2100" b="1" dirty="0">
                <a:solidFill>
                  <a:schemeClr val="accent2"/>
                </a:solidFill>
                <a:latin typeface="Calibri" panose="020F0502020204030204" pitchFamily="34" charset="0"/>
                <a:cs typeface="Calibri" panose="020F0502020204030204" pitchFamily="34" charset="0"/>
              </a:rPr>
              <a:t>II </a:t>
            </a:r>
            <a:r>
              <a:rPr lang="en-US" sz="2100" b="1" dirty="0" smtClean="0">
                <a:solidFill>
                  <a:schemeClr val="accent2"/>
                </a:solidFill>
                <a:latin typeface="Calibri" panose="020F0502020204030204" pitchFamily="34" charset="0"/>
                <a:cs typeface="Calibri" panose="020F0502020204030204" pitchFamily="34" charset="0"/>
              </a:rPr>
              <a:t>Sam 6:14,21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David bailó con </a:t>
            </a:r>
            <a:r>
              <a:rPr lang="en-US" sz="2100" dirty="0" err="1">
                <a:latin typeface="Calibri" panose="020F0502020204030204" pitchFamily="34" charset="0"/>
                <a:cs typeface="Calibri" panose="020F0502020204030204" pitchFamily="34" charset="0"/>
              </a:rPr>
              <a:t>gritos</a:t>
            </a:r>
            <a:r>
              <a:rPr lang="en-US" sz="2100" dirty="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y </a:t>
            </a:r>
            <a:r>
              <a:rPr lang="en-US" sz="2100" b="1" dirty="0" err="1" smtClean="0">
                <a:latin typeface="Calibri" panose="020F0502020204030204" pitchFamily="34" charset="0"/>
                <a:cs typeface="Calibri" panose="020F0502020204030204" pitchFamily="34" charset="0"/>
              </a:rPr>
              <a:t>trompetas</a:t>
            </a:r>
            <a:r>
              <a:rPr lang="en-US" sz="2100" b="1" dirty="0" smtClean="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al </a:t>
            </a:r>
            <a:r>
              <a:rPr lang="en-US" sz="2100" dirty="0">
                <a:latin typeface="Calibri" panose="020F0502020204030204" pitchFamily="34" charset="0"/>
                <a:cs typeface="Calibri" panose="020F0502020204030204" pitchFamily="34" charset="0"/>
              </a:rPr>
              <a:t>regreso del </a:t>
            </a:r>
            <a:r>
              <a:rPr lang="en-US" sz="2100" dirty="0" err="1" smtClean="0">
                <a:latin typeface="Calibri" panose="020F0502020204030204" pitchFamily="34" charset="0"/>
                <a:cs typeface="Calibri" panose="020F0502020204030204" pitchFamily="34" charset="0"/>
              </a:rPr>
              <a:t>arca</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a la Ciudad de David</a:t>
            </a:r>
          </a:p>
          <a:p>
            <a:pPr marL="0" indent="0" algn="l" rtl="0">
              <a:lnSpc>
                <a:spcPct val="110000"/>
              </a:lnSpc>
              <a:spcBef>
                <a:spcPts val="0"/>
              </a:spcBef>
              <a:spcAft>
                <a:spcPts val="1200"/>
              </a:spcAft>
              <a:buFontTx/>
              <a:buNone/>
              <a:defRPr/>
            </a:pPr>
            <a:r>
              <a:rPr lang="en-US" sz="2100" b="1" dirty="0" smtClean="0">
                <a:solidFill>
                  <a:schemeClr val="accent2"/>
                </a:solidFill>
                <a:latin typeface="Calibri" panose="020F0502020204030204" pitchFamily="34" charset="0"/>
                <a:cs typeface="Calibri" panose="020F0502020204030204" pitchFamily="34" charset="0"/>
              </a:rPr>
              <a:t>I </a:t>
            </a:r>
            <a:r>
              <a:rPr lang="en-US" sz="2100" b="1" dirty="0" err="1" smtClean="0">
                <a:solidFill>
                  <a:schemeClr val="accent2"/>
                </a:solidFill>
                <a:latin typeface="Calibri" panose="020F0502020204030204" pitchFamily="34" charset="0"/>
                <a:cs typeface="Calibri" panose="020F0502020204030204" pitchFamily="34" charset="0"/>
              </a:rPr>
              <a:t>C</a:t>
            </a:r>
            <a:r>
              <a:rPr lang="en-US" sz="2100" b="1" dirty="0" err="1" smtClean="0">
                <a:solidFill>
                  <a:schemeClr val="accent2"/>
                </a:solidFill>
                <a:latin typeface="Calibri" panose="020F0502020204030204" pitchFamily="34" charset="0"/>
                <a:cs typeface="Calibri" panose="020F0502020204030204" pitchFamily="34" charset="0"/>
              </a:rPr>
              <a:t>rón</a:t>
            </a:r>
            <a:r>
              <a:rPr lang="en-US" sz="2100" b="1" dirty="0" smtClean="0">
                <a:solidFill>
                  <a:schemeClr val="accent2"/>
                </a:solidFill>
                <a:latin typeface="Calibri" panose="020F0502020204030204" pitchFamily="34" charset="0"/>
                <a:cs typeface="Calibri" panose="020F0502020204030204" pitchFamily="34" charset="0"/>
              </a:rPr>
              <a:t> 25:6-7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David arregló para </a:t>
            </a:r>
            <a:r>
              <a:rPr lang="en-US" sz="2100" dirty="0" err="1" smtClean="0">
                <a:latin typeface="Calibri" panose="020F0502020204030204" pitchFamily="34" charset="0"/>
                <a:cs typeface="Calibri" panose="020F0502020204030204" pitchFamily="34" charset="0"/>
              </a:rPr>
              <a:t>muchos</a:t>
            </a:r>
            <a:r>
              <a:rPr lang="en-US" sz="2100" dirty="0" smtClean="0">
                <a:latin typeface="Calibri" panose="020F0502020204030204" pitchFamily="34" charset="0"/>
                <a:cs typeface="Calibri" panose="020F0502020204030204" pitchFamily="34" charset="0"/>
              </a:rPr>
              <a:t> </a:t>
            </a:r>
            <a:r>
              <a:rPr lang="en-US" sz="2100" b="1" dirty="0" err="1" smtClean="0">
                <a:latin typeface="Calibri" panose="020F0502020204030204" pitchFamily="34" charset="0"/>
                <a:cs typeface="Calibri" panose="020F0502020204030204" pitchFamily="34" charset="0"/>
              </a:rPr>
              <a:t>instrumentos</a:t>
            </a:r>
            <a:r>
              <a:rPr lang="en-US" sz="2100" dirty="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y </a:t>
            </a:r>
            <a:r>
              <a:rPr lang="en-US" sz="2100" b="1" dirty="0" smtClean="0">
                <a:latin typeface="Calibri" panose="020F0502020204030204" pitchFamily="34" charset="0"/>
                <a:cs typeface="Calibri" panose="020F0502020204030204" pitchFamily="34" charset="0"/>
              </a:rPr>
              <a:t>cantos </a:t>
            </a:r>
            <a:r>
              <a:rPr lang="en-US" sz="2100" b="1" dirty="0">
                <a:latin typeface="Calibri" panose="020F0502020204030204" pitchFamily="34" charset="0"/>
                <a:cs typeface="Calibri" panose="020F0502020204030204" pitchFamily="34" charset="0"/>
              </a:rPr>
              <a:t>para el culto del </a:t>
            </a:r>
            <a:r>
              <a:rPr lang="en-US" sz="2100" b="1" dirty="0" err="1" smtClean="0">
                <a:latin typeface="Calibri" panose="020F0502020204030204" pitchFamily="34" charset="0"/>
                <a:cs typeface="Calibri" panose="020F0502020204030204" pitchFamily="34" charset="0"/>
              </a:rPr>
              <a:t>templo</a:t>
            </a:r>
            <a:r>
              <a:rPr lang="en-US" sz="2100" b="1" dirty="0" smtClean="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a:t>
            </a:r>
            <a:r>
              <a:rPr lang="en-US" sz="2100" dirty="0" err="1" smtClean="0">
                <a:latin typeface="Calibri" panose="020F0502020204030204" pitchFamily="34" charset="0"/>
                <a:cs typeface="Calibri" panose="020F0502020204030204" pitchFamily="34" charset="0"/>
              </a:rPr>
              <a:t>por</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instrucciones de Dios)</a:t>
            </a:r>
          </a:p>
          <a:p>
            <a:pPr marL="0" indent="0" algn="l" rtl="0">
              <a:lnSpc>
                <a:spcPct val="110000"/>
              </a:lnSpc>
              <a:spcBef>
                <a:spcPts val="0"/>
              </a:spcBef>
              <a:spcAft>
                <a:spcPts val="1200"/>
              </a:spcAft>
              <a:buFontTx/>
              <a:buNone/>
              <a:defRPr/>
            </a:pPr>
            <a:r>
              <a:rPr lang="en-US" sz="2100" b="1" dirty="0">
                <a:solidFill>
                  <a:schemeClr val="accent2"/>
                </a:solidFill>
                <a:latin typeface="Calibri" panose="020F0502020204030204" pitchFamily="34" charset="0"/>
                <a:cs typeface="Calibri" panose="020F0502020204030204" pitchFamily="34" charset="0"/>
              </a:rPr>
              <a:t>II </a:t>
            </a:r>
            <a:r>
              <a:rPr lang="en-US" sz="2100" b="1" dirty="0" smtClean="0">
                <a:solidFill>
                  <a:schemeClr val="accent2"/>
                </a:solidFill>
                <a:latin typeface="Calibri" panose="020F0502020204030204" pitchFamily="34" charset="0"/>
                <a:cs typeface="Calibri" panose="020F0502020204030204" pitchFamily="34" charset="0"/>
              </a:rPr>
              <a:t>Rey 3:15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Eliseo llama a un músico para que toque </a:t>
            </a:r>
            <a:r>
              <a:rPr lang="en-US" sz="2100" dirty="0" err="1">
                <a:latin typeface="Calibri" panose="020F0502020204030204" pitchFamily="34" charset="0"/>
                <a:cs typeface="Calibri" panose="020F0502020204030204" pitchFamily="34" charset="0"/>
              </a:rPr>
              <a:t>en</a:t>
            </a:r>
            <a:r>
              <a:rPr lang="en-US" sz="2100" dirty="0">
                <a:latin typeface="Calibri" panose="020F0502020204030204" pitchFamily="34" charset="0"/>
                <a:cs typeface="Calibri" panose="020F0502020204030204" pitchFamily="34" charset="0"/>
              </a:rPr>
              <a:t> relación con la profecía de Josafat/</a:t>
            </a:r>
            <a:r>
              <a:rPr lang="en-US" sz="2100" dirty="0" err="1">
                <a:latin typeface="Calibri" panose="020F0502020204030204" pitchFamily="34" charset="0"/>
                <a:cs typeface="Calibri" panose="020F0502020204030204" pitchFamily="34" charset="0"/>
              </a:rPr>
              <a:t>Joram</a:t>
            </a:r>
            <a:endParaRPr lang="en-US" sz="2100" dirty="0">
              <a:latin typeface="Calibri" panose="020F0502020204030204" pitchFamily="34" charset="0"/>
              <a:cs typeface="Calibri" panose="020F0502020204030204" pitchFamily="34" charset="0"/>
            </a:endParaRPr>
          </a:p>
          <a:p>
            <a:pPr marL="0" indent="0" algn="l" rtl="0">
              <a:lnSpc>
                <a:spcPct val="110000"/>
              </a:lnSpc>
              <a:spcBef>
                <a:spcPts val="0"/>
              </a:spcBef>
              <a:spcAft>
                <a:spcPts val="1200"/>
              </a:spcAft>
              <a:buFontTx/>
              <a:buNone/>
              <a:defRPr/>
            </a:pPr>
            <a:r>
              <a:rPr lang="en-US" sz="2100" b="1" dirty="0">
                <a:solidFill>
                  <a:schemeClr val="accent2"/>
                </a:solidFill>
                <a:latin typeface="Calibri" panose="020F0502020204030204" pitchFamily="34" charset="0"/>
                <a:cs typeface="Calibri" panose="020F0502020204030204" pitchFamily="34" charset="0"/>
              </a:rPr>
              <a:t>Lucas </a:t>
            </a:r>
            <a:r>
              <a:rPr lang="en-US" sz="2100" b="1" dirty="0" smtClean="0">
                <a:solidFill>
                  <a:schemeClr val="accent2"/>
                </a:solidFill>
                <a:latin typeface="Calibri" panose="020F0502020204030204" pitchFamily="34" charset="0"/>
                <a:cs typeface="Calibri" panose="020F0502020204030204" pitchFamily="34" charset="0"/>
              </a:rPr>
              <a:t>15:25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Música y baile </a:t>
            </a:r>
            <a:r>
              <a:rPr lang="en-US" sz="2100" dirty="0" err="1">
                <a:latin typeface="Calibri" panose="020F0502020204030204" pitchFamily="34" charset="0"/>
                <a:cs typeface="Calibri" panose="020F0502020204030204" pitchFamily="34" charset="0"/>
              </a:rPr>
              <a:t>en</a:t>
            </a:r>
            <a:r>
              <a:rPr lang="en-US" sz="2100" dirty="0">
                <a:latin typeface="Calibri" panose="020F0502020204030204" pitchFamily="34" charset="0"/>
                <a:cs typeface="Calibri" panose="020F0502020204030204" pitchFamily="34" charset="0"/>
              </a:rPr>
              <a:t> el regreso del hijo pródigo</a:t>
            </a:r>
          </a:p>
          <a:p>
            <a:pPr marL="0" indent="0">
              <a:lnSpc>
                <a:spcPct val="110000"/>
              </a:lnSpc>
              <a:spcBef>
                <a:spcPts val="0"/>
              </a:spcBef>
              <a:spcAft>
                <a:spcPts val="1200"/>
              </a:spcAft>
              <a:buNone/>
              <a:defRPr/>
            </a:pPr>
            <a:r>
              <a:rPr lang="en-US" sz="2100" b="1" dirty="0">
                <a:solidFill>
                  <a:schemeClr val="accent2"/>
                </a:solidFill>
                <a:latin typeface="Calibri" panose="020F0502020204030204" pitchFamily="34" charset="0"/>
                <a:cs typeface="Calibri" panose="020F0502020204030204" pitchFamily="34" charset="0"/>
              </a:rPr>
              <a:t>Sal </a:t>
            </a:r>
            <a:r>
              <a:rPr lang="en-US" sz="2100" b="1" dirty="0" smtClean="0">
                <a:solidFill>
                  <a:schemeClr val="accent2"/>
                </a:solidFill>
                <a:latin typeface="Calibri" panose="020F0502020204030204" pitchFamily="34" charset="0"/>
                <a:cs typeface="Calibri" panose="020F0502020204030204" pitchFamily="34" charset="0"/>
              </a:rPr>
              <a:t>107:22 </a:t>
            </a:r>
            <a:r>
              <a:rPr lang="en-US" sz="2100" dirty="0" smtClean="0">
                <a:latin typeface="Calibri" panose="020F0502020204030204" pitchFamily="34" charset="0"/>
                <a:cs typeface="Calibri" panose="020F0502020204030204" pitchFamily="34" charset="0"/>
              </a:rPr>
              <a:t>– '</a:t>
            </a:r>
            <a:r>
              <a:rPr lang="es-ES" sz="2100" dirty="0">
                <a:latin typeface="Calibri" panose="020F0502020204030204" pitchFamily="34" charset="0"/>
                <a:cs typeface="Calibri" panose="020F0502020204030204" pitchFamily="34" charset="0"/>
              </a:rPr>
              <a:t>Ofrezcan también sacrificios de acción de gracias Y </a:t>
            </a:r>
            <a:r>
              <a:rPr lang="es-ES" sz="2100" b="1" dirty="0">
                <a:latin typeface="Calibri" panose="020F0502020204030204" pitchFamily="34" charset="0"/>
                <a:cs typeface="Calibri" panose="020F0502020204030204" pitchFamily="34" charset="0"/>
              </a:rPr>
              <a:t>hablen de Sus obras con cantos de júbilo</a:t>
            </a:r>
            <a:r>
              <a:rPr lang="es-ES" sz="2100" dirty="0" smtClean="0">
                <a:latin typeface="Calibri" panose="020F0502020204030204" pitchFamily="34" charset="0"/>
                <a:cs typeface="Calibri" panose="020F0502020204030204" pitchFamily="34" charset="0"/>
              </a:rPr>
              <a:t>.</a:t>
            </a:r>
            <a:r>
              <a:rPr lang="en-US" sz="2100" dirty="0" smtClean="0">
                <a:latin typeface="Calibri" panose="020F0502020204030204" pitchFamily="34" charset="0"/>
                <a:cs typeface="Calibri" panose="020F0502020204030204" pitchFamily="34" charset="0"/>
              </a:rPr>
              <a:t>'</a:t>
            </a:r>
            <a:endParaRPr lang="en-US" sz="2100" dirty="0">
              <a:latin typeface="Calibri" panose="020F0502020204030204" pitchFamily="34" charset="0"/>
              <a:cs typeface="Calibri" panose="020F0502020204030204" pitchFamily="34" charset="0"/>
            </a:endParaRPr>
          </a:p>
          <a:p>
            <a:pPr marL="0" indent="0" algn="l" rtl="0">
              <a:lnSpc>
                <a:spcPct val="110000"/>
              </a:lnSpc>
              <a:spcBef>
                <a:spcPts val="0"/>
              </a:spcBef>
              <a:spcAft>
                <a:spcPts val="1200"/>
              </a:spcAft>
              <a:buFontTx/>
              <a:buNone/>
              <a:defRPr/>
            </a:pPr>
            <a:r>
              <a:rPr lang="en-US" sz="2100" b="1" dirty="0" err="1" smtClean="0">
                <a:solidFill>
                  <a:schemeClr val="accent2"/>
                </a:solidFill>
                <a:latin typeface="Calibri" panose="020F0502020204030204" pitchFamily="34" charset="0"/>
                <a:cs typeface="Calibri" panose="020F0502020204030204" pitchFamily="34" charset="0"/>
              </a:rPr>
              <a:t>Apoc</a:t>
            </a:r>
            <a:r>
              <a:rPr lang="en-US" sz="2100" b="1" dirty="0" smtClean="0">
                <a:solidFill>
                  <a:schemeClr val="accent2"/>
                </a:solidFill>
                <a:latin typeface="Calibri" panose="020F0502020204030204" pitchFamily="34" charset="0"/>
                <a:cs typeface="Calibri" panose="020F0502020204030204" pitchFamily="34" charset="0"/>
              </a:rPr>
              <a:t> 5:9 </a:t>
            </a:r>
            <a:r>
              <a:rPr lang="en-US" sz="2100" dirty="0" smtClean="0">
                <a:latin typeface="Calibri" panose="020F0502020204030204" pitchFamily="34" charset="0"/>
                <a:cs typeface="Calibri" panose="020F0502020204030204" pitchFamily="34" charset="0"/>
              </a:rPr>
              <a:t>- </a:t>
            </a:r>
            <a:r>
              <a:rPr lang="en-US" sz="2100" dirty="0" err="1" smtClean="0">
                <a:latin typeface="Calibri" panose="020F0502020204030204" pitchFamily="34" charset="0"/>
                <a:cs typeface="Calibri" panose="020F0502020204030204" pitchFamily="34" charset="0"/>
              </a:rPr>
              <a:t>Cántico</a:t>
            </a:r>
            <a:r>
              <a:rPr lang="en-US" sz="2100" dirty="0" smtClean="0">
                <a:latin typeface="Calibri" panose="020F0502020204030204" pitchFamily="34" charset="0"/>
                <a:cs typeface="Calibri" panose="020F0502020204030204" pitchFamily="34" charset="0"/>
              </a:rPr>
              <a:t> </a:t>
            </a:r>
            <a:r>
              <a:rPr lang="en-US" sz="2100" b="1" dirty="0" smtClean="0">
                <a:latin typeface="Calibri" panose="020F0502020204030204" pitchFamily="34" charset="0"/>
                <a:cs typeface="Calibri" panose="020F0502020204030204" pitchFamily="34" charset="0"/>
              </a:rPr>
              <a:t>‘</a:t>
            </a:r>
            <a:r>
              <a:rPr lang="en-US" sz="2100" b="1" dirty="0" err="1" smtClean="0">
                <a:latin typeface="Calibri" panose="020F0502020204030204" pitchFamily="34" charset="0"/>
                <a:cs typeface="Calibri" panose="020F0502020204030204" pitchFamily="34" charset="0"/>
              </a:rPr>
              <a:t>nuevo</a:t>
            </a:r>
            <a:r>
              <a:rPr lang="en-US" sz="2100" b="1" dirty="0" smtClean="0">
                <a:latin typeface="Calibri" panose="020F0502020204030204" pitchFamily="34" charset="0"/>
                <a:cs typeface="Calibri" panose="020F0502020204030204" pitchFamily="34" charset="0"/>
              </a:rPr>
              <a:t>‘ </a:t>
            </a:r>
            <a:r>
              <a:rPr lang="en-US" sz="2100" b="1" dirty="0" err="1" smtClean="0">
                <a:latin typeface="Calibri" panose="020F0502020204030204" pitchFamily="34" charset="0"/>
                <a:cs typeface="Calibri" panose="020F0502020204030204" pitchFamily="34" charset="0"/>
              </a:rPr>
              <a:t>cantado</a:t>
            </a:r>
            <a:r>
              <a:rPr lang="en-US" sz="2100" b="1" dirty="0" smtClean="0">
                <a:latin typeface="Calibri" panose="020F0502020204030204" pitchFamily="34" charset="0"/>
                <a:cs typeface="Calibri" panose="020F0502020204030204" pitchFamily="34" charset="0"/>
              </a:rPr>
              <a:t> </a:t>
            </a:r>
            <a:r>
              <a:rPr lang="en-US" sz="2100" dirty="0" err="1" smtClean="0">
                <a:latin typeface="Calibri" panose="020F0502020204030204" pitchFamily="34" charset="0"/>
                <a:cs typeface="Calibri" panose="020F0502020204030204" pitchFamily="34" charset="0"/>
              </a:rPr>
              <a:t>en</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el </a:t>
            </a:r>
            <a:r>
              <a:rPr lang="en-US" sz="2100" dirty="0" err="1">
                <a:latin typeface="Calibri" panose="020F0502020204030204" pitchFamily="34" charset="0"/>
                <a:cs typeface="Calibri" panose="020F0502020204030204" pitchFamily="34" charset="0"/>
              </a:rPr>
              <a:t>cielo</a:t>
            </a:r>
            <a:r>
              <a:rPr lang="en-US" sz="2100" dirty="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par el </a:t>
            </a:r>
            <a:r>
              <a:rPr lang="en-US" sz="2100" dirty="0">
                <a:latin typeface="Calibri" panose="020F0502020204030204" pitchFamily="34" charset="0"/>
                <a:cs typeface="Calibri" panose="020F0502020204030204" pitchFamily="34" charset="0"/>
              </a:rPr>
              <a:t>Cordero</a:t>
            </a:r>
          </a:p>
        </p:txBody>
      </p:sp>
      <p:sp>
        <p:nvSpPr>
          <p:cNvPr id="13312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733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733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5CA91E3-F8FC-4D5B-A795-9D1183D22D50}" type="slidenum">
              <a:rPr lang="en-US" altLang="en-US" sz="1400"/>
              <a:pPr algn="l" rtl="0">
                <a:spcBef>
                  <a:spcPct val="0"/>
                </a:spcBef>
                <a:buFontTx/>
                <a:buNone/>
              </a:pPr>
              <a:t>187</a:t>
            </a:fld>
            <a:endParaRPr lang="en-US" altLang="en-US" sz="1400"/>
          </a:p>
        </p:txBody>
      </p:sp>
    </p:spTree>
    <p:extLst>
      <p:ext uri="{BB962C8B-B14F-4D97-AF65-F5344CB8AC3E}">
        <p14:creationId xmlns:p14="http://schemas.microsoft.com/office/powerpoint/2010/main" val="188564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800" dirty="0"/>
              <a:t>6. </a:t>
            </a:r>
            <a:r>
              <a:rPr lang="en-US" sz="2800" dirty="0" smtClean="0"/>
              <a:t>La </a:t>
            </a:r>
            <a:r>
              <a:rPr lang="en-US" sz="2800" dirty="0" err="1" smtClean="0"/>
              <a:t>literatura</a:t>
            </a:r>
            <a:r>
              <a:rPr lang="en-US" sz="2800" dirty="0" smtClean="0"/>
              <a:t> y la </a:t>
            </a:r>
            <a:r>
              <a:rPr lang="en-US" sz="2800" dirty="0" err="1" smtClean="0"/>
              <a:t>filosofía</a:t>
            </a:r>
            <a:endParaRPr lang="en-US" sz="2800" dirty="0"/>
          </a:p>
        </p:txBody>
      </p:sp>
      <p:sp>
        <p:nvSpPr>
          <p:cNvPr id="3" name="Content Placeholder 2"/>
          <p:cNvSpPr>
            <a:spLocks noGrp="1"/>
          </p:cNvSpPr>
          <p:nvPr>
            <p:ph idx="1"/>
          </p:nvPr>
        </p:nvSpPr>
        <p:spPr>
          <a:xfrm>
            <a:off x="152400" y="685800"/>
            <a:ext cx="8991600" cy="6172200"/>
          </a:xfrm>
        </p:spPr>
        <p:txBody>
          <a:bodyPr>
            <a:normAutofit lnSpcReduction="10000"/>
          </a:bodyPr>
          <a:lstStyle/>
          <a:p>
            <a:pPr marL="0" indent="0">
              <a:lnSpc>
                <a:spcPct val="80000"/>
              </a:lnSpc>
              <a:spcBef>
                <a:spcPts val="0"/>
              </a:spcBef>
              <a:spcAft>
                <a:spcPts val="1200"/>
              </a:spcAft>
              <a:buNone/>
              <a:defRPr/>
            </a:pPr>
            <a:r>
              <a:rPr lang="en-US" sz="2400" b="1" dirty="0" smtClean="0">
                <a:solidFill>
                  <a:schemeClr val="accent2"/>
                </a:solidFill>
                <a:latin typeface="Calibri" panose="020F0502020204030204" pitchFamily="34" charset="0"/>
              </a:rPr>
              <a:t>Dt 31:19-22</a:t>
            </a:r>
            <a:r>
              <a:rPr lang="en-US" sz="2400" dirty="0">
                <a:latin typeface="Calibri" panose="020F0502020204030204" pitchFamily="34" charset="0"/>
              </a:rPr>
              <a:t>– </a:t>
            </a:r>
            <a:r>
              <a:rPr lang="es-ES" sz="2400" dirty="0" smtClean="0">
                <a:latin typeface="Calibri" panose="020F0502020204030204" pitchFamily="34" charset="0"/>
              </a:rPr>
              <a:t>19  </a:t>
            </a:r>
            <a:r>
              <a:rPr lang="es-ES" sz="2400" dirty="0">
                <a:latin typeface="Calibri" panose="020F0502020204030204" pitchFamily="34" charset="0"/>
              </a:rPr>
              <a:t>»Ahora pues, escriban este cántico para ustedes, y tú, enséñaselo a los israelitas; ponlo en su boca, para que este cántico me sea por testigo contra los israelitas.20  Porque cuando Yo los introduzca en la tierra que mana leche y miel, la cual juré a sus padres, y ellos coman y se sacien y prosperen, se volverán a otros dioses y los servirán, y me despreciarán y quebrantarán Mi pacto.21  Sucederá entonces que cuando muchos males y tribulaciones vengan sobre ellos, </a:t>
            </a:r>
            <a:r>
              <a:rPr lang="es-ES" sz="2400" b="1" dirty="0">
                <a:latin typeface="Calibri" panose="020F0502020204030204" pitchFamily="34" charset="0"/>
              </a:rPr>
              <a:t>este cántico declarará contra ellos como testigo </a:t>
            </a:r>
            <a:r>
              <a:rPr lang="es-ES" sz="2400" dirty="0">
                <a:latin typeface="Calibri" panose="020F0502020204030204" pitchFamily="34" charset="0"/>
              </a:rPr>
              <a:t>(pues </a:t>
            </a:r>
            <a:r>
              <a:rPr lang="es-ES" sz="2400" b="1" dirty="0">
                <a:latin typeface="Calibri" panose="020F0502020204030204" pitchFamily="34" charset="0"/>
              </a:rPr>
              <a:t>no lo olvidarán </a:t>
            </a:r>
            <a:r>
              <a:rPr lang="es-ES" sz="2400" dirty="0">
                <a:latin typeface="Calibri" panose="020F0502020204030204" pitchFamily="34" charset="0"/>
              </a:rPr>
              <a:t>los labios de sus descendientes). Porque Yo conozco el plan que ahora están tramando antes de que los traiga a la tierra que juré darles».22  Y </a:t>
            </a:r>
            <a:r>
              <a:rPr lang="es-ES" sz="2400" b="1" dirty="0">
                <a:latin typeface="Calibri" panose="020F0502020204030204" pitchFamily="34" charset="0"/>
              </a:rPr>
              <a:t>escribió Moisés este cántico </a:t>
            </a:r>
            <a:r>
              <a:rPr lang="es-ES" sz="2400" dirty="0">
                <a:latin typeface="Calibri" panose="020F0502020204030204" pitchFamily="34" charset="0"/>
              </a:rPr>
              <a:t>aquel mismo día, y lo enseñó a los israelitas</a:t>
            </a:r>
            <a:r>
              <a:rPr lang="es-ES" sz="2400" dirty="0" smtClean="0">
                <a:latin typeface="Calibri" panose="020F0502020204030204" pitchFamily="34" charset="0"/>
              </a:rPr>
              <a:t>.</a:t>
            </a:r>
          </a:p>
          <a:p>
            <a:pPr marL="0" indent="0">
              <a:lnSpc>
                <a:spcPct val="80000"/>
              </a:lnSpc>
              <a:spcBef>
                <a:spcPts val="0"/>
              </a:spcBef>
              <a:spcAft>
                <a:spcPts val="1200"/>
              </a:spcAft>
              <a:buNone/>
              <a:defRPr/>
            </a:pPr>
            <a:r>
              <a:rPr lang="en-US" sz="2400" b="1" dirty="0" smtClean="0">
                <a:solidFill>
                  <a:schemeClr val="accent2"/>
                </a:solidFill>
                <a:latin typeface="Calibri" panose="020F0502020204030204" pitchFamily="34" charset="0"/>
              </a:rPr>
              <a:t>1 </a:t>
            </a:r>
            <a:r>
              <a:rPr lang="en-US" sz="2400" b="1" dirty="0">
                <a:solidFill>
                  <a:schemeClr val="accent2"/>
                </a:solidFill>
                <a:latin typeface="Calibri" panose="020F0502020204030204" pitchFamily="34" charset="0"/>
              </a:rPr>
              <a:t>Reyes </a:t>
            </a:r>
            <a:r>
              <a:rPr lang="en-US" sz="2400" b="1" dirty="0" smtClean="0">
                <a:solidFill>
                  <a:schemeClr val="accent2"/>
                </a:solidFill>
                <a:latin typeface="Calibri" panose="020F0502020204030204" pitchFamily="34" charset="0"/>
              </a:rPr>
              <a:t>4:29,32,34 </a:t>
            </a:r>
            <a:r>
              <a:rPr lang="en-US" sz="2400" dirty="0" smtClean="0">
                <a:latin typeface="Calibri" panose="020F0502020204030204" pitchFamily="34" charset="0"/>
              </a:rPr>
              <a:t>– </a:t>
            </a:r>
            <a:r>
              <a:rPr lang="es-ES" sz="2400" dirty="0">
                <a:latin typeface="Calibri" panose="020F0502020204030204" pitchFamily="34" charset="0"/>
              </a:rPr>
              <a:t>Dios dio a Salomón sabiduría, gran discernimiento y amplitud de corazón como la arena que está a la orilla del </a:t>
            </a:r>
            <a:r>
              <a:rPr lang="es-ES" sz="2400" dirty="0" smtClean="0">
                <a:latin typeface="Calibri" panose="020F0502020204030204" pitchFamily="34" charset="0"/>
              </a:rPr>
              <a:t>mar… 32</a:t>
            </a:r>
            <a:r>
              <a:rPr lang="es-ES" sz="2400" dirty="0">
                <a:latin typeface="Calibri" panose="020F0502020204030204" pitchFamily="34" charset="0"/>
              </a:rPr>
              <a:t>  También pronunció 3,000 </a:t>
            </a:r>
            <a:r>
              <a:rPr lang="es-ES" sz="2400" b="1" dirty="0">
                <a:latin typeface="Calibri" panose="020F0502020204030204" pitchFamily="34" charset="0"/>
              </a:rPr>
              <a:t>proverbios</a:t>
            </a:r>
            <a:r>
              <a:rPr lang="es-ES" sz="2400" dirty="0">
                <a:latin typeface="Calibri" panose="020F0502020204030204" pitchFamily="34" charset="0"/>
              </a:rPr>
              <a:t>, y sus </a:t>
            </a:r>
            <a:r>
              <a:rPr lang="es-ES" sz="2400" b="1" dirty="0">
                <a:latin typeface="Calibri" panose="020F0502020204030204" pitchFamily="34" charset="0"/>
              </a:rPr>
              <a:t>cantares</a:t>
            </a:r>
            <a:r>
              <a:rPr lang="es-ES" sz="2400" dirty="0">
                <a:latin typeface="Calibri" panose="020F0502020204030204" pitchFamily="34" charset="0"/>
              </a:rPr>
              <a:t> fueron </a:t>
            </a:r>
            <a:r>
              <a:rPr lang="es-ES" sz="2400" dirty="0" smtClean="0">
                <a:latin typeface="Calibri" panose="020F0502020204030204" pitchFamily="34" charset="0"/>
              </a:rPr>
              <a:t>1,005… 34</a:t>
            </a:r>
            <a:r>
              <a:rPr lang="es-ES" sz="2400" dirty="0">
                <a:latin typeface="Calibri" panose="020F0502020204030204" pitchFamily="34" charset="0"/>
              </a:rPr>
              <a:t>  Y venían de todos los pueblos para oír la sabiduría de Salomón, de parte de todos los reyes de la tierra que habían</a:t>
            </a:r>
            <a:r>
              <a:rPr lang="es-ES" sz="2400" b="1" dirty="0">
                <a:latin typeface="Calibri" panose="020F0502020204030204" pitchFamily="34" charset="0"/>
              </a:rPr>
              <a:t> oído de su sabiduría</a:t>
            </a:r>
            <a:r>
              <a:rPr lang="es-ES" sz="2400" dirty="0">
                <a:latin typeface="Calibri" panose="020F0502020204030204" pitchFamily="34" charset="0"/>
              </a:rPr>
              <a:t>. </a:t>
            </a:r>
            <a:endParaRPr lang="es-ES" sz="2400" dirty="0" smtClean="0">
              <a:latin typeface="Calibri" panose="020F0502020204030204" pitchFamily="34" charset="0"/>
            </a:endParaRPr>
          </a:p>
          <a:p>
            <a:pPr marL="0" indent="0">
              <a:lnSpc>
                <a:spcPct val="80000"/>
              </a:lnSpc>
              <a:spcBef>
                <a:spcPts val="0"/>
              </a:spcBef>
              <a:spcAft>
                <a:spcPts val="1200"/>
              </a:spcAft>
              <a:buNone/>
              <a:defRPr/>
            </a:pPr>
            <a:r>
              <a:rPr lang="en-US" sz="2400" b="1" dirty="0" err="1" smtClean="0">
                <a:solidFill>
                  <a:schemeClr val="accent2"/>
                </a:solidFill>
                <a:latin typeface="Calibri" panose="020F0502020204030204" pitchFamily="34" charset="0"/>
              </a:rPr>
              <a:t>Ecl</a:t>
            </a:r>
            <a:r>
              <a:rPr lang="en-US" sz="2400" b="1" dirty="0" smtClean="0">
                <a:solidFill>
                  <a:schemeClr val="accent2"/>
                </a:solidFill>
                <a:latin typeface="Calibri" panose="020F0502020204030204" pitchFamily="34" charset="0"/>
              </a:rPr>
              <a:t> 12:9-10 </a:t>
            </a:r>
            <a:r>
              <a:rPr lang="en-US" sz="2400" dirty="0" smtClean="0">
                <a:latin typeface="Calibri" panose="020F0502020204030204" pitchFamily="34" charset="0"/>
              </a:rPr>
              <a:t>– </a:t>
            </a:r>
            <a:r>
              <a:rPr lang="es-ES" sz="2400" dirty="0">
                <a:latin typeface="Calibri" panose="020F0502020204030204" pitchFamily="34" charset="0"/>
              </a:rPr>
              <a:t>El Predicador, además de ser sabio, enseñó también sabiduría al pueblo; y reflexionó, investigó y compuso muchos </a:t>
            </a:r>
            <a:r>
              <a:rPr lang="es-ES" sz="2400" b="1" dirty="0">
                <a:latin typeface="Calibri" panose="020F0502020204030204" pitchFamily="34" charset="0"/>
              </a:rPr>
              <a:t>proverbios</a:t>
            </a:r>
            <a:r>
              <a:rPr lang="es-ES" sz="2400" dirty="0">
                <a:latin typeface="Calibri" panose="020F0502020204030204" pitchFamily="34" charset="0"/>
              </a:rPr>
              <a:t>. </a:t>
            </a:r>
            <a:r>
              <a:rPr lang="es-ES" sz="2400" dirty="0" smtClean="0">
                <a:latin typeface="Calibri" panose="020F0502020204030204" pitchFamily="34" charset="0"/>
              </a:rPr>
              <a:t>10</a:t>
            </a:r>
            <a:r>
              <a:rPr lang="es-ES" sz="2400" dirty="0">
                <a:latin typeface="Calibri" panose="020F0502020204030204" pitchFamily="34" charset="0"/>
              </a:rPr>
              <a:t>  El Predicador trató de encontrar palabras agradables, y de escribir correctamente palabras de verdad.</a:t>
            </a:r>
            <a:endParaRPr lang="en-US" sz="2400" dirty="0">
              <a:latin typeface="Calibri" panose="020F0502020204030204" pitchFamily="34" charset="0"/>
            </a:endParaRPr>
          </a:p>
        </p:txBody>
      </p:sp>
      <p:sp>
        <p:nvSpPr>
          <p:cNvPr id="13414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835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8358"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8F0D22B-20F4-40C5-902D-E3B99AABD347}" type="slidenum">
              <a:rPr lang="en-US" altLang="en-US" sz="1400"/>
              <a:pPr algn="l" rtl="0">
                <a:spcBef>
                  <a:spcPct val="0"/>
                </a:spcBef>
                <a:buFontTx/>
                <a:buNone/>
              </a:pPr>
              <a:t>188</a:t>
            </a:fld>
            <a:endParaRPr lang="en-US" altLang="en-US" sz="1400"/>
          </a:p>
        </p:txBody>
      </p:sp>
    </p:spTree>
    <p:extLst>
      <p:ext uri="{BB962C8B-B14F-4D97-AF65-F5344CB8AC3E}">
        <p14:creationId xmlns:p14="http://schemas.microsoft.com/office/powerpoint/2010/main" val="313995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pPr rtl="0">
              <a:defRPr/>
            </a:pPr>
            <a:r>
              <a:rPr lang="en-US" sz="2700" dirty="0"/>
              <a:t>8. Peligros inherentes a la expresión humana</a:t>
            </a:r>
          </a:p>
        </p:txBody>
      </p:sp>
      <p:sp>
        <p:nvSpPr>
          <p:cNvPr id="3" name="Content Placeholder 2"/>
          <p:cNvSpPr>
            <a:spLocks noGrp="1" noChangeArrowheads="1"/>
          </p:cNvSpPr>
          <p:nvPr>
            <p:ph idx="1"/>
          </p:nvPr>
        </p:nvSpPr>
        <p:spPr>
          <a:xfrm>
            <a:off x="169863" y="685800"/>
            <a:ext cx="8991600" cy="6172200"/>
          </a:xfrm>
        </p:spPr>
        <p:txBody>
          <a:bodyPr>
            <a:normAutofit lnSpcReduction="10000"/>
          </a:bodyPr>
          <a:lstStyle/>
          <a:p>
            <a:pPr marL="0" indent="0">
              <a:lnSpc>
                <a:spcPct val="80000"/>
              </a:lnSpc>
              <a:spcBef>
                <a:spcPct val="0"/>
              </a:spcBef>
              <a:spcAft>
                <a:spcPts val="1200"/>
              </a:spcAft>
              <a:buNone/>
            </a:pPr>
            <a:r>
              <a:rPr lang="en-US" altLang="en-US" sz="3600" b="1" dirty="0" smtClean="0">
                <a:solidFill>
                  <a:schemeClr val="accent2"/>
                </a:solidFill>
                <a:latin typeface="Calibri" panose="020F0502020204030204" pitchFamily="34" charset="0"/>
              </a:rPr>
              <a:t>1 Reyes </a:t>
            </a:r>
            <a:r>
              <a:rPr lang="en-US" altLang="en-US" sz="3600" b="1" dirty="0" smtClean="0">
                <a:solidFill>
                  <a:schemeClr val="accent2"/>
                </a:solidFill>
                <a:latin typeface="Calibri" panose="020F0502020204030204" pitchFamily="34" charset="0"/>
              </a:rPr>
              <a:t>22:39 </a:t>
            </a:r>
            <a:r>
              <a:rPr lang="en-US" altLang="en-US" sz="3600" dirty="0" smtClean="0">
                <a:latin typeface="Calibri" panose="020F0502020204030204" pitchFamily="34" charset="0"/>
              </a:rPr>
              <a:t>– </a:t>
            </a:r>
            <a:r>
              <a:rPr lang="es-ES" altLang="en-US" sz="3600" dirty="0">
                <a:latin typeface="Calibri" panose="020F0502020204030204" pitchFamily="34" charset="0"/>
              </a:rPr>
              <a:t>Los demás hechos de </a:t>
            </a:r>
            <a:r>
              <a:rPr lang="es-ES" altLang="en-US" sz="3600" dirty="0" err="1">
                <a:latin typeface="Calibri" panose="020F0502020204030204" pitchFamily="34" charset="0"/>
              </a:rPr>
              <a:t>Acab</a:t>
            </a:r>
            <a:r>
              <a:rPr lang="es-ES" altLang="en-US" sz="3600" dirty="0">
                <a:latin typeface="Calibri" panose="020F0502020204030204" pitchFamily="34" charset="0"/>
              </a:rPr>
              <a:t> y todo lo que hizo, </a:t>
            </a:r>
            <a:r>
              <a:rPr lang="es-ES" altLang="en-US" sz="3600" b="1" dirty="0">
                <a:latin typeface="Calibri" panose="020F0502020204030204" pitchFamily="34" charset="0"/>
              </a:rPr>
              <a:t>la casa de marfil </a:t>
            </a:r>
            <a:r>
              <a:rPr lang="es-ES" altLang="en-US" sz="3600" dirty="0">
                <a:latin typeface="Calibri" panose="020F0502020204030204" pitchFamily="34" charset="0"/>
              </a:rPr>
              <a:t>que edificó y todas </a:t>
            </a:r>
            <a:r>
              <a:rPr lang="es-ES" altLang="en-US" sz="3600" b="1" dirty="0">
                <a:latin typeface="Calibri" panose="020F0502020204030204" pitchFamily="34" charset="0"/>
              </a:rPr>
              <a:t>las ciudades que edificó</a:t>
            </a:r>
            <a:r>
              <a:rPr lang="es-ES" altLang="en-US" sz="3600" dirty="0">
                <a:latin typeface="Calibri" panose="020F0502020204030204" pitchFamily="34" charset="0"/>
              </a:rPr>
              <a:t>, ¿no están escritos en el libro de las Crónicas de los reyes de Israel? </a:t>
            </a:r>
            <a:endParaRPr lang="es-ES" altLang="en-US" sz="3600" dirty="0" smtClean="0">
              <a:latin typeface="Calibri" panose="020F0502020204030204" pitchFamily="34" charset="0"/>
            </a:endParaRPr>
          </a:p>
          <a:p>
            <a:pPr marL="0" indent="0">
              <a:lnSpc>
                <a:spcPct val="80000"/>
              </a:lnSpc>
              <a:spcBef>
                <a:spcPct val="0"/>
              </a:spcBef>
              <a:spcAft>
                <a:spcPts val="1200"/>
              </a:spcAft>
              <a:buNone/>
            </a:pPr>
            <a:r>
              <a:rPr lang="en-US" altLang="en-US" sz="3600" b="1" dirty="0" err="1" smtClean="0">
                <a:solidFill>
                  <a:schemeClr val="accent2"/>
                </a:solidFill>
                <a:latin typeface="Calibri" panose="020F0502020204030204" pitchFamily="34" charset="0"/>
              </a:rPr>
              <a:t>Hageo</a:t>
            </a:r>
            <a:r>
              <a:rPr lang="en-US" altLang="en-US" sz="3600" b="1" dirty="0" smtClean="0">
                <a:solidFill>
                  <a:schemeClr val="accent2"/>
                </a:solidFill>
                <a:latin typeface="Calibri" panose="020F0502020204030204" pitchFamily="34" charset="0"/>
              </a:rPr>
              <a:t> 1:2-5 </a:t>
            </a:r>
            <a:r>
              <a:rPr lang="en-US" altLang="en-US" sz="3600" dirty="0" smtClean="0">
                <a:latin typeface="Calibri" panose="020F0502020204030204" pitchFamily="34" charset="0"/>
              </a:rPr>
              <a:t>– </a:t>
            </a:r>
            <a:r>
              <a:rPr lang="es-ES" altLang="en-US" sz="3600" dirty="0">
                <a:latin typeface="Calibri" panose="020F0502020204030204" pitchFamily="34" charset="0"/>
              </a:rPr>
              <a:t>«Así dice el SEÑOR de los ejércitos: “Este pueblo dice: ‘No ha llegado el tiempo, el tiempo de que la casa del SEÑOR sea reedificada’”». </a:t>
            </a:r>
            <a:r>
              <a:rPr lang="es-ES" altLang="en-US" sz="3600" dirty="0" smtClean="0">
                <a:latin typeface="Calibri" panose="020F0502020204030204" pitchFamily="34" charset="0"/>
              </a:rPr>
              <a:t>3</a:t>
            </a:r>
            <a:r>
              <a:rPr lang="es-ES" altLang="en-US" sz="3600" dirty="0">
                <a:latin typeface="Calibri" panose="020F0502020204030204" pitchFamily="34" charset="0"/>
              </a:rPr>
              <a:t>  Entonces vino la palabra del SEÑOR por medio del profeta </a:t>
            </a:r>
            <a:r>
              <a:rPr lang="es-ES" altLang="en-US" sz="3600" dirty="0" err="1">
                <a:latin typeface="Calibri" panose="020F0502020204030204" pitchFamily="34" charset="0"/>
              </a:rPr>
              <a:t>Hageo</a:t>
            </a:r>
            <a:r>
              <a:rPr lang="es-ES" altLang="en-US" sz="3600" dirty="0" smtClean="0">
                <a:latin typeface="Calibri" panose="020F0502020204030204" pitchFamily="34" charset="0"/>
              </a:rPr>
              <a:t>: «¿</a:t>
            </a:r>
            <a:r>
              <a:rPr lang="es-ES" altLang="en-US" sz="3600" dirty="0">
                <a:latin typeface="Calibri" panose="020F0502020204030204" pitchFamily="34" charset="0"/>
              </a:rPr>
              <a:t>Es acaso tiempo para que ustedes habiten en sus casas artesonadas mientras esta casa está desolada?». </a:t>
            </a:r>
            <a:r>
              <a:rPr lang="es-ES" altLang="en-US" sz="3600" dirty="0" smtClean="0">
                <a:latin typeface="Calibri" panose="020F0502020204030204" pitchFamily="34" charset="0"/>
              </a:rPr>
              <a:t>5</a:t>
            </a:r>
            <a:r>
              <a:rPr lang="es-ES" altLang="en-US" sz="3600" dirty="0">
                <a:latin typeface="Calibri" panose="020F0502020204030204" pitchFamily="34" charset="0"/>
              </a:rPr>
              <a:t>  Ahora pues, así dice el SEÑOR de los ejércitos: «¡Consideren bien sus caminos!  </a:t>
            </a:r>
            <a:endParaRPr lang="en-US" altLang="en-US" sz="3600" dirty="0" smtClean="0">
              <a:latin typeface="Calibri" panose="020F0502020204030204" pitchFamily="34" charset="0"/>
            </a:endParaRPr>
          </a:p>
        </p:txBody>
      </p:sp>
      <p:sp>
        <p:nvSpPr>
          <p:cNvPr id="13517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2938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938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AE6D905-50FD-4FB5-B359-EF0AF0B45D60}" type="slidenum">
              <a:rPr lang="en-US" altLang="en-US" sz="1400"/>
              <a:pPr algn="l" rtl="0">
                <a:spcBef>
                  <a:spcPct val="0"/>
                </a:spcBef>
                <a:buFontTx/>
                <a:buNone/>
              </a:pPr>
              <a:t>189</a:t>
            </a:fld>
            <a:endParaRPr lang="en-US" altLang="en-US" sz="1400"/>
          </a:p>
        </p:txBody>
      </p:sp>
    </p:spTree>
    <p:extLst>
      <p:ext uri="{BB962C8B-B14F-4D97-AF65-F5344CB8AC3E}">
        <p14:creationId xmlns:p14="http://schemas.microsoft.com/office/powerpoint/2010/main" val="39516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20650"/>
            <a:ext cx="9144000" cy="609600"/>
          </a:xfrm>
        </p:spPr>
        <p:txBody>
          <a:bodyPr/>
          <a:lstStyle/>
          <a:p>
            <a:pPr rtl="0">
              <a:lnSpc>
                <a:spcPct val="80000"/>
              </a:lnSpc>
              <a:defRPr/>
            </a:pPr>
            <a:r>
              <a:rPr lang="en-US" altLang="en-US" sz="2400" dirty="0"/>
              <a:t>Fundamentos – </a:t>
            </a:r>
            <a:r>
              <a:rPr lang="en-US" altLang="en-US" sz="2400" dirty="0" err="1" smtClean="0"/>
              <a:t>Ejemplos</a:t>
            </a:r>
            <a:r>
              <a:rPr lang="en-US" altLang="en-US" sz="2400" dirty="0" smtClean="0"/>
              <a:t> </a:t>
            </a:r>
            <a:r>
              <a:rPr lang="en-US" altLang="en-US" sz="2400" dirty="0"/>
              <a:t>de enseñanza bíblica</a:t>
            </a:r>
            <a:br>
              <a:rPr lang="en-US" altLang="en-US" sz="2400" dirty="0"/>
            </a:br>
            <a:r>
              <a:rPr lang="en-US" altLang="en-US" sz="1800" dirty="0"/>
              <a:t>(página 3 </a:t>
            </a:r>
            <a:r>
              <a:rPr lang="en-US" altLang="en-US" sz="1800" dirty="0" err="1"/>
              <a:t>en</a:t>
            </a:r>
            <a:r>
              <a:rPr lang="en-US" altLang="en-US" sz="1800" dirty="0"/>
              <a:t> </a:t>
            </a:r>
            <a:r>
              <a:rPr lang="en-US" altLang="en-US" sz="1800" dirty="0" smtClean="0"/>
              <a:t>las </a:t>
            </a:r>
            <a:r>
              <a:rPr lang="en-US" altLang="en-US" sz="1800" dirty="0" err="1" smtClean="0"/>
              <a:t>hojas</a:t>
            </a:r>
            <a:r>
              <a:rPr lang="en-US" altLang="en-US" sz="1800" dirty="0" smtClean="0"/>
              <a:t> de </a:t>
            </a:r>
            <a:r>
              <a:rPr lang="en-US" altLang="en-US" sz="1800" dirty="0" err="1" smtClean="0"/>
              <a:t>lecciones</a:t>
            </a:r>
            <a:r>
              <a:rPr lang="en-US" altLang="en-US" sz="1800" dirty="0" smtClean="0"/>
              <a:t>)</a:t>
            </a:r>
            <a:endParaRPr lang="en-US" altLang="en-US" dirty="0"/>
          </a:p>
        </p:txBody>
      </p:sp>
      <p:sp>
        <p:nvSpPr>
          <p:cNvPr id="31747" name="Rectangle 3"/>
          <p:cNvSpPr>
            <a:spLocks noGrp="1" noChangeArrowheads="1"/>
          </p:cNvSpPr>
          <p:nvPr>
            <p:ph type="body" idx="1"/>
          </p:nvPr>
        </p:nvSpPr>
        <p:spPr>
          <a:xfrm>
            <a:off x="76200" y="914400"/>
            <a:ext cx="8915400" cy="5943600"/>
          </a:xfrm>
        </p:spPr>
        <p:txBody>
          <a:bodyPr>
            <a:normAutofit/>
          </a:bodyPr>
          <a:lstStyle/>
          <a:p>
            <a:pPr marL="225425" indent="-225425" algn="l" rtl="0">
              <a:lnSpc>
                <a:spcPct val="90000"/>
              </a:lnSpc>
            </a:pPr>
            <a:r>
              <a:rPr lang="en-US" altLang="en-US" sz="2400" dirty="0" smtClean="0"/>
              <a:t>Hay un </a:t>
            </a:r>
            <a:r>
              <a:rPr lang="en-US" altLang="en-US" sz="2400" b="1" dirty="0" smtClean="0">
                <a:solidFill>
                  <a:schemeClr val="accent2"/>
                </a:solidFill>
              </a:rPr>
              <a:t>Dios personal e </a:t>
            </a:r>
            <a:r>
              <a:rPr lang="en-US" altLang="en-US" sz="2400" b="1" dirty="0" err="1" smtClean="0">
                <a:solidFill>
                  <a:schemeClr val="accent2"/>
                </a:solidFill>
              </a:rPr>
              <a:t>infinito</a:t>
            </a:r>
            <a:r>
              <a:rPr lang="en-US" altLang="en-US" sz="2400" dirty="0" smtClean="0"/>
              <a:t>.</a:t>
            </a:r>
          </a:p>
          <a:p>
            <a:pPr marL="568325" lvl="1" indent="-228600">
              <a:lnSpc>
                <a:spcPct val="90000"/>
              </a:lnSpc>
            </a:pPr>
            <a:r>
              <a:rPr lang="es-ES" sz="1800" dirty="0"/>
              <a:t>Por tanto, al Rey eterno, inmortal, invisible, único Dios, </a:t>
            </a:r>
            <a:r>
              <a:rPr lang="es-ES" sz="1800" i="1" dirty="0"/>
              <a:t>a Él sea</a:t>
            </a:r>
            <a:r>
              <a:rPr lang="es-ES" sz="1800" dirty="0"/>
              <a:t> honor y gloria por los siglos de los siglos. Amén. </a:t>
            </a:r>
            <a:r>
              <a:rPr lang="en-US" altLang="en-US" sz="1800" dirty="0" smtClean="0"/>
              <a:t>(</a:t>
            </a:r>
            <a:r>
              <a:rPr lang="en-US" altLang="en-US" sz="1800" dirty="0"/>
              <a:t>I</a:t>
            </a:r>
            <a:r>
              <a:rPr lang="en-US" altLang="en-US" sz="1800" dirty="0" smtClean="0"/>
              <a:t> Tim 1:17)</a:t>
            </a:r>
          </a:p>
          <a:p>
            <a:pPr marL="568325" lvl="1" indent="-228600">
              <a:lnSpc>
                <a:spcPct val="90000"/>
              </a:lnSpc>
            </a:pPr>
            <a:r>
              <a:rPr lang="es-ES" altLang="en-US" sz="1800" dirty="0"/>
              <a:t>El Señor no se tarda en cumplir Su promesa, según algunos entienden la tardanza, sino que es paciente para con ustedes, no queriendo que nadie perezca, sino que todos vengan al arrepentimiento. </a:t>
            </a:r>
            <a:r>
              <a:rPr lang="en-US" altLang="en-US" sz="1800" dirty="0" smtClean="0"/>
              <a:t>(II Ped 3:9)</a:t>
            </a:r>
          </a:p>
          <a:p>
            <a:pPr marL="225425" indent="-225425" algn="l" rtl="0">
              <a:lnSpc>
                <a:spcPct val="90000"/>
              </a:lnSpc>
            </a:pPr>
            <a:r>
              <a:rPr lang="en-US" altLang="en-US" sz="2400" dirty="0" smtClean="0"/>
              <a:t>El </a:t>
            </a:r>
            <a:r>
              <a:rPr lang="en-US" altLang="en-US" sz="2400" b="1" dirty="0" smtClean="0">
                <a:solidFill>
                  <a:schemeClr val="accent2"/>
                </a:solidFill>
              </a:rPr>
              <a:t>hombre es </a:t>
            </a:r>
            <a:r>
              <a:rPr lang="en-US" altLang="en-US" sz="2400" b="1" dirty="0" err="1" smtClean="0">
                <a:solidFill>
                  <a:schemeClr val="accent2"/>
                </a:solidFill>
              </a:rPr>
              <a:t>espiritual</a:t>
            </a:r>
            <a:r>
              <a:rPr lang="en-US" altLang="en-US" sz="2400" b="1" dirty="0" smtClean="0">
                <a:solidFill>
                  <a:schemeClr val="accent2"/>
                </a:solidFill>
              </a:rPr>
              <a:t>.</a:t>
            </a:r>
            <a:endParaRPr lang="en-US" altLang="en-US" sz="2400" dirty="0" smtClean="0"/>
          </a:p>
          <a:p>
            <a:pPr marL="568325" lvl="1" indent="-228600">
              <a:lnSpc>
                <a:spcPct val="90000"/>
              </a:lnSpc>
            </a:pPr>
            <a:r>
              <a:rPr lang="es-ES" altLang="en-US" sz="1800" dirty="0"/>
              <a:t>Digo: ¿Qué es el hombre para que te acuerdes de él, </a:t>
            </a:r>
            <a:r>
              <a:rPr lang="es-ES" altLang="en-US" sz="1800" dirty="0" smtClean="0"/>
              <a:t/>
            </a:r>
            <a:br>
              <a:rPr lang="es-ES" altLang="en-US" sz="1800" dirty="0" smtClean="0"/>
            </a:br>
            <a:r>
              <a:rPr lang="es-ES" altLang="en-US" sz="1800" dirty="0" smtClean="0"/>
              <a:t>Y </a:t>
            </a:r>
            <a:r>
              <a:rPr lang="es-ES" altLang="en-US" sz="1800" dirty="0"/>
              <a:t>el hijo del hombre para que lo cuides? </a:t>
            </a:r>
            <a:r>
              <a:rPr lang="es-ES" altLang="en-US" sz="1800" dirty="0" smtClean="0"/>
              <a:t/>
            </a:r>
            <a:br>
              <a:rPr lang="es-ES" altLang="en-US" sz="1800" dirty="0" smtClean="0"/>
            </a:br>
            <a:r>
              <a:rPr lang="es-ES" altLang="en-US" sz="1800" dirty="0" smtClean="0"/>
              <a:t>¡Sin </a:t>
            </a:r>
            <a:r>
              <a:rPr lang="es-ES" altLang="en-US" sz="1800" dirty="0"/>
              <a:t>embargo, lo has hecho un poco menor que los ángeles, </a:t>
            </a:r>
            <a:r>
              <a:rPr lang="es-ES" altLang="en-US" sz="1800" dirty="0" smtClean="0"/>
              <a:t/>
            </a:r>
            <a:br>
              <a:rPr lang="es-ES" altLang="en-US" sz="1800" dirty="0" smtClean="0"/>
            </a:br>
            <a:r>
              <a:rPr lang="es-ES" altLang="en-US" sz="1800" dirty="0" smtClean="0"/>
              <a:t>Y </a:t>
            </a:r>
            <a:r>
              <a:rPr lang="es-ES" altLang="en-US" sz="1800" dirty="0"/>
              <a:t>lo coronas de gloria y majestad! </a:t>
            </a:r>
            <a:r>
              <a:rPr lang="en-US" altLang="en-US" sz="1800" dirty="0" smtClean="0"/>
              <a:t>(Sal 8:4,5)</a:t>
            </a:r>
          </a:p>
          <a:p>
            <a:pPr marL="225425" indent="-225425" algn="l" rtl="0">
              <a:lnSpc>
                <a:spcPct val="90000"/>
              </a:lnSpc>
            </a:pPr>
            <a:r>
              <a:rPr lang="en-US" altLang="en-US" sz="2400" dirty="0" smtClean="0"/>
              <a:t>El</a:t>
            </a:r>
            <a:r>
              <a:rPr lang="en-US" altLang="en-US" sz="2400" b="1" dirty="0" smtClean="0">
                <a:solidFill>
                  <a:schemeClr val="accent2"/>
                </a:solidFill>
              </a:rPr>
              <a:t> </a:t>
            </a:r>
            <a:r>
              <a:rPr lang="en-US" altLang="en-US" sz="2400" b="1" dirty="0" err="1" smtClean="0">
                <a:solidFill>
                  <a:schemeClr val="accent2"/>
                </a:solidFill>
              </a:rPr>
              <a:t>mundo</a:t>
            </a:r>
            <a:r>
              <a:rPr lang="en-US" altLang="en-US" sz="2400" b="1" dirty="0" smtClean="0">
                <a:solidFill>
                  <a:schemeClr val="accent2"/>
                </a:solidFill>
              </a:rPr>
              <a:t> </a:t>
            </a:r>
            <a:r>
              <a:rPr lang="en-US" altLang="en-US" sz="2400" b="1" dirty="0" err="1" smtClean="0">
                <a:solidFill>
                  <a:schemeClr val="accent2"/>
                </a:solidFill>
              </a:rPr>
              <a:t>está</a:t>
            </a:r>
            <a:r>
              <a:rPr lang="en-US" altLang="en-US" sz="2400" b="1" dirty="0" smtClean="0">
                <a:solidFill>
                  <a:schemeClr val="accent2"/>
                </a:solidFill>
              </a:rPr>
              <a:t> </a:t>
            </a:r>
            <a:r>
              <a:rPr lang="en-US" altLang="en-US" sz="2400" b="1" dirty="0" err="1" smtClean="0">
                <a:solidFill>
                  <a:schemeClr val="accent2"/>
                </a:solidFill>
              </a:rPr>
              <a:t>caído</a:t>
            </a:r>
            <a:r>
              <a:rPr lang="en-US" altLang="en-US" sz="2400" dirty="0" smtClean="0"/>
              <a:t>.</a:t>
            </a:r>
          </a:p>
          <a:p>
            <a:pPr marL="568325" lvl="1" indent="-228600">
              <a:lnSpc>
                <a:spcPct val="90000"/>
              </a:lnSpc>
            </a:pPr>
            <a:r>
              <a:rPr lang="es-ES" altLang="en-US" sz="1800" dirty="0"/>
              <a:t>Por tanto, tal como el pecado entró en el mundo por medio de un hombre, y por medio del pecado la muerte, así también la muerte se extendió a todos los hombres, porque todos </a:t>
            </a:r>
            <a:r>
              <a:rPr lang="es-ES" altLang="en-US" sz="1800" dirty="0" smtClean="0"/>
              <a:t>pecaron</a:t>
            </a:r>
            <a:r>
              <a:rPr lang="en-US" altLang="en-US" sz="1800" dirty="0" smtClean="0"/>
              <a:t>... (Rom 5:12)</a:t>
            </a:r>
          </a:p>
          <a:p>
            <a:pPr marL="568325" lvl="1" indent="-228600">
              <a:lnSpc>
                <a:spcPct val="90000"/>
              </a:lnSpc>
            </a:pPr>
            <a:r>
              <a:rPr lang="es-ES" altLang="en-US" sz="1800" dirty="0"/>
              <a:t>Porque la creación fue sometida a vanidad, no de su propia voluntad, sino por causa de Aquel que la sometió, en la esperanza </a:t>
            </a:r>
            <a:r>
              <a:rPr lang="es-ES" altLang="en-US" sz="1800" dirty="0" smtClean="0"/>
              <a:t>21</a:t>
            </a:r>
            <a:r>
              <a:rPr lang="es-ES" altLang="en-US" sz="1800" dirty="0"/>
              <a:t>  de que la creación misma será también liberada de la esclavitud de la corrupción a la libertad de la gloria de los hijos de </a:t>
            </a:r>
            <a:r>
              <a:rPr lang="es-ES" altLang="en-US" sz="1800" dirty="0" smtClean="0"/>
              <a:t>Dios. 22</a:t>
            </a:r>
            <a:r>
              <a:rPr lang="es-ES" altLang="en-US" sz="1800" dirty="0"/>
              <a:t>  Pues sabemos que la creación entera gime y sufre hasta ahora dolores de parto</a:t>
            </a:r>
            <a:r>
              <a:rPr lang="es-ES" altLang="en-US" sz="1800" dirty="0" smtClean="0"/>
              <a:t>.</a:t>
            </a:r>
            <a:r>
              <a:rPr lang="en-US" altLang="en-US" sz="1800" dirty="0" smtClean="0"/>
              <a:t> (Rom 8:20-22)</a:t>
            </a:r>
          </a:p>
        </p:txBody>
      </p:sp>
      <p:sp>
        <p:nvSpPr>
          <p:cNvPr id="3686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61A749E-9C77-43D1-B707-B72C35169139}" type="slidenum">
              <a:rPr lang="en-US" altLang="en-US" sz="1400"/>
              <a:pPr algn="l" rtl="0">
                <a:spcBef>
                  <a:spcPct val="0"/>
                </a:spcBef>
                <a:buFontTx/>
                <a:buNone/>
              </a:pPr>
              <a:t>19</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74754" name="Rectangle 2"/>
          <p:cNvSpPr>
            <a:spLocks noGrp="1" noChangeArrowheads="1"/>
          </p:cNvSpPr>
          <p:nvPr>
            <p:ph type="title"/>
          </p:nvPr>
        </p:nvSpPr>
        <p:spPr>
          <a:xfrm>
            <a:off x="0" y="76200"/>
            <a:ext cx="9144000" cy="914400"/>
          </a:xfrm>
        </p:spPr>
        <p:txBody>
          <a:bodyPr/>
          <a:lstStyle/>
          <a:p>
            <a:pPr rtl="0">
              <a:defRPr/>
            </a:pPr>
            <a:r>
              <a:rPr lang="en-US" altLang="en-US" dirty="0"/>
              <a:t>Peligros </a:t>
            </a:r>
            <a:r>
              <a:rPr lang="en-US" altLang="en-US" dirty="0" err="1"/>
              <a:t>en</a:t>
            </a:r>
            <a:r>
              <a:rPr lang="en-US" altLang="en-US" dirty="0"/>
              <a:t> la expresión humana</a:t>
            </a:r>
            <a:br>
              <a:rPr lang="en-US" altLang="en-US" dirty="0"/>
            </a:br>
            <a:r>
              <a:rPr lang="en-US" altLang="en-US" dirty="0" smtClean="0"/>
              <a:t>(</a:t>
            </a:r>
            <a:r>
              <a:rPr lang="en-US" altLang="en-US" dirty="0" err="1" smtClean="0"/>
              <a:t>formas</a:t>
            </a:r>
            <a:r>
              <a:rPr lang="en-US" altLang="en-US" dirty="0" smtClean="0"/>
              <a:t> </a:t>
            </a:r>
            <a:r>
              <a:rPr lang="en-US" altLang="en-US" dirty="0"/>
              <a:t>de arte)</a:t>
            </a:r>
          </a:p>
        </p:txBody>
      </p:sp>
      <p:sp>
        <p:nvSpPr>
          <p:cNvPr id="74755" name="Rectangle 3"/>
          <p:cNvSpPr>
            <a:spLocks noGrp="1" noChangeArrowheads="1"/>
          </p:cNvSpPr>
          <p:nvPr>
            <p:ph type="body" idx="1"/>
          </p:nvPr>
        </p:nvSpPr>
        <p:spPr>
          <a:xfrm>
            <a:off x="76200" y="1295400"/>
            <a:ext cx="9067800" cy="5410200"/>
          </a:xfrm>
        </p:spPr>
        <p:txBody>
          <a:bodyPr>
            <a:normAutofit fontScale="77500" lnSpcReduction="20000"/>
          </a:bodyPr>
          <a:lstStyle/>
          <a:p>
            <a:pPr algn="l" rtl="0">
              <a:defRPr/>
            </a:pPr>
            <a:r>
              <a:rPr lang="en-US" altLang="en-US" sz="4400" b="1" dirty="0">
                <a:latin typeface="Calibri" panose="020F0502020204030204" pitchFamily="34" charset="0"/>
              </a:rPr>
              <a:t>A menudo creado para glorificar a los hombres.</a:t>
            </a:r>
          </a:p>
          <a:p>
            <a:pPr lvl="1" algn="l" rtl="0">
              <a:defRPr/>
            </a:pPr>
            <a:r>
              <a:rPr lang="en-US" altLang="en-US" sz="4000" b="1" dirty="0">
                <a:latin typeface="Calibri" panose="020F0502020204030204" pitchFamily="34" charset="0"/>
              </a:rPr>
              <a:t>El propio artista (su habilidad)</a:t>
            </a:r>
          </a:p>
          <a:p>
            <a:pPr lvl="1" algn="l" rtl="0">
              <a:defRPr/>
            </a:pPr>
            <a:r>
              <a:rPr lang="en-US" altLang="en-US" sz="4000" b="1" dirty="0">
                <a:latin typeface="Calibri" panose="020F0502020204030204" pitchFamily="34" charset="0"/>
              </a:rPr>
              <a:t>El objeto del arte ('la criatura')</a:t>
            </a:r>
          </a:p>
          <a:p>
            <a:pPr algn="l" rtl="0">
              <a:defRPr/>
            </a:pPr>
            <a:r>
              <a:rPr lang="en-US" altLang="en-US" sz="4400" b="1" dirty="0">
                <a:latin typeface="Calibri" panose="020F0502020204030204" pitchFamily="34" charset="0"/>
              </a:rPr>
              <a:t>Propósito: crear sensación (placer)</a:t>
            </a:r>
          </a:p>
          <a:p>
            <a:pPr lvl="1" algn="l" rtl="0">
              <a:defRPr/>
            </a:pPr>
            <a:r>
              <a:rPr lang="en-US" altLang="en-US" sz="4000" b="1" dirty="0" err="1" smtClean="0">
                <a:latin typeface="Calibri" panose="020F0502020204030204" pitchFamily="34" charset="0"/>
              </a:rPr>
              <a:t>Especialmente</a:t>
            </a:r>
            <a:r>
              <a:rPr lang="en-US" altLang="en-US" sz="4000" b="1" dirty="0" smtClean="0">
                <a:latin typeface="Calibri" panose="020F0502020204030204" pitchFamily="34" charset="0"/>
              </a:rPr>
              <a:t> </a:t>
            </a:r>
            <a:r>
              <a:rPr lang="en-US" altLang="en-US" sz="4000" b="1" dirty="0" err="1">
                <a:latin typeface="Calibri" panose="020F0502020204030204" pitchFamily="34" charset="0"/>
              </a:rPr>
              <a:t>por</a:t>
            </a:r>
            <a:r>
              <a:rPr lang="en-US" altLang="en-US" sz="4000" b="1" dirty="0">
                <a:latin typeface="Calibri" panose="020F0502020204030204" pitchFamily="34" charset="0"/>
              </a:rPr>
              <a:t> la participación</a:t>
            </a:r>
          </a:p>
          <a:p>
            <a:pPr lvl="1" algn="l" rtl="0">
              <a:defRPr/>
            </a:pPr>
            <a:r>
              <a:rPr lang="en-US" altLang="en-US" sz="4000" b="1" dirty="0">
                <a:latin typeface="Calibri" panose="020F0502020204030204" pitchFamily="34" charset="0"/>
              </a:rPr>
              <a:t>Incluyendo </a:t>
            </a:r>
            <a:r>
              <a:rPr lang="en-US" altLang="en-US" sz="4000" b="1" dirty="0" err="1">
                <a:latin typeface="Calibri" panose="020F0502020204030204" pitchFamily="34" charset="0"/>
              </a:rPr>
              <a:t>en</a:t>
            </a:r>
            <a:r>
              <a:rPr lang="en-US" altLang="en-US" sz="4000" b="1" dirty="0">
                <a:latin typeface="Calibri" panose="020F0502020204030204" pitchFamily="34" charset="0"/>
              </a:rPr>
              <a:t> la imaginación</a:t>
            </a:r>
          </a:p>
          <a:p>
            <a:pPr algn="l" rtl="0">
              <a:defRPr/>
            </a:pPr>
            <a:r>
              <a:rPr lang="en-US" altLang="en-US" sz="4400" b="1" dirty="0">
                <a:latin typeface="Calibri" panose="020F0502020204030204" pitchFamily="34" charset="0"/>
              </a:rPr>
              <a:t>Usualmente (¿siempre?) para transmitir un mensaje</a:t>
            </a:r>
          </a:p>
          <a:p>
            <a:pPr lvl="1" algn="l" rtl="0">
              <a:defRPr/>
            </a:pPr>
            <a:r>
              <a:rPr lang="en-US" altLang="en-US" sz="4000" b="1" dirty="0">
                <a:latin typeface="Calibri" panose="020F0502020204030204" pitchFamily="34" charset="0"/>
              </a:rPr>
              <a:t>¿Cuál es la fuente del mensaje?</a:t>
            </a:r>
          </a:p>
          <a:p>
            <a:pPr lvl="1" algn="l" rtl="0">
              <a:defRPr/>
            </a:pPr>
            <a:r>
              <a:rPr lang="en-US" altLang="en-US" sz="4000" b="1" dirty="0">
                <a:latin typeface="Calibri" panose="020F0502020204030204" pitchFamily="34" charset="0"/>
              </a:rPr>
              <a:t>¿</a:t>
            </a:r>
            <a:r>
              <a:rPr lang="en-US" altLang="en-US" sz="4000" b="1" dirty="0" err="1">
                <a:latin typeface="Calibri" panose="020F0502020204030204" pitchFamily="34" charset="0"/>
              </a:rPr>
              <a:t>Qué</a:t>
            </a:r>
            <a:r>
              <a:rPr lang="en-US" altLang="en-US" sz="4000" b="1" dirty="0">
                <a:latin typeface="Calibri" panose="020F0502020204030204" pitchFamily="34" charset="0"/>
              </a:rPr>
              <a:t> </a:t>
            </a:r>
            <a:r>
              <a:rPr lang="en-US" altLang="en-US" sz="4000" b="1" dirty="0" err="1" smtClean="0">
                <a:latin typeface="Calibri" panose="020F0502020204030204" pitchFamily="34" charset="0"/>
              </a:rPr>
              <a:t>cosmovisión</a:t>
            </a:r>
            <a:r>
              <a:rPr lang="en-US" altLang="en-US" sz="4000" b="1" dirty="0" smtClean="0">
                <a:latin typeface="Calibri" panose="020F0502020204030204" pitchFamily="34" charset="0"/>
              </a:rPr>
              <a:t> se </a:t>
            </a:r>
            <a:r>
              <a:rPr lang="en-US" altLang="en-US" sz="4000" b="1" dirty="0">
                <a:latin typeface="Calibri" panose="020F0502020204030204" pitchFamily="34" charset="0"/>
              </a:rPr>
              <a:t>transmitirá?</a:t>
            </a:r>
          </a:p>
        </p:txBody>
      </p:sp>
      <p:sp>
        <p:nvSpPr>
          <p:cNvPr id="23040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CF59CDE-87A1-4B2B-A1DC-79DEF2C7D132}" type="slidenum">
              <a:rPr lang="en-US" altLang="en-US" sz="1400"/>
              <a:pPr algn="l" rtl="0">
                <a:spcBef>
                  <a:spcPct val="0"/>
                </a:spcBef>
                <a:buFontTx/>
                <a:buNone/>
              </a:pPr>
              <a:t>190</a:t>
            </a:fld>
            <a:endParaRPr lang="en-US" altLang="en-US" sz="1400"/>
          </a:p>
        </p:txBody>
      </p:sp>
    </p:spTree>
    <p:extLst>
      <p:ext uri="{BB962C8B-B14F-4D97-AF65-F5344CB8AC3E}">
        <p14:creationId xmlns:p14="http://schemas.microsoft.com/office/powerpoint/2010/main" val="114256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7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Lección 11 - Preguntas de aplicación</a:t>
            </a:r>
          </a:p>
        </p:txBody>
      </p:sp>
      <p:sp>
        <p:nvSpPr>
          <p:cNvPr id="227331" name="Content Placeholder 2"/>
          <p:cNvSpPr>
            <a:spLocks noGrp="1" noChangeArrowheads="1"/>
          </p:cNvSpPr>
          <p:nvPr>
            <p:ph idx="1"/>
          </p:nvPr>
        </p:nvSpPr>
        <p:spPr>
          <a:xfrm>
            <a:off x="76200" y="685800"/>
            <a:ext cx="9067800" cy="6019800"/>
          </a:xfrm>
        </p:spPr>
        <p:txBody>
          <a:bodyPr>
            <a:noAutofit/>
          </a:bodyPr>
          <a:lstStyle/>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solidFill>
                  <a:srgbClr val="0000CC"/>
                </a:solidFill>
                <a:latin typeface="Calibri" panose="020F0502020204030204" pitchFamily="34" charset="0"/>
              </a:rPr>
              <a:t>¿Es </a:t>
            </a:r>
            <a:r>
              <a:rPr lang="es-ES" altLang="en-US" sz="1800" dirty="0">
                <a:solidFill>
                  <a:srgbClr val="0000CC"/>
                </a:solidFill>
                <a:latin typeface="Calibri" panose="020F0502020204030204" pitchFamily="34" charset="0"/>
              </a:rPr>
              <a:t>apropiado que un cristiano desarrolle talentos creativos en música, artes visuales, arquitectura, teatro, literatura, etc.? </a:t>
            </a:r>
            <a:r>
              <a:rPr lang="es-ES" altLang="en-US" sz="1800" dirty="0" smtClean="0">
                <a:solidFill>
                  <a:srgbClr val="0000CC"/>
                </a:solidFill>
                <a:latin typeface="Calibri" panose="020F0502020204030204" pitchFamily="34" charset="0"/>
              </a:rPr>
              <a:t>Explique</a:t>
            </a:r>
            <a:r>
              <a:rPr lang="es-ES" altLang="en-US" sz="1800" dirty="0">
                <a:solidFill>
                  <a:srgbClr val="0000CC"/>
                </a:solidFill>
                <a:latin typeface="Calibri" panose="020F0502020204030204" pitchFamily="34" charset="0"/>
              </a:rPr>
              <a:t> </a:t>
            </a:r>
            <a:r>
              <a:rPr lang="es-ES" altLang="en-US" sz="1800" dirty="0" smtClean="0">
                <a:solidFill>
                  <a:srgbClr val="0000CC"/>
                </a:solidFill>
                <a:latin typeface="Calibri" panose="020F0502020204030204" pitchFamily="34" charset="0"/>
              </a:rPr>
              <a:t>cuándo/por qué.</a:t>
            </a:r>
            <a:endParaRPr lang="es-ES" altLang="en-US" sz="1800" dirty="0">
              <a:solidFill>
                <a:srgbClr val="0000CC"/>
              </a:solidFill>
              <a:latin typeface="Calibri" panose="020F0502020204030204" pitchFamily="34" charset="0"/>
            </a:endParaRP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latin typeface="Calibri" panose="020F0502020204030204" pitchFamily="34" charset="0"/>
              </a:rPr>
              <a:t>¿Existen </a:t>
            </a:r>
            <a:r>
              <a:rPr lang="es-ES" altLang="en-US" sz="1800" dirty="0">
                <a:latin typeface="Calibri" panose="020F0502020204030204" pitchFamily="34" charset="0"/>
              </a:rPr>
              <a:t>algunos usos apropiados de este tipo de talentos en la obra de la iglesia? </a:t>
            </a:r>
            <a:r>
              <a:rPr lang="es-ES" altLang="en-US" sz="1800" dirty="0" smtClean="0">
                <a:latin typeface="Calibri" panose="020F0502020204030204" pitchFamily="34" charset="0"/>
              </a:rPr>
              <a:t>Dé </a:t>
            </a:r>
            <a:r>
              <a:rPr lang="es-ES" altLang="en-US" sz="1800" dirty="0">
                <a:latin typeface="Calibri" panose="020F0502020204030204" pitchFamily="34" charset="0"/>
              </a:rPr>
              <a:t>ejemplos.</a:t>
            </a: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latin typeface="Calibri" panose="020F0502020204030204" pitchFamily="34" charset="0"/>
              </a:rPr>
              <a:t>¿Se </a:t>
            </a:r>
            <a:r>
              <a:rPr lang="es-ES" altLang="en-US" sz="1800" dirty="0">
                <a:latin typeface="Calibri" panose="020F0502020204030204" pitchFamily="34" charset="0"/>
              </a:rPr>
              <a:t>pueden desarrollar estos talentos por medio de un entrenamiento o uso que no esté directamente relacionado con la obra de la iglesia (evangelización o </a:t>
            </a:r>
            <a:r>
              <a:rPr lang="es-ES" altLang="en-US" sz="1800" dirty="0" smtClean="0">
                <a:latin typeface="Calibri" panose="020F0502020204030204" pitchFamily="34" charset="0"/>
              </a:rPr>
              <a:t>edificación)? </a:t>
            </a:r>
            <a:r>
              <a:rPr lang="es-ES" altLang="en-US" sz="1800" dirty="0">
                <a:latin typeface="Calibri" panose="020F0502020204030204" pitchFamily="34" charset="0"/>
              </a:rPr>
              <a:t>¿Qué pautas sugeriría?</a:t>
            </a: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solidFill>
                  <a:srgbClr val="0000CC"/>
                </a:solidFill>
                <a:latin typeface="Calibri" panose="020F0502020204030204" pitchFamily="34" charset="0"/>
              </a:rPr>
              <a:t>¿Se </a:t>
            </a:r>
            <a:r>
              <a:rPr lang="es-ES" altLang="en-US" sz="1800" dirty="0">
                <a:solidFill>
                  <a:srgbClr val="0000CC"/>
                </a:solidFill>
                <a:latin typeface="Calibri" panose="020F0502020204030204" pitchFamily="34" charset="0"/>
              </a:rPr>
              <a:t>pueden usar las formas de arte actuales (novela, pintura, película) para transmitir un mensaje espiritual (y bíblico</a:t>
            </a:r>
            <a:r>
              <a:rPr lang="es-ES" altLang="en-US" sz="1800" dirty="0" smtClean="0">
                <a:solidFill>
                  <a:srgbClr val="0000CC"/>
                </a:solidFill>
                <a:latin typeface="Calibri" panose="020F0502020204030204" pitchFamily="34" charset="0"/>
              </a:rPr>
              <a:t>)? ¿Cuáles riesgos puede haber?</a:t>
            </a:r>
            <a:endParaRPr lang="es-ES" altLang="en-US" sz="1800" dirty="0">
              <a:solidFill>
                <a:srgbClr val="0000CC"/>
              </a:solidFill>
              <a:latin typeface="Calibri" panose="020F0502020204030204" pitchFamily="34" charset="0"/>
            </a:endParaRP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a:solidFill>
                  <a:srgbClr val="0000CC"/>
                </a:solidFill>
                <a:latin typeface="Calibri" panose="020F0502020204030204" pitchFamily="34" charset="0"/>
              </a:rPr>
              <a:t>¿Transmiten con frecuencia las formas de arte un mensaje filosófico o teológico? </a:t>
            </a:r>
            <a:r>
              <a:rPr lang="es-ES" altLang="en-US" sz="1800" dirty="0" smtClean="0">
                <a:solidFill>
                  <a:srgbClr val="0000CC"/>
                </a:solidFill>
                <a:latin typeface="Calibri" panose="020F0502020204030204" pitchFamily="34" charset="0"/>
              </a:rPr>
              <a:t>¿</a:t>
            </a:r>
            <a:r>
              <a:rPr lang="es-ES" altLang="en-US" sz="1800" dirty="0">
                <a:solidFill>
                  <a:srgbClr val="0000CC"/>
                </a:solidFill>
                <a:latin typeface="Calibri" panose="020F0502020204030204" pitchFamily="34" charset="0"/>
              </a:rPr>
              <a:t>Hay algún motivo de cautela en ese hecho?</a:t>
            </a: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solidFill>
                  <a:srgbClr val="0000CC"/>
                </a:solidFill>
                <a:latin typeface="Calibri" panose="020F0502020204030204" pitchFamily="34" charset="0"/>
              </a:rPr>
              <a:t>¿Debería </a:t>
            </a:r>
            <a:r>
              <a:rPr lang="es-ES" altLang="en-US" sz="1800" dirty="0">
                <a:solidFill>
                  <a:srgbClr val="0000CC"/>
                </a:solidFill>
                <a:latin typeface="Calibri" panose="020F0502020204030204" pitchFamily="34" charset="0"/>
              </a:rPr>
              <a:t>aumentar el nivel de precaución a medida que la influencia de un mundo impío se vuelve más omnipresente?</a:t>
            </a: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solidFill>
                  <a:srgbClr val="0000CC"/>
                </a:solidFill>
                <a:latin typeface="Calibri" panose="020F0502020204030204" pitchFamily="34" charset="0"/>
              </a:rPr>
              <a:t>¿Existe </a:t>
            </a:r>
            <a:r>
              <a:rPr lang="es-ES" altLang="en-US" sz="1800" dirty="0">
                <a:solidFill>
                  <a:srgbClr val="0000CC"/>
                </a:solidFill>
                <a:latin typeface="Calibri" panose="020F0502020204030204" pitchFamily="34" charset="0"/>
              </a:rPr>
              <a:t>algún nivel de expresión artística que, debido a su belleza, intensidad o profundidad de significado, pueda excusar la inmoralidad, como la desnudez o las blasfemias? </a:t>
            </a:r>
            <a:endParaRPr lang="es-ES" altLang="en-US" sz="1800" dirty="0" smtClean="0">
              <a:solidFill>
                <a:srgbClr val="0000CC"/>
              </a:solidFill>
              <a:latin typeface="Calibri" panose="020F0502020204030204" pitchFamily="34" charset="0"/>
            </a:endParaRPr>
          </a:p>
          <a:p>
            <a:pPr lvl="1" indent="-342900">
              <a:lnSpc>
                <a:spcPct val="80000"/>
              </a:lnSpc>
              <a:spcBef>
                <a:spcPct val="0"/>
              </a:spcBef>
              <a:spcAft>
                <a:spcPts val="600"/>
              </a:spcAft>
              <a:buFont typeface="+mj-lt"/>
              <a:buAutoNum type="alphaLcPeriod"/>
              <a:tabLst>
                <a:tab pos="230188" algn="l"/>
              </a:tabLst>
            </a:pPr>
            <a:r>
              <a:rPr lang="es-ES" altLang="en-US" sz="1600" dirty="0" smtClean="0">
                <a:solidFill>
                  <a:srgbClr val="0000CC"/>
                </a:solidFill>
                <a:latin typeface="Calibri" panose="020F0502020204030204" pitchFamily="34" charset="0"/>
              </a:rPr>
              <a:t>¿Sigue </a:t>
            </a:r>
            <a:r>
              <a:rPr lang="es-ES" altLang="en-US" sz="1600" dirty="0">
                <a:solidFill>
                  <a:srgbClr val="0000CC"/>
                </a:solidFill>
                <a:latin typeface="Calibri" panose="020F0502020204030204" pitchFamily="34" charset="0"/>
              </a:rPr>
              <a:t>siendo </a:t>
            </a:r>
            <a:r>
              <a:rPr lang="es-ES" altLang="en-US" sz="1600" dirty="0" smtClean="0">
                <a:solidFill>
                  <a:srgbClr val="0000CC"/>
                </a:solidFill>
                <a:latin typeface="Calibri" panose="020F0502020204030204" pitchFamily="34" charset="0"/>
              </a:rPr>
              <a:t>vergonzosa </a:t>
            </a:r>
            <a:r>
              <a:rPr lang="es-ES" altLang="en-US" sz="1600" dirty="0">
                <a:solidFill>
                  <a:srgbClr val="0000CC"/>
                </a:solidFill>
                <a:latin typeface="Calibri" panose="020F0502020204030204" pitchFamily="34" charset="0"/>
              </a:rPr>
              <a:t>la desnudez</a:t>
            </a:r>
            <a:r>
              <a:rPr lang="es-ES" altLang="en-US" sz="1600" dirty="0" smtClean="0">
                <a:solidFill>
                  <a:srgbClr val="0000CC"/>
                </a:solidFill>
                <a:latin typeface="Calibri" panose="020F0502020204030204" pitchFamily="34" charset="0"/>
              </a:rPr>
              <a:t> </a:t>
            </a:r>
            <a:r>
              <a:rPr lang="es-ES" altLang="en-US" sz="1600" dirty="0">
                <a:solidFill>
                  <a:srgbClr val="0000CC"/>
                </a:solidFill>
                <a:latin typeface="Calibri" panose="020F0502020204030204" pitchFamily="34" charset="0"/>
              </a:rPr>
              <a:t>(como en </a:t>
            </a:r>
            <a:r>
              <a:rPr lang="es-ES" altLang="en-US" sz="1600" dirty="0" err="1" smtClean="0">
                <a:solidFill>
                  <a:srgbClr val="0000CC"/>
                </a:solidFill>
                <a:latin typeface="Calibri" panose="020F0502020204030204" pitchFamily="34" charset="0"/>
              </a:rPr>
              <a:t>Éx</a:t>
            </a:r>
            <a:r>
              <a:rPr lang="es-ES" altLang="en-US" sz="1600" dirty="0" smtClean="0">
                <a:solidFill>
                  <a:srgbClr val="0000CC"/>
                </a:solidFill>
                <a:latin typeface="Calibri" panose="020F0502020204030204" pitchFamily="34" charset="0"/>
              </a:rPr>
              <a:t> 19:25 y Oseas </a:t>
            </a:r>
            <a:r>
              <a:rPr lang="es-ES" altLang="en-US" sz="1600" dirty="0">
                <a:solidFill>
                  <a:srgbClr val="0000CC"/>
                </a:solidFill>
                <a:latin typeface="Calibri" panose="020F0502020204030204" pitchFamily="34" charset="0"/>
              </a:rPr>
              <a:t>2:2,3) cuando es parte de un "esfuerzo más noble"? </a:t>
            </a:r>
            <a:endParaRPr lang="es-ES" altLang="en-US" sz="1600" dirty="0" smtClean="0">
              <a:solidFill>
                <a:srgbClr val="0000CC"/>
              </a:solidFill>
              <a:latin typeface="Calibri" panose="020F0502020204030204" pitchFamily="34" charset="0"/>
            </a:endParaRPr>
          </a:p>
          <a:p>
            <a:pPr lvl="1" indent="-342900">
              <a:lnSpc>
                <a:spcPct val="80000"/>
              </a:lnSpc>
              <a:spcBef>
                <a:spcPct val="0"/>
              </a:spcBef>
              <a:spcAft>
                <a:spcPts val="600"/>
              </a:spcAft>
              <a:buFont typeface="+mj-lt"/>
              <a:buAutoNum type="alphaLcPeriod"/>
              <a:tabLst>
                <a:tab pos="230188" algn="l"/>
              </a:tabLst>
            </a:pPr>
            <a:r>
              <a:rPr lang="es-ES" altLang="en-US" sz="1600" dirty="0" smtClean="0">
                <a:solidFill>
                  <a:srgbClr val="0000CC"/>
                </a:solidFill>
                <a:latin typeface="Calibri" panose="020F0502020204030204" pitchFamily="34" charset="0"/>
              </a:rPr>
              <a:t>Si </a:t>
            </a:r>
            <a:r>
              <a:rPr lang="es-ES" altLang="en-US" sz="1600" dirty="0">
                <a:solidFill>
                  <a:srgbClr val="0000CC"/>
                </a:solidFill>
                <a:latin typeface="Calibri" panose="020F0502020204030204" pitchFamily="34" charset="0"/>
              </a:rPr>
              <a:t>es así, ¿cuál es el "noble esfuerzo" que persiguen la mayoría de las formas de arte</a:t>
            </a:r>
            <a:r>
              <a:rPr lang="es-ES" altLang="en-US" sz="1600" dirty="0" smtClean="0">
                <a:solidFill>
                  <a:srgbClr val="0000CC"/>
                </a:solidFill>
                <a:latin typeface="Calibri" panose="020F0502020204030204" pitchFamily="34" charset="0"/>
              </a:rPr>
              <a:t>?</a:t>
            </a:r>
            <a:endParaRPr lang="es-ES" altLang="en-US" sz="1600" dirty="0">
              <a:solidFill>
                <a:srgbClr val="0000CC"/>
              </a:solidFill>
              <a:latin typeface="Calibri" panose="020F0502020204030204" pitchFamily="34" charset="0"/>
            </a:endParaRP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latin typeface="Calibri" panose="020F0502020204030204" pitchFamily="34" charset="0"/>
              </a:rPr>
              <a:t>¿</a:t>
            </a:r>
            <a:r>
              <a:rPr lang="es-ES" altLang="en-US" sz="1800" dirty="0">
                <a:latin typeface="Calibri" panose="020F0502020204030204" pitchFamily="34" charset="0"/>
              </a:rPr>
              <a:t>Existen límites a la participación en formas de arte que un cristiano debe observar? (Por ejemplo: danza/deportes que glorifican el cuerpo o drama que lleva un mensaje mundano). Dé otros ejemplos.</a:t>
            </a:r>
          </a:p>
          <a:p>
            <a:pPr marL="230188" indent="-230188">
              <a:lnSpc>
                <a:spcPct val="80000"/>
              </a:lnSpc>
              <a:spcBef>
                <a:spcPct val="0"/>
              </a:spcBef>
              <a:spcAft>
                <a:spcPts val="600"/>
              </a:spcAft>
              <a:buFont typeface="Verdana" panose="020B0604030504040204" pitchFamily="34" charset="0"/>
              <a:buAutoNum type="arabicPeriod"/>
              <a:tabLst>
                <a:tab pos="230188" algn="l"/>
              </a:tabLst>
            </a:pPr>
            <a:r>
              <a:rPr lang="es-ES" altLang="en-US" sz="1800" dirty="0" smtClean="0">
                <a:latin typeface="Calibri" panose="020F0502020204030204" pitchFamily="34" charset="0"/>
              </a:rPr>
              <a:t>¿</a:t>
            </a:r>
            <a:r>
              <a:rPr lang="es-ES" altLang="en-US" sz="1800" dirty="0">
                <a:latin typeface="Calibri" panose="020F0502020204030204" pitchFamily="34" charset="0"/>
              </a:rPr>
              <a:t>Qué sugiere Fil 4:8 sobre los criterios y la prioridad para involucrarse en las </a:t>
            </a:r>
            <a:r>
              <a:rPr lang="es-ES" altLang="en-US" sz="1800" dirty="0" smtClean="0">
                <a:latin typeface="Calibri" panose="020F0502020204030204" pitchFamily="34" charset="0"/>
              </a:rPr>
              <a:t>artes? (verdadero, respetable, justo, puro, </a:t>
            </a:r>
            <a:r>
              <a:rPr lang="es-ES" altLang="en-US" sz="1800" dirty="0">
                <a:latin typeface="Calibri" panose="020F0502020204030204" pitchFamily="34" charset="0"/>
              </a:rPr>
              <a:t>a</a:t>
            </a:r>
            <a:r>
              <a:rPr lang="es-ES" altLang="en-US" sz="1800" dirty="0" smtClean="0">
                <a:latin typeface="Calibri" panose="020F0502020204030204" pitchFamily="34" charset="0"/>
              </a:rPr>
              <a:t>mable, digno </a:t>
            </a:r>
            <a:r>
              <a:rPr lang="es-ES" altLang="en-US" sz="1800" dirty="0">
                <a:latin typeface="Calibri" panose="020F0502020204030204" pitchFamily="34" charset="0"/>
              </a:rPr>
              <a:t>de </a:t>
            </a:r>
            <a:r>
              <a:rPr lang="es-ES" altLang="en-US" sz="1800" dirty="0" smtClean="0">
                <a:latin typeface="Calibri" panose="020F0502020204030204" pitchFamily="34" charset="0"/>
              </a:rPr>
              <a:t>admiración)</a:t>
            </a:r>
            <a:endParaRPr lang="es-ES" altLang="en-US" sz="1800" dirty="0">
              <a:latin typeface="Calibri" panose="020F0502020204030204" pitchFamily="34" charset="0"/>
            </a:endParaRPr>
          </a:p>
        </p:txBody>
      </p:sp>
      <p:sp>
        <p:nvSpPr>
          <p:cNvPr id="13722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31429"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F36E49A-0C77-471E-8846-23F7A165F589}" type="slidenum">
              <a:rPr lang="en-US" altLang="en-US" sz="1400"/>
              <a:pPr algn="l" rtl="0">
                <a:spcBef>
                  <a:spcPct val="0"/>
                </a:spcBef>
                <a:buFontTx/>
                <a:buNone/>
              </a:pPr>
              <a:t>191</a:t>
            </a:fld>
            <a:endParaRPr lang="en-US" altLang="en-US" sz="1400"/>
          </a:p>
        </p:txBody>
      </p:sp>
    </p:spTree>
    <p:extLst>
      <p:ext uri="{BB962C8B-B14F-4D97-AF65-F5344CB8AC3E}">
        <p14:creationId xmlns:p14="http://schemas.microsoft.com/office/powerpoint/2010/main" val="3227638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7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73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733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73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73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232451" name="Picture 17"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2" name="Picture 1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1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4" name="Picture 1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3848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5" name="Picture 15"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6" name="Picture 16"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7" name="Picture 18"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8" name="Picture 19"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30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9" name="Picture 20"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0" name="Picture 21"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1" name="Picture 2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4480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2" name="Picture 2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3" name="Picture 2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48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64" name="Text Box 5"/>
          <p:cNvSpPr txBox="1">
            <a:spLocks noChangeArrowheads="1"/>
          </p:cNvSpPr>
          <p:nvPr/>
        </p:nvSpPr>
        <p:spPr bwMode="auto">
          <a:xfrm>
            <a:off x="359779" y="365125"/>
            <a:ext cx="86498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5400" dirty="0" smtClean="0">
                <a:solidFill>
                  <a:schemeClr val="bg1"/>
                </a:solidFill>
              </a:rPr>
              <a:t>La </a:t>
            </a:r>
            <a:r>
              <a:rPr lang="en-US" altLang="en-US" sz="5400" dirty="0" err="1" smtClean="0">
                <a:solidFill>
                  <a:schemeClr val="bg1"/>
                </a:solidFill>
              </a:rPr>
              <a:t>c</a:t>
            </a:r>
            <a:r>
              <a:rPr lang="en-US" altLang="en-US" sz="5400" dirty="0" err="1" smtClean="0">
                <a:solidFill>
                  <a:schemeClr val="bg1"/>
                </a:solidFill>
              </a:rPr>
              <a:t>osmovisión</a:t>
            </a:r>
            <a:r>
              <a:rPr lang="en-US" altLang="en-US" sz="5400" dirty="0" smtClean="0">
                <a:solidFill>
                  <a:schemeClr val="bg1"/>
                </a:solidFill>
              </a:rPr>
              <a:t> </a:t>
            </a:r>
            <a:r>
              <a:rPr lang="en-US" altLang="en-US" sz="5400" dirty="0" err="1">
                <a:solidFill>
                  <a:schemeClr val="bg1"/>
                </a:solidFill>
              </a:rPr>
              <a:t>cristiana</a:t>
            </a:r>
            <a:endParaRPr lang="en-US" altLang="en-US" sz="5400" dirty="0">
              <a:solidFill>
                <a:schemeClr val="bg1"/>
              </a:solidFill>
            </a:endParaRPr>
          </a:p>
        </p:txBody>
      </p:sp>
      <p:pic>
        <p:nvPicPr>
          <p:cNvPr id="232465" name="Picture 8" descr="01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http://upload.wikimedia.org/wikipedia/commons/2/2c/Rotating_earth_(large).gif">
            <a:hlinkClick r:id="rId4"/>
          </p:cNvPr>
          <p:cNvPicPr>
            <a:picLocks noChangeAspect="1" noChangeArrowheads="1" noCrop="1"/>
          </p:cNvPicPr>
          <p:nvPr/>
        </p:nvPicPr>
        <p:blipFill>
          <a:blip r:embed="rId5"/>
          <a:srcRect/>
          <a:stretch>
            <a:fillRect/>
          </a:stretch>
        </p:blipFill>
        <p:spPr bwMode="auto">
          <a:xfrm>
            <a:off x="1776046" y="1393580"/>
            <a:ext cx="5462954" cy="5462954"/>
          </a:xfrm>
          <a:prstGeom prst="rect">
            <a:avLst/>
          </a:prstGeom>
          <a:ln>
            <a:noFill/>
          </a:ln>
          <a:effectLst>
            <a:softEdge rad="112500"/>
          </a:effectLst>
        </p:spPr>
      </p:pic>
      <p:sp>
        <p:nvSpPr>
          <p:cNvPr id="23246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2704B0A-70DB-4B51-AD76-9F63D8F6E179}" type="slidenum">
              <a:rPr lang="en-US" altLang="en-US" sz="1400"/>
              <a:pPr algn="l" rtl="0">
                <a:spcBef>
                  <a:spcPct val="0"/>
                </a:spcBef>
                <a:buFontTx/>
                <a:buNone/>
              </a:pPr>
              <a:t>192</a:t>
            </a:fld>
            <a:endParaRPr lang="en-US" altLang="en-US" sz="1400"/>
          </a:p>
        </p:txBody>
      </p:sp>
    </p:spTree>
    <p:extLst>
      <p:ext uri="{BB962C8B-B14F-4D97-AF65-F5344CB8AC3E}">
        <p14:creationId xmlns:p14="http://schemas.microsoft.com/office/powerpoint/2010/main" val="41623511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20650"/>
            <a:ext cx="9144000" cy="609600"/>
          </a:xfrm>
        </p:spPr>
        <p:txBody>
          <a:bodyPr/>
          <a:lstStyle/>
          <a:p>
            <a:pPr rtl="0">
              <a:lnSpc>
                <a:spcPct val="80000"/>
              </a:lnSpc>
              <a:defRPr/>
            </a:pPr>
            <a:r>
              <a:rPr lang="en-US" altLang="en-US" dirty="0" err="1" smtClean="0"/>
              <a:t>Fundamentos</a:t>
            </a:r>
            <a:endParaRPr lang="en-US" altLang="en-US" sz="4000" dirty="0"/>
          </a:p>
        </p:txBody>
      </p:sp>
      <p:sp>
        <p:nvSpPr>
          <p:cNvPr id="31747" name="Rectangle 3"/>
          <p:cNvSpPr>
            <a:spLocks noGrp="1" noChangeArrowheads="1"/>
          </p:cNvSpPr>
          <p:nvPr>
            <p:ph type="body" idx="1"/>
          </p:nvPr>
        </p:nvSpPr>
        <p:spPr>
          <a:xfrm>
            <a:off x="76200" y="914400"/>
            <a:ext cx="8915400" cy="5943600"/>
          </a:xfrm>
        </p:spPr>
        <p:txBody>
          <a:bodyPr>
            <a:normAutofit/>
          </a:bodyPr>
          <a:lstStyle/>
          <a:p>
            <a:pPr marL="225425" indent="-225425" algn="l" rtl="0">
              <a:lnSpc>
                <a:spcPct val="90000"/>
              </a:lnSpc>
            </a:pPr>
            <a:r>
              <a:rPr lang="en-US" altLang="en-US" sz="2400" dirty="0" smtClean="0"/>
              <a:t>Hay un </a:t>
            </a:r>
            <a:r>
              <a:rPr lang="en-US" altLang="en-US" sz="2400" b="1" dirty="0" smtClean="0">
                <a:solidFill>
                  <a:schemeClr val="accent2"/>
                </a:solidFill>
              </a:rPr>
              <a:t>Dios personal e </a:t>
            </a:r>
            <a:r>
              <a:rPr lang="en-US" altLang="en-US" sz="2400" b="1" dirty="0" err="1" smtClean="0">
                <a:solidFill>
                  <a:schemeClr val="accent2"/>
                </a:solidFill>
              </a:rPr>
              <a:t>infinito</a:t>
            </a:r>
            <a:r>
              <a:rPr lang="en-US" altLang="en-US" sz="2400" dirty="0" smtClean="0"/>
              <a:t>.</a:t>
            </a:r>
          </a:p>
          <a:p>
            <a:pPr marL="568325" lvl="1" indent="-228600">
              <a:lnSpc>
                <a:spcPct val="90000"/>
              </a:lnSpc>
            </a:pPr>
            <a:r>
              <a:rPr lang="es-ES" sz="1800" dirty="0"/>
              <a:t>Por tanto, al Rey </a:t>
            </a:r>
            <a:r>
              <a:rPr lang="es-ES" sz="1800" dirty="0">
                <a:solidFill>
                  <a:srgbClr val="0000FF"/>
                </a:solidFill>
              </a:rPr>
              <a:t>eterno, inmortal, invisible</a:t>
            </a:r>
            <a:r>
              <a:rPr lang="es-ES" sz="1800" dirty="0"/>
              <a:t>, único Dios, </a:t>
            </a:r>
            <a:r>
              <a:rPr lang="es-ES" sz="1800" i="1" dirty="0"/>
              <a:t>a Él sea</a:t>
            </a:r>
            <a:r>
              <a:rPr lang="es-ES" sz="1800" dirty="0"/>
              <a:t> honor y gloria por los siglos de los siglos. Amén. </a:t>
            </a:r>
            <a:r>
              <a:rPr lang="en-US" altLang="en-US" sz="1800" dirty="0" smtClean="0"/>
              <a:t>(</a:t>
            </a:r>
            <a:r>
              <a:rPr lang="en-US" altLang="en-US" sz="1800" dirty="0"/>
              <a:t>I</a:t>
            </a:r>
            <a:r>
              <a:rPr lang="en-US" altLang="en-US" sz="1800" dirty="0" smtClean="0"/>
              <a:t> Tim 1:17)</a:t>
            </a:r>
          </a:p>
          <a:p>
            <a:pPr marL="568325" lvl="1" indent="-228600">
              <a:lnSpc>
                <a:spcPct val="90000"/>
              </a:lnSpc>
            </a:pPr>
            <a:r>
              <a:rPr lang="es-ES" altLang="en-US" sz="1800" dirty="0"/>
              <a:t>El Señor no se tarda en cumplir Su promesa, según algunos entienden la tardanza, sino que es </a:t>
            </a:r>
            <a:r>
              <a:rPr lang="es-ES" altLang="en-US" sz="1800" dirty="0">
                <a:solidFill>
                  <a:srgbClr val="0000FF"/>
                </a:solidFill>
              </a:rPr>
              <a:t>paciente</a:t>
            </a:r>
            <a:r>
              <a:rPr lang="es-ES" altLang="en-US" sz="1800" dirty="0"/>
              <a:t> para con ustedes, </a:t>
            </a:r>
            <a:r>
              <a:rPr lang="es-ES" altLang="en-US" sz="1800" dirty="0">
                <a:solidFill>
                  <a:srgbClr val="0000FF"/>
                </a:solidFill>
              </a:rPr>
              <a:t>no queriendo que nadie perezca</a:t>
            </a:r>
            <a:r>
              <a:rPr lang="es-ES" altLang="en-US" sz="1800" dirty="0"/>
              <a:t>, sino que todos vengan al arrepentimiento. </a:t>
            </a:r>
            <a:r>
              <a:rPr lang="en-US" altLang="en-US" sz="1800" dirty="0" smtClean="0"/>
              <a:t>(II Ped 3:9)</a:t>
            </a:r>
          </a:p>
          <a:p>
            <a:pPr marL="225425" indent="-225425" algn="l" rtl="0">
              <a:lnSpc>
                <a:spcPct val="90000"/>
              </a:lnSpc>
            </a:pPr>
            <a:r>
              <a:rPr lang="en-US" altLang="en-US" sz="2400" dirty="0" smtClean="0"/>
              <a:t>El </a:t>
            </a:r>
            <a:r>
              <a:rPr lang="en-US" altLang="en-US" sz="2400" b="1" dirty="0" smtClean="0">
                <a:solidFill>
                  <a:schemeClr val="accent2"/>
                </a:solidFill>
              </a:rPr>
              <a:t>hombre es </a:t>
            </a:r>
            <a:r>
              <a:rPr lang="en-US" altLang="en-US" sz="2400" b="1" dirty="0" err="1" smtClean="0">
                <a:solidFill>
                  <a:schemeClr val="accent2"/>
                </a:solidFill>
              </a:rPr>
              <a:t>espiritual</a:t>
            </a:r>
            <a:r>
              <a:rPr lang="en-US" altLang="en-US" sz="2400" b="1" dirty="0" smtClean="0">
                <a:solidFill>
                  <a:schemeClr val="accent2"/>
                </a:solidFill>
              </a:rPr>
              <a:t>.</a:t>
            </a:r>
            <a:endParaRPr lang="en-US" altLang="en-US" sz="2400" dirty="0" smtClean="0"/>
          </a:p>
          <a:p>
            <a:pPr marL="568325" lvl="1" indent="-228600">
              <a:lnSpc>
                <a:spcPct val="90000"/>
              </a:lnSpc>
            </a:pPr>
            <a:r>
              <a:rPr lang="es-ES" altLang="en-US" sz="1800" dirty="0"/>
              <a:t>Digo: ¿Qué es el hombre para que te acuerdes de él, </a:t>
            </a:r>
            <a:r>
              <a:rPr lang="es-ES" altLang="en-US" sz="1800" dirty="0" smtClean="0"/>
              <a:t/>
            </a:r>
            <a:br>
              <a:rPr lang="es-ES" altLang="en-US" sz="1800" dirty="0" smtClean="0"/>
            </a:br>
            <a:r>
              <a:rPr lang="es-ES" altLang="en-US" sz="1800" dirty="0" smtClean="0"/>
              <a:t>Y </a:t>
            </a:r>
            <a:r>
              <a:rPr lang="es-ES" altLang="en-US" sz="1800" dirty="0"/>
              <a:t>el hijo del hombre para que lo cuides? </a:t>
            </a:r>
            <a:r>
              <a:rPr lang="es-ES" altLang="en-US" sz="1800" dirty="0" smtClean="0"/>
              <a:t/>
            </a:r>
            <a:br>
              <a:rPr lang="es-ES" altLang="en-US" sz="1800" dirty="0" smtClean="0"/>
            </a:br>
            <a:r>
              <a:rPr lang="es-ES" altLang="en-US" sz="1800" dirty="0" smtClean="0"/>
              <a:t>¡Sin </a:t>
            </a:r>
            <a:r>
              <a:rPr lang="es-ES" altLang="en-US" sz="1800" dirty="0"/>
              <a:t>embargo, lo has hecho </a:t>
            </a:r>
            <a:r>
              <a:rPr lang="es-ES" altLang="en-US" sz="1800" dirty="0">
                <a:solidFill>
                  <a:srgbClr val="0000FF"/>
                </a:solidFill>
              </a:rPr>
              <a:t>un poco menor que los ángeles</a:t>
            </a:r>
            <a:r>
              <a:rPr lang="es-ES" altLang="en-US" sz="1800" dirty="0"/>
              <a:t>, </a:t>
            </a:r>
            <a:r>
              <a:rPr lang="es-ES" altLang="en-US" sz="1800" dirty="0" smtClean="0"/>
              <a:t/>
            </a:r>
            <a:br>
              <a:rPr lang="es-ES" altLang="en-US" sz="1800" dirty="0" smtClean="0"/>
            </a:br>
            <a:r>
              <a:rPr lang="es-ES" altLang="en-US" sz="1800" dirty="0" smtClean="0"/>
              <a:t>Y </a:t>
            </a:r>
            <a:r>
              <a:rPr lang="es-ES" altLang="en-US" sz="1800" dirty="0"/>
              <a:t>lo </a:t>
            </a:r>
            <a:r>
              <a:rPr lang="es-ES" altLang="en-US" sz="1800" dirty="0">
                <a:solidFill>
                  <a:srgbClr val="0000FF"/>
                </a:solidFill>
              </a:rPr>
              <a:t>coronas de gloria y majestad</a:t>
            </a:r>
            <a:r>
              <a:rPr lang="es-ES" altLang="en-US" sz="1800" dirty="0"/>
              <a:t>! </a:t>
            </a:r>
            <a:r>
              <a:rPr lang="en-US" altLang="en-US" sz="1800" dirty="0" smtClean="0"/>
              <a:t>(Sal 8:4,5)</a:t>
            </a:r>
          </a:p>
          <a:p>
            <a:pPr marL="225425" indent="-225425" algn="l" rtl="0">
              <a:lnSpc>
                <a:spcPct val="90000"/>
              </a:lnSpc>
            </a:pPr>
            <a:r>
              <a:rPr lang="en-US" altLang="en-US" sz="2400" dirty="0" smtClean="0"/>
              <a:t>El</a:t>
            </a:r>
            <a:r>
              <a:rPr lang="en-US" altLang="en-US" sz="2400" b="1" dirty="0" smtClean="0">
                <a:solidFill>
                  <a:schemeClr val="accent2"/>
                </a:solidFill>
              </a:rPr>
              <a:t> </a:t>
            </a:r>
            <a:r>
              <a:rPr lang="en-US" altLang="en-US" sz="2400" b="1" dirty="0" err="1" smtClean="0">
                <a:solidFill>
                  <a:schemeClr val="accent2"/>
                </a:solidFill>
              </a:rPr>
              <a:t>mundo</a:t>
            </a:r>
            <a:r>
              <a:rPr lang="en-US" altLang="en-US" sz="2400" b="1" dirty="0" smtClean="0">
                <a:solidFill>
                  <a:schemeClr val="accent2"/>
                </a:solidFill>
              </a:rPr>
              <a:t> </a:t>
            </a:r>
            <a:r>
              <a:rPr lang="en-US" altLang="en-US" sz="2400" b="1" dirty="0" err="1" smtClean="0">
                <a:solidFill>
                  <a:schemeClr val="accent2"/>
                </a:solidFill>
              </a:rPr>
              <a:t>está</a:t>
            </a:r>
            <a:r>
              <a:rPr lang="en-US" altLang="en-US" sz="2400" b="1" dirty="0" smtClean="0">
                <a:solidFill>
                  <a:schemeClr val="accent2"/>
                </a:solidFill>
              </a:rPr>
              <a:t> </a:t>
            </a:r>
            <a:r>
              <a:rPr lang="en-US" altLang="en-US" sz="2400" b="1" dirty="0" err="1" smtClean="0">
                <a:solidFill>
                  <a:schemeClr val="accent2"/>
                </a:solidFill>
              </a:rPr>
              <a:t>caído</a:t>
            </a:r>
            <a:r>
              <a:rPr lang="en-US" altLang="en-US" sz="2400" dirty="0" smtClean="0"/>
              <a:t>.</a:t>
            </a:r>
          </a:p>
          <a:p>
            <a:pPr marL="568325" lvl="1" indent="-228600">
              <a:lnSpc>
                <a:spcPct val="90000"/>
              </a:lnSpc>
            </a:pPr>
            <a:r>
              <a:rPr lang="es-ES" altLang="en-US" sz="1800" dirty="0"/>
              <a:t>Por tanto, tal como el pecado </a:t>
            </a:r>
            <a:r>
              <a:rPr lang="es-ES" altLang="en-US" sz="1800" dirty="0">
                <a:solidFill>
                  <a:srgbClr val="0000FF"/>
                </a:solidFill>
              </a:rPr>
              <a:t>entró en el mundo </a:t>
            </a:r>
            <a:r>
              <a:rPr lang="es-ES" altLang="en-US" sz="1800" dirty="0"/>
              <a:t>por medio de un hombre, y por medio del pecado la muerte, así también </a:t>
            </a:r>
            <a:r>
              <a:rPr lang="es-ES" altLang="en-US" sz="1800" dirty="0">
                <a:solidFill>
                  <a:srgbClr val="0000FF"/>
                </a:solidFill>
              </a:rPr>
              <a:t>la muerte se extendió a todos los hombres</a:t>
            </a:r>
            <a:r>
              <a:rPr lang="es-ES" altLang="en-US" sz="1800" dirty="0"/>
              <a:t>, porque todos </a:t>
            </a:r>
            <a:r>
              <a:rPr lang="es-ES" altLang="en-US" sz="1800" dirty="0" smtClean="0"/>
              <a:t>pecaron</a:t>
            </a:r>
            <a:r>
              <a:rPr lang="en-US" altLang="en-US" sz="1800" dirty="0" smtClean="0"/>
              <a:t>... (Rom 5:12)</a:t>
            </a:r>
          </a:p>
          <a:p>
            <a:pPr marL="568325" lvl="1" indent="-228600">
              <a:lnSpc>
                <a:spcPct val="90000"/>
              </a:lnSpc>
            </a:pPr>
            <a:r>
              <a:rPr lang="es-ES" altLang="en-US" sz="1800" dirty="0"/>
              <a:t>Porque </a:t>
            </a:r>
            <a:r>
              <a:rPr lang="es-ES" altLang="en-US" sz="1800" dirty="0">
                <a:solidFill>
                  <a:srgbClr val="0000FF"/>
                </a:solidFill>
              </a:rPr>
              <a:t>la creación fue sometida a vanidad</a:t>
            </a:r>
            <a:r>
              <a:rPr lang="es-ES" altLang="en-US" sz="1800" dirty="0"/>
              <a:t>, no de su propia voluntad, sino por causa de Aquel que la sometió, en la esperanza </a:t>
            </a:r>
            <a:r>
              <a:rPr lang="es-ES" altLang="en-US" sz="1800" dirty="0" smtClean="0"/>
              <a:t>21</a:t>
            </a:r>
            <a:r>
              <a:rPr lang="es-ES" altLang="en-US" sz="1800" dirty="0"/>
              <a:t>  de que la creación misma será también liberada de </a:t>
            </a:r>
            <a:r>
              <a:rPr lang="es-ES" altLang="en-US" sz="1800" dirty="0">
                <a:solidFill>
                  <a:srgbClr val="0000FF"/>
                </a:solidFill>
              </a:rPr>
              <a:t>la esclavitud de la corrupción </a:t>
            </a:r>
            <a:r>
              <a:rPr lang="es-ES" altLang="en-US" sz="1800" dirty="0"/>
              <a:t>a la libertad de la gloria de los hijos de </a:t>
            </a:r>
            <a:r>
              <a:rPr lang="es-ES" altLang="en-US" sz="1800" dirty="0" smtClean="0"/>
              <a:t>Dios. 22</a:t>
            </a:r>
            <a:r>
              <a:rPr lang="es-ES" altLang="en-US" sz="1800" dirty="0"/>
              <a:t>  Pues sabemos que </a:t>
            </a:r>
            <a:r>
              <a:rPr lang="es-ES" altLang="en-US" sz="1800" dirty="0">
                <a:solidFill>
                  <a:srgbClr val="0000FF"/>
                </a:solidFill>
              </a:rPr>
              <a:t>la creación entera gime y sufre </a:t>
            </a:r>
            <a:r>
              <a:rPr lang="es-ES" altLang="en-US" sz="1800" dirty="0"/>
              <a:t>hasta ahora dolores de parto</a:t>
            </a:r>
            <a:r>
              <a:rPr lang="es-ES" altLang="en-US" sz="1800" dirty="0" smtClean="0"/>
              <a:t>.</a:t>
            </a:r>
            <a:r>
              <a:rPr lang="en-US" altLang="en-US" sz="1800" dirty="0" smtClean="0"/>
              <a:t> (Rom 8:20-22)</a:t>
            </a:r>
          </a:p>
        </p:txBody>
      </p:sp>
      <p:sp>
        <p:nvSpPr>
          <p:cNvPr id="3686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61A749E-9C77-43D1-B707-B72C35169139}" type="slidenum">
              <a:rPr lang="en-US" altLang="en-US" sz="1400"/>
              <a:pPr algn="l" rtl="0">
                <a:spcBef>
                  <a:spcPct val="0"/>
                </a:spcBef>
                <a:buFontTx/>
                <a:buNone/>
              </a:pPr>
              <a:t>193</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3044452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163"/>
            <a:ext cx="9144000" cy="609600"/>
          </a:xfrm>
        </p:spPr>
        <p:txBody>
          <a:bodyPr/>
          <a:lstStyle/>
          <a:p>
            <a:pPr>
              <a:lnSpc>
                <a:spcPct val="80000"/>
              </a:lnSpc>
              <a:defRPr/>
            </a:pPr>
            <a:r>
              <a:rPr lang="en-US" altLang="en-US" dirty="0" err="1" smtClean="0"/>
              <a:t>Fundamentos</a:t>
            </a:r>
            <a:endParaRPr lang="en-US" altLang="en-US" sz="2400" dirty="0"/>
          </a:p>
        </p:txBody>
      </p:sp>
      <p:sp>
        <p:nvSpPr>
          <p:cNvPr id="32771" name="Rectangle 3"/>
          <p:cNvSpPr>
            <a:spLocks noGrp="1" noChangeArrowheads="1"/>
          </p:cNvSpPr>
          <p:nvPr>
            <p:ph type="body" idx="1"/>
          </p:nvPr>
        </p:nvSpPr>
        <p:spPr>
          <a:xfrm>
            <a:off x="76200" y="685800"/>
            <a:ext cx="8991600" cy="6096000"/>
          </a:xfrm>
        </p:spPr>
        <p:txBody>
          <a:bodyPr>
            <a:normAutofit lnSpcReduction="10000"/>
          </a:bodyPr>
          <a:lstStyle/>
          <a:p>
            <a:pPr marL="225425" indent="-225425" algn="l" rtl="0">
              <a:lnSpc>
                <a:spcPct val="90000"/>
              </a:lnSpc>
            </a:pPr>
            <a:r>
              <a:rPr lang="en-US" altLang="en-US" sz="2400" dirty="0" smtClean="0"/>
              <a:t>La </a:t>
            </a:r>
            <a:r>
              <a:rPr lang="en-US" altLang="en-US" sz="2400" dirty="0" err="1" smtClean="0"/>
              <a:t>Biblia</a:t>
            </a:r>
            <a:r>
              <a:rPr lang="en-US" altLang="en-US" sz="2400" dirty="0" smtClean="0"/>
              <a:t> es la </a:t>
            </a:r>
            <a:r>
              <a:rPr lang="en-US" altLang="en-US" sz="2400" b="1" dirty="0" err="1" smtClean="0">
                <a:solidFill>
                  <a:schemeClr val="accent2"/>
                </a:solidFill>
              </a:rPr>
              <a:t>revelación</a:t>
            </a:r>
            <a:r>
              <a:rPr lang="en-US" altLang="en-US" sz="2400" b="1" dirty="0" smtClean="0">
                <a:solidFill>
                  <a:schemeClr val="accent2"/>
                </a:solidFill>
              </a:rPr>
              <a:t> </a:t>
            </a:r>
            <a:r>
              <a:rPr lang="en-US" altLang="en-US" sz="2400" b="1" dirty="0" err="1" smtClean="0">
                <a:solidFill>
                  <a:schemeClr val="accent2"/>
                </a:solidFill>
              </a:rPr>
              <a:t>proposicional</a:t>
            </a:r>
            <a:r>
              <a:rPr lang="en-US" altLang="en-US" sz="2400" b="1" dirty="0" smtClean="0">
                <a:solidFill>
                  <a:schemeClr val="accent2"/>
                </a:solidFill>
              </a:rPr>
              <a:t> </a:t>
            </a:r>
            <a:r>
              <a:rPr lang="en-US" altLang="en-US" sz="2400" dirty="0" smtClean="0"/>
              <a:t>de Dios.</a:t>
            </a:r>
          </a:p>
          <a:p>
            <a:pPr marL="568325" lvl="1" indent="-228600">
              <a:lnSpc>
                <a:spcPct val="90000"/>
              </a:lnSpc>
            </a:pPr>
            <a:r>
              <a:rPr lang="en-US" altLang="en-US" sz="1800" dirty="0" smtClean="0"/>
              <a:t>…</a:t>
            </a:r>
            <a:r>
              <a:rPr lang="es-ES" sz="1800" dirty="0"/>
              <a:t>Pero ante todo sepan esto, que ninguna profecía de la Escritura es </a:t>
            </a:r>
            <a:r>
              <a:rPr lang="es-ES" sz="1800" i="1" dirty="0"/>
              <a:t>asunto</a:t>
            </a:r>
            <a:r>
              <a:rPr lang="es-ES" sz="1800" dirty="0"/>
              <a:t> de interpretación personal, </a:t>
            </a:r>
            <a:r>
              <a:rPr lang="es-ES" sz="1800" dirty="0" smtClean="0"/>
              <a:t>21 </a:t>
            </a:r>
            <a:r>
              <a:rPr lang="es-ES" altLang="en-US" sz="1800" dirty="0" smtClean="0"/>
              <a:t>pues </a:t>
            </a:r>
            <a:r>
              <a:rPr lang="es-ES" altLang="en-US" sz="1800" dirty="0"/>
              <a:t>ninguna profecía fue dada jamás por un acto de voluntad humana, sino que </a:t>
            </a:r>
            <a:r>
              <a:rPr lang="es-ES" altLang="en-US" sz="1800" dirty="0">
                <a:solidFill>
                  <a:srgbClr val="0000FF"/>
                </a:solidFill>
              </a:rPr>
              <a:t>hombres inspirados por el Espíritu Santo hablaron de parte de Dios</a:t>
            </a:r>
            <a:r>
              <a:rPr lang="es-ES" altLang="en-US" sz="1800" dirty="0"/>
              <a:t>.  </a:t>
            </a:r>
            <a:r>
              <a:rPr lang="en-US" altLang="en-US" sz="1800" dirty="0" smtClean="0"/>
              <a:t>(II Ped 1:20,1).</a:t>
            </a:r>
          </a:p>
          <a:p>
            <a:pPr marL="568325" lvl="1" indent="-228600">
              <a:lnSpc>
                <a:spcPct val="90000"/>
              </a:lnSpc>
            </a:pPr>
            <a:r>
              <a:rPr lang="en-US" altLang="en-US" sz="1800" dirty="0" smtClean="0"/>
              <a:t>…</a:t>
            </a:r>
            <a:r>
              <a:rPr lang="es-ES" altLang="en-US" sz="1800" dirty="0"/>
              <a:t>de lo cual también hablamos, no con palabras enseñadas por sabiduría humana, sino con las </a:t>
            </a:r>
            <a:r>
              <a:rPr lang="es-ES" altLang="en-US" sz="1800" dirty="0">
                <a:solidFill>
                  <a:srgbClr val="0000FF"/>
                </a:solidFill>
              </a:rPr>
              <a:t>enseñadas por el Espíritu</a:t>
            </a:r>
            <a:r>
              <a:rPr lang="es-ES" altLang="en-US" sz="1800" dirty="0"/>
              <a:t>, combinando </a:t>
            </a:r>
            <a:r>
              <a:rPr lang="es-ES" altLang="en-US" sz="1800" dirty="0">
                <a:solidFill>
                  <a:srgbClr val="0000FF"/>
                </a:solidFill>
              </a:rPr>
              <a:t>pensamientos espirituales con palabras espirituales</a:t>
            </a:r>
            <a:r>
              <a:rPr lang="es-ES" altLang="en-US" sz="1800" dirty="0"/>
              <a:t>.  </a:t>
            </a:r>
            <a:r>
              <a:rPr lang="en-US" altLang="en-US" sz="1800" dirty="0" smtClean="0"/>
              <a:t>(</a:t>
            </a:r>
            <a:r>
              <a:rPr lang="en-US" altLang="en-US" sz="1800" dirty="0"/>
              <a:t>I</a:t>
            </a:r>
            <a:r>
              <a:rPr lang="en-US" altLang="en-US" sz="1800" dirty="0" smtClean="0"/>
              <a:t> </a:t>
            </a:r>
            <a:r>
              <a:rPr lang="en-US" altLang="en-US" sz="1800" dirty="0" err="1" smtClean="0"/>
              <a:t>Cor</a:t>
            </a:r>
            <a:r>
              <a:rPr lang="en-US" altLang="en-US" sz="1800" dirty="0" smtClean="0"/>
              <a:t> 2:13)</a:t>
            </a:r>
          </a:p>
          <a:p>
            <a:pPr marL="225425" indent="-225425" algn="l" rtl="0">
              <a:lnSpc>
                <a:spcPct val="90000"/>
              </a:lnSpc>
            </a:pPr>
            <a:r>
              <a:rPr lang="en-US" altLang="en-US" sz="2400" b="1" dirty="0" err="1" smtClean="0">
                <a:solidFill>
                  <a:schemeClr val="accent2"/>
                </a:solidFill>
              </a:rPr>
              <a:t>Jesús</a:t>
            </a:r>
            <a:r>
              <a:rPr lang="en-US" altLang="en-US" sz="2400" b="1" dirty="0" smtClean="0">
                <a:solidFill>
                  <a:schemeClr val="accent2"/>
                </a:solidFill>
              </a:rPr>
              <a:t> vino</a:t>
            </a:r>
            <a:r>
              <a:rPr lang="en-US" altLang="en-US" sz="2400" dirty="0" smtClean="0"/>
              <a:t>, Dios </a:t>
            </a:r>
            <a:r>
              <a:rPr lang="en-US" altLang="en-US" sz="2400" dirty="0" err="1" smtClean="0"/>
              <a:t>hecho</a:t>
            </a:r>
            <a:r>
              <a:rPr lang="en-US" altLang="en-US" sz="2400" dirty="0" smtClean="0"/>
              <a:t> carne, para </a:t>
            </a:r>
            <a:r>
              <a:rPr lang="en-US" altLang="en-US" sz="2400" dirty="0" err="1" smtClean="0"/>
              <a:t>salvar</a:t>
            </a:r>
            <a:r>
              <a:rPr lang="en-US" altLang="en-US" sz="2400" dirty="0" smtClean="0"/>
              <a:t> al hombre del </a:t>
            </a:r>
            <a:r>
              <a:rPr lang="en-US" altLang="en-US" sz="2400" dirty="0" err="1" smtClean="0"/>
              <a:t>pecado</a:t>
            </a:r>
            <a:r>
              <a:rPr lang="en-US" altLang="en-US" sz="2400" dirty="0" smtClean="0"/>
              <a:t>.</a:t>
            </a:r>
          </a:p>
          <a:p>
            <a:pPr marL="568325" lvl="1" indent="-228600">
              <a:lnSpc>
                <a:spcPct val="90000"/>
              </a:lnSpc>
            </a:pPr>
            <a:r>
              <a:rPr lang="es-ES" altLang="en-US" sz="1800" dirty="0" smtClean="0"/>
              <a:t>El </a:t>
            </a:r>
            <a:r>
              <a:rPr lang="es-ES" altLang="en-US" sz="1800" dirty="0"/>
              <a:t>Verbo se hizo carne, y habitó entre nosotros, y </a:t>
            </a:r>
            <a:r>
              <a:rPr lang="es-ES" altLang="en-US" sz="1800" dirty="0">
                <a:solidFill>
                  <a:srgbClr val="0000FF"/>
                </a:solidFill>
              </a:rPr>
              <a:t>vimos Su gloria, gloria como del unigénito del Padre</a:t>
            </a:r>
            <a:r>
              <a:rPr lang="es-ES" altLang="en-US" sz="1800" dirty="0"/>
              <a:t>, lleno de gracia y de verdad. </a:t>
            </a:r>
            <a:r>
              <a:rPr lang="en-US" altLang="en-US" sz="1800" dirty="0" smtClean="0"/>
              <a:t>(Juan 1:14</a:t>
            </a:r>
            <a:r>
              <a:rPr lang="en-US" altLang="en-US" sz="1800" dirty="0" smtClean="0"/>
              <a:t>)</a:t>
            </a:r>
            <a:r>
              <a:rPr lang="es-ES" altLang="en-US" sz="1800" dirty="0"/>
              <a:t> </a:t>
            </a:r>
            <a:endParaRPr lang="es-ES" altLang="en-US" sz="1800" dirty="0" smtClean="0"/>
          </a:p>
          <a:p>
            <a:pPr marL="568325" lvl="1" indent="-228600">
              <a:lnSpc>
                <a:spcPct val="90000"/>
              </a:lnSpc>
            </a:pPr>
            <a:r>
              <a:rPr lang="es-ES" altLang="en-US" sz="1800" dirty="0" smtClean="0"/>
              <a:t>Palabra </a:t>
            </a:r>
            <a:r>
              <a:rPr lang="es-ES" altLang="en-US" sz="1800" dirty="0"/>
              <a:t>fiel y digna de ser aceptada por todos: Cristo </a:t>
            </a:r>
            <a:r>
              <a:rPr lang="es-ES" altLang="en-US" sz="1800" dirty="0">
                <a:solidFill>
                  <a:srgbClr val="0000FF"/>
                </a:solidFill>
              </a:rPr>
              <a:t>Jesús vino al mundo para salvar a los pecadores</a:t>
            </a:r>
            <a:r>
              <a:rPr lang="es-ES" altLang="en-US" sz="1800" dirty="0"/>
              <a:t>, entre los cuales yo soy el primero</a:t>
            </a:r>
            <a:r>
              <a:rPr lang="en-US" altLang="en-US" sz="1800" dirty="0"/>
              <a:t>... (I Tim 1:15</a:t>
            </a:r>
            <a:r>
              <a:rPr lang="en-US" altLang="en-US" sz="1800" dirty="0" smtClean="0"/>
              <a:t>)</a:t>
            </a:r>
            <a:endParaRPr lang="en-US" altLang="en-US" sz="1800" dirty="0" smtClean="0"/>
          </a:p>
          <a:p>
            <a:pPr marL="225425" indent="-225425" algn="l" rtl="0">
              <a:lnSpc>
                <a:spcPct val="90000"/>
              </a:lnSpc>
            </a:pPr>
            <a:r>
              <a:rPr lang="en-US" altLang="en-US" sz="2400" dirty="0" smtClean="0"/>
              <a:t>El </a:t>
            </a:r>
            <a:r>
              <a:rPr lang="en-US" altLang="en-US" sz="2400" b="1" dirty="0" err="1" smtClean="0">
                <a:solidFill>
                  <a:schemeClr val="accent2"/>
                </a:solidFill>
              </a:rPr>
              <a:t>universo</a:t>
            </a:r>
            <a:r>
              <a:rPr lang="en-US" altLang="en-US" sz="2400" b="1" dirty="0" smtClean="0">
                <a:solidFill>
                  <a:schemeClr val="accent2"/>
                </a:solidFill>
              </a:rPr>
              <a:t> es temporal</a:t>
            </a:r>
            <a:r>
              <a:rPr lang="en-US" altLang="en-US" sz="2400" dirty="0" smtClean="0"/>
              <a:t>, </a:t>
            </a:r>
            <a:r>
              <a:rPr lang="en-US" altLang="en-US" sz="2400" dirty="0" err="1" smtClean="0"/>
              <a:t>esperando</a:t>
            </a:r>
            <a:r>
              <a:rPr lang="en-US" altLang="en-US" sz="2400" dirty="0" smtClean="0"/>
              <a:t> el </a:t>
            </a:r>
            <a:r>
              <a:rPr lang="en-US" altLang="en-US" sz="2400" dirty="0" err="1" smtClean="0"/>
              <a:t>Juicio</a:t>
            </a:r>
            <a:r>
              <a:rPr lang="en-US" altLang="en-US" sz="2400" dirty="0" smtClean="0"/>
              <a:t>.</a:t>
            </a:r>
          </a:p>
          <a:p>
            <a:pPr marL="568325" lvl="1" indent="-228600">
              <a:lnSpc>
                <a:spcPct val="90000"/>
              </a:lnSpc>
            </a:pPr>
            <a:r>
              <a:rPr lang="es-ES" altLang="en-US" sz="1800" dirty="0"/>
              <a:t>Pero el día del Señor vendrá como ladrón, en el cual los cielos pasarán con gran estruendo, y los elementos serán destruidos con fuego intenso, y </a:t>
            </a:r>
            <a:r>
              <a:rPr lang="es-ES" altLang="en-US" sz="1800" dirty="0">
                <a:solidFill>
                  <a:srgbClr val="0000FF"/>
                </a:solidFill>
              </a:rPr>
              <a:t>la tierra y las obras que hay en ella serán quemadas.</a:t>
            </a:r>
            <a:r>
              <a:rPr lang="es-ES" altLang="en-US" sz="1800" dirty="0"/>
              <a:t>  </a:t>
            </a:r>
            <a:r>
              <a:rPr lang="en-US" altLang="en-US" sz="1800" dirty="0" smtClean="0"/>
              <a:t>(II Pedro 3:10)</a:t>
            </a:r>
          </a:p>
          <a:p>
            <a:pPr marL="568325" lvl="1" indent="-228600">
              <a:lnSpc>
                <a:spcPct val="90000"/>
              </a:lnSpc>
            </a:pPr>
            <a:r>
              <a:rPr lang="es-ES" altLang="en-US" sz="1800" dirty="0"/>
              <a:t>Y así como está decretado que los hombres mueran una sola vez, </a:t>
            </a:r>
            <a:r>
              <a:rPr lang="es-ES" altLang="en-US" sz="1800" dirty="0">
                <a:solidFill>
                  <a:srgbClr val="0000FF"/>
                </a:solidFill>
              </a:rPr>
              <a:t>y después de esto, el </a:t>
            </a:r>
            <a:r>
              <a:rPr lang="es-ES" altLang="en-US" sz="1800" dirty="0" smtClean="0">
                <a:solidFill>
                  <a:srgbClr val="0000FF"/>
                </a:solidFill>
              </a:rPr>
              <a:t>juicio</a:t>
            </a:r>
            <a:r>
              <a:rPr lang="es-ES" altLang="en-US" sz="1800" dirty="0" smtClean="0"/>
              <a:t>… </a:t>
            </a:r>
            <a:r>
              <a:rPr lang="en-US" altLang="en-US" sz="1800" dirty="0" smtClean="0"/>
              <a:t>(</a:t>
            </a:r>
            <a:r>
              <a:rPr lang="en-US" altLang="en-US" sz="1800" dirty="0" err="1" smtClean="0"/>
              <a:t>Heb</a:t>
            </a:r>
            <a:r>
              <a:rPr lang="en-US" altLang="en-US" sz="1800" dirty="0" smtClean="0"/>
              <a:t> 9:27)</a:t>
            </a:r>
          </a:p>
        </p:txBody>
      </p:sp>
      <p:sp>
        <p:nvSpPr>
          <p:cNvPr id="3789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3069E0B-3872-442E-AE36-2E610DC17923}" type="slidenum">
              <a:rPr lang="en-US" altLang="en-US" sz="1400"/>
              <a:pPr algn="l" rtl="0">
                <a:spcBef>
                  <a:spcPct val="0"/>
                </a:spcBef>
                <a:buFontTx/>
                <a:buNone/>
              </a:pPr>
              <a:t>194</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396438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a:t>Lección 1 – Lógica de la lección, parte 1</a:t>
            </a:r>
            <a:br>
              <a:rPr lang="en-US" altLang="en-US" sz="2000" dirty="0"/>
            </a:br>
            <a:r>
              <a:rPr lang="en-US" altLang="en-US" sz="2800" dirty="0"/>
              <a:t>Fundamentos de la </a:t>
            </a:r>
            <a:r>
              <a:rPr lang="en-US" altLang="en-US" sz="2800" dirty="0" err="1" smtClean="0"/>
              <a:t>cosmovisión</a:t>
            </a:r>
            <a:r>
              <a:rPr lang="en-US" altLang="en-US" sz="2800" dirty="0" smtClean="0"/>
              <a:t> </a:t>
            </a:r>
            <a:r>
              <a:rPr lang="en-US" altLang="en-US" sz="2800" dirty="0" err="1" smtClean="0"/>
              <a:t>cristiana</a:t>
            </a:r>
            <a:endParaRPr lang="en-US" altLang="en-US" sz="4400" dirty="0"/>
          </a:p>
        </p:txBody>
      </p:sp>
      <p:sp>
        <p:nvSpPr>
          <p:cNvPr id="31747" name="Rectangle 3"/>
          <p:cNvSpPr>
            <a:spLocks noGrp="1" noChangeArrowheads="1"/>
          </p:cNvSpPr>
          <p:nvPr>
            <p:ph type="body" idx="1"/>
          </p:nvPr>
        </p:nvSpPr>
        <p:spPr>
          <a:xfrm>
            <a:off x="76200" y="1143000"/>
            <a:ext cx="8991600" cy="5562600"/>
          </a:xfrm>
        </p:spPr>
        <p:txBody>
          <a:bodyPr>
            <a:normAutofit fontScale="92500" lnSpcReduction="10000"/>
          </a:bodyPr>
          <a:lstStyle/>
          <a:p>
            <a:pPr marL="225425" indent="-225425"/>
            <a:r>
              <a:rPr lang="es-ES" altLang="en-US" sz="2400" dirty="0" smtClean="0"/>
              <a:t>Hay </a:t>
            </a:r>
            <a:r>
              <a:rPr lang="es-ES" altLang="en-US" sz="2400" dirty="0"/>
              <a:t>un </a:t>
            </a:r>
            <a:r>
              <a:rPr lang="es-ES" altLang="en-US" sz="2400" b="1" dirty="0">
                <a:solidFill>
                  <a:schemeClr val="accent6"/>
                </a:solidFill>
              </a:rPr>
              <a:t>Dios personal e infinito</a:t>
            </a:r>
            <a:r>
              <a:rPr lang="es-ES" altLang="en-US" sz="2400" dirty="0"/>
              <a:t>.</a:t>
            </a:r>
          </a:p>
          <a:p>
            <a:pPr marL="625475" lvl="1" indent="-225425"/>
            <a:r>
              <a:rPr lang="es-ES" altLang="en-US" sz="2000" dirty="0" smtClean="0"/>
              <a:t>El </a:t>
            </a:r>
            <a:r>
              <a:rPr lang="es-ES" altLang="en-US" sz="2000" dirty="0"/>
              <a:t>Creador original (real, aparte de nuestra conciencia)</a:t>
            </a:r>
          </a:p>
          <a:p>
            <a:pPr marL="625475" lvl="1" indent="-225425"/>
            <a:r>
              <a:rPr lang="es-ES" altLang="en-US" sz="2000" dirty="0" smtClean="0"/>
              <a:t>Con </a:t>
            </a:r>
            <a:r>
              <a:rPr lang="es-ES" altLang="en-US" sz="2000" dirty="0"/>
              <a:t>personalidad (conocimiento y relaciones) y comunicación</a:t>
            </a:r>
          </a:p>
          <a:p>
            <a:pPr marL="625475" lvl="1" indent="-225425"/>
            <a:r>
              <a:rPr lang="es-ES" altLang="en-US" sz="2000" dirty="0" smtClean="0"/>
              <a:t>Existente </a:t>
            </a:r>
            <a:r>
              <a:rPr lang="es-ES" altLang="en-US" sz="2000" dirty="0"/>
              <a:t>fuera del tiempo y el espacio</a:t>
            </a:r>
          </a:p>
          <a:p>
            <a:pPr marL="625475" lvl="1" indent="-225425"/>
            <a:r>
              <a:rPr lang="es-ES" altLang="en-US" sz="2000" dirty="0" smtClean="0"/>
              <a:t>Inminente </a:t>
            </a:r>
            <a:r>
              <a:rPr lang="es-ES" altLang="en-US" sz="2000" dirty="0"/>
              <a:t>y actuando y en el mundo </a:t>
            </a:r>
            <a:r>
              <a:rPr lang="es-ES" altLang="en-US" sz="2000" dirty="0" smtClean="0"/>
              <a:t>(</a:t>
            </a:r>
            <a:r>
              <a:rPr lang="es-ES" altLang="en-US" sz="2000" dirty="0" smtClean="0"/>
              <a:t>sigue controlando</a:t>
            </a:r>
            <a:r>
              <a:rPr lang="es-ES" altLang="en-US" sz="2000" dirty="0" smtClean="0"/>
              <a:t>)</a:t>
            </a:r>
            <a:endParaRPr lang="es-ES" altLang="en-US" sz="2000" dirty="0"/>
          </a:p>
          <a:p>
            <a:pPr marL="225425" indent="-225425"/>
            <a:r>
              <a:rPr lang="es-ES" altLang="en-US" sz="2400" dirty="0" smtClean="0"/>
              <a:t>El</a:t>
            </a:r>
            <a:r>
              <a:rPr lang="es-ES" altLang="en-US" sz="2400" b="1" dirty="0" smtClean="0">
                <a:solidFill>
                  <a:schemeClr val="accent6"/>
                </a:solidFill>
              </a:rPr>
              <a:t> </a:t>
            </a:r>
            <a:r>
              <a:rPr lang="es-ES" altLang="en-US" sz="2400" b="1" dirty="0">
                <a:solidFill>
                  <a:schemeClr val="accent6"/>
                </a:solidFill>
              </a:rPr>
              <a:t>hombre es espiritual.</a:t>
            </a:r>
          </a:p>
          <a:p>
            <a:pPr marL="625475" lvl="1" indent="-225425"/>
            <a:r>
              <a:rPr lang="es-ES" altLang="en-US" sz="2000" dirty="0" smtClean="0"/>
              <a:t>Tiene </a:t>
            </a:r>
            <a:r>
              <a:rPr lang="es-ES" altLang="en-US" sz="2000" dirty="0"/>
              <a:t>conciencia espiritual además de una naturaleza física.</a:t>
            </a:r>
          </a:p>
          <a:p>
            <a:pPr marL="625475" lvl="1" indent="-225425"/>
            <a:r>
              <a:rPr lang="es-ES" altLang="en-US" sz="2000" dirty="0" smtClean="0"/>
              <a:t>El </a:t>
            </a:r>
            <a:r>
              <a:rPr lang="es-ES" altLang="en-US" sz="2000" dirty="0"/>
              <a:t>hombre elige su reacción a las influencias buenas y malas (libre albedrío).</a:t>
            </a:r>
          </a:p>
          <a:p>
            <a:pPr marL="625475" lvl="1" indent="-225425"/>
            <a:r>
              <a:rPr lang="es-ES" altLang="en-US" sz="2000" dirty="0"/>
              <a:t>Él es responsable ante Dios por sus decisiones.</a:t>
            </a:r>
          </a:p>
          <a:p>
            <a:pPr marL="625475" lvl="1" indent="-225425"/>
            <a:r>
              <a:rPr lang="es-ES" altLang="en-US" sz="2000" dirty="0" smtClean="0"/>
              <a:t>Hay </a:t>
            </a:r>
            <a:r>
              <a:rPr lang="es-ES" altLang="en-US" sz="2000" dirty="0"/>
              <a:t>serias consecuencias de sus </a:t>
            </a:r>
            <a:r>
              <a:rPr lang="es-ES" altLang="en-US" sz="2000" dirty="0" smtClean="0"/>
              <a:t>decisiones para él y para otros.</a:t>
            </a:r>
            <a:endParaRPr lang="es-ES" altLang="en-US" sz="2000" dirty="0"/>
          </a:p>
          <a:p>
            <a:pPr marL="225425" indent="-225425"/>
            <a:r>
              <a:rPr lang="es-ES" altLang="en-US" sz="2400" dirty="0" smtClean="0"/>
              <a:t>El </a:t>
            </a:r>
            <a:r>
              <a:rPr lang="es-ES" altLang="en-US" sz="2400" b="1" dirty="0">
                <a:solidFill>
                  <a:schemeClr val="accent6"/>
                </a:solidFill>
              </a:rPr>
              <a:t>mundo está caído.</a:t>
            </a:r>
          </a:p>
          <a:p>
            <a:pPr marL="625475" lvl="1" indent="-225425"/>
            <a:r>
              <a:rPr lang="es-ES" altLang="en-US" sz="2000" dirty="0" smtClean="0"/>
              <a:t>Está </a:t>
            </a:r>
            <a:r>
              <a:rPr lang="es-ES" altLang="en-US" sz="2000" dirty="0"/>
              <a:t>lleno de imperfecciones irreparables causadas por el pecado.</a:t>
            </a:r>
          </a:p>
          <a:p>
            <a:pPr marL="625475" lvl="1" indent="-225425"/>
            <a:r>
              <a:rPr lang="es-ES" altLang="en-US" sz="2000" dirty="0" smtClean="0"/>
              <a:t>El </a:t>
            </a:r>
            <a:r>
              <a:rPr lang="es-ES" altLang="en-US" sz="2000" dirty="0"/>
              <a:t>bien y el mal continúan en conflicto (incluso dentro de nosotros).</a:t>
            </a:r>
          </a:p>
          <a:p>
            <a:pPr marL="625475" lvl="1" indent="-225425"/>
            <a:r>
              <a:rPr lang="es-ES" altLang="en-US" sz="2000" dirty="0" smtClean="0"/>
              <a:t>Aún así, el </a:t>
            </a:r>
            <a:r>
              <a:rPr lang="es-ES" altLang="en-US" sz="2000" dirty="0"/>
              <a:t>hombre puede imaginar un mundo ideal (sin pecado) que no existe.</a:t>
            </a:r>
          </a:p>
        </p:txBody>
      </p:sp>
      <p:sp>
        <p:nvSpPr>
          <p:cNvPr id="34821" name="AutoShape 5">
            <a:hlinkClick r:id="rId2"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
        <p:nvSpPr>
          <p:cNvPr id="3482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2D0B980-E260-44AB-A05C-43ED51734074}" type="slidenum">
              <a:rPr lang="en-US" altLang="en-US" sz="1400"/>
              <a:pPr algn="l" rtl="0">
                <a:spcBef>
                  <a:spcPct val="0"/>
                </a:spcBef>
                <a:buFontTx/>
                <a:buNone/>
              </a:pPr>
              <a:t>195</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174137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7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err="1"/>
              <a:t>Lección</a:t>
            </a:r>
            <a:r>
              <a:rPr lang="en-US" altLang="en-US" sz="2000" dirty="0"/>
              <a:t> 1 – </a:t>
            </a:r>
            <a:r>
              <a:rPr lang="en-US" altLang="en-US" sz="2000" dirty="0" err="1"/>
              <a:t>Lógica</a:t>
            </a:r>
            <a:r>
              <a:rPr lang="en-US" altLang="en-US" sz="2000" dirty="0"/>
              <a:t> de la </a:t>
            </a:r>
            <a:r>
              <a:rPr lang="en-US" altLang="en-US" sz="2000" dirty="0" err="1"/>
              <a:t>lección</a:t>
            </a:r>
            <a:r>
              <a:rPr lang="en-US" altLang="en-US" sz="2000" dirty="0"/>
              <a:t>, parte 2</a:t>
            </a:r>
            <a:br>
              <a:rPr lang="en-US" altLang="en-US" sz="2000" dirty="0"/>
            </a:br>
            <a:r>
              <a:rPr lang="en-US" altLang="en-US" sz="2800" dirty="0" err="1"/>
              <a:t>Fundamentos</a:t>
            </a:r>
            <a:r>
              <a:rPr lang="en-US" altLang="en-US" sz="2800" dirty="0"/>
              <a:t> de la </a:t>
            </a:r>
            <a:r>
              <a:rPr lang="en-US" altLang="en-US" sz="2800" dirty="0" err="1" smtClean="0"/>
              <a:t>cosmovisión</a:t>
            </a:r>
            <a:r>
              <a:rPr lang="en-US" altLang="en-US" sz="2800" dirty="0" smtClean="0"/>
              <a:t> </a:t>
            </a:r>
            <a:r>
              <a:rPr lang="en-US" altLang="en-US" sz="2800" dirty="0" err="1" smtClean="0"/>
              <a:t>cristiana</a:t>
            </a:r>
            <a:endParaRPr lang="en-US" altLang="en-US" sz="4400" dirty="0"/>
          </a:p>
        </p:txBody>
      </p:sp>
      <p:sp>
        <p:nvSpPr>
          <p:cNvPr id="32771" name="Rectangle 3"/>
          <p:cNvSpPr>
            <a:spLocks noGrp="1" noChangeArrowheads="1"/>
          </p:cNvSpPr>
          <p:nvPr>
            <p:ph type="body" idx="1"/>
          </p:nvPr>
        </p:nvSpPr>
        <p:spPr>
          <a:xfrm>
            <a:off x="76200" y="1143000"/>
            <a:ext cx="8991600" cy="5562600"/>
          </a:xfrm>
        </p:spPr>
        <p:txBody>
          <a:bodyPr>
            <a:normAutofit fontScale="92500" lnSpcReduction="10000"/>
          </a:bodyPr>
          <a:lstStyle/>
          <a:p>
            <a:pPr marL="225425" indent="-225425"/>
            <a:r>
              <a:rPr lang="es-ES" altLang="en-US" sz="2400" dirty="0" smtClean="0"/>
              <a:t>La </a:t>
            </a:r>
            <a:r>
              <a:rPr lang="es-ES" altLang="en-US" sz="2400" dirty="0"/>
              <a:t>Biblia es la </a:t>
            </a:r>
            <a:r>
              <a:rPr lang="es-ES" altLang="en-US" sz="2400" b="1" dirty="0">
                <a:solidFill>
                  <a:schemeClr val="accent6"/>
                </a:solidFill>
              </a:rPr>
              <a:t>revelación proposicional </a:t>
            </a:r>
            <a:r>
              <a:rPr lang="es-ES" altLang="en-US" sz="2400" dirty="0"/>
              <a:t>de Dios.</a:t>
            </a:r>
          </a:p>
          <a:p>
            <a:pPr marL="625475" lvl="1" indent="-225425"/>
            <a:r>
              <a:rPr lang="es-ES" altLang="en-US" sz="2000" dirty="0" smtClean="0"/>
              <a:t>Verdad que es</a:t>
            </a:r>
            <a:r>
              <a:rPr lang="es-ES" altLang="en-US" sz="2000" dirty="0" smtClean="0"/>
              <a:t> </a:t>
            </a:r>
            <a:r>
              <a:rPr lang="es-ES" altLang="en-US" sz="2000" dirty="0"/>
              <a:t>independiente de la recepción del hombre.</a:t>
            </a:r>
          </a:p>
          <a:p>
            <a:pPr marL="625475" lvl="1" indent="-225425"/>
            <a:r>
              <a:rPr lang="es-ES" altLang="en-US" sz="2000" dirty="0"/>
              <a:t>L</a:t>
            </a:r>
            <a:r>
              <a:rPr lang="es-ES" altLang="en-US" sz="2000" dirty="0" smtClean="0"/>
              <a:t>ógica </a:t>
            </a:r>
            <a:r>
              <a:rPr lang="es-ES" altLang="en-US" sz="2000" dirty="0"/>
              <a:t>(puede ser </a:t>
            </a:r>
            <a:r>
              <a:rPr lang="es-ES" altLang="en-US" sz="2000" dirty="0" smtClean="0"/>
              <a:t>percibida </a:t>
            </a:r>
            <a:r>
              <a:rPr lang="es-ES" altLang="en-US" sz="2000" dirty="0"/>
              <a:t>consistentemente por todos los hombres).</a:t>
            </a:r>
          </a:p>
          <a:p>
            <a:pPr marL="625475" lvl="1" indent="-225425"/>
            <a:r>
              <a:rPr lang="es-ES" altLang="en-US" sz="2000" dirty="0" smtClean="0"/>
              <a:t>Transferible </a:t>
            </a:r>
            <a:r>
              <a:rPr lang="es-ES" altLang="en-US" sz="2000" dirty="0"/>
              <a:t>a (y </a:t>
            </a:r>
            <a:r>
              <a:rPr lang="es-ES" altLang="en-US" sz="2000" dirty="0" smtClean="0"/>
              <a:t>entre) </a:t>
            </a:r>
            <a:r>
              <a:rPr lang="es-ES" altLang="en-US" sz="2000" dirty="0"/>
              <a:t>los </a:t>
            </a:r>
            <a:r>
              <a:rPr lang="es-ES" altLang="en-US" sz="2000" dirty="0" smtClean="0"/>
              <a:t>hombres </a:t>
            </a:r>
            <a:r>
              <a:rPr lang="es-ES" altLang="en-US" sz="2000" dirty="0"/>
              <a:t>por declaración verbal.</a:t>
            </a:r>
          </a:p>
          <a:p>
            <a:pPr marL="625475" lvl="1" indent="-225425"/>
            <a:r>
              <a:rPr lang="es-ES" altLang="en-US" sz="2000" dirty="0" smtClean="0"/>
              <a:t>Consistente a </a:t>
            </a:r>
            <a:r>
              <a:rPr lang="es-ES" altLang="en-US" sz="2000" dirty="0"/>
              <a:t>través del tiempo </a:t>
            </a:r>
            <a:r>
              <a:rPr lang="es-ES" altLang="en-US" sz="2000" dirty="0"/>
              <a:t>(y </a:t>
            </a:r>
            <a:r>
              <a:rPr lang="es-ES" altLang="en-US" sz="2000" dirty="0" smtClean="0"/>
              <a:t>ha llegado a ser más </a:t>
            </a:r>
            <a:r>
              <a:rPr lang="es-ES" altLang="en-US" sz="2000" dirty="0" smtClean="0"/>
              <a:t>completa).</a:t>
            </a:r>
            <a:endParaRPr lang="es-ES" altLang="en-US" sz="2000" dirty="0"/>
          </a:p>
          <a:p>
            <a:pPr marL="225425" indent="-225425"/>
            <a:r>
              <a:rPr lang="es-ES" altLang="en-US" sz="2400" b="1" dirty="0" smtClean="0">
                <a:solidFill>
                  <a:schemeClr val="accent6"/>
                </a:solidFill>
              </a:rPr>
              <a:t>Jesús </a:t>
            </a:r>
            <a:r>
              <a:rPr lang="es-ES" altLang="en-US" sz="2400" b="1" dirty="0">
                <a:solidFill>
                  <a:schemeClr val="accent6"/>
                </a:solidFill>
              </a:rPr>
              <a:t>vino</a:t>
            </a:r>
            <a:r>
              <a:rPr lang="es-ES" altLang="en-US" sz="2400" dirty="0"/>
              <a:t>, como Dios en la carne, para redimir a la humanidad del pecado.</a:t>
            </a:r>
          </a:p>
          <a:p>
            <a:pPr marL="625475" lvl="1" indent="-225425"/>
            <a:r>
              <a:rPr lang="es-ES" altLang="en-US" sz="2000" dirty="0" smtClean="0"/>
              <a:t>Estaba </a:t>
            </a:r>
            <a:r>
              <a:rPr lang="es-ES" altLang="en-US" sz="2000" dirty="0"/>
              <a:t>físicamente presente entre los hombres.</a:t>
            </a:r>
          </a:p>
          <a:p>
            <a:pPr marL="625475" lvl="1" indent="-225425"/>
            <a:r>
              <a:rPr lang="es-ES" altLang="en-US" sz="2000" dirty="0" smtClean="0"/>
              <a:t>Su </a:t>
            </a:r>
            <a:r>
              <a:rPr lang="es-ES" altLang="en-US" sz="2000" dirty="0"/>
              <a:t>propósito era comunicar la voluntad y la naturaleza de Dios.</a:t>
            </a:r>
          </a:p>
          <a:p>
            <a:pPr marL="625475" lvl="1" indent="-225425"/>
            <a:r>
              <a:rPr lang="es-ES" altLang="en-US" sz="2000" dirty="0" smtClean="0"/>
              <a:t>Sus </a:t>
            </a:r>
            <a:r>
              <a:rPr lang="es-ES" altLang="en-US" sz="2000" dirty="0"/>
              <a:t>acciones proporcionaron una solución curativa a las consecuencias del pecado.</a:t>
            </a:r>
          </a:p>
          <a:p>
            <a:pPr marL="225425" indent="-225425"/>
            <a:r>
              <a:rPr lang="es-ES" altLang="en-US" sz="2400" dirty="0" smtClean="0"/>
              <a:t>El </a:t>
            </a:r>
            <a:r>
              <a:rPr lang="es-ES" altLang="en-US" sz="2400" b="1" dirty="0">
                <a:solidFill>
                  <a:schemeClr val="accent6"/>
                </a:solidFill>
              </a:rPr>
              <a:t>universo físico es temporal</a:t>
            </a:r>
            <a:r>
              <a:rPr lang="es-ES" altLang="en-US" sz="2400" dirty="0"/>
              <a:t>, esperando el juicio </a:t>
            </a:r>
            <a:r>
              <a:rPr lang="es-ES" altLang="en-US" sz="2400" dirty="0" smtClean="0"/>
              <a:t>venidero.</a:t>
            </a:r>
          </a:p>
          <a:p>
            <a:pPr marL="625475" lvl="1" indent="-225425"/>
            <a:r>
              <a:rPr lang="es-ES" altLang="en-US" sz="2000" dirty="0" smtClean="0"/>
              <a:t>Dios </a:t>
            </a:r>
            <a:r>
              <a:rPr lang="es-ES" altLang="en-US" sz="2000" dirty="0"/>
              <a:t>determinará el tiempo y la manera de su fin.</a:t>
            </a:r>
          </a:p>
          <a:p>
            <a:pPr marL="625475" lvl="1" indent="-225425"/>
            <a:r>
              <a:rPr lang="es-ES" altLang="en-US" sz="2000" dirty="0" smtClean="0"/>
              <a:t>Dios </a:t>
            </a:r>
            <a:r>
              <a:rPr lang="es-ES" altLang="en-US" sz="2000" dirty="0"/>
              <a:t>corregirá las imperfecciones del mundo </a:t>
            </a:r>
            <a:r>
              <a:rPr lang="es-ES" altLang="en-US" sz="2000" dirty="0" smtClean="0"/>
              <a:t>caído</a:t>
            </a:r>
            <a:endParaRPr lang="es-ES" altLang="en-US" sz="2000" dirty="0"/>
          </a:p>
        </p:txBody>
      </p:sp>
      <p:sp>
        <p:nvSpPr>
          <p:cNvPr id="3584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ADCBA8F-C64E-4977-BC4C-6F619B1DD76D}" type="slidenum">
              <a:rPr lang="en-US" altLang="en-US" sz="1400"/>
              <a:pPr algn="l" rtl="0">
                <a:spcBef>
                  <a:spcPct val="0"/>
                </a:spcBef>
                <a:buFontTx/>
                <a:buNone/>
              </a:pPr>
              <a:t>196</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9" name="AutoShape 5">
            <a:hlinkClick r:id="rId2"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Tree>
    <p:extLst>
      <p:ext uri="{BB962C8B-B14F-4D97-AF65-F5344CB8AC3E}">
        <p14:creationId xmlns:p14="http://schemas.microsoft.com/office/powerpoint/2010/main" val="2149384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a:spLocks/>
          </p:cNvSpPr>
          <p:nvPr/>
        </p:nvSpPr>
        <p:spPr bwMode="auto">
          <a:xfrm>
            <a:off x="4333875" y="1744663"/>
            <a:ext cx="228600" cy="1865312"/>
          </a:xfrm>
          <a:custGeom>
            <a:avLst/>
            <a:gdLst>
              <a:gd name="T0" fmla="*/ 23562160 w 435776"/>
              <a:gd name="T1" fmla="*/ 0 h 1654629"/>
              <a:gd name="T2" fmla="*/ 23562160 w 435776"/>
              <a:gd name="T3" fmla="*/ 1865376 h 1654629"/>
              <a:gd name="T4" fmla="*/ 0 w 435776"/>
              <a:gd name="T5" fmla="*/ 3797372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3215018" y="754645"/>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personal,</a:t>
            </a:r>
            <a:br>
              <a:rPr lang="en-US" altLang="en-US" sz="2400" b="1" i="1" dirty="0" smtClean="0"/>
            </a:b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3606565" y="3571875"/>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3200400" y="490807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a:t>
            </a:r>
            <a:r>
              <a:rPr lang="en-US" altLang="en-US" sz="2400" b="1" i="1" dirty="0" err="1" smtClean="0"/>
              <a:t>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3" name="Straight Connector 2"/>
          <p:cNvCxnSpPr>
            <a:cxnSpLocks noChangeShapeType="1"/>
          </p:cNvCxnSpPr>
          <p:nvPr/>
        </p:nvCxnSpPr>
        <p:spPr bwMode="auto">
          <a:xfrm>
            <a:off x="4572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3509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a:spLocks/>
          </p:cNvSpPr>
          <p:nvPr/>
        </p:nvSpPr>
        <p:spPr bwMode="auto">
          <a:xfrm flipH="1">
            <a:off x="2622550" y="1595438"/>
            <a:ext cx="83820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1828801" y="2001838"/>
            <a:ext cx="1667566"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dirty="0" err="1" smtClean="0"/>
              <a:t>Revelación</a:t>
            </a:r>
            <a:endParaRPr lang="en-US" altLang="en-US" sz="1800" b="1" i="1" dirty="0" smtClean="0"/>
          </a:p>
          <a:p>
            <a:pPr algn="ctr" rtl="0">
              <a:spcBef>
                <a:spcPct val="0"/>
              </a:spcBef>
              <a:buFontTx/>
              <a:buNone/>
            </a:pPr>
            <a:r>
              <a:rPr lang="es-ES" altLang="en-US" sz="1800" b="1" i="1" dirty="0" err="1"/>
              <a:t>p</a:t>
            </a:r>
            <a:r>
              <a:rPr lang="es-ES" altLang="en-US" sz="1800" b="1" i="1" dirty="0" err="1" smtClean="0"/>
              <a:t>ropo-sicional</a:t>
            </a:r>
            <a:endParaRPr lang="en-US" altLang="en-US" sz="1800" b="1" i="1" dirty="0"/>
          </a:p>
        </p:txBody>
      </p:sp>
      <p:sp>
        <p:nvSpPr>
          <p:cNvPr id="41" name="Freeform 40"/>
          <p:cNvSpPr>
            <a:spLocks/>
          </p:cNvSpPr>
          <p:nvPr/>
        </p:nvSpPr>
        <p:spPr bwMode="auto">
          <a:xfrm>
            <a:off x="6513513" y="1601788"/>
            <a:ext cx="971550" cy="2663825"/>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2" name="TextBox 41"/>
          <p:cNvSpPr txBox="1">
            <a:spLocks noChangeArrowheads="1"/>
          </p:cNvSpPr>
          <p:nvPr/>
        </p:nvSpPr>
        <p:spPr bwMode="auto">
          <a:xfrm>
            <a:off x="6415938" y="2517576"/>
            <a:ext cx="135646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dirty="0" err="1" smtClean="0"/>
              <a:t>Universo</a:t>
            </a:r>
            <a:r>
              <a:rPr lang="en-US" altLang="en-US" sz="1800" b="1" i="1"/>
              <a:t/>
            </a:r>
            <a:br>
              <a:rPr lang="en-US" altLang="en-US" sz="1800" b="1" i="1"/>
            </a:br>
            <a:r>
              <a:rPr lang="en-US" altLang="en-US" sz="1800" b="1" i="1" smtClean="0"/>
              <a:t>temporal</a:t>
            </a:r>
          </a:p>
          <a:p>
            <a:pPr algn="ctr" rtl="0">
              <a:spcBef>
                <a:spcPct val="0"/>
              </a:spcBef>
              <a:buFontTx/>
              <a:buNone/>
            </a:pPr>
            <a:r>
              <a:rPr lang="es-ES" altLang="en-US" sz="1800" b="1" i="1" smtClean="0"/>
              <a:t>(juicio)</a:t>
            </a:r>
            <a:endParaRPr lang="en-US" altLang="en-US" sz="1800" b="1" i="1" dirty="0"/>
          </a:p>
        </p:txBody>
      </p:sp>
      <p:sp>
        <p:nvSpPr>
          <p:cNvPr id="24" name="TextBox 23"/>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30" name="TextBox 29"/>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31" name="TextBox 30"/>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409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48FD62A-DA94-4B31-8BCF-8DAA815036A6}" type="slidenum">
              <a:rPr lang="en-US" altLang="en-US" sz="1400"/>
              <a:pPr algn="l" rtl="0">
                <a:spcBef>
                  <a:spcPct val="0"/>
                </a:spcBef>
                <a:buFontTx/>
                <a:buNone/>
              </a:pPr>
              <a:t>197</a:t>
            </a:fld>
            <a:endParaRPr lang="en-US" altLang="en-US" sz="1400"/>
          </a:p>
        </p:txBody>
      </p:sp>
      <p:sp>
        <p:nvSpPr>
          <p:cNvPr id="2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pic>
        <p:nvPicPr>
          <p:cNvPr id="34" name="Picture 26" descr="Are You Washed  in the Blood (Lyrics)"/>
          <p:cNvPicPr>
            <a:picLocks noChangeAspect="1" noChangeArrowheads="1"/>
          </p:cNvPicPr>
          <p:nvPr/>
        </p:nvPicPr>
        <p:blipFill>
          <a:blip r:embed="rId2">
            <a:extLst>
              <a:ext uri="{28A0092B-C50C-407E-A947-70E740481C1C}">
                <a14:useLocalDpi xmlns:a14="http://schemas.microsoft.com/office/drawing/2010/main" val="0"/>
              </a:ext>
            </a:extLst>
          </a:blip>
          <a:srcRect l="10262" t="-53" r="15520" b="6203"/>
          <a:stretch>
            <a:fillRect/>
          </a:stretch>
        </p:blipFill>
        <p:spPr bwMode="auto">
          <a:xfrm>
            <a:off x="3681413" y="1944688"/>
            <a:ext cx="14382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p:nvSpPr>
        <p:spPr bwMode="auto">
          <a:xfrm>
            <a:off x="4079875" y="2084388"/>
            <a:ext cx="9048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b="1" i="1" dirty="0" err="1"/>
              <a:t>Jesús</a:t>
            </a:r>
            <a:endParaRPr lang="en-US" altLang="en-US" sz="1800" b="1" i="1" dirty="0"/>
          </a:p>
          <a:p>
            <a:pPr algn="ctr" rtl="0">
              <a:lnSpc>
                <a:spcPct val="80000"/>
              </a:lnSpc>
              <a:spcBef>
                <a:spcPct val="0"/>
              </a:spcBef>
              <a:buFontTx/>
              <a:buNone/>
            </a:pPr>
            <a:r>
              <a:rPr lang="en-US" altLang="en-US" sz="1800" b="1" i="1" dirty="0"/>
              <a:t>Vino</a:t>
            </a:r>
          </a:p>
        </p:txBody>
      </p:sp>
    </p:spTree>
    <p:extLst>
      <p:ext uri="{BB962C8B-B14F-4D97-AF65-F5344CB8AC3E}">
        <p14:creationId xmlns:p14="http://schemas.microsoft.com/office/powerpoint/2010/main" val="24389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1000"/>
                                  </p:stCondLst>
                                  <p:childTnLst>
                                    <p:animMotion origin="layout" path="M -3.61111E-6 2.77521E-7 L 0.21233 -0.00208 " pathEditMode="relative" rAng="0" ptsTypes="AA">
                                      <p:cBhvr>
                                        <p:cTn id="6" dur="2000" fill="hold"/>
                                        <p:tgtEl>
                                          <p:spTgt spid="7"/>
                                        </p:tgtEl>
                                        <p:attrNameLst>
                                          <p:attrName>ppt_x</p:attrName>
                                          <p:attrName>ppt_y</p:attrName>
                                        </p:attrNameLst>
                                      </p:cBhvr>
                                      <p:rCtr x="10608" y="-116"/>
                                    </p:animMotion>
                                  </p:childTnLst>
                                </p:cTn>
                              </p:par>
                              <p:par>
                                <p:cTn id="7" presetID="42" presetClass="path" presetSubtype="0" accel="50000" decel="50000" fill="hold" grpId="0" nodeType="withEffect">
                                  <p:stCondLst>
                                    <p:cond delay="1000"/>
                                  </p:stCondLst>
                                  <p:childTnLst>
                                    <p:animMotion origin="layout" path="M -3.61111E-6 3.40426E-6 L 0.21233 0.00046 " pathEditMode="relative" rAng="0" ptsTypes="AA">
                                      <p:cBhvr>
                                        <p:cTn id="8" dur="2000" fill="hold"/>
                                        <p:tgtEl>
                                          <p:spTgt spid="10"/>
                                        </p:tgtEl>
                                        <p:attrNameLst>
                                          <p:attrName>ppt_x</p:attrName>
                                          <p:attrName>ppt_y</p:attrName>
                                        </p:attrNameLst>
                                      </p:cBhvr>
                                      <p:rCtr x="10608" y="23"/>
                                    </p:animMotion>
                                  </p:childTnLst>
                                </p:cTn>
                              </p:par>
                              <p:par>
                                <p:cTn id="9" presetID="42" presetClass="path" presetSubtype="0" accel="50000" decel="50000" fill="hold" grpId="0" nodeType="withEffect">
                                  <p:stCondLst>
                                    <p:cond delay="1000"/>
                                  </p:stCondLst>
                                  <p:childTnLst>
                                    <p:animMotion origin="layout" path="M -3.33333E-6 2.6087E-6 L 0.21667 -0.00486 " pathEditMode="relative" rAng="0" ptsTypes="AA">
                                      <p:cBhvr>
                                        <p:cTn id="10" dur="2000" fill="hold"/>
                                        <p:tgtEl>
                                          <p:spTgt spid="11"/>
                                        </p:tgtEl>
                                        <p:attrNameLst>
                                          <p:attrName>ppt_x</p:attrName>
                                          <p:attrName>ppt_y</p:attrName>
                                        </p:attrNameLst>
                                      </p:cBhvr>
                                      <p:rCtr x="10833" y="-25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500"/>
                                        <p:tgtEl>
                                          <p:spTgt spid="4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p:bldP spid="10" grpId="0"/>
      <p:bldP spid="11" grpId="0"/>
      <p:bldP spid="39" grpId="0" animBg="1"/>
      <p:bldP spid="12" grpId="0" animBg="1"/>
      <p:bldP spid="41" grpId="0" animBg="1"/>
      <p:bldP spid="42" grpId="0" animBg="1"/>
      <p:bldP spid="24" grpId="0"/>
      <p:bldP spid="26" grpId="0"/>
      <p:bldP spid="30" grpId="0"/>
      <p:bldP spid="31" grpId="0"/>
      <p:bldP spid="35"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720138" cy="431800"/>
          </a:xfrm>
        </p:spPr>
        <p:txBody>
          <a:bodyPr/>
          <a:lstStyle/>
          <a:p>
            <a:pPr rtl="0">
              <a:defRPr/>
            </a:pPr>
            <a:r>
              <a:rPr lang="en-US" sz="2800" dirty="0"/>
              <a:t>Imaginando las </a:t>
            </a:r>
            <a:r>
              <a:rPr lang="en-US" sz="2800" dirty="0" err="1" smtClean="0"/>
              <a:t>alternativas</a:t>
            </a:r>
            <a:r>
              <a:rPr lang="en-US" sz="2800" dirty="0" smtClean="0"/>
              <a:t> </a:t>
            </a:r>
            <a:r>
              <a:rPr lang="en-US" sz="2800" dirty="0"/>
              <a:t>(</a:t>
            </a:r>
            <a:r>
              <a:rPr lang="en-US" sz="2800" dirty="0" err="1"/>
              <a:t>pág</a:t>
            </a:r>
            <a:r>
              <a:rPr lang="en-US" sz="2800" dirty="0" smtClean="0"/>
              <a:t>. 4</a:t>
            </a:r>
            <a:r>
              <a:rPr lang="en-US" sz="2800" dirty="0"/>
              <a:t>)</a:t>
            </a:r>
          </a:p>
        </p:txBody>
      </p:sp>
      <p:sp>
        <p:nvSpPr>
          <p:cNvPr id="5023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AF8D2F-4246-44B8-BBD7-9C1CEC3DE8CE}" type="slidenum">
              <a:rPr lang="en-US" altLang="en-US" sz="1400"/>
              <a:pPr algn="l" rtl="0">
                <a:spcBef>
                  <a:spcPct val="0"/>
                </a:spcBef>
                <a:buFontTx/>
                <a:buNone/>
              </a:pPr>
              <a:t>198</a:t>
            </a:fld>
            <a:endParaRPr lang="en-US" altLang="en-US" sz="1400"/>
          </a:p>
        </p:txBody>
      </p:sp>
    </p:spTree>
    <p:extLst>
      <p:ext uri="{BB962C8B-B14F-4D97-AF65-F5344CB8AC3E}">
        <p14:creationId xmlns:p14="http://schemas.microsoft.com/office/powerpoint/2010/main" val="25517990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720138" cy="431800"/>
          </a:xfrm>
        </p:spPr>
        <p:txBody>
          <a:bodyPr/>
          <a:lstStyle/>
          <a:p>
            <a:pPr algn="l" rtl="0">
              <a:defRPr/>
            </a:pPr>
            <a:r>
              <a:rPr lang="en-US" sz="2800" dirty="0"/>
              <a:t>Imaginando las </a:t>
            </a:r>
            <a:r>
              <a:rPr lang="en-US" sz="2800" dirty="0" err="1" smtClean="0"/>
              <a:t>alternativas</a:t>
            </a:r>
            <a:r>
              <a:rPr lang="en-US" sz="2800" dirty="0" smtClean="0"/>
              <a:t> </a:t>
            </a:r>
            <a:r>
              <a:rPr lang="en-US" sz="2800" dirty="0"/>
              <a:t>(</a:t>
            </a:r>
            <a:r>
              <a:rPr lang="en-US" sz="2800" dirty="0" err="1"/>
              <a:t>pág</a:t>
            </a:r>
            <a:r>
              <a:rPr lang="en-US" sz="2800" dirty="0" smtClean="0"/>
              <a:t>. 4</a:t>
            </a:r>
            <a:r>
              <a:rPr lang="en-US" sz="2800" dirty="0"/>
              <a:t>)</a:t>
            </a:r>
          </a:p>
        </p:txBody>
      </p:sp>
      <p:graphicFrame>
        <p:nvGraphicFramePr>
          <p:cNvPr id="4" name="Table 3"/>
          <p:cNvGraphicFramePr>
            <a:graphicFrameLocks noGrp="1"/>
          </p:cNvGraphicFramePr>
          <p:nvPr/>
        </p:nvGraphicFramePr>
        <p:xfrm>
          <a:off x="20638" y="-535"/>
          <a:ext cx="8991600" cy="6825991"/>
        </p:xfrm>
        <a:graphic>
          <a:graphicData uri="http://schemas.openxmlformats.org/drawingml/2006/table">
            <a:tbl>
              <a:tblPr firstRow="1" firstCol="1" bandRow="1">
                <a:tableStyleId>{5C22544A-7EE6-4342-B048-85BDC9FD1C3A}</a:tableStyleId>
              </a:tblPr>
              <a:tblGrid>
                <a:gridCol w="1643743"/>
                <a:gridCol w="7347857"/>
              </a:tblGrid>
              <a:tr h="0">
                <a:tc>
                  <a:txBody>
                    <a:bodyPr/>
                    <a:lstStyle/>
                    <a:p>
                      <a:pPr marL="0" marR="0" algn="ctr" rtl="0">
                        <a:spcBef>
                          <a:spcPts val="0"/>
                        </a:spcBef>
                        <a:spcAft>
                          <a:spcPts val="0"/>
                        </a:spcAft>
                      </a:pPr>
                      <a:r>
                        <a:rPr lang="en-US" sz="1400" kern="0" dirty="0">
                          <a:solidFill>
                            <a:schemeClr val="tx1"/>
                          </a:solidFill>
                          <a:effectLst/>
                        </a:rPr>
                        <a:t>Principio fundamental</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rtl="0">
                        <a:spcBef>
                          <a:spcPts val="0"/>
                        </a:spcBef>
                        <a:spcAft>
                          <a:spcPts val="0"/>
                        </a:spcAft>
                      </a:pPr>
                      <a:r>
                        <a:rPr lang="en-US" sz="1400" kern="0" dirty="0">
                          <a:solidFill>
                            <a:schemeClr val="tx1"/>
                          </a:solidFill>
                          <a:effectLst/>
                        </a:rPr>
                        <a:t>Alternativas</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69966">
                <a:tc>
                  <a:txBody>
                    <a:bodyPr/>
                    <a:lstStyle/>
                    <a:p>
                      <a:pPr marL="0" marR="0" algn="ctr" rtl="0">
                        <a:spcBef>
                          <a:spcPts val="0"/>
                        </a:spcBef>
                        <a:spcAft>
                          <a:spcPts val="0"/>
                        </a:spcAft>
                      </a:pPr>
                      <a:r>
                        <a:rPr lang="en-US" sz="1200" kern="0" dirty="0">
                          <a:solidFill>
                            <a:schemeClr val="tx1"/>
                          </a:solidFill>
                          <a:effectLst/>
                        </a:rPr>
                        <a:t>Un Dios personal e infinito.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No </a:t>
                      </a:r>
                      <a:r>
                        <a:rPr lang="en-US" sz="1200" kern="0" dirty="0" smtClean="0">
                          <a:solidFill>
                            <a:schemeClr val="tx1"/>
                          </a:solidFill>
                          <a:effectLst/>
                        </a:rPr>
                        <a:t>hay Dios, </a:t>
                      </a:r>
                      <a:r>
                        <a:rPr lang="en-US" sz="1200" kern="0" baseline="0" dirty="0" smtClean="0">
                          <a:solidFill>
                            <a:schemeClr val="tx1"/>
                          </a:solidFill>
                          <a:effectLst/>
                        </a:rPr>
                        <a:t>nada </a:t>
                      </a:r>
                      <a:r>
                        <a:rPr lang="en-US" sz="1200" kern="0" baseline="0" dirty="0">
                          <a:solidFill>
                            <a:schemeClr val="tx1"/>
                          </a:solidFill>
                          <a:effectLst/>
                        </a:rPr>
                        <a:t>sobrenatural; </a:t>
                      </a:r>
                      <a:r>
                        <a:rPr lang="en-US" sz="1200" kern="0" baseline="0" dirty="0" smtClean="0">
                          <a:solidFill>
                            <a:schemeClr val="tx1"/>
                          </a:solidFill>
                          <a:effectLst/>
                        </a:rPr>
                        <a:t>no hay </a:t>
                      </a:r>
                      <a:r>
                        <a:rPr lang="en-US" sz="1200" kern="0" baseline="0" dirty="0">
                          <a:solidFill>
                            <a:schemeClr val="tx1"/>
                          </a:solidFill>
                          <a:effectLst/>
                        </a:rPr>
                        <a:t>causa; </a:t>
                      </a:r>
                      <a:r>
                        <a:rPr lang="en-US" sz="1200" kern="0" baseline="0" dirty="0" smtClean="0">
                          <a:solidFill>
                            <a:schemeClr val="tx1"/>
                          </a:solidFill>
                          <a:effectLst/>
                        </a:rPr>
                        <a:t>no hay </a:t>
                      </a:r>
                      <a:r>
                        <a:rPr lang="en-US" sz="1200" kern="0" baseline="0" dirty="0">
                          <a:solidFill>
                            <a:schemeClr val="tx1"/>
                          </a:solidFill>
                          <a:effectLst/>
                        </a:rPr>
                        <a:t>propósito</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Dios impersonal</a:t>
                      </a:r>
                      <a:r>
                        <a:rPr lang="en-US" sz="1200" b="0" kern="0" baseline="0" dirty="0" smtClean="0">
                          <a:solidFill>
                            <a:schemeClr val="tx1"/>
                          </a:solidFill>
                          <a:effectLst/>
                          <a:latin typeface="+mn-lt"/>
                        </a:rPr>
                        <a:t>(sin </a:t>
                      </a:r>
                      <a:r>
                        <a:rPr lang="en-US" sz="1200" b="0" kern="0" baseline="0" dirty="0">
                          <a:solidFill>
                            <a:schemeClr val="tx1"/>
                          </a:solidFill>
                          <a:effectLst/>
                          <a:latin typeface="+mn-lt"/>
                        </a:rPr>
                        <a:t>plan, sin voluntad, solo poder impersonal) </a:t>
                      </a:r>
                      <a:r>
                        <a:rPr lang="en-US" sz="1200" b="0" kern="0" baseline="0" dirty="0" smtClean="0">
                          <a:solidFill>
                            <a:schemeClr val="tx1"/>
                          </a:solidFill>
                          <a:effectLst/>
                          <a:latin typeface="+mn-lt"/>
                        </a:rPr>
                        <a:t>(</a:t>
                      </a:r>
                      <a:r>
                        <a:rPr lang="en-US" sz="1200" b="0" kern="0" baseline="0" dirty="0">
                          <a:solidFill>
                            <a:schemeClr val="tx1"/>
                          </a:solidFill>
                          <a:effectLst/>
                          <a:latin typeface="+mn-lt"/>
                        </a:rPr>
                        <a:t>por </a:t>
                      </a:r>
                      <a:r>
                        <a:rPr lang="en-US" sz="1200" b="0" kern="0" baseline="0" dirty="0" err="1" smtClean="0">
                          <a:solidFill>
                            <a:schemeClr val="tx1"/>
                          </a:solidFill>
                          <a:effectLst/>
                          <a:latin typeface="+mn-lt"/>
                        </a:rPr>
                        <a:t>ej</a:t>
                      </a:r>
                      <a:r>
                        <a:rPr lang="en-US" sz="1200" b="0" kern="0" baseline="0" dirty="0" smtClean="0">
                          <a:solidFill>
                            <a:schemeClr val="tx1"/>
                          </a:solidFill>
                          <a:effectLst/>
                          <a:latin typeface="+mn-lt"/>
                        </a:rPr>
                        <a:t>., </a:t>
                      </a:r>
                      <a:r>
                        <a:rPr lang="en-US" sz="1200" b="0" kern="0" baseline="0" dirty="0">
                          <a:solidFill>
                            <a:schemeClr val="tx1"/>
                          </a:solidFill>
                          <a:effectLst/>
                          <a:latin typeface="+mn-lt"/>
                        </a:rPr>
                        <a:t>en la naturaleza)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smtClean="0">
                          <a:solidFill>
                            <a:schemeClr val="tx1"/>
                          </a:solidFill>
                          <a:effectLst/>
                        </a:rPr>
                        <a:t>Dios</a:t>
                      </a:r>
                      <a:r>
                        <a:rPr lang="en-US" sz="1200" kern="0" baseline="0" dirty="0" smtClean="0">
                          <a:solidFill>
                            <a:schemeClr val="tx1"/>
                          </a:solidFill>
                          <a:effectLst/>
                        </a:rPr>
                        <a:t> es finite </a:t>
                      </a:r>
                      <a:r>
                        <a:rPr lang="en-US" sz="1200" kern="0" dirty="0" smtClean="0">
                          <a:solidFill>
                            <a:schemeClr val="tx1"/>
                          </a:solidFill>
                          <a:effectLst/>
                        </a:rPr>
                        <a:t>(</a:t>
                      </a:r>
                      <a:r>
                        <a:rPr lang="en-US" sz="1200" kern="0" dirty="0">
                          <a:solidFill>
                            <a:schemeClr val="tx1"/>
                          </a:solidFill>
                          <a:effectLst/>
                        </a:rPr>
                        <a:t>como el panteón griego/romano)</a:t>
                      </a:r>
                      <a:r>
                        <a:rPr lang="en-US" sz="1200" kern="0" baseline="0" dirty="0">
                          <a:solidFill>
                            <a:schemeClr val="tx1"/>
                          </a:solidFill>
                          <a:effectLst/>
                        </a:rPr>
                        <a:t>, con fallas y debilidades</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Dios</a:t>
                      </a:r>
                      <a:r>
                        <a:rPr lang="en-US" sz="1200" kern="0" dirty="0" smtClean="0">
                          <a:solidFill>
                            <a:schemeClr val="tx1"/>
                          </a:solidFill>
                          <a:effectLst/>
                        </a:rPr>
                        <a:t>, </a:t>
                      </a:r>
                      <a:r>
                        <a:rPr lang="en-US" sz="1200" kern="0" baseline="0" dirty="0" err="1" smtClean="0">
                          <a:solidFill>
                            <a:schemeClr val="tx1"/>
                          </a:solidFill>
                          <a:effectLst/>
                        </a:rPr>
                        <a:t>sólo</a:t>
                      </a:r>
                      <a:r>
                        <a:rPr lang="en-US" sz="1200" kern="0" baseline="0" dirty="0" smtClean="0">
                          <a:solidFill>
                            <a:schemeClr val="tx1"/>
                          </a:solidFill>
                          <a:effectLst/>
                        </a:rPr>
                        <a:t> </a:t>
                      </a:r>
                      <a:r>
                        <a:rPr lang="en-US" sz="1200" kern="0" baseline="0" dirty="0">
                          <a:solidFill>
                            <a:schemeClr val="tx1"/>
                          </a:solidFill>
                          <a:effectLst/>
                        </a:rPr>
                        <a:t>como una idea o concepto (o imaginación) dentro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hombre es espiritual.</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El</a:t>
                      </a:r>
                      <a:r>
                        <a:rPr lang="en-US" sz="1200" kern="0" baseline="0" dirty="0" smtClean="0">
                          <a:solidFill>
                            <a:schemeClr val="tx1"/>
                          </a:solidFill>
                          <a:effectLst/>
                        </a:rPr>
                        <a:t> h</a:t>
                      </a:r>
                      <a:r>
                        <a:rPr lang="en-US" sz="1200" kern="0" dirty="0" smtClean="0">
                          <a:solidFill>
                            <a:schemeClr val="tx1"/>
                          </a:solidFill>
                          <a:effectLst/>
                        </a:rPr>
                        <a:t>ombre </a:t>
                      </a:r>
                      <a:r>
                        <a:rPr lang="en-US" sz="1200" kern="0" baseline="0" dirty="0" smtClean="0">
                          <a:solidFill>
                            <a:schemeClr val="tx1"/>
                          </a:solidFill>
                          <a:effectLst/>
                        </a:rPr>
                        <a:t>es </a:t>
                      </a:r>
                      <a:r>
                        <a:rPr lang="en-US" sz="1200" kern="0" baseline="0" dirty="0">
                          <a:solidFill>
                            <a:schemeClr val="tx1"/>
                          </a:solidFill>
                          <a:effectLst/>
                        </a:rPr>
                        <a:t>solo físico, no tiene libre albedrío y no es responsable de sus acciones</a:t>
                      </a:r>
                      <a:r>
                        <a:rPr lang="en-US" sz="1200" kern="0" dirty="0">
                          <a:solidFill>
                            <a:schemeClr val="tx1"/>
                          </a:solidFill>
                          <a:effectLst/>
                        </a:rPr>
                        <a:t> </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Hombre</a:t>
                      </a:r>
                      <a:r>
                        <a:rPr lang="en-US" sz="1200" b="0" kern="0" baseline="0" dirty="0">
                          <a:solidFill>
                            <a:schemeClr val="tx1"/>
                          </a:solidFill>
                          <a:effectLst/>
                          <a:latin typeface="+mn-lt"/>
                        </a:rPr>
                        <a:t>, </a:t>
                      </a:r>
                      <a:r>
                        <a:rPr lang="en-US" sz="1200" b="0" kern="0" baseline="0" dirty="0" err="1" smtClean="0">
                          <a:solidFill>
                            <a:schemeClr val="tx1"/>
                          </a:solidFill>
                          <a:effectLst/>
                          <a:latin typeface="+mn-lt"/>
                        </a:rPr>
                        <a:t>animales</a:t>
                      </a:r>
                      <a:r>
                        <a:rPr lang="en-US" sz="1200" b="0" kern="0" baseline="0" dirty="0" smtClean="0">
                          <a:solidFill>
                            <a:schemeClr val="tx1"/>
                          </a:solidFill>
                          <a:effectLst/>
                          <a:latin typeface="+mn-lt"/>
                        </a:rPr>
                        <a:t> </a:t>
                      </a:r>
                      <a:r>
                        <a:rPr lang="en-US" sz="1200" b="0" kern="0" baseline="0" dirty="0">
                          <a:solidFill>
                            <a:schemeClr val="tx1"/>
                          </a:solidFill>
                          <a:effectLst/>
                          <a:latin typeface="+mn-lt"/>
                        </a:rPr>
                        <a:t>y </a:t>
                      </a:r>
                      <a:r>
                        <a:rPr lang="en-US" sz="1200" b="0" kern="0" baseline="0" dirty="0" err="1" smtClean="0">
                          <a:solidFill>
                            <a:schemeClr val="tx1"/>
                          </a:solidFill>
                          <a:effectLst/>
                          <a:latin typeface="+mn-lt"/>
                        </a:rPr>
                        <a:t>naturaleza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tienen un valor 'espiritual' inherente como "formas de vida"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562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El</a:t>
                      </a:r>
                      <a:r>
                        <a:rPr lang="en-US" sz="1200" b="0" kern="0" baseline="0" dirty="0" smtClean="0">
                          <a:solidFill>
                            <a:schemeClr val="tx1"/>
                          </a:solidFill>
                          <a:effectLst/>
                          <a:latin typeface="+mn-lt"/>
                        </a:rPr>
                        <a:t> h</a:t>
                      </a:r>
                      <a:r>
                        <a:rPr lang="en-US" sz="1200" b="0" kern="0" dirty="0" smtClean="0">
                          <a:solidFill>
                            <a:schemeClr val="tx1"/>
                          </a:solidFill>
                          <a:effectLst/>
                          <a:latin typeface="+mn-lt"/>
                        </a:rPr>
                        <a:t>ombre </a:t>
                      </a:r>
                      <a:r>
                        <a:rPr lang="en-US" sz="1200" b="0" kern="0" baseline="0" dirty="0" smtClean="0">
                          <a:solidFill>
                            <a:schemeClr val="tx1"/>
                          </a:solidFill>
                          <a:effectLst/>
                          <a:latin typeface="+mn-lt"/>
                        </a:rPr>
                        <a:t>es </a:t>
                      </a:r>
                      <a:r>
                        <a:rPr lang="en-US" sz="1200" b="0" kern="0" baseline="0" dirty="0">
                          <a:solidFill>
                            <a:schemeClr val="tx1"/>
                          </a:solidFill>
                          <a:effectLst/>
                          <a:latin typeface="+mn-lt"/>
                        </a:rPr>
                        <a:t>creado por Dios para 'hacer lo que </a:t>
                      </a:r>
                      <a:r>
                        <a:rPr lang="en-US" sz="1200" b="0" kern="0" baseline="0" dirty="0" err="1" smtClean="0">
                          <a:solidFill>
                            <a:schemeClr val="tx1"/>
                          </a:solidFill>
                          <a:effectLst/>
                          <a:latin typeface="+mn-lt"/>
                        </a:rPr>
                        <a:t>está</a:t>
                      </a:r>
                      <a:r>
                        <a:rPr lang="en-US" sz="1200" b="0" kern="0" baseline="0" dirty="0" smtClean="0">
                          <a:solidFill>
                            <a:schemeClr val="tx1"/>
                          </a:solidFill>
                          <a:effectLst/>
                          <a:latin typeface="+mn-lt"/>
                        </a:rPr>
                        <a:t> </a:t>
                      </a:r>
                      <a:r>
                        <a:rPr lang="en-US" sz="1200" b="0" kern="0" baseline="0" dirty="0" err="1" smtClean="0">
                          <a:solidFill>
                            <a:schemeClr val="tx1"/>
                          </a:solidFill>
                          <a:effectLst/>
                          <a:latin typeface="+mn-lt"/>
                        </a:rPr>
                        <a:t>supuesto</a:t>
                      </a:r>
                      <a:r>
                        <a:rPr lang="en-US" sz="1200" b="0" kern="0" baseline="0" dirty="0" smtClean="0">
                          <a:solidFill>
                            <a:schemeClr val="tx1"/>
                          </a:solidFill>
                          <a:effectLst/>
                          <a:latin typeface="+mn-lt"/>
                        </a:rPr>
                        <a:t> que </a:t>
                      </a:r>
                      <a:r>
                        <a:rPr lang="en-US" sz="1200" b="0" kern="0" baseline="0" dirty="0" err="1" smtClean="0">
                          <a:solidFill>
                            <a:schemeClr val="tx1"/>
                          </a:solidFill>
                          <a:effectLst/>
                          <a:latin typeface="+mn-lt"/>
                        </a:rPr>
                        <a:t>haga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(sin culpa)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a:t>
                      </a:r>
                      <a:r>
                        <a:rPr lang="en-US" sz="1200" kern="0" dirty="0" err="1" smtClean="0">
                          <a:solidFill>
                            <a:schemeClr val="tx1"/>
                          </a:solidFill>
                          <a:effectLst/>
                        </a:rPr>
                        <a:t>mundo</a:t>
                      </a:r>
                      <a:r>
                        <a:rPr lang="en-US" sz="1200" kern="0" dirty="0" smtClean="0">
                          <a:solidFill>
                            <a:schemeClr val="tx1"/>
                          </a:solidFill>
                          <a:effectLst/>
                        </a:rPr>
                        <a:t> </a:t>
                      </a:r>
                      <a:r>
                        <a:rPr lang="en-US" sz="1200" kern="0" dirty="0">
                          <a:solidFill>
                            <a:schemeClr val="tx1"/>
                          </a:solidFill>
                          <a:effectLst/>
                        </a:rPr>
                        <a:t>está caído.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a:t>
                      </a:r>
                      <a:r>
                        <a:rPr lang="en-US" sz="1200" kern="0" dirty="0" err="1">
                          <a:solidFill>
                            <a:schemeClr val="tx1"/>
                          </a:solidFill>
                          <a:effectLst/>
                        </a:rPr>
                        <a:t>mundo</a:t>
                      </a:r>
                      <a:r>
                        <a:rPr lang="en-US" sz="1200" kern="0" dirty="0">
                          <a:solidFill>
                            <a:schemeClr val="tx1"/>
                          </a:solidFill>
                          <a:effectLst/>
                        </a:rPr>
                        <a:t> </a:t>
                      </a:r>
                      <a:r>
                        <a:rPr lang="en-US" sz="1200" kern="0" dirty="0" smtClean="0">
                          <a:solidFill>
                            <a:schemeClr val="tx1"/>
                          </a:solidFill>
                          <a:effectLst/>
                        </a:rPr>
                        <a:t>es p</a:t>
                      </a:r>
                      <a:r>
                        <a:rPr lang="en-US" sz="1200" kern="0" dirty="0" smtClean="0">
                          <a:solidFill>
                            <a:schemeClr val="tx1"/>
                          </a:solidFill>
                          <a:effectLst/>
                          <a:latin typeface="+mn-lt"/>
                          <a:ea typeface="+mn-ea"/>
                          <a:cs typeface="+mn-cs"/>
                        </a:rPr>
                        <a:t>erfecto</a:t>
                      </a:r>
                      <a:r>
                        <a:rPr lang="en-US" sz="1200" kern="0" dirty="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todo</a:t>
                      </a:r>
                      <a:r>
                        <a:rPr lang="en-US" sz="1200" kern="0" dirty="0" smtClean="0">
                          <a:solidFill>
                            <a:schemeClr val="tx1"/>
                          </a:solidFill>
                          <a:effectLst/>
                          <a:latin typeface="+mn-lt"/>
                          <a:ea typeface="+mn-ea"/>
                          <a:cs typeface="+mn-cs"/>
                        </a:rPr>
                        <a:t> lo </a:t>
                      </a:r>
                      <a:r>
                        <a:rPr lang="en-US" sz="1200" kern="0" baseline="0" dirty="0" smtClean="0">
                          <a:solidFill>
                            <a:schemeClr val="tx1"/>
                          </a:solidFill>
                          <a:effectLst/>
                          <a:latin typeface="+mn-lt"/>
                          <a:ea typeface="+mn-ea"/>
                          <a:cs typeface="+mn-cs"/>
                        </a:rPr>
                        <a:t>que </a:t>
                      </a:r>
                      <a:r>
                        <a:rPr lang="en-US" sz="1200" kern="0" baseline="0" dirty="0">
                          <a:solidFill>
                            <a:schemeClr val="tx1"/>
                          </a:solidFill>
                          <a:effectLst/>
                          <a:latin typeface="+mn-lt"/>
                          <a:ea typeface="+mn-ea"/>
                          <a:cs typeface="+mn-cs"/>
                        </a:rPr>
                        <a:t>sucede tiene un 'buen' propósito.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El mundo es lo que </a:t>
                      </a:r>
                      <a:r>
                        <a:rPr lang="en-US" sz="1200" kern="0" dirty="0" smtClean="0">
                          <a:solidFill>
                            <a:schemeClr val="tx1"/>
                          </a:solidFill>
                          <a:effectLst/>
                        </a:rPr>
                        <a:t>es…</a:t>
                      </a:r>
                      <a:r>
                        <a:rPr lang="en-US" sz="1200" kern="0" baseline="0" dirty="0" smtClean="0">
                          <a:solidFill>
                            <a:schemeClr val="tx1"/>
                          </a:solidFill>
                          <a:effectLst/>
                        </a:rPr>
                        <a:t>No </a:t>
                      </a:r>
                      <a:r>
                        <a:rPr lang="en-US" sz="1200" kern="0" baseline="0" dirty="0">
                          <a:solidFill>
                            <a:schemeClr val="tx1"/>
                          </a:solidFill>
                          <a:effectLst/>
                        </a:rPr>
                        <a:t>bueno/malo, mejor/peor... solo leyes de la física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366">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mundo no </a:t>
                      </a:r>
                      <a:r>
                        <a:rPr lang="en-US" sz="1200" kern="0" dirty="0" smtClean="0">
                          <a:solidFill>
                            <a:schemeClr val="tx1"/>
                          </a:solidFill>
                          <a:effectLst/>
                        </a:rPr>
                        <a:t>es </a:t>
                      </a:r>
                      <a:r>
                        <a:rPr lang="en-US" sz="1200" kern="0" baseline="0" dirty="0" smtClean="0">
                          <a:solidFill>
                            <a:schemeClr val="tx1"/>
                          </a:solidFill>
                          <a:effectLst/>
                        </a:rPr>
                        <a:t>perfecto</a:t>
                      </a:r>
                      <a:r>
                        <a:rPr lang="en-US" sz="1200" kern="0" baseline="0" dirty="0">
                          <a:solidFill>
                            <a:schemeClr val="tx1"/>
                          </a:solidFill>
                          <a:effectLst/>
                        </a:rPr>
                        <a:t>, </a:t>
                      </a:r>
                      <a:r>
                        <a:rPr lang="en-US" sz="1200" kern="0" baseline="0" dirty="0" err="1">
                          <a:solidFill>
                            <a:schemeClr val="tx1"/>
                          </a:solidFill>
                          <a:effectLst/>
                        </a:rPr>
                        <a:t>pero</a:t>
                      </a:r>
                      <a:r>
                        <a:rPr lang="en-US" sz="1200" kern="0" baseline="0" dirty="0">
                          <a:solidFill>
                            <a:schemeClr val="tx1"/>
                          </a:solidFill>
                          <a:effectLst/>
                        </a:rPr>
                        <a:t> </a:t>
                      </a:r>
                      <a:r>
                        <a:rPr lang="en-US" sz="1200" kern="0" baseline="0" dirty="0" smtClean="0">
                          <a:solidFill>
                            <a:schemeClr val="tx1"/>
                          </a:solidFill>
                          <a:effectLst/>
                        </a:rPr>
                        <a:t>es </a:t>
                      </a:r>
                      <a:r>
                        <a:rPr lang="en-US" sz="1200" kern="0" dirty="0" smtClean="0">
                          <a:solidFill>
                            <a:schemeClr val="tx1"/>
                          </a:solidFill>
                          <a:effectLst/>
                        </a:rPr>
                        <a:t>perfectible </a:t>
                      </a:r>
                      <a:r>
                        <a:rPr lang="en-US" sz="1200" kern="0" baseline="0" dirty="0" smtClean="0">
                          <a:solidFill>
                            <a:schemeClr val="tx1"/>
                          </a:solidFill>
                          <a:effectLst/>
                        </a:rPr>
                        <a:t>(</a:t>
                      </a:r>
                      <a:r>
                        <a:rPr lang="en-US" sz="1200" kern="0" baseline="0" dirty="0" err="1" smtClean="0">
                          <a:solidFill>
                            <a:schemeClr val="tx1"/>
                          </a:solidFill>
                          <a:effectLst/>
                        </a:rPr>
                        <a:t>quizás</a:t>
                      </a:r>
                      <a:r>
                        <a:rPr lang="en-US" sz="1200" kern="0" baseline="0" dirty="0" smtClean="0">
                          <a:solidFill>
                            <a:schemeClr val="tx1"/>
                          </a:solidFill>
                          <a:effectLst/>
                        </a:rPr>
                        <a:t> </a:t>
                      </a:r>
                      <a:r>
                        <a:rPr lang="en-US" sz="1200" kern="0" baseline="0" dirty="0">
                          <a:solidFill>
                            <a:schemeClr val="tx1"/>
                          </a:solidFill>
                          <a:effectLst/>
                        </a:rPr>
                        <a:t>un propósito para el hombre).</a:t>
                      </a:r>
                      <a:endParaRPr lang="en-US" sz="900" b="1" kern="0" dirty="0">
                        <a:solidFill>
                          <a:schemeClr val="tx1"/>
                        </a:solidFill>
                        <a:effectLst/>
                        <a:latin typeface="Times New Roman"/>
                      </a:endParaRPr>
                    </a:p>
                    <a:p>
                      <a:pPr marL="0" marR="0" indent="0" algn="l" rtl="0">
                        <a:spcBef>
                          <a:spcPts val="0"/>
                        </a:spcBef>
                        <a:spcAft>
                          <a:spcPts val="0"/>
                        </a:spcAft>
                        <a:buFont typeface="Arial" panose="020B0604020202020204" pitchFamily="34" charset="0"/>
                        <a:buNone/>
                      </a:pPr>
                      <a:endParaRPr lang="en-US" sz="1200" kern="0" dirty="0">
                        <a:solidFill>
                          <a:schemeClr val="tx1"/>
                        </a:solidFill>
                        <a:effectLst/>
                        <a:latin typeface="+mn-lt"/>
                        <a:ea typeface="+mn-ea"/>
                        <a:cs typeface="+mn-cs"/>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158">
                <a:tc>
                  <a:txBody>
                    <a:bodyPr/>
                    <a:lstStyle/>
                    <a:p>
                      <a:pPr marL="0" marR="0" algn="ctr" rtl="0">
                        <a:spcBef>
                          <a:spcPts val="0"/>
                        </a:spcBef>
                        <a:spcAft>
                          <a:spcPts val="0"/>
                        </a:spcAft>
                      </a:pPr>
                      <a:r>
                        <a:rPr lang="en-US" sz="1200" kern="0" dirty="0">
                          <a:solidFill>
                            <a:schemeClr val="tx1"/>
                          </a:solidFill>
                          <a:effectLst/>
                        </a:rPr>
                        <a:t>La </a:t>
                      </a:r>
                      <a:r>
                        <a:rPr lang="en-US" sz="1200" kern="0" dirty="0" err="1" smtClean="0">
                          <a:solidFill>
                            <a:schemeClr val="tx1"/>
                          </a:solidFill>
                          <a:effectLst/>
                        </a:rPr>
                        <a:t>Biblia</a:t>
                      </a:r>
                      <a:r>
                        <a:rPr lang="en-US" sz="1200" kern="0" dirty="0" smtClean="0">
                          <a:solidFill>
                            <a:schemeClr val="tx1"/>
                          </a:solidFill>
                          <a:effectLst/>
                        </a:rPr>
                        <a:t> </a:t>
                      </a:r>
                      <a:r>
                        <a:rPr lang="en-US" sz="1200" kern="0" dirty="0">
                          <a:solidFill>
                            <a:schemeClr val="tx1"/>
                          </a:solidFill>
                          <a:effectLst/>
                        </a:rPr>
                        <a:t>es </a:t>
                      </a:r>
                      <a:r>
                        <a:rPr lang="en-US" sz="1200" kern="0" dirty="0" smtClean="0">
                          <a:solidFill>
                            <a:schemeClr val="tx1"/>
                          </a:solidFill>
                          <a:effectLst/>
                        </a:rPr>
                        <a:t>la </a:t>
                      </a:r>
                      <a:r>
                        <a:rPr lang="en-US" sz="1200" kern="0" dirty="0" err="1" smtClean="0">
                          <a:solidFill>
                            <a:schemeClr val="tx1"/>
                          </a:solidFill>
                          <a:effectLst/>
                        </a:rPr>
                        <a:t>revelación</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No hay revelación de Dios; La Biblia es invención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err="1" smtClean="0">
                          <a:solidFill>
                            <a:schemeClr val="tx1"/>
                          </a:solidFill>
                          <a:effectLst/>
                        </a:rPr>
                        <a:t>proposicional</a:t>
                      </a:r>
                      <a:r>
                        <a:rPr lang="en-US" sz="1200" kern="0" dirty="0" smtClean="0">
                          <a:solidFill>
                            <a:schemeClr val="tx1"/>
                          </a:solidFill>
                          <a:effectLst/>
                        </a:rPr>
                        <a:t> de Dios</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 </a:t>
                      </a:r>
                      <a:r>
                        <a:rPr lang="en-US" sz="1200" kern="0" dirty="0" err="1" smtClean="0">
                          <a:solidFill>
                            <a:schemeClr val="tx1"/>
                          </a:solidFill>
                          <a:effectLst/>
                        </a:rPr>
                        <a:t>revelación</a:t>
                      </a:r>
                      <a:r>
                        <a:rPr lang="en-US" sz="1200" kern="0" dirty="0" smtClean="0">
                          <a:solidFill>
                            <a:schemeClr val="tx1"/>
                          </a:solidFill>
                          <a:effectLst/>
                        </a:rPr>
                        <a:t> </a:t>
                      </a:r>
                      <a:r>
                        <a:rPr lang="en-US" sz="1200" kern="0" dirty="0" err="1" smtClean="0">
                          <a:solidFill>
                            <a:schemeClr val="tx1"/>
                          </a:solidFill>
                          <a:effectLst/>
                        </a:rPr>
                        <a:t>bíblica</a:t>
                      </a:r>
                      <a:r>
                        <a:rPr lang="en-US" sz="1200" kern="0" dirty="0" smtClean="0">
                          <a:solidFill>
                            <a:schemeClr val="tx1"/>
                          </a:solidFill>
                          <a:effectLst/>
                        </a:rPr>
                        <a:t> </a:t>
                      </a:r>
                      <a:r>
                        <a:rPr lang="en-US" sz="1200" kern="0" dirty="0">
                          <a:solidFill>
                            <a:schemeClr val="tx1"/>
                          </a:solidFill>
                          <a:effectLst/>
                        </a:rPr>
                        <a:t>es subjetiva (</a:t>
                      </a:r>
                      <a:r>
                        <a:rPr lang="en-US" sz="1200" kern="0" dirty="0" err="1" smtClean="0">
                          <a:solidFill>
                            <a:schemeClr val="tx1"/>
                          </a:solidFill>
                          <a:effectLst/>
                        </a:rPr>
                        <a:t>determinada</a:t>
                      </a:r>
                      <a:r>
                        <a:rPr lang="en-US" sz="1200" kern="0" baseline="0" dirty="0" smtClean="0">
                          <a:solidFill>
                            <a:schemeClr val="tx1"/>
                          </a:solidFill>
                          <a:effectLst/>
                        </a:rPr>
                        <a:t>/</a:t>
                      </a:r>
                      <a:r>
                        <a:rPr lang="en-US" sz="1200" kern="0" baseline="0" dirty="0" err="1" smtClean="0">
                          <a:solidFill>
                            <a:schemeClr val="tx1"/>
                          </a:solidFill>
                          <a:effectLst/>
                        </a:rPr>
                        <a:t>experimentada</a:t>
                      </a:r>
                      <a:r>
                        <a:rPr lang="en-US" sz="1200" kern="0" baseline="0" dirty="0" smtClean="0">
                          <a:solidFill>
                            <a:schemeClr val="tx1"/>
                          </a:solidFill>
                          <a:effectLst/>
                        </a:rPr>
                        <a:t> </a:t>
                      </a:r>
                      <a:r>
                        <a:rPr lang="en-US" sz="1200" kern="0" baseline="0" dirty="0">
                          <a:solidFill>
                            <a:schemeClr val="tx1"/>
                          </a:solidFill>
                          <a:effectLst/>
                        </a:rPr>
                        <a:t>por el oyente)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a:t>
                      </a:r>
                      <a:r>
                        <a:rPr lang="en-US" sz="1200" kern="0" baseline="0" dirty="0" smtClean="0">
                          <a:solidFill>
                            <a:schemeClr val="tx1"/>
                          </a:solidFill>
                          <a:effectLst/>
                        </a:rPr>
                        <a:t> </a:t>
                      </a:r>
                      <a:r>
                        <a:rPr lang="en-US" sz="1200" kern="0" baseline="0" dirty="0" err="1" smtClean="0">
                          <a:solidFill>
                            <a:schemeClr val="tx1"/>
                          </a:solidFill>
                          <a:effectLst/>
                        </a:rPr>
                        <a:t>revelación</a:t>
                      </a:r>
                      <a:r>
                        <a:rPr lang="en-US" sz="1200" kern="0" dirty="0" smtClean="0">
                          <a:solidFill>
                            <a:schemeClr val="tx1"/>
                          </a:solidFill>
                          <a:effectLst/>
                        </a:rPr>
                        <a:t> </a:t>
                      </a:r>
                      <a:r>
                        <a:rPr lang="en-US" sz="1200" kern="0" dirty="0">
                          <a:solidFill>
                            <a:schemeClr val="tx1"/>
                          </a:solidFill>
                          <a:effectLst/>
                        </a:rPr>
                        <a:t>no está escrito en </a:t>
                      </a:r>
                      <a:r>
                        <a:rPr lang="en-US" sz="1200" kern="0" dirty="0" err="1">
                          <a:solidFill>
                            <a:schemeClr val="tx1"/>
                          </a:solidFill>
                          <a:effectLst/>
                        </a:rPr>
                        <a:t>absoluto</a:t>
                      </a:r>
                      <a:r>
                        <a:rPr lang="en-US" sz="1200" kern="0" dirty="0" smtClean="0">
                          <a:solidFill>
                            <a:schemeClr val="tx1"/>
                          </a:solidFill>
                          <a:effectLst/>
                        </a:rPr>
                        <a:t>, </a:t>
                      </a:r>
                      <a:r>
                        <a:rPr lang="en-US" sz="1200" kern="0" baseline="0" dirty="0" err="1" smtClean="0">
                          <a:solidFill>
                            <a:schemeClr val="tx1"/>
                          </a:solidFill>
                          <a:effectLst/>
                        </a:rPr>
                        <a:t>pero</a:t>
                      </a:r>
                      <a:r>
                        <a:rPr lang="en-US" sz="1200" kern="0" baseline="0" dirty="0" smtClean="0">
                          <a:solidFill>
                            <a:schemeClr val="tx1"/>
                          </a:solidFill>
                          <a:effectLst/>
                        </a:rPr>
                        <a:t> </a:t>
                      </a:r>
                      <a:r>
                        <a:rPr lang="en-US" sz="1200" kern="0" baseline="0" dirty="0">
                          <a:solidFill>
                            <a:schemeClr val="tx1"/>
                          </a:solidFill>
                          <a:effectLst/>
                        </a:rPr>
                        <a:t>se transfiere milagrosamente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1497">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La verdad </a:t>
                      </a:r>
                      <a:r>
                        <a:rPr lang="en-US" sz="1200" kern="0" dirty="0" err="1">
                          <a:solidFill>
                            <a:schemeClr val="tx1"/>
                          </a:solidFill>
                          <a:effectLst/>
                        </a:rPr>
                        <a:t>sigue</a:t>
                      </a:r>
                      <a:r>
                        <a:rPr lang="en-US" sz="1200" kern="0" dirty="0">
                          <a:solidFill>
                            <a:schemeClr val="tx1"/>
                          </a:solidFill>
                          <a:effectLst/>
                        </a:rPr>
                        <a:t> </a:t>
                      </a:r>
                      <a:r>
                        <a:rPr lang="en-US" sz="1200" kern="0" dirty="0" err="1" smtClean="0">
                          <a:solidFill>
                            <a:schemeClr val="tx1"/>
                          </a:solidFill>
                          <a:effectLst/>
                        </a:rPr>
                        <a:t>siendo</a:t>
                      </a:r>
                      <a:r>
                        <a:rPr lang="en-US" sz="1200" kern="0" dirty="0" smtClean="0">
                          <a:solidFill>
                            <a:schemeClr val="tx1"/>
                          </a:solidFill>
                          <a:effectLst/>
                        </a:rPr>
                        <a:t> </a:t>
                      </a:r>
                      <a:r>
                        <a:rPr lang="en-US" sz="1200" kern="0" baseline="0" dirty="0" err="1" smtClean="0">
                          <a:solidFill>
                            <a:schemeClr val="tx1"/>
                          </a:solidFill>
                          <a:effectLst/>
                        </a:rPr>
                        <a:t>entregada</a:t>
                      </a:r>
                      <a:r>
                        <a:rPr lang="en-US" sz="1200" kern="0" baseline="0" dirty="0" smtClean="0">
                          <a:solidFill>
                            <a:schemeClr val="tx1"/>
                          </a:solidFill>
                          <a:effectLst/>
                        </a:rPr>
                        <a:t> </a:t>
                      </a:r>
                      <a:r>
                        <a:rPr lang="en-US" sz="1200" kern="0" baseline="0" dirty="0">
                          <a:solidFill>
                            <a:schemeClr val="tx1"/>
                          </a:solidFill>
                          <a:effectLst/>
                        </a:rPr>
                        <a:t>a través de los hombres (la iglesia), no la Biblia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0121">
                <a:tc>
                  <a:txBody>
                    <a:bodyPr/>
                    <a:lstStyle/>
                    <a:p>
                      <a:pPr marL="0" marR="0" algn="ctr" rtl="0">
                        <a:spcBef>
                          <a:spcPts val="0"/>
                        </a:spcBef>
                        <a:spcAft>
                          <a:spcPts val="0"/>
                        </a:spcAft>
                      </a:pPr>
                      <a:r>
                        <a:rPr lang="en-US" sz="1200" kern="0" dirty="0">
                          <a:solidFill>
                            <a:schemeClr val="tx1"/>
                          </a:solidFill>
                          <a:effectLst/>
                        </a:rPr>
                        <a:t>Jesús vino como Dios en la carne para redimir a la humanidad del pecado.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latinLnBrk="0" hangingPunct="1">
                        <a:lnSpc>
                          <a:spcPct val="100000"/>
                        </a:lnSpc>
                        <a:spcBef>
                          <a:spcPts val="60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Jesús fue solo un hombre, </a:t>
                      </a:r>
                      <a:r>
                        <a:rPr lang="en-US" sz="1200" kern="0" dirty="0" smtClean="0">
                          <a:solidFill>
                            <a:schemeClr val="tx1"/>
                          </a:solidFill>
                          <a:effectLst/>
                          <a:latin typeface="+mn-lt"/>
                          <a:ea typeface="+mn-ea"/>
                          <a:cs typeface="+mn-cs"/>
                        </a:rPr>
                        <a:t>no </a:t>
                      </a:r>
                      <a:r>
                        <a:rPr lang="en-US" sz="1200" kern="0" dirty="0" err="1" smtClean="0">
                          <a:solidFill>
                            <a:schemeClr val="tx1"/>
                          </a:solidFill>
                          <a:effectLst/>
                          <a:latin typeface="+mn-lt"/>
                          <a:ea typeface="+mn-ea"/>
                          <a:cs typeface="+mn-cs"/>
                        </a:rPr>
                        <a:t>sobrenatural</a:t>
                      </a:r>
                      <a:r>
                        <a:rPr lang="en-US" sz="1200" kern="0" dirty="0" smtClean="0">
                          <a:solidFill>
                            <a:schemeClr val="tx1"/>
                          </a:solidFill>
                          <a:effectLst/>
                          <a:latin typeface="+mn-lt"/>
                          <a:ea typeface="+mn-ea"/>
                          <a:cs typeface="+mn-cs"/>
                        </a:rPr>
                        <a:t> para nada, </a:t>
                      </a:r>
                      <a:r>
                        <a:rPr lang="en-US" sz="1200" kern="0" dirty="0">
                          <a:solidFill>
                            <a:schemeClr val="tx1"/>
                          </a:solidFill>
                          <a:effectLst/>
                          <a:latin typeface="+mn-lt"/>
                          <a:ea typeface="+mn-ea"/>
                          <a:cs typeface="+mn-cs"/>
                        </a:rPr>
                        <a:t>que atrajo seguidores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fue un predicador talentoso ('inspirado') con un mensaje valioso para el hombre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vino de Dios con un mensaje (alegórico) de Dios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es </a:t>
                      </a:r>
                      <a:r>
                        <a:rPr lang="en-US" sz="1200" kern="0" dirty="0" err="1" smtClean="0">
                          <a:solidFill>
                            <a:schemeClr val="tx1"/>
                          </a:solidFill>
                          <a:effectLst/>
                          <a:latin typeface="+mn-lt"/>
                          <a:ea typeface="+mn-ea"/>
                          <a:cs typeface="+mn-cs"/>
                        </a:rPr>
                        <a:t>solamente</a:t>
                      </a:r>
                      <a:r>
                        <a:rPr lang="en-US" sz="1200" kern="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una</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idea (quizás una idea </a:t>
                      </a:r>
                      <a:r>
                        <a:rPr lang="en-US" sz="1200" kern="0" dirty="0" err="1">
                          <a:solidFill>
                            <a:schemeClr val="tx1"/>
                          </a:solidFill>
                          <a:effectLst/>
                          <a:latin typeface="+mn-lt"/>
                          <a:ea typeface="+mn-ea"/>
                          <a:cs typeface="+mn-cs"/>
                        </a:rPr>
                        <a:t>espiritual</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(¿invención del hombre?)</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1014">
                <a:tc>
                  <a:txBody>
                    <a:bodyPr/>
                    <a:lstStyle/>
                    <a:p>
                      <a:pPr marL="0" marR="0" algn="ctr" rtl="0">
                        <a:spcBef>
                          <a:spcPts val="0"/>
                        </a:spcBef>
                        <a:spcAft>
                          <a:spcPts val="0"/>
                        </a:spcAft>
                      </a:pPr>
                      <a:r>
                        <a:rPr lang="en-US" sz="1200" kern="0" dirty="0">
                          <a:solidFill>
                            <a:schemeClr val="tx1"/>
                          </a:solidFill>
                          <a:effectLst/>
                        </a:rPr>
                        <a:t>El universo físico es temporal, en espera de juicio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El universo es eterno: sin principio ni final </a:t>
                      </a:r>
                      <a:r>
                        <a:rPr lang="en-US" sz="1200" kern="0" dirty="0" err="1">
                          <a:solidFill>
                            <a:schemeClr val="tx1"/>
                          </a:solidFill>
                          <a:effectLst/>
                          <a:latin typeface="+mn-lt"/>
                          <a:ea typeface="+mn-ea"/>
                          <a:cs typeface="+mn-cs"/>
                        </a:rPr>
                        <a:t>previsible</a:t>
                      </a:r>
                      <a:r>
                        <a:rPr lang="en-US" sz="1200" kern="0" dirty="0">
                          <a:solidFill>
                            <a:schemeClr val="tx1"/>
                          </a:solidFill>
                          <a:effectLst/>
                          <a:latin typeface="+mn-lt"/>
                          <a:ea typeface="+mn-ea"/>
                          <a:cs typeface="+mn-cs"/>
                        </a:rPr>
                        <a:t> </a:t>
                      </a:r>
                      <a:r>
                        <a:rPr lang="en-US" sz="1200" kern="0" dirty="0" smtClean="0">
                          <a:solidFill>
                            <a:schemeClr val="tx1"/>
                          </a:solidFill>
                          <a:effectLst/>
                          <a:latin typeface="+mn-lt"/>
                          <a:ea typeface="+mn-ea"/>
                          <a:cs typeface="+mn-cs"/>
                        </a:rPr>
                        <a:t>(</a:t>
                      </a:r>
                      <a:r>
                        <a:rPr lang="en-US" sz="1200" kern="0" dirty="0" err="1" smtClean="0">
                          <a:solidFill>
                            <a:schemeClr val="tx1"/>
                          </a:solidFill>
                          <a:effectLst/>
                          <a:latin typeface="+mn-lt"/>
                          <a:ea typeface="+mn-ea"/>
                          <a:cs typeface="+mn-cs"/>
                        </a:rPr>
                        <a:t>ni</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propósito)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El universo eventualmente simplemente se agotará (sin propósito ni conclusión)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Los hombres viven después de la muerte en el cielo o el infierno, en función de </a:t>
                      </a:r>
                      <a:r>
                        <a:rPr lang="en-US" sz="1200" kern="0" dirty="0" err="1" smtClean="0">
                          <a:solidFill>
                            <a:schemeClr val="tx1"/>
                          </a:solidFill>
                          <a:effectLst/>
                          <a:latin typeface="+mn-lt"/>
                          <a:ea typeface="+mn-ea"/>
                          <a:cs typeface="+mn-cs"/>
                        </a:rPr>
                        <a:t>sus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buenas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obras</a:t>
                      </a:r>
                      <a:r>
                        <a:rPr lang="en-US" sz="1200" kern="0" baseline="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en</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la vida.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Todos los perros van al cielo</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23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AF8D2F-4246-44B8-BBD7-9C1CEC3DE8CE}" type="slidenum">
              <a:rPr lang="en-US" altLang="en-US" sz="1400"/>
              <a:pPr algn="l" rtl="0">
                <a:spcBef>
                  <a:spcPct val="0"/>
                </a:spcBef>
                <a:buFontTx/>
                <a:buNone/>
              </a:pPr>
              <a:t>199</a:t>
            </a:fld>
            <a:endParaRPr lang="en-US" altLang="en-US" sz="1400"/>
          </a:p>
        </p:txBody>
      </p:sp>
      <p:sp>
        <p:nvSpPr>
          <p:cNvPr id="5" name="Rectangle 4"/>
          <p:cNvSpPr>
            <a:spLocks noChangeArrowheads="1"/>
          </p:cNvSpPr>
          <p:nvPr/>
        </p:nvSpPr>
        <p:spPr bwMode="auto">
          <a:xfrm>
            <a:off x="1725613" y="431800"/>
            <a:ext cx="7164387" cy="114577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6" name="Rectangle 5"/>
          <p:cNvSpPr>
            <a:spLocks noChangeArrowheads="1"/>
          </p:cNvSpPr>
          <p:nvPr/>
        </p:nvSpPr>
        <p:spPr bwMode="auto">
          <a:xfrm>
            <a:off x="1725613" y="1545828"/>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7" name="Rectangle 6"/>
          <p:cNvSpPr>
            <a:spLocks noChangeArrowheads="1"/>
          </p:cNvSpPr>
          <p:nvPr/>
        </p:nvSpPr>
        <p:spPr bwMode="auto">
          <a:xfrm>
            <a:off x="1725613" y="2550914"/>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8" name="Rectangle 7"/>
          <p:cNvSpPr>
            <a:spLocks noChangeArrowheads="1"/>
          </p:cNvSpPr>
          <p:nvPr/>
        </p:nvSpPr>
        <p:spPr bwMode="auto">
          <a:xfrm>
            <a:off x="1725613" y="3560564"/>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9" name="Rectangle 8"/>
          <p:cNvSpPr>
            <a:spLocks noChangeArrowheads="1"/>
          </p:cNvSpPr>
          <p:nvPr/>
        </p:nvSpPr>
        <p:spPr bwMode="auto">
          <a:xfrm>
            <a:off x="1725612" y="4583807"/>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10" name="Rectangle 9"/>
          <p:cNvSpPr>
            <a:spLocks noChangeArrowheads="1"/>
          </p:cNvSpPr>
          <p:nvPr/>
        </p:nvSpPr>
        <p:spPr bwMode="auto">
          <a:xfrm>
            <a:off x="1725611" y="5616526"/>
            <a:ext cx="7218364" cy="120893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1936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0050"/>
            <a:ext cx="7772400" cy="609600"/>
          </a:xfrm>
        </p:spPr>
        <p:txBody>
          <a:bodyPr/>
          <a:lstStyle/>
          <a:p>
            <a:pPr rtl="0">
              <a:defRPr/>
            </a:pPr>
            <a:r>
              <a:rPr lang="en-US" dirty="0"/>
              <a:t>Objetivos del curso</a:t>
            </a:r>
          </a:p>
        </p:txBody>
      </p:sp>
      <p:sp>
        <p:nvSpPr>
          <p:cNvPr id="3" name="Content Placeholder 2"/>
          <p:cNvSpPr>
            <a:spLocks noGrp="1" noChangeArrowheads="1"/>
          </p:cNvSpPr>
          <p:nvPr>
            <p:ph idx="1"/>
          </p:nvPr>
        </p:nvSpPr>
        <p:spPr>
          <a:xfrm>
            <a:off x="149225" y="1460500"/>
            <a:ext cx="8845550" cy="4394200"/>
          </a:xfrm>
        </p:spPr>
        <p:txBody>
          <a:bodyPr/>
          <a:lstStyle/>
          <a:p>
            <a:pPr marL="514350" indent="-514350">
              <a:spcBef>
                <a:spcPct val="0"/>
              </a:spcBef>
              <a:spcAft>
                <a:spcPts val="1800"/>
              </a:spcAft>
              <a:buFont typeface="Verdana" panose="020B0604030504040204" pitchFamily="34" charset="0"/>
              <a:buAutoNum type="arabicPeriod"/>
            </a:pPr>
            <a:r>
              <a:rPr lang="es-ES" altLang="en-US" b="1" dirty="0" smtClean="0"/>
              <a:t>Establecer </a:t>
            </a:r>
            <a:r>
              <a:rPr lang="es-ES" altLang="en-US" b="1" dirty="0"/>
              <a:t>principios por los cuales todos los sucesos de la vida deben ser evaluados.</a:t>
            </a:r>
          </a:p>
          <a:p>
            <a:pPr marL="514350" indent="-514350">
              <a:spcBef>
                <a:spcPct val="0"/>
              </a:spcBef>
              <a:spcAft>
                <a:spcPts val="1800"/>
              </a:spcAft>
              <a:buFont typeface="Verdana" panose="020B0604030504040204" pitchFamily="34" charset="0"/>
              <a:buAutoNum type="arabicPeriod"/>
            </a:pPr>
            <a:r>
              <a:rPr lang="es-ES" altLang="en-US" b="1" dirty="0" smtClean="0"/>
              <a:t>Examinar </a:t>
            </a:r>
            <a:r>
              <a:rPr lang="es-ES" altLang="en-US" b="1" dirty="0"/>
              <a:t>ejemplos de problemas públicos y sucesos de la vida y determinar los valores, interpretaciones, emociones y decisiones que son consistentes con una cosmovisión cristiana.</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1741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05E089B-083E-4060-B723-F41E9EAD3F42}" type="slidenum">
              <a:rPr lang="en-US" altLang="en-US" sz="1400"/>
              <a:pPr algn="l" rtl="0">
                <a:spcBef>
                  <a:spcPct val="0"/>
                </a:spcBef>
                <a:buFontTx/>
                <a:buNone/>
              </a:pPr>
              <a:t>2</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163"/>
            <a:ext cx="9144000" cy="609600"/>
          </a:xfrm>
        </p:spPr>
        <p:txBody>
          <a:bodyPr/>
          <a:lstStyle/>
          <a:p>
            <a:pPr>
              <a:lnSpc>
                <a:spcPct val="80000"/>
              </a:lnSpc>
              <a:defRPr/>
            </a:pPr>
            <a:r>
              <a:rPr lang="en-US" altLang="en-US" sz="2400" dirty="0" err="1"/>
              <a:t>Fundamentos</a:t>
            </a:r>
            <a:r>
              <a:rPr lang="en-US" altLang="en-US" sz="2400" dirty="0"/>
              <a:t> – </a:t>
            </a:r>
            <a:r>
              <a:rPr lang="en-US" altLang="en-US" sz="2400" dirty="0" err="1"/>
              <a:t>Ejemplos</a:t>
            </a:r>
            <a:r>
              <a:rPr lang="en-US" altLang="en-US" sz="2400" dirty="0"/>
              <a:t> de </a:t>
            </a:r>
            <a:r>
              <a:rPr lang="en-US" altLang="en-US" sz="2400" dirty="0" err="1"/>
              <a:t>enseñanza</a:t>
            </a:r>
            <a:r>
              <a:rPr lang="en-US" altLang="en-US" sz="2400" dirty="0"/>
              <a:t> </a:t>
            </a:r>
            <a:r>
              <a:rPr lang="en-US" altLang="en-US" sz="2400" dirty="0" err="1"/>
              <a:t>bíblica</a:t>
            </a:r>
            <a:r>
              <a:rPr lang="en-US" altLang="en-US" sz="2400" dirty="0"/>
              <a:t/>
            </a:r>
            <a:br>
              <a:rPr lang="en-US" altLang="en-US" sz="2400" dirty="0"/>
            </a:br>
            <a:r>
              <a:rPr lang="en-US" altLang="en-US" sz="1800" dirty="0"/>
              <a:t>(</a:t>
            </a:r>
            <a:r>
              <a:rPr lang="en-US" altLang="en-US" sz="1800" dirty="0" err="1"/>
              <a:t>página</a:t>
            </a:r>
            <a:r>
              <a:rPr lang="en-US" altLang="en-US" sz="1800" dirty="0"/>
              <a:t> 3 </a:t>
            </a:r>
            <a:r>
              <a:rPr lang="en-US" altLang="en-US" sz="1800" dirty="0" err="1"/>
              <a:t>en</a:t>
            </a:r>
            <a:r>
              <a:rPr lang="en-US" altLang="en-US" sz="1800" dirty="0"/>
              <a:t> las </a:t>
            </a:r>
            <a:r>
              <a:rPr lang="en-US" altLang="en-US" sz="1800" dirty="0" err="1"/>
              <a:t>hojas</a:t>
            </a:r>
            <a:r>
              <a:rPr lang="en-US" altLang="en-US" sz="1800" dirty="0"/>
              <a:t> de </a:t>
            </a:r>
            <a:r>
              <a:rPr lang="en-US" altLang="en-US" sz="1800" dirty="0" err="1"/>
              <a:t>lecciones</a:t>
            </a:r>
            <a:r>
              <a:rPr lang="en-US" altLang="en-US" sz="1800" dirty="0"/>
              <a:t>)</a:t>
            </a:r>
          </a:p>
        </p:txBody>
      </p:sp>
      <p:sp>
        <p:nvSpPr>
          <p:cNvPr id="32771" name="Rectangle 3"/>
          <p:cNvSpPr>
            <a:spLocks noGrp="1" noChangeArrowheads="1"/>
          </p:cNvSpPr>
          <p:nvPr>
            <p:ph type="body" idx="1"/>
          </p:nvPr>
        </p:nvSpPr>
        <p:spPr>
          <a:xfrm>
            <a:off x="76200" y="685800"/>
            <a:ext cx="8991600" cy="6096000"/>
          </a:xfrm>
        </p:spPr>
        <p:txBody>
          <a:bodyPr>
            <a:normAutofit lnSpcReduction="10000"/>
          </a:bodyPr>
          <a:lstStyle/>
          <a:p>
            <a:pPr marL="225425" indent="-225425" algn="l" rtl="0">
              <a:lnSpc>
                <a:spcPct val="90000"/>
              </a:lnSpc>
            </a:pPr>
            <a:r>
              <a:rPr lang="en-US" altLang="en-US" sz="2400" dirty="0" smtClean="0"/>
              <a:t>La </a:t>
            </a:r>
            <a:r>
              <a:rPr lang="en-US" altLang="en-US" sz="2400" dirty="0" err="1" smtClean="0"/>
              <a:t>Biblia</a:t>
            </a:r>
            <a:r>
              <a:rPr lang="en-US" altLang="en-US" sz="2400" dirty="0" smtClean="0"/>
              <a:t> es la </a:t>
            </a:r>
            <a:r>
              <a:rPr lang="en-US" altLang="en-US" sz="2400" b="1" dirty="0" err="1" smtClean="0">
                <a:solidFill>
                  <a:schemeClr val="accent2"/>
                </a:solidFill>
              </a:rPr>
              <a:t>revelación</a:t>
            </a:r>
            <a:r>
              <a:rPr lang="en-US" altLang="en-US" sz="2400" b="1" dirty="0" smtClean="0">
                <a:solidFill>
                  <a:schemeClr val="accent2"/>
                </a:solidFill>
              </a:rPr>
              <a:t> </a:t>
            </a:r>
            <a:r>
              <a:rPr lang="en-US" altLang="en-US" sz="2400" b="1" dirty="0" err="1" smtClean="0">
                <a:solidFill>
                  <a:schemeClr val="accent2"/>
                </a:solidFill>
              </a:rPr>
              <a:t>proposicional</a:t>
            </a:r>
            <a:r>
              <a:rPr lang="en-US" altLang="en-US" sz="2400" b="1" dirty="0" smtClean="0">
                <a:solidFill>
                  <a:schemeClr val="accent2"/>
                </a:solidFill>
              </a:rPr>
              <a:t> </a:t>
            </a:r>
            <a:r>
              <a:rPr lang="en-US" altLang="en-US" sz="2400" dirty="0" smtClean="0"/>
              <a:t>de Dios.</a:t>
            </a:r>
          </a:p>
          <a:p>
            <a:pPr marL="568325" lvl="1" indent="-228600">
              <a:lnSpc>
                <a:spcPct val="90000"/>
              </a:lnSpc>
            </a:pPr>
            <a:r>
              <a:rPr lang="en-US" altLang="en-US" sz="1800" dirty="0" smtClean="0"/>
              <a:t>…</a:t>
            </a:r>
            <a:r>
              <a:rPr lang="es-ES" sz="1800" dirty="0"/>
              <a:t>Pero ante todo sepan esto, que ninguna profecía de la Escritura es </a:t>
            </a:r>
            <a:r>
              <a:rPr lang="es-ES" sz="1800" i="1" dirty="0"/>
              <a:t>asunto</a:t>
            </a:r>
            <a:r>
              <a:rPr lang="es-ES" sz="1800" dirty="0"/>
              <a:t> de interpretación personal, </a:t>
            </a:r>
            <a:r>
              <a:rPr lang="es-ES" sz="1800" dirty="0" smtClean="0"/>
              <a:t>21 </a:t>
            </a:r>
            <a:r>
              <a:rPr lang="es-ES" altLang="en-US" sz="1800" dirty="0" smtClean="0"/>
              <a:t>pues </a:t>
            </a:r>
            <a:r>
              <a:rPr lang="es-ES" altLang="en-US" sz="1800" dirty="0"/>
              <a:t>ninguna profecía fue dada jamás por un acto de voluntad humana, sino que hombres inspirados por el Espíritu Santo hablaron de parte de Dios.  </a:t>
            </a:r>
            <a:r>
              <a:rPr lang="en-US" altLang="en-US" sz="1800" dirty="0" smtClean="0"/>
              <a:t>(II Ped 1:20,1).</a:t>
            </a:r>
          </a:p>
          <a:p>
            <a:pPr marL="568325" lvl="1" indent="-228600">
              <a:lnSpc>
                <a:spcPct val="90000"/>
              </a:lnSpc>
            </a:pPr>
            <a:r>
              <a:rPr lang="en-US" altLang="en-US" sz="1800" dirty="0" smtClean="0"/>
              <a:t>…</a:t>
            </a:r>
            <a:r>
              <a:rPr lang="es-ES" altLang="en-US" sz="1800" dirty="0"/>
              <a:t>de lo cual también hablamos, no con palabras enseñadas por sabiduría humana, sino con las enseñadas por el Espíritu, combinando pensamientos espirituales con palabras espirituales.  </a:t>
            </a:r>
            <a:r>
              <a:rPr lang="en-US" altLang="en-US" sz="1800" dirty="0" smtClean="0"/>
              <a:t>(</a:t>
            </a:r>
            <a:r>
              <a:rPr lang="en-US" altLang="en-US" sz="1800" dirty="0"/>
              <a:t>I</a:t>
            </a:r>
            <a:r>
              <a:rPr lang="en-US" altLang="en-US" sz="1800" dirty="0" smtClean="0"/>
              <a:t> </a:t>
            </a:r>
            <a:r>
              <a:rPr lang="en-US" altLang="en-US" sz="1800" dirty="0" err="1" smtClean="0"/>
              <a:t>Cor</a:t>
            </a:r>
            <a:r>
              <a:rPr lang="en-US" altLang="en-US" sz="1800" dirty="0" smtClean="0"/>
              <a:t> 2:13)</a:t>
            </a:r>
          </a:p>
          <a:p>
            <a:pPr marL="225425" indent="-225425" algn="l" rtl="0">
              <a:lnSpc>
                <a:spcPct val="90000"/>
              </a:lnSpc>
            </a:pPr>
            <a:r>
              <a:rPr lang="en-US" altLang="en-US" sz="2400" b="1" dirty="0" err="1" smtClean="0">
                <a:solidFill>
                  <a:schemeClr val="accent2"/>
                </a:solidFill>
              </a:rPr>
              <a:t>Jesús</a:t>
            </a:r>
            <a:r>
              <a:rPr lang="en-US" altLang="en-US" sz="2400" b="1" dirty="0" smtClean="0">
                <a:solidFill>
                  <a:schemeClr val="accent2"/>
                </a:solidFill>
              </a:rPr>
              <a:t> vino</a:t>
            </a:r>
            <a:r>
              <a:rPr lang="en-US" altLang="en-US" sz="2400" dirty="0" smtClean="0"/>
              <a:t>, Dios </a:t>
            </a:r>
            <a:r>
              <a:rPr lang="en-US" altLang="en-US" sz="2400" dirty="0" err="1" smtClean="0"/>
              <a:t>hecho</a:t>
            </a:r>
            <a:r>
              <a:rPr lang="en-US" altLang="en-US" sz="2400" dirty="0" smtClean="0"/>
              <a:t> carne, para </a:t>
            </a:r>
            <a:r>
              <a:rPr lang="en-US" altLang="en-US" sz="2400" dirty="0" err="1" smtClean="0"/>
              <a:t>salvar</a:t>
            </a:r>
            <a:r>
              <a:rPr lang="en-US" altLang="en-US" sz="2400" dirty="0" smtClean="0"/>
              <a:t> al hombre del </a:t>
            </a:r>
            <a:r>
              <a:rPr lang="en-US" altLang="en-US" sz="2400" dirty="0" err="1" smtClean="0"/>
              <a:t>pecado</a:t>
            </a:r>
            <a:r>
              <a:rPr lang="en-US" altLang="en-US" sz="2400" dirty="0" smtClean="0"/>
              <a:t>.</a:t>
            </a:r>
          </a:p>
          <a:p>
            <a:pPr marL="568325" lvl="1" indent="-228600">
              <a:lnSpc>
                <a:spcPct val="90000"/>
              </a:lnSpc>
            </a:pPr>
            <a:r>
              <a:rPr lang="es-ES" altLang="en-US" sz="1800" dirty="0"/>
              <a:t>Palabra fiel y digna de ser aceptada por todos: Cristo Jesús vino al mundo para salvar a los pecadores, entre los cuales yo soy el </a:t>
            </a:r>
            <a:r>
              <a:rPr lang="es-ES" altLang="en-US" sz="1800" dirty="0" smtClean="0"/>
              <a:t>primero</a:t>
            </a:r>
            <a:r>
              <a:rPr lang="en-US" altLang="en-US" sz="1800" dirty="0" smtClean="0"/>
              <a:t>... (I Tim 1:15)</a:t>
            </a:r>
          </a:p>
          <a:p>
            <a:pPr marL="568325" lvl="1" indent="-228600">
              <a:lnSpc>
                <a:spcPct val="90000"/>
              </a:lnSpc>
            </a:pPr>
            <a:r>
              <a:rPr lang="es-ES" altLang="en-US" sz="1800" dirty="0"/>
              <a:t>El Verbo se hizo carne, y habitó entre nosotros, y vimos Su gloria, gloria como del unigénito del Padre, lleno de gracia y de verdad. </a:t>
            </a:r>
            <a:r>
              <a:rPr lang="en-US" altLang="en-US" sz="1800" dirty="0" smtClean="0"/>
              <a:t>(Juan 1:14)</a:t>
            </a:r>
          </a:p>
          <a:p>
            <a:pPr marL="225425" indent="-225425" algn="l" rtl="0">
              <a:lnSpc>
                <a:spcPct val="90000"/>
              </a:lnSpc>
            </a:pPr>
            <a:r>
              <a:rPr lang="en-US" altLang="en-US" sz="2400" dirty="0" smtClean="0"/>
              <a:t>El </a:t>
            </a:r>
            <a:r>
              <a:rPr lang="en-US" altLang="en-US" sz="2400" b="1" dirty="0" err="1" smtClean="0">
                <a:solidFill>
                  <a:schemeClr val="accent2"/>
                </a:solidFill>
              </a:rPr>
              <a:t>universo</a:t>
            </a:r>
            <a:r>
              <a:rPr lang="en-US" altLang="en-US" sz="2400" b="1" dirty="0" smtClean="0">
                <a:solidFill>
                  <a:schemeClr val="accent2"/>
                </a:solidFill>
              </a:rPr>
              <a:t> es temporal</a:t>
            </a:r>
            <a:r>
              <a:rPr lang="en-US" altLang="en-US" sz="2400" dirty="0" smtClean="0"/>
              <a:t>, </a:t>
            </a:r>
            <a:r>
              <a:rPr lang="en-US" altLang="en-US" sz="2400" dirty="0" err="1" smtClean="0"/>
              <a:t>esperando</a:t>
            </a:r>
            <a:r>
              <a:rPr lang="en-US" altLang="en-US" sz="2400" dirty="0" smtClean="0"/>
              <a:t> el </a:t>
            </a:r>
            <a:r>
              <a:rPr lang="en-US" altLang="en-US" sz="2400" dirty="0" err="1" smtClean="0"/>
              <a:t>Juicio</a:t>
            </a:r>
            <a:r>
              <a:rPr lang="en-US" altLang="en-US" sz="2400" dirty="0" smtClean="0"/>
              <a:t>.</a:t>
            </a:r>
          </a:p>
          <a:p>
            <a:pPr marL="568325" lvl="1" indent="-228600">
              <a:lnSpc>
                <a:spcPct val="90000"/>
              </a:lnSpc>
            </a:pPr>
            <a:r>
              <a:rPr lang="es-ES" altLang="en-US" sz="1800" dirty="0"/>
              <a:t>Pero el día del Señor vendrá como ladrón, en el cual los cielos pasarán con gran estruendo, y los elementos serán destruidos con fuego intenso, y la tierra y las obras que hay en ella serán quemadas.  </a:t>
            </a:r>
            <a:r>
              <a:rPr lang="en-US" altLang="en-US" sz="1800" dirty="0" smtClean="0"/>
              <a:t>(II Pedro 3:10)</a:t>
            </a:r>
          </a:p>
          <a:p>
            <a:pPr marL="568325" lvl="1" indent="-228600">
              <a:lnSpc>
                <a:spcPct val="90000"/>
              </a:lnSpc>
            </a:pPr>
            <a:r>
              <a:rPr lang="es-ES" altLang="en-US" sz="1800" dirty="0"/>
              <a:t>Y así como está decretado que los hombres mueran una sola vez, y después de esto, el </a:t>
            </a:r>
            <a:r>
              <a:rPr lang="es-ES" altLang="en-US" sz="1800" dirty="0" smtClean="0"/>
              <a:t>juicio… </a:t>
            </a:r>
            <a:r>
              <a:rPr lang="en-US" altLang="en-US" sz="1800" dirty="0" smtClean="0"/>
              <a:t>(</a:t>
            </a:r>
            <a:r>
              <a:rPr lang="en-US" altLang="en-US" sz="1800" dirty="0" err="1" smtClean="0"/>
              <a:t>Heb</a:t>
            </a:r>
            <a:r>
              <a:rPr lang="en-US" altLang="en-US" sz="1800" dirty="0" smtClean="0"/>
              <a:t> 9:27)</a:t>
            </a:r>
          </a:p>
        </p:txBody>
      </p:sp>
      <p:sp>
        <p:nvSpPr>
          <p:cNvPr id="3789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3069E0B-3872-442E-AE36-2E610DC17923}" type="slidenum">
              <a:rPr lang="en-US" altLang="en-US" sz="1400"/>
              <a:pPr algn="l" rtl="0">
                <a:spcBef>
                  <a:spcPct val="0"/>
                </a:spcBef>
                <a:buFontTx/>
                <a:buNone/>
              </a:pPr>
              <a:t>20</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sz="2800" dirty="0" err="1" smtClean="0"/>
              <a:t>Ejercicio</a:t>
            </a:r>
            <a:r>
              <a:rPr lang="en-US" sz="2800" dirty="0" smtClean="0"/>
              <a:t> de </a:t>
            </a:r>
            <a:r>
              <a:rPr lang="en-US" sz="2800" dirty="0" err="1" smtClean="0"/>
              <a:t>repaso</a:t>
            </a:r>
            <a:r>
              <a:rPr lang="en-US" sz="2800" dirty="0" smtClean="0"/>
              <a:t>: la </a:t>
            </a:r>
            <a:r>
              <a:rPr lang="en-US" sz="2800" dirty="0" err="1" smtClean="0"/>
              <a:t>dama</a:t>
            </a:r>
            <a:r>
              <a:rPr lang="en-US" sz="2800" dirty="0" smtClean="0"/>
              <a:t> con la </a:t>
            </a:r>
            <a:r>
              <a:rPr lang="en-US" sz="2800" dirty="0" err="1" smtClean="0"/>
              <a:t>camiseta</a:t>
            </a:r>
            <a:endParaRPr lang="en-US" sz="2800" dirty="0"/>
          </a:p>
        </p:txBody>
      </p:sp>
      <p:sp>
        <p:nvSpPr>
          <p:cNvPr id="239619" name="Content Placeholder 4"/>
          <p:cNvSpPr>
            <a:spLocks noGrp="1" noChangeArrowheads="1"/>
          </p:cNvSpPr>
          <p:nvPr>
            <p:ph idx="1"/>
          </p:nvPr>
        </p:nvSpPr>
        <p:spPr>
          <a:xfrm>
            <a:off x="258763" y="920750"/>
            <a:ext cx="8545512" cy="5295900"/>
          </a:xfrm>
        </p:spPr>
        <p:txBody>
          <a:bodyPr>
            <a:normAutofit fontScale="92500" lnSpcReduction="10000"/>
          </a:bodyPr>
          <a:lstStyle/>
          <a:p>
            <a:pPr marL="514350" indent="-514350" algn="l" rtl="0">
              <a:buFont typeface="Verdana" panose="020B0604030504040204" pitchFamily="34" charset="0"/>
              <a:buAutoNum type="arabicPeriod"/>
            </a:pPr>
            <a:r>
              <a:rPr lang="en-US" altLang="en-US" dirty="0" err="1" smtClean="0"/>
              <a:t>Enumere</a:t>
            </a:r>
            <a:r>
              <a:rPr lang="en-US" altLang="en-US" dirty="0" smtClean="0"/>
              <a:t> </a:t>
            </a:r>
            <a:r>
              <a:rPr lang="en-US" altLang="en-US" dirty="0" err="1" smtClean="0"/>
              <a:t>puntos</a:t>
            </a:r>
            <a:r>
              <a:rPr lang="en-US" altLang="en-US" dirty="0" smtClean="0"/>
              <a:t> </a:t>
            </a:r>
            <a:r>
              <a:rPr lang="en-US" altLang="en-US" dirty="0" smtClean="0"/>
              <a:t>de </a:t>
            </a:r>
            <a:r>
              <a:rPr lang="en-US" altLang="en-US" dirty="0" err="1" smtClean="0"/>
              <a:t>acuerdo</a:t>
            </a:r>
            <a:endParaRPr lang="en-US" altLang="en-US" dirty="0" smtClean="0"/>
          </a:p>
          <a:p>
            <a:pPr marL="514350" indent="-514350" algn="l" rtl="0">
              <a:buFont typeface="Verdana" panose="020B0604030504040204" pitchFamily="34" charset="0"/>
              <a:buAutoNum type="arabicPeriod"/>
            </a:pPr>
            <a:r>
              <a:rPr lang="en-US" altLang="en-US" dirty="0" err="1" smtClean="0"/>
              <a:t>Aclare</a:t>
            </a:r>
            <a:r>
              <a:rPr lang="en-US" altLang="en-US" dirty="0" smtClean="0"/>
              <a:t> </a:t>
            </a:r>
            <a:r>
              <a:rPr lang="en-US" altLang="en-US" dirty="0" smtClean="0"/>
              <a:t>la </a:t>
            </a:r>
            <a:r>
              <a:rPr lang="en-US" altLang="en-US" dirty="0" err="1" smtClean="0"/>
              <a:t>cosmovisión</a:t>
            </a:r>
            <a:r>
              <a:rPr lang="en-US" altLang="en-US" dirty="0" smtClean="0"/>
              <a:t> de </a:t>
            </a:r>
            <a:r>
              <a:rPr lang="en-US" altLang="en-US" dirty="0" smtClean="0"/>
              <a:t>la </a:t>
            </a:r>
            <a:r>
              <a:rPr lang="en-US" altLang="en-US" dirty="0" err="1" smtClean="0"/>
              <a:t>dama</a:t>
            </a:r>
            <a:r>
              <a:rPr lang="en-US" altLang="en-US" dirty="0" smtClean="0"/>
              <a:t> </a:t>
            </a:r>
            <a:r>
              <a:rPr lang="en-US" altLang="en-US" dirty="0" smtClean="0"/>
              <a:t>con </a:t>
            </a:r>
            <a:r>
              <a:rPr lang="en-US" altLang="en-US" dirty="0" smtClean="0"/>
              <a:t>la </a:t>
            </a:r>
            <a:r>
              <a:rPr lang="en-US" altLang="en-US" dirty="0" err="1" smtClean="0"/>
              <a:t>camiseta</a:t>
            </a:r>
            <a:r>
              <a:rPr lang="en-US" altLang="en-US" dirty="0" smtClean="0"/>
              <a:t>.</a:t>
            </a:r>
          </a:p>
          <a:p>
            <a:pPr marL="514350" indent="-514350" algn="l" rtl="0">
              <a:buFont typeface="Verdana" panose="020B0604030504040204" pitchFamily="34" charset="0"/>
              <a:buAutoNum type="arabicPeriod"/>
            </a:pPr>
            <a:r>
              <a:rPr lang="en-US" altLang="en-US" dirty="0" err="1" smtClean="0"/>
              <a:t>Pensamientos</a:t>
            </a:r>
            <a:r>
              <a:rPr lang="en-US" altLang="en-US" dirty="0" smtClean="0"/>
              <a:t>, mientras </a:t>
            </a:r>
            <a:r>
              <a:rPr lang="en-US" altLang="en-US" dirty="0" err="1" smtClean="0"/>
              <a:t>escucha</a:t>
            </a:r>
            <a:r>
              <a:rPr lang="en-US" altLang="en-US" dirty="0" smtClean="0"/>
              <a:t>…</a:t>
            </a:r>
          </a:p>
          <a:p>
            <a:pPr marL="514350" indent="-514350" algn="l" rtl="0">
              <a:buFont typeface="Verdana" panose="020B0604030504040204" pitchFamily="34" charset="0"/>
              <a:buAutoNum type="arabicPeriod"/>
            </a:pPr>
            <a:r>
              <a:rPr lang="en-US" altLang="en-US" dirty="0" smtClean="0"/>
              <a:t>Para </a:t>
            </a:r>
            <a:r>
              <a:rPr lang="en-US" altLang="en-US" dirty="0" err="1" smtClean="0"/>
              <a:t>cada</a:t>
            </a:r>
            <a:r>
              <a:rPr lang="en-US" altLang="en-US" dirty="0" smtClean="0"/>
              <a:t> </a:t>
            </a:r>
            <a:r>
              <a:rPr lang="en-US" altLang="en-US" dirty="0" err="1" smtClean="0"/>
              <a:t>uno</a:t>
            </a:r>
            <a:r>
              <a:rPr lang="en-US" altLang="en-US" dirty="0" smtClean="0"/>
              <a:t> de </a:t>
            </a:r>
            <a:r>
              <a:rPr lang="en-US" altLang="en-US" dirty="0" err="1" smtClean="0"/>
              <a:t>los</a:t>
            </a:r>
            <a:r>
              <a:rPr lang="en-US" altLang="en-US" dirty="0" smtClean="0"/>
              <a:t> </a:t>
            </a:r>
            <a:r>
              <a:rPr lang="en-US" altLang="en-US" dirty="0" err="1" smtClean="0"/>
              <a:t>principios</a:t>
            </a:r>
            <a:r>
              <a:rPr lang="en-US" altLang="en-US" dirty="0" smtClean="0"/>
              <a:t>, </a:t>
            </a:r>
            <a:r>
              <a:rPr lang="en-US" altLang="en-US" dirty="0" err="1" smtClean="0"/>
              <a:t>enumere</a:t>
            </a:r>
            <a:r>
              <a:rPr lang="en-US" altLang="en-US" dirty="0" smtClean="0"/>
              <a:t> </a:t>
            </a:r>
            <a:r>
              <a:rPr lang="en-US" altLang="en-US" dirty="0" err="1" smtClean="0"/>
              <a:t>cuáles</a:t>
            </a:r>
            <a:r>
              <a:rPr lang="en-US" altLang="en-US" dirty="0" smtClean="0"/>
              <a:t> de </a:t>
            </a:r>
            <a:r>
              <a:rPr lang="en-US" altLang="en-US" dirty="0" err="1" smtClean="0"/>
              <a:t>los</a:t>
            </a:r>
            <a:r>
              <a:rPr lang="en-US" altLang="en-US" dirty="0" smtClean="0"/>
              <a:t> </a:t>
            </a:r>
            <a:r>
              <a:rPr lang="en-US" altLang="en-US" dirty="0" err="1" smtClean="0"/>
              <a:t>seis</a:t>
            </a:r>
            <a:r>
              <a:rPr lang="en-US" altLang="en-US" dirty="0" smtClean="0"/>
              <a:t> </a:t>
            </a:r>
            <a:r>
              <a:rPr lang="en-US" altLang="en-US" dirty="0" err="1" smtClean="0"/>
              <a:t>principios</a:t>
            </a:r>
            <a:r>
              <a:rPr lang="en-US" altLang="en-US" dirty="0" smtClean="0"/>
              <a:t> de la </a:t>
            </a:r>
            <a:r>
              <a:rPr lang="en-US" altLang="en-US" dirty="0" err="1" smtClean="0"/>
              <a:t>cosmovisión</a:t>
            </a:r>
            <a:r>
              <a:rPr lang="en-US" altLang="en-US" dirty="0" smtClean="0"/>
              <a:t> </a:t>
            </a:r>
            <a:r>
              <a:rPr lang="en-US" altLang="en-US" dirty="0" err="1" smtClean="0"/>
              <a:t>cristiana</a:t>
            </a:r>
            <a:r>
              <a:rPr lang="en-US" altLang="en-US" dirty="0" smtClean="0"/>
              <a:t> son </a:t>
            </a:r>
            <a:r>
              <a:rPr lang="en-US" altLang="en-US" dirty="0" err="1" smtClean="0"/>
              <a:t>relevantes</a:t>
            </a:r>
            <a:r>
              <a:rPr lang="en-US" altLang="en-US" dirty="0" smtClean="0"/>
              <a:t> (</a:t>
            </a:r>
            <a:r>
              <a:rPr lang="en-US" altLang="en-US" dirty="0" err="1" smtClean="0"/>
              <a:t>puede</a:t>
            </a:r>
            <a:r>
              <a:rPr lang="en-US" altLang="en-US" dirty="0" smtClean="0"/>
              <a:t> </a:t>
            </a:r>
            <a:r>
              <a:rPr lang="en-US" altLang="en-US" dirty="0" err="1" smtClean="0"/>
              <a:t>haber</a:t>
            </a:r>
            <a:r>
              <a:rPr lang="en-US" altLang="en-US" dirty="0" smtClean="0"/>
              <a:t> </a:t>
            </a:r>
            <a:r>
              <a:rPr lang="en-US" altLang="en-US" dirty="0" err="1" smtClean="0"/>
              <a:t>más</a:t>
            </a:r>
            <a:r>
              <a:rPr lang="en-US" altLang="en-US" dirty="0" smtClean="0"/>
              <a:t> de </a:t>
            </a:r>
            <a:r>
              <a:rPr lang="en-US" altLang="en-US" dirty="0" err="1" smtClean="0"/>
              <a:t>uno</a:t>
            </a:r>
            <a:r>
              <a:rPr lang="en-US" altLang="en-US" dirty="0" smtClean="0"/>
              <a:t> para </a:t>
            </a:r>
            <a:r>
              <a:rPr lang="en-US" altLang="en-US" dirty="0" err="1" smtClean="0"/>
              <a:t>cada</a:t>
            </a:r>
            <a:r>
              <a:rPr lang="en-US" altLang="en-US" dirty="0" smtClean="0"/>
              <a:t> </a:t>
            </a:r>
            <a:r>
              <a:rPr lang="en-US" altLang="en-US" dirty="0" err="1" smtClean="0"/>
              <a:t>uno</a:t>
            </a:r>
            <a:r>
              <a:rPr lang="en-US" altLang="en-US" dirty="0" smtClean="0"/>
              <a:t>).</a:t>
            </a:r>
          </a:p>
          <a:p>
            <a:pPr marL="514350" indent="-514350" algn="l" rtl="0">
              <a:buFont typeface="Verdana" panose="020B0604030504040204" pitchFamily="34" charset="0"/>
              <a:buAutoNum type="arabicPeriod"/>
            </a:pPr>
            <a:r>
              <a:rPr lang="en-US" altLang="en-US" dirty="0" err="1" smtClean="0"/>
              <a:t>Enumere</a:t>
            </a:r>
            <a:r>
              <a:rPr lang="en-US" altLang="en-US" dirty="0" smtClean="0"/>
              <a:t> </a:t>
            </a:r>
            <a:r>
              <a:rPr lang="en-US" altLang="en-US" dirty="0" err="1" smtClean="0"/>
              <a:t>más</a:t>
            </a:r>
            <a:r>
              <a:rPr lang="en-US" altLang="en-US" dirty="0" smtClean="0"/>
              <a:t> </a:t>
            </a:r>
            <a:r>
              <a:rPr lang="en-US" altLang="en-US" dirty="0" smtClean="0"/>
              <a:t>“</a:t>
            </a:r>
            <a:r>
              <a:rPr lang="en-US" altLang="en-US" dirty="0" err="1" smtClean="0"/>
              <a:t>preguntas</a:t>
            </a:r>
            <a:r>
              <a:rPr lang="en-US" altLang="en-US" dirty="0" smtClean="0"/>
              <a:t> </a:t>
            </a:r>
            <a:r>
              <a:rPr lang="en-US" altLang="en-US" dirty="0" smtClean="0"/>
              <a:t>de </a:t>
            </a:r>
            <a:r>
              <a:rPr lang="en-US" altLang="en-US" dirty="0" err="1" smtClean="0"/>
              <a:t>sondeo</a:t>
            </a:r>
            <a:r>
              <a:rPr lang="en-US" altLang="en-US" dirty="0" smtClean="0"/>
              <a:t>" que </a:t>
            </a:r>
            <a:r>
              <a:rPr lang="en-US" altLang="en-US" dirty="0" err="1" smtClean="0"/>
              <a:t>expondrían</a:t>
            </a:r>
            <a:r>
              <a:rPr lang="en-US" altLang="en-US" dirty="0" smtClean="0"/>
              <a:t> y/o </a:t>
            </a:r>
            <a:r>
              <a:rPr lang="en-US" altLang="en-US" dirty="0" err="1" smtClean="0"/>
              <a:t>aclararían</a:t>
            </a:r>
            <a:r>
              <a:rPr lang="en-US" altLang="en-US" dirty="0" smtClean="0"/>
              <a:t> </a:t>
            </a:r>
            <a:r>
              <a:rPr lang="en-US" altLang="en-US" dirty="0" err="1" smtClean="0"/>
              <a:t>su</a:t>
            </a:r>
            <a:r>
              <a:rPr lang="en-US" altLang="en-US" dirty="0" smtClean="0"/>
              <a:t> </a:t>
            </a:r>
            <a:r>
              <a:rPr lang="en-US" altLang="en-US" dirty="0" err="1" smtClean="0"/>
              <a:t>cosmovisión</a:t>
            </a:r>
            <a:r>
              <a:rPr lang="en-US" altLang="en-US" dirty="0" smtClean="0"/>
              <a:t> (</a:t>
            </a:r>
            <a:r>
              <a:rPr lang="en-US" altLang="en-US" dirty="0" err="1" smtClean="0"/>
              <a:t>suposiciones</a:t>
            </a:r>
            <a:r>
              <a:rPr lang="en-US" altLang="en-US" dirty="0" smtClean="0"/>
              <a:t>)</a:t>
            </a:r>
          </a:p>
          <a:p>
            <a:pPr marL="514350" indent="-514350" algn="l" rtl="0">
              <a:buFont typeface="Verdana" panose="020B0604030504040204" pitchFamily="34" charset="0"/>
              <a:buAutoNum type="arabicPeriod"/>
            </a:pPr>
            <a:r>
              <a:rPr lang="en-US" altLang="en-US" dirty="0" err="1" smtClean="0"/>
              <a:t>Sugiera</a:t>
            </a:r>
            <a:r>
              <a:rPr lang="en-US" altLang="en-US" dirty="0" smtClean="0"/>
              <a:t> un </a:t>
            </a:r>
            <a:r>
              <a:rPr lang="en-US" altLang="en-US" dirty="0" err="1" smtClean="0"/>
              <a:t>enfoque</a:t>
            </a:r>
            <a:r>
              <a:rPr lang="en-US" altLang="en-US" dirty="0" smtClean="0"/>
              <a:t> </a:t>
            </a:r>
            <a:r>
              <a:rPr lang="en-US" altLang="en-US" dirty="0" err="1" smtClean="0"/>
              <a:t>lógico</a:t>
            </a:r>
            <a:r>
              <a:rPr lang="en-US" altLang="en-US" dirty="0" smtClean="0"/>
              <a:t> para </a:t>
            </a:r>
            <a:r>
              <a:rPr lang="en-US" altLang="en-US" dirty="0" err="1" smtClean="0"/>
              <a:t>comenzar</a:t>
            </a:r>
            <a:r>
              <a:rPr lang="en-US" altLang="en-US" dirty="0" smtClean="0"/>
              <a:t> a </a:t>
            </a:r>
            <a:r>
              <a:rPr lang="en-US" altLang="en-US" dirty="0" err="1" smtClean="0"/>
              <a:t>presentar</a:t>
            </a:r>
            <a:r>
              <a:rPr lang="en-US" altLang="en-US" dirty="0" smtClean="0"/>
              <a:t> la </a:t>
            </a:r>
            <a:r>
              <a:rPr lang="en-US" altLang="en-US" dirty="0" err="1" smtClean="0"/>
              <a:t>cosmovisión</a:t>
            </a:r>
            <a:r>
              <a:rPr lang="en-US" altLang="en-US" dirty="0" smtClean="0"/>
              <a:t> </a:t>
            </a:r>
            <a:r>
              <a:rPr lang="en-US" altLang="en-US" dirty="0" err="1" smtClean="0"/>
              <a:t>cristiana</a:t>
            </a:r>
            <a:r>
              <a:rPr lang="en-US" altLang="en-US" dirty="0" smtClean="0"/>
              <a:t>.</a:t>
            </a:r>
          </a:p>
        </p:txBody>
      </p:sp>
      <p:sp>
        <p:nvSpPr>
          <p:cNvPr id="3" name="Date Placeholder 2"/>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3962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35619DB-A97B-48F2-9B1B-D60E61F64CCC}" type="slidenum">
              <a:rPr lang="en-US" altLang="en-US" sz="1400"/>
              <a:pPr algn="l" rtl="0">
                <a:spcBef>
                  <a:spcPct val="0"/>
                </a:spcBef>
                <a:buFontTx/>
                <a:buNone/>
              </a:pPr>
              <a:t>200</a:t>
            </a:fld>
            <a:endParaRPr lang="en-US" altLang="en-US" sz="1400"/>
          </a:p>
        </p:txBody>
      </p:sp>
    </p:spTree>
    <p:extLst>
      <p:ext uri="{BB962C8B-B14F-4D97-AF65-F5344CB8AC3E}">
        <p14:creationId xmlns:p14="http://schemas.microsoft.com/office/powerpoint/2010/main" val="306826785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550" y="2976563"/>
            <a:ext cx="7772400" cy="762000"/>
          </a:xfrm>
        </p:spPr>
        <p:txBody>
          <a:bodyPr/>
          <a:lstStyle/>
          <a:p>
            <a:pPr rtl="0">
              <a:defRPr/>
            </a:pPr>
            <a:r>
              <a:rPr lang="en-US" dirty="0"/>
              <a:t>(leer)</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40644"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800532C-8AB6-487B-A98D-06AD38BD902C}" type="slidenum">
              <a:rPr lang="en-US" altLang="en-US" sz="1400"/>
              <a:pPr algn="l" rtl="0">
                <a:spcBef>
                  <a:spcPct val="0"/>
                </a:spcBef>
                <a:buFontTx/>
                <a:buNone/>
              </a:pPr>
              <a:t>201</a:t>
            </a:fld>
            <a:endParaRPr lang="en-US" altLang="en-US" sz="1400"/>
          </a:p>
        </p:txBody>
      </p:sp>
    </p:spTree>
    <p:extLst>
      <p:ext uri="{BB962C8B-B14F-4D97-AF65-F5344CB8AC3E}">
        <p14:creationId xmlns:p14="http://schemas.microsoft.com/office/powerpoint/2010/main" val="205212232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¿Puntos de acuerdo?</a:t>
            </a:r>
          </a:p>
        </p:txBody>
      </p:sp>
      <p:sp>
        <p:nvSpPr>
          <p:cNvPr id="3" name="Content Placeholder 2"/>
          <p:cNvSpPr>
            <a:spLocks noGrp="1"/>
          </p:cNvSpPr>
          <p:nvPr>
            <p:ph idx="1"/>
          </p:nvPr>
        </p:nvSpPr>
        <p:spPr>
          <a:xfrm>
            <a:off x="119063" y="615950"/>
            <a:ext cx="8948737" cy="6337300"/>
          </a:xfrm>
        </p:spPr>
        <p:txBody>
          <a:bodyPr>
            <a:noAutofit/>
          </a:bodyPr>
          <a:lstStyle/>
          <a:p>
            <a:pPr marL="457200" indent="-457200" algn="l" rtl="0">
              <a:lnSpc>
                <a:spcPct val="90000"/>
              </a:lnSpc>
              <a:spcBef>
                <a:spcPts val="600"/>
              </a:spcBef>
              <a:buFont typeface="Verdana" panose="020B0604030504040204" pitchFamily="34" charset="0"/>
              <a:buAutoNum type="arabicPeriod"/>
              <a:defRPr/>
            </a:pPr>
            <a:r>
              <a:rPr lang="en-US" sz="2400" dirty="0">
                <a:latin typeface="Calibri" panose="020F0502020204030204" pitchFamily="34" charset="0"/>
              </a:rPr>
              <a:t>Los humanos tienen [¿únicos </a:t>
            </a:r>
            <a:r>
              <a:rPr lang="en-US" sz="2400" dirty="0" err="1">
                <a:latin typeface="Calibri" panose="020F0502020204030204" pitchFamily="34" charset="0"/>
              </a:rPr>
              <a:t>en</a:t>
            </a:r>
            <a:r>
              <a:rPr lang="en-US" sz="2400" dirty="0">
                <a:latin typeface="Calibri" panose="020F0502020204030204" pitchFamily="34" charset="0"/>
              </a:rPr>
              <a:t> el universo?] valor y “derechos” que merecen reconocimiento y acomodo.</a:t>
            </a:r>
          </a:p>
          <a:p>
            <a:pPr marL="457200" indent="-457200" algn="l" rtl="0">
              <a:lnSpc>
                <a:spcPct val="90000"/>
              </a:lnSpc>
              <a:spcBef>
                <a:spcPts val="600"/>
              </a:spcBef>
              <a:buFont typeface="Verdana" panose="020B0604030504040204" pitchFamily="34" charset="0"/>
              <a:buAutoNum type="arabicPeriod"/>
              <a:defRPr/>
            </a:pPr>
            <a:r>
              <a:rPr lang="en-US" sz="2400" dirty="0">
                <a:latin typeface="Calibri" panose="020F0502020204030204" pitchFamily="34" charset="0"/>
              </a:rPr>
              <a:t>Algunas acciones son realmente </a:t>
            </a:r>
            <a:r>
              <a:rPr lang="en-US" sz="2400" dirty="0" err="1">
                <a:latin typeface="Calibri" panose="020F0502020204030204" pitchFamily="34" charset="0"/>
              </a:rPr>
              <a:t>malas</a:t>
            </a:r>
            <a:r>
              <a:rPr lang="en-US" sz="2400" dirty="0">
                <a:latin typeface="Calibri" panose="020F0502020204030204" pitchFamily="34" charset="0"/>
              </a:rPr>
              <a:t> </a:t>
            </a:r>
            <a:r>
              <a:rPr lang="en-US" sz="2400" dirty="0" smtClean="0">
                <a:latin typeface="Calibri" panose="020F0502020204030204" pitchFamily="34" charset="0"/>
              </a:rPr>
              <a:t>(“</a:t>
            </a:r>
            <a:r>
              <a:rPr lang="en-US" sz="2400" dirty="0" err="1" smtClean="0">
                <a:latin typeface="Calibri" panose="020F0502020204030204" pitchFamily="34" charset="0"/>
              </a:rPr>
              <a:t>lamentables</a:t>
            </a:r>
            <a:r>
              <a:rPr lang="en-US" sz="2400" dirty="0" smtClean="0">
                <a:latin typeface="Calibri" panose="020F0502020204030204" pitchFamily="34" charset="0"/>
              </a:rPr>
              <a:t>", </a:t>
            </a:r>
            <a:r>
              <a:rPr lang="en-US" sz="2400" dirty="0">
                <a:latin typeface="Calibri" panose="020F0502020204030204" pitchFamily="34" charset="0"/>
              </a:rPr>
              <a:t>"</a:t>
            </a:r>
            <a:r>
              <a:rPr lang="en-US" sz="2400" dirty="0" err="1" smtClean="0">
                <a:latin typeface="Calibri" panose="020F0502020204030204" pitchFamily="34" charset="0"/>
              </a:rPr>
              <a:t>dañinas</a:t>
            </a:r>
            <a:r>
              <a:rPr lang="en-US" sz="2400" dirty="0" smtClean="0">
                <a:latin typeface="Calibri" panose="020F0502020204030204" pitchFamily="34" charset="0"/>
              </a:rPr>
              <a:t>").</a:t>
            </a:r>
            <a:endParaRPr lang="en-US" sz="2400" dirty="0">
              <a:latin typeface="Calibri" panose="020F0502020204030204" pitchFamily="34" charset="0"/>
            </a:endParaRP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Suceden muchas cosas malas que [sentimos] que no deberían, y los humanos a menudo intentan prevenirlas o detenerlas.</a:t>
            </a: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Las cosas creadas </a:t>
            </a:r>
            <a:r>
              <a:rPr lang="en-US" altLang="en-US" sz="2400" dirty="0" err="1">
                <a:latin typeface="Calibri" panose="020F0502020204030204" pitchFamily="34" charset="0"/>
              </a:rPr>
              <a:t>por</a:t>
            </a:r>
            <a:r>
              <a:rPr lang="en-US" altLang="en-US" sz="2400" dirty="0">
                <a:latin typeface="Calibri" panose="020F0502020204030204" pitchFamily="34" charset="0"/>
              </a:rPr>
              <a:t> el hombre (incluidos los gobiernos y las religiones) suelen ser de mala calidad.</a:t>
            </a: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Hay muchas religiones diferentes </a:t>
            </a:r>
            <a:r>
              <a:rPr lang="en-US" altLang="en-US" sz="2400" dirty="0" err="1">
                <a:latin typeface="Calibri" panose="020F0502020204030204" pitchFamily="34" charset="0"/>
              </a:rPr>
              <a:t>en</a:t>
            </a:r>
            <a:r>
              <a:rPr lang="en-US" altLang="en-US" sz="2400" dirty="0">
                <a:latin typeface="Calibri" panose="020F0502020204030204" pitchFamily="34" charset="0"/>
              </a:rPr>
              <a:t> el </a:t>
            </a:r>
            <a:r>
              <a:rPr lang="en-US" altLang="en-US" sz="2400" dirty="0" err="1">
                <a:latin typeface="Calibri" panose="020F0502020204030204" pitchFamily="34" charset="0"/>
              </a:rPr>
              <a:t>mundo</a:t>
            </a:r>
            <a:r>
              <a:rPr lang="en-US" altLang="en-US" sz="2400" dirty="0" smtClean="0">
                <a:latin typeface="Calibri" panose="020F0502020204030204" pitchFamily="34" charset="0"/>
              </a:rPr>
              <a:t>. </a:t>
            </a:r>
            <a:r>
              <a:rPr lang="en-US" altLang="en-US" sz="1800" dirty="0" smtClean="0">
                <a:latin typeface="Calibri" panose="020F0502020204030204" pitchFamily="34" charset="0"/>
              </a:rPr>
              <a:t>[¿</a:t>
            </a:r>
            <a:r>
              <a:rPr lang="en-US" altLang="en-US" sz="1800" dirty="0">
                <a:latin typeface="Calibri" panose="020F0502020204030204" pitchFamily="34" charset="0"/>
              </a:rPr>
              <a:t>Por qué?].</a:t>
            </a:r>
            <a:endParaRPr lang="en-US" altLang="en-US" sz="2400" dirty="0">
              <a:latin typeface="Calibri" panose="020F0502020204030204" pitchFamily="34" charset="0"/>
            </a:endParaRP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La ciencia y la opinión popular cambian mucho.</a:t>
            </a: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La mayoría de la </a:t>
            </a:r>
            <a:r>
              <a:rPr lang="en-US" altLang="en-US" sz="2400" dirty="0" err="1">
                <a:latin typeface="Calibri" panose="020F0502020204030204" pitchFamily="34" charset="0"/>
              </a:rPr>
              <a:t>gente</a:t>
            </a:r>
            <a:r>
              <a:rPr lang="en-US" altLang="en-US" sz="2400" dirty="0">
                <a:latin typeface="Calibri" panose="020F0502020204030204" pitchFamily="34" charset="0"/>
              </a:rPr>
              <a:t> </a:t>
            </a:r>
            <a:r>
              <a:rPr lang="en-US" altLang="en-US" sz="2400" dirty="0" err="1" smtClean="0">
                <a:latin typeface="Calibri" panose="020F0502020204030204" pitchFamily="34" charset="0"/>
              </a:rPr>
              <a:t>tiene</a:t>
            </a:r>
            <a:r>
              <a:rPr lang="en-US" altLang="en-US" sz="2400" dirty="0" smtClean="0">
                <a:latin typeface="Calibri" panose="020F0502020204030204" pitchFamily="34" charset="0"/>
              </a:rPr>
              <a:t> ideas </a:t>
            </a:r>
            <a:r>
              <a:rPr lang="en-US" altLang="en-US" sz="2400" i="1" dirty="0" err="1" smtClean="0">
                <a:latin typeface="Calibri" panose="020F0502020204030204" pitchFamily="34" charset="0"/>
              </a:rPr>
              <a:t>similares</a:t>
            </a:r>
            <a:r>
              <a:rPr lang="en-US" altLang="en-US" sz="2400" dirty="0" smtClean="0">
                <a:latin typeface="Calibri" panose="020F0502020204030204" pitchFamily="34" charset="0"/>
              </a:rPr>
              <a:t> </a:t>
            </a:r>
            <a:r>
              <a:rPr lang="en-US" altLang="en-US" sz="2400" dirty="0">
                <a:latin typeface="Calibri" panose="020F0502020204030204" pitchFamily="34" charset="0"/>
              </a:rPr>
              <a:t>de lo que es bueno y malo... Pero a menudo todavía hacen </a:t>
            </a:r>
            <a:r>
              <a:rPr lang="en-US" altLang="en-US" sz="2400" dirty="0" err="1">
                <a:latin typeface="Calibri" panose="020F0502020204030204" pitchFamily="34" charset="0"/>
              </a:rPr>
              <a:t>cosas</a:t>
            </a:r>
            <a:r>
              <a:rPr lang="en-US" altLang="en-US" sz="2400" dirty="0">
                <a:latin typeface="Calibri" panose="020F0502020204030204" pitchFamily="34" charset="0"/>
              </a:rPr>
              <a:t> </a:t>
            </a:r>
            <a:r>
              <a:rPr lang="en-US" altLang="en-US" sz="2400" dirty="0" err="1" smtClean="0">
                <a:latin typeface="Calibri" panose="020F0502020204030204" pitchFamily="34" charset="0"/>
              </a:rPr>
              <a:t>malas</a:t>
            </a:r>
            <a:r>
              <a:rPr lang="en-US" altLang="en-US" sz="2400" dirty="0" smtClean="0">
                <a:latin typeface="Calibri" panose="020F0502020204030204" pitchFamily="34" charset="0"/>
              </a:rPr>
              <a:t> </a:t>
            </a:r>
            <a:r>
              <a:rPr lang="en-US" altLang="en-US" sz="1800" dirty="0" smtClean="0">
                <a:latin typeface="Calibri" panose="020F0502020204030204" pitchFamily="34" charset="0"/>
              </a:rPr>
              <a:t>[</a:t>
            </a:r>
            <a:r>
              <a:rPr lang="en-US" altLang="en-US" sz="1800" dirty="0">
                <a:latin typeface="Calibri" panose="020F0502020204030204" pitchFamily="34" charset="0"/>
              </a:rPr>
              <a:t>Ver Rom 2:14].</a:t>
            </a: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Las personas realmente pueden tomar decisiones (</a:t>
            </a:r>
            <a:r>
              <a:rPr lang="en-US" altLang="en-US" sz="2400" dirty="0" smtClean="0">
                <a:latin typeface="Calibri" panose="020F0502020204030204" pitchFamily="34" charset="0"/>
              </a:rPr>
              <a:t>y a </a:t>
            </a:r>
            <a:r>
              <a:rPr lang="en-US" altLang="en-US" sz="2400" dirty="0">
                <a:latin typeface="Calibri" panose="020F0502020204030204" pitchFamily="34" charset="0"/>
              </a:rPr>
              <a:t>menudo toman decisiones malas con consecuencias dañinas).</a:t>
            </a:r>
          </a:p>
          <a:p>
            <a:pPr marL="457200" indent="-457200" algn="l" rtl="0">
              <a:lnSpc>
                <a:spcPct val="90000"/>
              </a:lnSpc>
              <a:spcBef>
                <a:spcPts val="600"/>
              </a:spcBef>
              <a:buFont typeface="Verdana" panose="020B0604030504040204" pitchFamily="34" charset="0"/>
              <a:buAutoNum type="arabicPeriod"/>
              <a:defRPr/>
            </a:pPr>
            <a:r>
              <a:rPr lang="en-US" altLang="en-US" sz="2400" dirty="0">
                <a:latin typeface="Calibri" panose="020F0502020204030204" pitchFamily="34" charset="0"/>
              </a:rPr>
              <a:t>Nosotros [los humanos] somos capaces de pensar, comunicar y comprender ideas, incluso ideas con las que no estamos de acuerdo.</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41669"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3994A2A-58C7-431D-83AD-0F75EE8620D6}" type="slidenum">
              <a:rPr lang="en-US" altLang="en-US" sz="1400"/>
              <a:pPr algn="l" rtl="0">
                <a:spcBef>
                  <a:spcPct val="0"/>
                </a:spcBef>
                <a:buFontTx/>
                <a:buNone/>
              </a:pPr>
              <a:t>202</a:t>
            </a:fld>
            <a:endParaRPr lang="en-US" altLang="en-US" sz="1400"/>
          </a:p>
        </p:txBody>
      </p:sp>
    </p:spTree>
    <p:extLst>
      <p:ext uri="{BB962C8B-B14F-4D97-AF65-F5344CB8AC3E}">
        <p14:creationId xmlns:p14="http://schemas.microsoft.com/office/powerpoint/2010/main" val="401117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72563" cy="271463"/>
          </a:xfrm>
        </p:spPr>
        <p:txBody>
          <a:bodyPr/>
          <a:lstStyle/>
          <a:p>
            <a:pPr rtl="0">
              <a:defRPr/>
            </a:pPr>
            <a:r>
              <a:rPr lang="en-US" sz="2400" dirty="0">
                <a:solidFill>
                  <a:schemeClr val="tx1"/>
                </a:solidFill>
              </a:rPr>
              <a:t>Ejercicio de </a:t>
            </a:r>
            <a:r>
              <a:rPr lang="en-US" sz="2400" dirty="0" err="1" smtClean="0">
                <a:solidFill>
                  <a:schemeClr val="tx1"/>
                </a:solidFill>
              </a:rPr>
              <a:t>repaso</a:t>
            </a:r>
            <a:r>
              <a:rPr lang="en-US" sz="2400" dirty="0" smtClean="0">
                <a:solidFill>
                  <a:schemeClr val="tx1"/>
                </a:solidFill>
              </a:rPr>
              <a:t>: </a:t>
            </a:r>
            <a:r>
              <a:rPr lang="en-US" sz="2400" dirty="0" err="1" smtClean="0">
                <a:solidFill>
                  <a:schemeClr val="tx1"/>
                </a:solidFill>
              </a:rPr>
              <a:t>C</a:t>
            </a:r>
            <a:r>
              <a:rPr lang="en-US" sz="2400" dirty="0" err="1" smtClean="0">
                <a:solidFill>
                  <a:schemeClr val="tx1"/>
                </a:solidFill>
              </a:rPr>
              <a:t>osmovisión</a:t>
            </a:r>
            <a:endParaRPr lang="en-US" sz="2400" dirty="0">
              <a:solidFill>
                <a:schemeClr val="tx1"/>
              </a:solidFill>
            </a:endParaRPr>
          </a:p>
        </p:txBody>
      </p:sp>
      <p:sp>
        <p:nvSpPr>
          <p:cNvPr id="5" name="Date Placeholder 4"/>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graphicFrame>
        <p:nvGraphicFramePr>
          <p:cNvPr id="7" name="Table 6"/>
          <p:cNvGraphicFramePr>
            <a:graphicFrameLocks noGrp="1"/>
          </p:cNvGraphicFramePr>
          <p:nvPr/>
        </p:nvGraphicFramePr>
        <p:xfrm>
          <a:off x="0" y="360363"/>
          <a:ext cx="9144000" cy="6269035"/>
        </p:xfrm>
        <a:graphic>
          <a:graphicData uri="http://schemas.openxmlformats.org/drawingml/2006/table">
            <a:tbl>
              <a:tblPr firstRow="1" bandRow="1">
                <a:tableStyleId>{5C22544A-7EE6-4342-B048-85BDC9FD1C3A}</a:tableStyleId>
              </a:tblPr>
              <a:tblGrid>
                <a:gridCol w="2460171"/>
                <a:gridCol w="6683829"/>
              </a:tblGrid>
              <a:tr h="367977">
                <a:tc>
                  <a:txBody>
                    <a:bodyPr/>
                    <a:lstStyle/>
                    <a:p>
                      <a:pPr algn="ctr" rtl="0"/>
                      <a:r>
                        <a:rPr lang="en-US" sz="1800" dirty="0">
                          <a:solidFill>
                            <a:schemeClr val="tx1"/>
                          </a:solidFill>
                        </a:rPr>
                        <a:t>Temas</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dirty="0" err="1" smtClean="0">
                          <a:solidFill>
                            <a:schemeClr val="tx1"/>
                          </a:solidFill>
                        </a:rPr>
                        <a:t>Cosmovisi</a:t>
                      </a:r>
                      <a:r>
                        <a:rPr lang="es-ES" sz="1800" dirty="0" err="1" smtClean="0">
                          <a:solidFill>
                            <a:schemeClr val="tx1"/>
                          </a:solidFill>
                        </a:rPr>
                        <a:t>ón</a:t>
                      </a:r>
                      <a:r>
                        <a:rPr lang="es-ES" sz="1800" baseline="0" dirty="0" smtClean="0">
                          <a:solidFill>
                            <a:schemeClr val="tx1"/>
                          </a:solidFill>
                        </a:rPr>
                        <a:t> </a:t>
                      </a:r>
                      <a:r>
                        <a:rPr lang="en-US" sz="1800" dirty="0" smtClean="0">
                          <a:solidFill>
                            <a:schemeClr val="tx1"/>
                          </a:solidFill>
                        </a:rPr>
                        <a:t>de </a:t>
                      </a:r>
                      <a:r>
                        <a:rPr lang="en-US" sz="1800" dirty="0">
                          <a:solidFill>
                            <a:schemeClr val="tx1"/>
                          </a:solidFill>
                        </a:rPr>
                        <a:t>la “camiseta”</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914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Naturaleza</a:t>
                      </a:r>
                      <a:r>
                        <a:rPr lang="en-US" sz="1800" dirty="0" smtClean="0"/>
                        <a:t> </a:t>
                      </a:r>
                      <a:r>
                        <a:rPr lang="en-US" sz="1800" baseline="0" dirty="0" smtClean="0"/>
                        <a:t>de </a:t>
                      </a:r>
                      <a:r>
                        <a:rPr lang="en-US" sz="1800" baseline="0" dirty="0"/>
                        <a:t>Dios y la </a:t>
                      </a:r>
                      <a:r>
                        <a:rPr lang="en-US" sz="1800" baseline="0" dirty="0" err="1" smtClean="0"/>
                        <a:t>religión</a:t>
                      </a: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 religión es hecha </a:t>
                      </a:r>
                      <a:r>
                        <a:rPr lang="en-US" sz="1800" dirty="0" err="1"/>
                        <a:t>por</a:t>
                      </a:r>
                      <a:r>
                        <a:rPr lang="en-US" sz="1800" dirty="0"/>
                        <a:t> el hombre (generalmente</a:t>
                      </a:r>
                      <a:r>
                        <a:rPr lang="en-US" sz="1800" baseline="0" dirty="0"/>
                        <a:t> </a:t>
                      </a:r>
                      <a:r>
                        <a:rPr lang="en-US" sz="1800" dirty="0"/>
                        <a:t>para justificar creencias personales). </a:t>
                      </a:r>
                      <a:r>
                        <a:rPr lang="en-US" sz="1800" dirty="0" err="1" smtClean="0"/>
                        <a:t>Es</a:t>
                      </a:r>
                      <a:r>
                        <a:rPr lang="en-US" sz="1800" baseline="0" dirty="0" smtClean="0"/>
                        <a:t> </a:t>
                      </a:r>
                      <a:r>
                        <a:rPr lang="en-US" sz="1800" baseline="0" dirty="0" err="1" smtClean="0"/>
                        <a:t>autodeterminada</a:t>
                      </a:r>
                      <a:r>
                        <a:rPr lang="en-US" sz="1800" baseline="0" dirty="0" smtClean="0"/>
                        <a:t> </a:t>
                      </a:r>
                      <a:r>
                        <a:rPr lang="en-US" sz="1800" baseline="0" dirty="0"/>
                        <a:t>y </a:t>
                      </a:r>
                      <a:r>
                        <a:rPr lang="en-US" sz="1800" baseline="0" dirty="0" err="1"/>
                        <a:t>por</a:t>
                      </a:r>
                      <a:r>
                        <a:rPr lang="en-US" sz="1800" baseline="0" dirty="0"/>
                        <a:t> lo </a:t>
                      </a:r>
                      <a:r>
                        <a:rPr lang="en-US" sz="1800" baseline="0" dirty="0" err="1"/>
                        <a:t>tanto</a:t>
                      </a:r>
                      <a:r>
                        <a:rPr lang="en-US" sz="1800" baseline="0" dirty="0"/>
                        <a:t> </a:t>
                      </a:r>
                      <a:r>
                        <a:rPr lang="en-US" sz="1800" baseline="0" dirty="0" err="1" smtClean="0"/>
                        <a:t>privada</a:t>
                      </a:r>
                      <a:r>
                        <a:rPr lang="en-US" sz="1800" baseline="0" dirty="0" smtClean="0"/>
                        <a:t>.</a:t>
                      </a:r>
                      <a:endParaRPr lang="en-US" sz="1800" dirty="0"/>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Ciencia</a:t>
                      </a:r>
                      <a:r>
                        <a:rPr lang="en-US" sz="1800" dirty="0" smtClean="0"/>
                        <a:t> y</a:t>
                      </a:r>
                      <a:r>
                        <a:rPr lang="en-US" sz="1800" baseline="0" dirty="0" smtClean="0"/>
                        <a:t> </a:t>
                      </a:r>
                      <a:r>
                        <a:rPr lang="en-US" sz="1800" baseline="0" dirty="0" err="1" smtClean="0"/>
                        <a:t>religión</a:t>
                      </a: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 ciencia es superior (incluso </a:t>
                      </a:r>
                      <a:r>
                        <a:rPr lang="en-US" sz="1800" dirty="0" err="1"/>
                        <a:t>en</a:t>
                      </a:r>
                      <a:r>
                        <a:rPr lang="en-US" sz="1800" dirty="0"/>
                        <a:t> la especulación) a la religión</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algn="l" rtl="0"/>
                      <a:endParaRPr lang="en-US" sz="180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 religión es anti-ciencia (a menos que 'progrese' para estar de acuerdo con la ciencia)</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Decisiones</a:t>
                      </a:r>
                      <a:r>
                        <a:rPr lang="en-US" sz="1800" dirty="0" smtClean="0"/>
                        <a:t> </a:t>
                      </a:r>
                      <a:r>
                        <a:rPr lang="en-US" sz="1800" dirty="0" err="1" smtClean="0"/>
                        <a:t>morales</a:t>
                      </a:r>
                      <a:r>
                        <a:rPr lang="en-US" sz="1800" dirty="0" smtClean="0"/>
                        <a:t> </a:t>
                      </a:r>
                      <a:r>
                        <a:rPr lang="en-US" sz="1800" dirty="0" err="1" smtClean="0"/>
                        <a:t>personales</a:t>
                      </a: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El </a:t>
                      </a:r>
                      <a:r>
                        <a:rPr lang="en-US" sz="1800" dirty="0" err="1" smtClean="0"/>
                        <a:t>bien</a:t>
                      </a:r>
                      <a:r>
                        <a:rPr lang="en-US" sz="1800" dirty="0" smtClean="0"/>
                        <a:t> </a:t>
                      </a:r>
                      <a:r>
                        <a:rPr lang="en-US" sz="1800" dirty="0"/>
                        <a:t>y </a:t>
                      </a:r>
                      <a:r>
                        <a:rPr lang="en-US" sz="1800" dirty="0" smtClean="0"/>
                        <a:t>el mal </a:t>
                      </a:r>
                      <a:r>
                        <a:rPr lang="en-US" sz="1800" dirty="0"/>
                        <a:t>no es lo mismo para todos</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Las decisiones morales deben basarse </a:t>
                      </a:r>
                      <a:r>
                        <a:rPr lang="en-US" sz="1800" dirty="0" err="1"/>
                        <a:t>en</a:t>
                      </a:r>
                      <a:r>
                        <a:rPr lang="en-US" sz="1800" dirty="0"/>
                        <a:t> la experiencia personal.</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algn="l" rtl="0"/>
                      <a:r>
                        <a:rPr lang="en-US" sz="1800" dirty="0" smtClean="0"/>
                        <a:t>Bien y mal </a:t>
                      </a:r>
                      <a:r>
                        <a:rPr lang="en-US" sz="1800" dirty="0" err="1" smtClean="0"/>
                        <a:t>universales</a:t>
                      </a: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“Los tiempos” determinan el </a:t>
                      </a:r>
                      <a:r>
                        <a:rPr lang="en-US" sz="1800" dirty="0" err="1" smtClean="0"/>
                        <a:t>bien</a:t>
                      </a:r>
                      <a:r>
                        <a:rPr lang="en-US" sz="1800" dirty="0" smtClean="0"/>
                        <a:t> y el </a:t>
                      </a:r>
                      <a:r>
                        <a:rPr lang="en-US" sz="1800" baseline="0" dirty="0" smtClean="0"/>
                        <a:t>mal </a:t>
                      </a:r>
                      <a:r>
                        <a:rPr lang="en-US" sz="1800" baseline="0" dirty="0"/>
                        <a:t>[que no son permanentes]</a:t>
                      </a:r>
                      <a:endParaRPr lang="en-US" sz="1800" dirty="0"/>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 correcto es lo que la mayoría de las personas (inteligentes) aceptan</a:t>
                      </a:r>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Papel del gobierno</a:t>
                      </a:r>
                    </a:p>
                  </a:txBody>
                  <a:tcPr marL="91454" marR="9145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El gobierno debe solucionar los principales problemas humanos (incluidos</a:t>
                      </a:r>
                      <a:r>
                        <a:rPr lang="en-US" sz="1800" baseline="0" dirty="0"/>
                        <a:t>malos comportamientos)</a:t>
                      </a:r>
                      <a:endParaRPr lang="en-US" sz="1800" dirty="0"/>
                    </a:p>
                  </a:txBody>
                  <a:tcPr marL="91454" marR="91454"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4272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1BCD35E-A90E-4E33-91F2-39BB3AE42290}" type="slidenum">
              <a:rPr lang="en-US" altLang="en-US" sz="1400"/>
              <a:pPr algn="l" rtl="0">
                <a:spcBef>
                  <a:spcPct val="0"/>
                </a:spcBef>
                <a:buFontTx/>
                <a:buNone/>
              </a:pPr>
              <a:t>203</a:t>
            </a:fld>
            <a:endParaRPr lang="en-US" altLang="en-US" sz="1400"/>
          </a:p>
        </p:txBody>
      </p:sp>
      <p:sp>
        <p:nvSpPr>
          <p:cNvPr id="8" name="Rectangle 7"/>
          <p:cNvSpPr>
            <a:spLocks noChangeArrowheads="1"/>
          </p:cNvSpPr>
          <p:nvPr/>
        </p:nvSpPr>
        <p:spPr bwMode="auto">
          <a:xfrm>
            <a:off x="2535803" y="758932"/>
            <a:ext cx="6536759" cy="8413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6" name="Rectangle 15"/>
          <p:cNvSpPr>
            <a:spLocks noChangeArrowheads="1"/>
          </p:cNvSpPr>
          <p:nvPr/>
        </p:nvSpPr>
        <p:spPr bwMode="auto">
          <a:xfrm>
            <a:off x="2535803" y="1739781"/>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 name="Rectangle 17"/>
          <p:cNvSpPr>
            <a:spLocks noChangeArrowheads="1"/>
          </p:cNvSpPr>
          <p:nvPr/>
        </p:nvSpPr>
        <p:spPr bwMode="auto">
          <a:xfrm>
            <a:off x="2535803" y="2381928"/>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9" name="Rectangle 18"/>
          <p:cNvSpPr>
            <a:spLocks noChangeArrowheads="1"/>
          </p:cNvSpPr>
          <p:nvPr/>
        </p:nvSpPr>
        <p:spPr bwMode="auto">
          <a:xfrm>
            <a:off x="2535803" y="3085642"/>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 name="Rectangle 19"/>
          <p:cNvSpPr>
            <a:spLocks noChangeArrowheads="1"/>
          </p:cNvSpPr>
          <p:nvPr/>
        </p:nvSpPr>
        <p:spPr bwMode="auto">
          <a:xfrm>
            <a:off x="2535803" y="3789356"/>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1" name="Rectangle 20"/>
          <p:cNvSpPr>
            <a:spLocks noChangeArrowheads="1"/>
          </p:cNvSpPr>
          <p:nvPr/>
        </p:nvSpPr>
        <p:spPr bwMode="auto">
          <a:xfrm>
            <a:off x="2535803" y="4520293"/>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2" name="Rectangle 21"/>
          <p:cNvSpPr>
            <a:spLocks noChangeArrowheads="1"/>
          </p:cNvSpPr>
          <p:nvPr/>
        </p:nvSpPr>
        <p:spPr bwMode="auto">
          <a:xfrm>
            <a:off x="2535803" y="5298166"/>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3" name="Rectangle 22"/>
          <p:cNvSpPr>
            <a:spLocks noChangeArrowheads="1"/>
          </p:cNvSpPr>
          <p:nvPr/>
        </p:nvSpPr>
        <p:spPr bwMode="auto">
          <a:xfrm>
            <a:off x="2535803" y="5943823"/>
            <a:ext cx="6536760" cy="5533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extLst>
      <p:ext uri="{BB962C8B-B14F-4D97-AF65-F5344CB8AC3E}">
        <p14:creationId xmlns:p14="http://schemas.microsoft.com/office/powerpoint/2010/main" val="3505554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8" grpId="0" animBg="1"/>
      <p:bldP spid="19" grpId="0" animBg="1"/>
      <p:bldP spid="20" grpId="0" animBg="1"/>
      <p:bldP spid="21" grpId="0" animBg="1"/>
      <p:bldP spid="22" grpId="0" animBg="1"/>
      <p:bldP spid="23"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7313" y="0"/>
            <a:ext cx="8980487" cy="558800"/>
          </a:xfrm>
        </p:spPr>
        <p:txBody>
          <a:bodyPr/>
          <a:lstStyle/>
          <a:p>
            <a:pPr rtl="0">
              <a:defRPr/>
            </a:pPr>
            <a:r>
              <a:rPr lang="en-US" sz="2800" dirty="0" err="1" smtClean="0"/>
              <a:t>Cosmovisión</a:t>
            </a:r>
            <a:r>
              <a:rPr lang="en-US" sz="2800" dirty="0" smtClean="0"/>
              <a:t> de </a:t>
            </a:r>
            <a:r>
              <a:rPr lang="en-US" sz="2800" dirty="0"/>
              <a:t>la “</a:t>
            </a:r>
            <a:r>
              <a:rPr lang="en-US" sz="2800" dirty="0" err="1"/>
              <a:t>dama</a:t>
            </a:r>
            <a:r>
              <a:rPr lang="en-US" sz="2800" dirty="0"/>
              <a:t> </a:t>
            </a:r>
            <a:r>
              <a:rPr lang="en-US" sz="2800" dirty="0" smtClean="0"/>
              <a:t>con </a:t>
            </a:r>
            <a:r>
              <a:rPr lang="en-US" sz="2800" dirty="0"/>
              <a:t>la camiseta”</a:t>
            </a:r>
          </a:p>
        </p:txBody>
      </p:sp>
      <p:sp>
        <p:nvSpPr>
          <p:cNvPr id="3" name="Content Placeholder 2"/>
          <p:cNvSpPr>
            <a:spLocks noGrp="1"/>
          </p:cNvSpPr>
          <p:nvPr>
            <p:ph sz="half" idx="1"/>
          </p:nvPr>
        </p:nvSpPr>
        <p:spPr>
          <a:xfrm>
            <a:off x="87313" y="647700"/>
            <a:ext cx="9056687" cy="6088063"/>
          </a:xfrm>
        </p:spPr>
        <p:txBody>
          <a:bodyPr>
            <a:normAutofit fontScale="85000" lnSpcReduction="20000"/>
          </a:bodyPr>
          <a:lstStyle/>
          <a:p>
            <a:pPr marL="288925" indent="-288925" algn="l" rtl="0">
              <a:spcBef>
                <a:spcPts val="0"/>
              </a:spcBef>
              <a:spcAft>
                <a:spcPts val="600"/>
              </a:spcAft>
              <a:defRPr/>
            </a:pPr>
            <a:r>
              <a:rPr lang="en-US" dirty="0"/>
              <a:t>La religión es hecha </a:t>
            </a:r>
            <a:r>
              <a:rPr lang="en-US" dirty="0" err="1"/>
              <a:t>por</a:t>
            </a:r>
            <a:r>
              <a:rPr lang="en-US" dirty="0"/>
              <a:t> el hombre (para justificar la creencia personal)</a:t>
            </a:r>
          </a:p>
          <a:p>
            <a:pPr marL="288925" indent="-288925" algn="l" rtl="0">
              <a:spcBef>
                <a:spcPts val="0"/>
              </a:spcBef>
              <a:spcAft>
                <a:spcPts val="600"/>
              </a:spcAft>
              <a:defRPr/>
            </a:pPr>
            <a:r>
              <a:rPr lang="en-US" dirty="0"/>
              <a:t>La religión impuesta (</a:t>
            </a:r>
            <a:r>
              <a:rPr lang="en-US" dirty="0" err="1"/>
              <a:t>por</a:t>
            </a:r>
            <a:r>
              <a:rPr lang="en-US" dirty="0"/>
              <a:t> la crítica) es dañina [incorrecta]</a:t>
            </a:r>
          </a:p>
          <a:p>
            <a:pPr marL="288925" indent="-288925" algn="l" rtl="0">
              <a:spcBef>
                <a:spcPts val="0"/>
              </a:spcBef>
              <a:spcAft>
                <a:spcPts val="600"/>
              </a:spcAft>
              <a:defRPr/>
            </a:pPr>
            <a:r>
              <a:rPr lang="en-US" dirty="0"/>
              <a:t>La ciencia (incluso especulativa) es superior a la religión</a:t>
            </a:r>
          </a:p>
          <a:p>
            <a:pPr marL="288925" indent="-288925" algn="l" rtl="0">
              <a:spcBef>
                <a:spcPts val="0"/>
              </a:spcBef>
              <a:spcAft>
                <a:spcPts val="600"/>
              </a:spcAft>
              <a:defRPr/>
            </a:pPr>
            <a:r>
              <a:rPr lang="en-US" dirty="0"/>
              <a:t>La religión es anticiencia, a menos que 'progrese' (se adapte a aceptar) con descubrimientos científicos.</a:t>
            </a:r>
          </a:p>
          <a:p>
            <a:pPr marL="288925" indent="-288925" algn="l" rtl="0">
              <a:spcBef>
                <a:spcPts val="0"/>
              </a:spcBef>
              <a:spcAft>
                <a:spcPts val="600"/>
              </a:spcAft>
              <a:defRPr/>
            </a:pPr>
            <a:r>
              <a:rPr lang="en-US" dirty="0"/>
              <a:t>El bien y el mal no es lo mismo para todos</a:t>
            </a:r>
          </a:p>
          <a:p>
            <a:pPr marL="288925" indent="-288925" algn="l" rtl="0">
              <a:spcBef>
                <a:spcPts val="0"/>
              </a:spcBef>
              <a:spcAft>
                <a:spcPts val="600"/>
              </a:spcAft>
              <a:defRPr/>
            </a:pPr>
            <a:r>
              <a:rPr lang="en-US" dirty="0"/>
              <a:t>Las decisiones morales se basan </a:t>
            </a:r>
            <a:r>
              <a:rPr lang="en-US" dirty="0" err="1"/>
              <a:t>en</a:t>
            </a:r>
            <a:r>
              <a:rPr lang="en-US" dirty="0"/>
              <a:t> la experiencia personal.</a:t>
            </a:r>
          </a:p>
          <a:p>
            <a:pPr marL="741363" lvl="1" indent="-288925" algn="l" rtl="0">
              <a:spcBef>
                <a:spcPts val="0"/>
              </a:spcBef>
              <a:spcAft>
                <a:spcPts val="600"/>
              </a:spcAft>
              <a:defRPr/>
            </a:pPr>
            <a:r>
              <a:rPr lang="en-US" dirty="0" smtClean="0"/>
              <a:t>Uno </a:t>
            </a:r>
            <a:r>
              <a:rPr lang="en-US" dirty="0" err="1" smtClean="0"/>
              <a:t>debe</a:t>
            </a:r>
            <a:r>
              <a:rPr lang="en-US" dirty="0" smtClean="0"/>
              <a:t> </a:t>
            </a:r>
            <a:r>
              <a:rPr lang="en-US" dirty="0"/>
              <a:t>observar y razonar </a:t>
            </a:r>
            <a:r>
              <a:rPr lang="en-US" dirty="0" err="1"/>
              <a:t>por</a:t>
            </a:r>
            <a:r>
              <a:rPr lang="en-US" dirty="0"/>
              <a:t> </a:t>
            </a:r>
            <a:r>
              <a:rPr lang="en-US" dirty="0" err="1" smtClean="0"/>
              <a:t>si</a:t>
            </a:r>
            <a:r>
              <a:rPr lang="en-US" dirty="0" smtClean="0"/>
              <a:t> </a:t>
            </a:r>
            <a:r>
              <a:rPr lang="en-US" dirty="0"/>
              <a:t>mismo</a:t>
            </a:r>
          </a:p>
          <a:p>
            <a:pPr marL="288925" indent="-288925" algn="l" rtl="0">
              <a:spcBef>
                <a:spcPts val="0"/>
              </a:spcBef>
              <a:spcAft>
                <a:spcPts val="600"/>
              </a:spcAft>
              <a:defRPr/>
            </a:pPr>
            <a:r>
              <a:rPr lang="en-US" dirty="0"/>
              <a:t>Lo correcto es lo que la mayoría de las personas (inteligentes) aceptan</a:t>
            </a:r>
          </a:p>
          <a:p>
            <a:pPr marL="288925" indent="-288925" algn="l" rtl="0">
              <a:spcBef>
                <a:spcPts val="0"/>
              </a:spcBef>
              <a:spcAft>
                <a:spcPts val="600"/>
              </a:spcAft>
              <a:defRPr/>
            </a:pPr>
            <a:r>
              <a:rPr lang="en-US" dirty="0"/>
              <a:t>“Los tiempos” determinan el </a:t>
            </a:r>
            <a:r>
              <a:rPr lang="en-US" dirty="0" err="1"/>
              <a:t>bien</a:t>
            </a:r>
            <a:r>
              <a:rPr lang="en-US" dirty="0"/>
              <a:t>/el </a:t>
            </a:r>
            <a:r>
              <a:rPr lang="en-US" dirty="0" smtClean="0"/>
              <a:t>mal </a:t>
            </a:r>
            <a:r>
              <a:rPr lang="en-US" sz="2600" dirty="0" smtClean="0"/>
              <a:t>[no </a:t>
            </a:r>
            <a:r>
              <a:rPr lang="en-US" sz="2600" dirty="0" err="1" smtClean="0"/>
              <a:t>es</a:t>
            </a:r>
            <a:r>
              <a:rPr lang="en-US" sz="2600" dirty="0" smtClean="0"/>
              <a:t> </a:t>
            </a:r>
            <a:r>
              <a:rPr lang="en-US" sz="2600" dirty="0"/>
              <a:t>permanente]</a:t>
            </a:r>
            <a:endParaRPr lang="en-US" dirty="0"/>
          </a:p>
          <a:p>
            <a:pPr marL="288925" indent="-288925" algn="l" rtl="0">
              <a:spcBef>
                <a:spcPts val="0"/>
              </a:spcBef>
              <a:spcAft>
                <a:spcPts val="600"/>
              </a:spcAft>
              <a:defRPr/>
            </a:pPr>
            <a:r>
              <a:rPr lang="en-US" dirty="0"/>
              <a:t>El gobierno debe solucionar los principales problemas humanos, incluidos los malos comportamientos.</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44741"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5067979-2D90-4E77-B7E0-82EF0BE2AD41}" type="slidenum">
              <a:rPr lang="en-US" altLang="en-US" sz="1400"/>
              <a:pPr algn="l" rtl="0">
                <a:spcBef>
                  <a:spcPct val="0"/>
                </a:spcBef>
                <a:buFontTx/>
                <a:buNone/>
              </a:pPr>
              <a:t>204</a:t>
            </a:fld>
            <a:endParaRPr lang="en-US" altLang="en-US" sz="1400"/>
          </a:p>
        </p:txBody>
      </p:sp>
    </p:spTree>
    <p:extLst>
      <p:ext uri="{BB962C8B-B14F-4D97-AF65-F5344CB8AC3E}">
        <p14:creationId xmlns:p14="http://schemas.microsoft.com/office/powerpoint/2010/main" val="28236161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72563" cy="487363"/>
          </a:xfrm>
        </p:spPr>
        <p:txBody>
          <a:bodyPr/>
          <a:lstStyle/>
          <a:p>
            <a:pPr rtl="0">
              <a:defRPr/>
            </a:pPr>
            <a:r>
              <a:rPr lang="en-US" sz="2400" dirty="0">
                <a:solidFill>
                  <a:schemeClr val="tx1"/>
                </a:solidFill>
              </a:rPr>
              <a:t>Principios básicos relacionados</a:t>
            </a:r>
          </a:p>
        </p:txBody>
      </p:sp>
      <p:sp>
        <p:nvSpPr>
          <p:cNvPr id="5" name="Date Placeholder 4"/>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graphicFrame>
        <p:nvGraphicFramePr>
          <p:cNvPr id="7" name="Table 6"/>
          <p:cNvGraphicFramePr>
            <a:graphicFrameLocks noGrp="1"/>
          </p:cNvGraphicFramePr>
          <p:nvPr/>
        </p:nvGraphicFramePr>
        <p:xfrm>
          <a:off x="42068" y="576262"/>
          <a:ext cx="9101932" cy="6248841"/>
        </p:xfrm>
        <a:graphic>
          <a:graphicData uri="http://schemas.openxmlformats.org/drawingml/2006/table">
            <a:tbl>
              <a:tblPr firstRow="1" bandRow="1">
                <a:tableStyleId>{5C22544A-7EE6-4342-B048-85BDC9FD1C3A}</a:tableStyleId>
              </a:tblPr>
              <a:tblGrid>
                <a:gridCol w="4464618"/>
                <a:gridCol w="4637314"/>
              </a:tblGrid>
              <a:tr h="364185">
                <a:tc>
                  <a:txBody>
                    <a:bodyPr/>
                    <a:lstStyle/>
                    <a:p>
                      <a:pPr algn="ctr" rtl="0"/>
                      <a:r>
                        <a:rPr lang="en-US" sz="1800" dirty="0" err="1" smtClean="0">
                          <a:solidFill>
                            <a:schemeClr val="tx1"/>
                          </a:solidFill>
                        </a:rPr>
                        <a:t>Cosmovisión</a:t>
                      </a:r>
                      <a:r>
                        <a:rPr lang="en-US" sz="1800" dirty="0" smtClean="0">
                          <a:solidFill>
                            <a:schemeClr val="tx1"/>
                          </a:solidFill>
                        </a:rPr>
                        <a:t> de </a:t>
                      </a:r>
                      <a:r>
                        <a:rPr lang="en-US" sz="1800" dirty="0">
                          <a:solidFill>
                            <a:schemeClr val="tx1"/>
                          </a:solidFill>
                        </a:rPr>
                        <a:t>la 'camiseta'</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dirty="0" err="1" smtClean="0">
                          <a:solidFill>
                            <a:schemeClr val="tx1"/>
                          </a:solidFill>
                        </a:rPr>
                        <a:t>Principios</a:t>
                      </a:r>
                      <a:r>
                        <a:rPr lang="en-US" sz="1800" dirty="0" smtClean="0">
                          <a:solidFill>
                            <a:schemeClr val="tx1"/>
                          </a:solidFill>
                        </a:rPr>
                        <a:t> </a:t>
                      </a:r>
                      <a:r>
                        <a:rPr lang="en-US" sz="1800" dirty="0" err="1" smtClean="0">
                          <a:solidFill>
                            <a:schemeClr val="tx1"/>
                          </a:solidFill>
                        </a:rPr>
                        <a:t>básicos</a:t>
                      </a:r>
                      <a:r>
                        <a:rPr lang="en-US" sz="1800" dirty="0" smtClean="0">
                          <a:solidFill>
                            <a:schemeClr val="tx1"/>
                          </a:solidFill>
                        </a:rPr>
                        <a:t> </a:t>
                      </a:r>
                      <a:r>
                        <a:rPr lang="en-US" sz="1800" dirty="0" err="1" smtClean="0">
                          <a:solidFill>
                            <a:schemeClr val="tx1"/>
                          </a:solidFill>
                        </a:rPr>
                        <a:t>relacionados</a:t>
                      </a:r>
                      <a:endParaRPr lang="en-US" sz="1800" dirty="0">
                        <a:solidFill>
                          <a:schemeClr val="tx1"/>
                        </a:solidFill>
                      </a:endParaRP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83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 religión es hecha </a:t>
                      </a:r>
                      <a:r>
                        <a:rPr lang="en-US" sz="1600" dirty="0" err="1"/>
                        <a:t>por</a:t>
                      </a:r>
                      <a:r>
                        <a:rPr lang="en-US" sz="1600" dirty="0"/>
                        <a:t> el hombre (generalmente</a:t>
                      </a:r>
                      <a:r>
                        <a:rPr lang="en-US" sz="1600" baseline="0" dirty="0"/>
                        <a:t> </a:t>
                      </a:r>
                      <a:r>
                        <a:rPr lang="en-US" sz="1600" dirty="0"/>
                        <a:t>para justificar creencias personales). </a:t>
                      </a:r>
                      <a:r>
                        <a:rPr lang="en-US" sz="1600" dirty="0" err="1" smtClean="0"/>
                        <a:t>Es</a:t>
                      </a:r>
                      <a:r>
                        <a:rPr lang="en-US" sz="1600" dirty="0" smtClean="0"/>
                        <a:t> auto-</a:t>
                      </a:r>
                      <a:r>
                        <a:rPr lang="en-US" sz="1600" baseline="0" dirty="0" err="1" smtClean="0"/>
                        <a:t>determinada</a:t>
                      </a:r>
                      <a:r>
                        <a:rPr lang="en-US" sz="1600" baseline="0" dirty="0" smtClean="0"/>
                        <a:t> </a:t>
                      </a:r>
                      <a:r>
                        <a:rPr lang="en-US" sz="1600" baseline="0" dirty="0"/>
                        <a:t>y </a:t>
                      </a:r>
                      <a:r>
                        <a:rPr lang="en-US" sz="1600" baseline="0" dirty="0" err="1"/>
                        <a:t>por</a:t>
                      </a:r>
                      <a:r>
                        <a:rPr lang="en-US" sz="1600" baseline="0" dirty="0"/>
                        <a:t> lo </a:t>
                      </a:r>
                      <a:r>
                        <a:rPr lang="en-US" sz="1600" baseline="0" dirty="0" err="1"/>
                        <a:t>tanto</a:t>
                      </a:r>
                      <a:r>
                        <a:rPr lang="en-US" sz="1600" baseline="0" dirty="0"/>
                        <a:t> </a:t>
                      </a:r>
                      <a:r>
                        <a:rPr lang="en-US" sz="1600" baseline="0" dirty="0" err="1" smtClean="0"/>
                        <a:t>privada</a:t>
                      </a:r>
                      <a:r>
                        <a:rPr lang="en-US" sz="1600" baseline="0" dirty="0" smtClean="0"/>
                        <a:t>.</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Dios </a:t>
                      </a:r>
                      <a:r>
                        <a:rPr lang="en-US" sz="1600" dirty="0" smtClean="0"/>
                        <a:t>personal </a:t>
                      </a:r>
                      <a:r>
                        <a:rPr lang="en-US" sz="1600" dirty="0" err="1" smtClean="0"/>
                        <a:t>infinito</a:t>
                      </a:r>
                      <a:r>
                        <a:rPr lang="en-US" sz="1600" dirty="0"/>
                        <a:t>; </a:t>
                      </a:r>
                      <a:r>
                        <a:rPr lang="en-US" sz="1600" dirty="0" smtClean="0"/>
                        <a:t>hombre </a:t>
                      </a:r>
                      <a:r>
                        <a:rPr lang="en-US" sz="1600" dirty="0" err="1" smtClean="0"/>
                        <a:t>espiritual</a:t>
                      </a:r>
                      <a:r>
                        <a:rPr lang="en-US" sz="1600" dirty="0" smtClean="0"/>
                        <a:t> </a:t>
                      </a:r>
                      <a:r>
                        <a:rPr lang="en-US" sz="1600" baseline="0" dirty="0" smtClean="0"/>
                        <a:t>(</a:t>
                      </a:r>
                      <a:r>
                        <a:rPr lang="en-US" sz="1600" baseline="0" dirty="0" err="1" smtClean="0"/>
                        <a:t>responsable</a:t>
                      </a:r>
                      <a:r>
                        <a:rPr lang="en-US" sz="1600" baseline="0" dirty="0" smtClean="0"/>
                        <a:t>); </a:t>
                      </a:r>
                      <a:r>
                        <a:rPr lang="en-US" sz="1600" baseline="0" dirty="0" err="1" smtClean="0"/>
                        <a:t>r</a:t>
                      </a:r>
                      <a:r>
                        <a:rPr lang="en-US" sz="1600" dirty="0" err="1" smtClean="0"/>
                        <a:t>evelación</a:t>
                      </a:r>
                      <a:r>
                        <a:rPr lang="en-US" sz="1600" dirty="0" smtClean="0"/>
                        <a:t> </a:t>
                      </a:r>
                      <a:r>
                        <a:rPr lang="en-US" sz="1600" dirty="0" err="1"/>
                        <a:t>p</a:t>
                      </a:r>
                      <a:r>
                        <a:rPr lang="en-US" sz="1600" dirty="0" err="1" smtClean="0"/>
                        <a:t>roposicional</a:t>
                      </a:r>
                      <a:r>
                        <a:rPr lang="en-US" sz="1600" dirty="0" smtClean="0"/>
                        <a:t>; </a:t>
                      </a:r>
                      <a:r>
                        <a:rPr lang="en-US" sz="1600" baseline="0" dirty="0" err="1" smtClean="0"/>
                        <a:t>Jesús</a:t>
                      </a:r>
                      <a:r>
                        <a:rPr lang="en-US" sz="1600" baseline="0" dirty="0" smtClean="0"/>
                        <a:t> </a:t>
                      </a:r>
                      <a:r>
                        <a:rPr lang="en-US" sz="1600" baseline="0" dirty="0"/>
                        <a:t>vino</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juicio</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 ciencia es superior (incluso </a:t>
                      </a:r>
                      <a:r>
                        <a:rPr lang="en-US" sz="1600" dirty="0" err="1"/>
                        <a:t>en</a:t>
                      </a:r>
                      <a:r>
                        <a:rPr lang="en-US" sz="1600" dirty="0"/>
                        <a:t> la especulación) a la religión</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Dios </a:t>
                      </a:r>
                      <a:r>
                        <a:rPr lang="en-US" sz="1600" dirty="0" smtClean="0"/>
                        <a:t>personal </a:t>
                      </a:r>
                      <a:r>
                        <a:rPr lang="en-US" sz="1600" dirty="0" err="1"/>
                        <a:t>i</a:t>
                      </a:r>
                      <a:r>
                        <a:rPr lang="en-US" sz="1600" dirty="0" err="1" smtClean="0"/>
                        <a:t>nfinito</a:t>
                      </a:r>
                      <a:r>
                        <a:rPr lang="en-US" sz="1600" dirty="0"/>
                        <a:t>; </a:t>
                      </a:r>
                      <a:r>
                        <a:rPr lang="en-US" sz="1600" dirty="0" err="1" smtClean="0"/>
                        <a:t>revelación</a:t>
                      </a:r>
                      <a:r>
                        <a:rPr lang="en-US" sz="1600" dirty="0" smtClean="0"/>
                        <a:t> </a:t>
                      </a:r>
                      <a:r>
                        <a:rPr lang="en-US" sz="1600" dirty="0" err="1"/>
                        <a:t>p</a:t>
                      </a:r>
                      <a:r>
                        <a:rPr lang="en-US" sz="1600" dirty="0" err="1" smtClean="0"/>
                        <a:t>roposicional</a:t>
                      </a:r>
                      <a:r>
                        <a:rPr lang="en-US" sz="1600" dirty="0"/>
                        <a:t>; mundo caído</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9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 religión es anti-ciencia (a menos que 'progrese' para estar de acuerdo con la ciencia)</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Dios </a:t>
                      </a:r>
                      <a:r>
                        <a:rPr lang="en-US" sz="1600" dirty="0" smtClean="0"/>
                        <a:t>personal </a:t>
                      </a:r>
                      <a:r>
                        <a:rPr lang="en-US" sz="1600" dirty="0" err="1"/>
                        <a:t>i</a:t>
                      </a:r>
                      <a:r>
                        <a:rPr lang="en-US" sz="1600" dirty="0" err="1" smtClean="0"/>
                        <a:t>nfinito</a:t>
                      </a:r>
                      <a:r>
                        <a:rPr lang="en-US" sz="1600" dirty="0"/>
                        <a:t>; </a:t>
                      </a:r>
                      <a:r>
                        <a:rPr lang="en-US" sz="1600" dirty="0" err="1" smtClean="0"/>
                        <a:t>revelación</a:t>
                      </a:r>
                      <a:r>
                        <a:rPr lang="en-US" sz="1600" dirty="0" smtClean="0"/>
                        <a:t> </a:t>
                      </a:r>
                      <a:r>
                        <a:rPr lang="en-US" sz="1600" dirty="0" err="1"/>
                        <a:t>p</a:t>
                      </a:r>
                      <a:r>
                        <a:rPr lang="en-US" sz="1600" dirty="0" err="1" smtClean="0"/>
                        <a:t>roposicional</a:t>
                      </a:r>
                      <a:r>
                        <a:rPr lang="en-US" sz="1600" dirty="0"/>
                        <a:t>; mundo caído</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El bien y el mal no son iguales para todos</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Revelación</a:t>
                      </a:r>
                      <a:r>
                        <a:rPr lang="en-US" sz="1600" dirty="0"/>
                        <a:t> </a:t>
                      </a:r>
                      <a:r>
                        <a:rPr lang="en-US" sz="1600" dirty="0" err="1" smtClean="0"/>
                        <a:t>proposicional</a:t>
                      </a:r>
                      <a:r>
                        <a:rPr lang="en-US" sz="1600" dirty="0" smtClean="0"/>
                        <a:t>; h</a:t>
                      </a:r>
                      <a:r>
                        <a:rPr lang="en-US" sz="1600" baseline="0" dirty="0" smtClean="0"/>
                        <a:t>ombre </a:t>
                      </a:r>
                      <a:r>
                        <a:rPr lang="en-US" sz="1600" baseline="0" dirty="0" err="1"/>
                        <a:t>e</a:t>
                      </a:r>
                      <a:r>
                        <a:rPr lang="en-US" sz="1600" baseline="0" dirty="0" err="1" smtClean="0"/>
                        <a:t>spiritual</a:t>
                      </a:r>
                      <a:r>
                        <a:rPr lang="en-US" sz="1600" baseline="0" dirty="0"/>
                        <a:t>; Dios personal infinito</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Las decisiones morales deben basarse </a:t>
                      </a:r>
                      <a:r>
                        <a:rPr lang="en-US" sz="1600" dirty="0" err="1"/>
                        <a:t>en</a:t>
                      </a:r>
                      <a:r>
                        <a:rPr lang="en-US" sz="1600" dirty="0"/>
                        <a:t> la experiencia personal.</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Revelación</a:t>
                      </a:r>
                      <a:r>
                        <a:rPr lang="en-US" sz="1600" dirty="0"/>
                        <a:t> </a:t>
                      </a:r>
                      <a:r>
                        <a:rPr lang="en-US" sz="1600" dirty="0" err="1"/>
                        <a:t>p</a:t>
                      </a:r>
                      <a:r>
                        <a:rPr lang="en-US" sz="1600" dirty="0" err="1" smtClean="0"/>
                        <a:t>roposicional</a:t>
                      </a:r>
                      <a:r>
                        <a:rPr lang="en-US" sz="1600" dirty="0" smtClean="0"/>
                        <a:t>; </a:t>
                      </a:r>
                      <a:r>
                        <a:rPr lang="en-US" sz="1600" baseline="0" dirty="0" smtClean="0"/>
                        <a:t>hombre </a:t>
                      </a:r>
                      <a:r>
                        <a:rPr lang="en-US" sz="1600" baseline="0" dirty="0"/>
                        <a:t>espiritual</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“Los tiempos” determinan el </a:t>
                      </a:r>
                      <a:r>
                        <a:rPr lang="en-US" sz="1600" dirty="0" err="1" smtClean="0"/>
                        <a:t>bien</a:t>
                      </a:r>
                      <a:r>
                        <a:rPr lang="en-US" sz="1600" dirty="0" smtClean="0"/>
                        <a:t> y el </a:t>
                      </a:r>
                      <a:r>
                        <a:rPr lang="en-US" sz="1600" baseline="0" dirty="0" smtClean="0"/>
                        <a:t>mal </a:t>
                      </a:r>
                      <a:r>
                        <a:rPr lang="en-US" sz="1600" baseline="0" dirty="0"/>
                        <a:t>[que no son permanentes]</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a:t>
                      </a:r>
                      <a:r>
                        <a:rPr lang="en-US" sz="1600" dirty="0" err="1" smtClean="0"/>
                        <a:t>undo</a:t>
                      </a:r>
                      <a:r>
                        <a:rPr lang="en-US" sz="1600" dirty="0" smtClean="0"/>
                        <a:t> </a:t>
                      </a:r>
                      <a:r>
                        <a:rPr lang="en-US" sz="1600" dirty="0"/>
                        <a:t>caído; </a:t>
                      </a:r>
                      <a:r>
                        <a:rPr lang="en-US" sz="1600" dirty="0" err="1" smtClean="0"/>
                        <a:t>revelación</a:t>
                      </a:r>
                      <a:r>
                        <a:rPr lang="en-US" sz="1600" dirty="0" smtClean="0"/>
                        <a:t> </a:t>
                      </a:r>
                      <a:r>
                        <a:rPr lang="en-US" sz="1600" dirty="0" err="1"/>
                        <a:t>p</a:t>
                      </a:r>
                      <a:r>
                        <a:rPr lang="en-US" sz="1600" dirty="0" err="1" smtClean="0"/>
                        <a:t>roposicional</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Lo correcto es lo que la mayoría de las personas (inteligentes) aceptan</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Hombre </a:t>
                      </a:r>
                      <a:r>
                        <a:rPr lang="en-US" sz="1600" dirty="0" err="1" smtClean="0"/>
                        <a:t>espiritual</a:t>
                      </a:r>
                      <a:r>
                        <a:rPr lang="en-US" sz="1600" dirty="0" smtClean="0"/>
                        <a:t> </a:t>
                      </a:r>
                      <a:r>
                        <a:rPr lang="en-US" sz="1600" dirty="0"/>
                        <a:t>(sentido de </a:t>
                      </a:r>
                      <a:r>
                        <a:rPr lang="en-US" sz="1600" dirty="0" smtClean="0"/>
                        <a:t>'</a:t>
                      </a:r>
                      <a:r>
                        <a:rPr lang="en-US" sz="1600" dirty="0" err="1" smtClean="0"/>
                        <a:t>deber</a:t>
                      </a:r>
                      <a:r>
                        <a:rPr lang="en-US" sz="1600" dirty="0" smtClean="0"/>
                        <a:t>');</a:t>
                      </a:r>
                      <a:r>
                        <a:rPr lang="en-US" sz="1600" baseline="0" dirty="0" smtClean="0"/>
                        <a:t> </a:t>
                      </a:r>
                      <a:r>
                        <a:rPr lang="en-US" sz="1600" baseline="0" dirty="0" err="1" smtClean="0"/>
                        <a:t>mundo</a:t>
                      </a:r>
                      <a:r>
                        <a:rPr lang="en-US" sz="1600" baseline="0" dirty="0" smtClean="0"/>
                        <a:t> </a:t>
                      </a:r>
                      <a:r>
                        <a:rPr lang="en-US" sz="1600" baseline="0" dirty="0" err="1" smtClean="0"/>
                        <a:t>caído</a:t>
                      </a:r>
                      <a:r>
                        <a:rPr lang="en-US" sz="1600" baseline="0" dirty="0" smtClean="0"/>
                        <a:t>; </a:t>
                      </a:r>
                      <a:r>
                        <a:rPr lang="en-US" sz="1600" baseline="0" dirty="0" err="1"/>
                        <a:t>r</a:t>
                      </a:r>
                      <a:r>
                        <a:rPr lang="en-US" sz="1600" baseline="0" dirty="0" err="1" smtClean="0"/>
                        <a:t>evelación</a:t>
                      </a:r>
                      <a:r>
                        <a:rPr lang="en-US" sz="1600" baseline="0" dirty="0" smtClean="0"/>
                        <a:t> </a:t>
                      </a:r>
                      <a:r>
                        <a:rPr lang="en-US" sz="1600" baseline="0" dirty="0" err="1"/>
                        <a:t>p</a:t>
                      </a:r>
                      <a:r>
                        <a:rPr lang="en-US" sz="1600" baseline="0" dirty="0" err="1" smtClean="0"/>
                        <a:t>roposicional</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6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El gobierno debe solucionar los principales problemas culturales</a:t>
                      </a:r>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a:t>
                      </a:r>
                      <a:r>
                        <a:rPr lang="en-US" sz="1600" dirty="0" err="1" smtClean="0"/>
                        <a:t>undo</a:t>
                      </a:r>
                      <a:r>
                        <a:rPr lang="en-US" sz="1600" dirty="0" smtClean="0"/>
                        <a:t> </a:t>
                      </a:r>
                      <a:r>
                        <a:rPr lang="en-US" sz="1600" dirty="0"/>
                        <a:t>caído</a:t>
                      </a:r>
                      <a:r>
                        <a:rPr lang="en-US" sz="1600" baseline="0" dirty="0"/>
                        <a:t>; Dios </a:t>
                      </a:r>
                      <a:r>
                        <a:rPr lang="en-US" sz="1600" baseline="0" dirty="0" smtClean="0"/>
                        <a:t>personal </a:t>
                      </a:r>
                      <a:r>
                        <a:rPr lang="en-US" sz="1600" baseline="0" dirty="0" err="1" smtClean="0"/>
                        <a:t>infinito</a:t>
                      </a:r>
                      <a:r>
                        <a:rPr lang="en-US" sz="1600" baseline="0" dirty="0" smtClean="0"/>
                        <a:t> (</a:t>
                      </a:r>
                      <a:r>
                        <a:rPr lang="en-US" sz="1600" baseline="0" dirty="0" err="1" smtClean="0"/>
                        <a:t>inminente</a:t>
                      </a:r>
                      <a:r>
                        <a:rPr lang="en-US" sz="1600" baseline="0" dirty="0"/>
                        <a:t>); </a:t>
                      </a:r>
                      <a:r>
                        <a:rPr lang="en-US" sz="1600" baseline="0" dirty="0" err="1" smtClean="0"/>
                        <a:t>juicio</a:t>
                      </a:r>
                      <a:r>
                        <a:rPr lang="en-US" sz="1600" baseline="0" dirty="0" smtClean="0"/>
                        <a:t> </a:t>
                      </a:r>
                      <a:r>
                        <a:rPr lang="en-US" sz="1600" baseline="0" dirty="0"/>
                        <a:t>(lo arreglará)</a:t>
                      </a:r>
                      <a:endParaRPr lang="en-US" sz="1600" dirty="0"/>
                    </a:p>
                  </a:txBody>
                  <a:tcPr marL="91453" marR="9145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4579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547E1AD-26D9-4C94-A320-F3DF2AA6A7DE}" type="slidenum">
              <a:rPr lang="en-US" altLang="en-US" sz="1400"/>
              <a:pPr algn="l" rtl="0">
                <a:spcBef>
                  <a:spcPct val="0"/>
                </a:spcBef>
                <a:buFontTx/>
                <a:buNone/>
              </a:pPr>
              <a:t>205</a:t>
            </a:fld>
            <a:endParaRPr lang="en-US" altLang="en-US" sz="1400"/>
          </a:p>
        </p:txBody>
      </p:sp>
      <p:sp>
        <p:nvSpPr>
          <p:cNvPr id="2" name="Rectangle 1"/>
          <p:cNvSpPr>
            <a:spLocks noChangeArrowheads="1"/>
          </p:cNvSpPr>
          <p:nvPr/>
        </p:nvSpPr>
        <p:spPr bwMode="auto">
          <a:xfrm>
            <a:off x="4536281" y="952046"/>
            <a:ext cx="4467906" cy="100738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5" name="Rectangle 14"/>
          <p:cNvSpPr>
            <a:spLocks noChangeArrowheads="1"/>
          </p:cNvSpPr>
          <p:nvPr/>
        </p:nvSpPr>
        <p:spPr bwMode="auto">
          <a:xfrm>
            <a:off x="4604657" y="2203903"/>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6" name="Rectangle 15"/>
          <p:cNvSpPr>
            <a:spLocks noChangeArrowheads="1"/>
          </p:cNvSpPr>
          <p:nvPr/>
        </p:nvSpPr>
        <p:spPr bwMode="auto">
          <a:xfrm>
            <a:off x="4593034" y="2846500"/>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7" name="Rectangle 16"/>
          <p:cNvSpPr>
            <a:spLocks noChangeArrowheads="1"/>
          </p:cNvSpPr>
          <p:nvPr/>
        </p:nvSpPr>
        <p:spPr bwMode="auto">
          <a:xfrm>
            <a:off x="4570469" y="3644666"/>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 name="Rectangle 17"/>
          <p:cNvSpPr>
            <a:spLocks noChangeArrowheads="1"/>
          </p:cNvSpPr>
          <p:nvPr/>
        </p:nvSpPr>
        <p:spPr bwMode="auto">
          <a:xfrm>
            <a:off x="4536281" y="4316609"/>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9" name="Rectangle 18"/>
          <p:cNvSpPr>
            <a:spLocks noChangeArrowheads="1"/>
          </p:cNvSpPr>
          <p:nvPr/>
        </p:nvSpPr>
        <p:spPr bwMode="auto">
          <a:xfrm>
            <a:off x="4570469" y="4933202"/>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0" name="Rectangle 19"/>
          <p:cNvSpPr>
            <a:spLocks noChangeArrowheads="1"/>
          </p:cNvSpPr>
          <p:nvPr/>
        </p:nvSpPr>
        <p:spPr bwMode="auto">
          <a:xfrm>
            <a:off x="4593034" y="5572338"/>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1" name="Rectangle 20"/>
          <p:cNvSpPr>
            <a:spLocks noChangeArrowheads="1"/>
          </p:cNvSpPr>
          <p:nvPr/>
        </p:nvSpPr>
        <p:spPr bwMode="auto">
          <a:xfrm>
            <a:off x="4593034" y="6244281"/>
            <a:ext cx="4399530" cy="48486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extLst>
      <p:ext uri="{BB962C8B-B14F-4D97-AF65-F5344CB8AC3E}">
        <p14:creationId xmlns:p14="http://schemas.microsoft.com/office/powerpoint/2010/main" val="105681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0" grpId="0" animBg="1"/>
      <p:bldP spid="21"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4" y="893703"/>
            <a:ext cx="9058276" cy="5509200"/>
          </a:xfrm>
          <a:prstGeom prst="rect">
            <a:avLst/>
          </a:prstGeom>
        </p:spPr>
        <p:txBody>
          <a:bodyPr wrap="square">
            <a:spAutoFit/>
          </a:bodyPr>
          <a:lstStyle/>
          <a:p>
            <a:pPr algn="ctr"/>
            <a:r>
              <a:rPr lang="en-US" sz="1800" b="1" dirty="0" err="1" smtClean="0">
                <a:latin typeface="Calibri" panose="020F0502020204030204" pitchFamily="34" charset="0"/>
                <a:cs typeface="Calibri" panose="020F0502020204030204" pitchFamily="34" charset="0"/>
              </a:rPr>
              <a:t>Intercambio</a:t>
            </a:r>
            <a:r>
              <a:rPr lang="en-US" sz="1800" b="1" dirty="0" smtClean="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en</a:t>
            </a:r>
            <a:r>
              <a:rPr lang="en-US" sz="1800" b="1" dirty="0">
                <a:latin typeface="Calibri" panose="020F0502020204030204" pitchFamily="34" charset="0"/>
                <a:cs typeface="Calibri" panose="020F0502020204030204" pitchFamily="34" charset="0"/>
              </a:rPr>
              <a:t> un </a:t>
            </a:r>
            <a:r>
              <a:rPr lang="en-US" sz="1800" b="1" dirty="0" err="1">
                <a:latin typeface="Calibri" panose="020F0502020204030204" pitchFamily="34" charset="0"/>
                <a:cs typeface="Calibri" panose="020F0502020204030204" pitchFamily="34" charset="0"/>
              </a:rPr>
              <a:t>avión</a:t>
            </a:r>
            <a:r>
              <a:rPr lang="en-US" sz="1800" b="1" dirty="0">
                <a:latin typeface="Calibri" panose="020F0502020204030204" pitchFamily="34" charset="0"/>
                <a:cs typeface="Calibri" panose="020F0502020204030204" pitchFamily="34" charset="0"/>
              </a:rPr>
              <a:t> de Atlanta a San </a:t>
            </a:r>
            <a:r>
              <a:rPr lang="en-US" sz="1800" b="1" dirty="0" smtClean="0">
                <a:latin typeface="Calibri" panose="020F0502020204030204" pitchFamily="34" charset="0"/>
                <a:cs typeface="Calibri" panose="020F0502020204030204" pitchFamily="34" charset="0"/>
              </a:rPr>
              <a:t>Francisco</a:t>
            </a:r>
          </a:p>
          <a:p>
            <a:pPr algn="ctr"/>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[Una </a:t>
            </a:r>
            <a:r>
              <a:rPr lang="en-US" sz="1600" dirty="0" err="1">
                <a:latin typeface="Calibri" panose="020F0502020204030204" pitchFamily="34" charset="0"/>
                <a:cs typeface="Calibri" panose="020F0502020204030204" pitchFamily="34" charset="0"/>
              </a:rPr>
              <a:t>señora</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mediana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edad</a:t>
            </a:r>
            <a:r>
              <a:rPr lang="en-US" sz="1600" dirty="0">
                <a:latin typeface="Calibri" panose="020F0502020204030204" pitchFamily="34" charset="0"/>
                <a:cs typeface="Calibri" panose="020F0502020204030204" pitchFamily="34" charset="0"/>
              </a:rPr>
              <a:t> con el </a:t>
            </a:r>
            <a:r>
              <a:rPr lang="en-US" sz="1600" dirty="0" err="1">
                <a:latin typeface="Calibri" panose="020F0502020204030204" pitchFamily="34" charset="0"/>
                <a:cs typeface="Calibri" panose="020F0502020204030204" pitchFamily="34" charset="0"/>
              </a:rPr>
              <a:t>pelo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muy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corto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camiseta</a:t>
            </a:r>
            <a:r>
              <a:rPr lang="en-US" sz="1600" dirty="0">
                <a:latin typeface="Calibri" panose="020F0502020204030204" pitchFamily="34" charset="0"/>
                <a:cs typeface="Calibri" panose="020F0502020204030204" pitchFamily="34" charset="0"/>
              </a:rPr>
              <a:t> y sin </a:t>
            </a:r>
            <a:r>
              <a:rPr lang="en-US" sz="1600" dirty="0" err="1">
                <a:latin typeface="Calibri" panose="020F0502020204030204" pitchFamily="34" charset="0"/>
                <a:cs typeface="Calibri" panose="020F0502020204030204" pitchFamily="34" charset="0"/>
              </a:rPr>
              <a:t>maquillaje</a:t>
            </a:r>
            <a:r>
              <a:rPr lang="en-US" sz="1600" dirty="0">
                <a:latin typeface="Calibri" panose="020F0502020204030204" pitchFamily="34" charset="0"/>
                <a:cs typeface="Calibri" panose="020F0502020204030204" pitchFamily="34" charset="0"/>
              </a:rPr>
              <a:t> se </a:t>
            </a:r>
            <a:r>
              <a:rPr lang="en-US" sz="1600" dirty="0" err="1">
                <a:latin typeface="Calibri" panose="020F0502020204030204" pitchFamily="34" charset="0"/>
                <a:cs typeface="Calibri" panose="020F0502020204030204" pitchFamily="34" charset="0"/>
              </a:rPr>
              <a:t>sienta</a:t>
            </a:r>
            <a:r>
              <a:rPr lang="en-US" sz="1600" dirty="0">
                <a:latin typeface="Calibri" panose="020F0502020204030204" pitchFamily="34" charset="0"/>
                <a:cs typeface="Calibri" panose="020F0502020204030204" pitchFamily="34" charset="0"/>
              </a:rPr>
              <a:t> a </a:t>
            </a:r>
            <a:r>
              <a:rPr lang="en-US" sz="1600" dirty="0" err="1">
                <a:latin typeface="Calibri" panose="020F0502020204030204" pitchFamily="34" charset="0"/>
                <a:cs typeface="Calibri" panose="020F0502020204030204" pitchFamily="34" charset="0"/>
              </a:rPr>
              <a:t>su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lado</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t>
            </a:r>
            <a:r>
              <a:rPr lang="en-US" sz="1600" dirty="0" err="1" smtClean="0">
                <a:latin typeface="Calibri" panose="020F0502020204030204" pitchFamily="34" charset="0"/>
                <a:cs typeface="Calibri" panose="020F0502020204030204" pitchFamily="34" charset="0"/>
              </a:rPr>
              <a:t>Es</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usted</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de Atlanta</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b="1" i="1" dirty="0" err="1">
                <a:latin typeface="Calibri" panose="020F0502020204030204" pitchFamily="34" charset="0"/>
                <a:cs typeface="Calibri" panose="020F0502020204030204" pitchFamily="34" charset="0"/>
              </a:rPr>
              <a:t>Sí</a:t>
            </a:r>
            <a:r>
              <a:rPr lang="en-US" sz="1600" b="1" i="1"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dirty="0" err="1">
                <a:latin typeface="Calibri" panose="020F0502020204030204" pitchFamily="34" charset="0"/>
                <a:cs typeface="Calibri" panose="020F0502020204030204" pitchFamily="34" charset="0"/>
              </a:rPr>
              <a:t>Yo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también</a:t>
            </a:r>
            <a:r>
              <a:rPr lang="en-US" sz="1600" dirty="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va</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a:t>
            </a:r>
            <a:r>
              <a:rPr lang="en-US" sz="1600" dirty="0" err="1">
                <a:latin typeface="Calibri" panose="020F0502020204030204" pitchFamily="34" charset="0"/>
                <a:cs typeface="Calibri" panose="020F0502020204030204" pitchFamily="34" charset="0"/>
              </a:rPr>
              <a:t>salir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por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negocios</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b="1" i="1" dirty="0" err="1">
                <a:latin typeface="Calibri" panose="020F0502020204030204" pitchFamily="34" charset="0"/>
                <a:cs typeface="Calibri" panose="020F0502020204030204" pitchFamily="34" charset="0"/>
              </a:rPr>
              <a:t>Sí</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tengo</a:t>
            </a:r>
            <a:r>
              <a:rPr lang="en-US" sz="1600" b="1" i="1" dirty="0">
                <a:latin typeface="Calibri" panose="020F0502020204030204" pitchFamily="34" charset="0"/>
                <a:cs typeface="Calibri" panose="020F0502020204030204" pitchFamily="34" charset="0"/>
              </a:rPr>
              <a:t> que </a:t>
            </a:r>
            <a:r>
              <a:rPr lang="en-US" sz="1600" b="1" i="1" dirty="0" err="1">
                <a:latin typeface="Calibri" panose="020F0502020204030204" pitchFamily="34" charset="0"/>
                <a:cs typeface="Calibri" panose="020F0502020204030204" pitchFamily="34" charset="0"/>
              </a:rPr>
              <a:t>estar</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allí</a:t>
            </a:r>
            <a:r>
              <a:rPr lang="en-US" sz="1600" b="1" i="1" dirty="0">
                <a:latin typeface="Calibri" panose="020F0502020204030204" pitchFamily="34" charset="0"/>
                <a:cs typeface="Calibri" panose="020F0502020204030204" pitchFamily="34" charset="0"/>
              </a:rPr>
              <a:t> hasta el </a:t>
            </a:r>
            <a:r>
              <a:rPr lang="en-US" sz="1600" b="1" i="1" dirty="0" err="1">
                <a:latin typeface="Calibri" panose="020F0502020204030204" pitchFamily="34" charset="0"/>
                <a:cs typeface="Calibri" panose="020F0502020204030204" pitchFamily="34" charset="0"/>
              </a:rPr>
              <a:t>viernes</a:t>
            </a:r>
            <a:r>
              <a:rPr lang="en-US" sz="1600" b="1" i="1" dirty="0">
                <a:latin typeface="Calibri" panose="020F0502020204030204" pitchFamily="34" charset="0"/>
                <a:cs typeface="Calibri" panose="020F0502020204030204" pitchFamily="34" charset="0"/>
              </a:rPr>
              <a:t>.  ¿Y </a:t>
            </a:r>
            <a:r>
              <a:rPr lang="en-US" sz="1600" b="1" i="1" dirty="0" err="1" smtClean="0">
                <a:latin typeface="Calibri" panose="020F0502020204030204" pitchFamily="34" charset="0"/>
                <a:cs typeface="Calibri" panose="020F0502020204030204" pitchFamily="34" charset="0"/>
              </a:rPr>
              <a:t>usted</a:t>
            </a:r>
            <a:r>
              <a:rPr lang="en-US" sz="1600" b="1" i="1"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Oh, </a:t>
            </a:r>
            <a:r>
              <a:rPr lang="en-US" sz="1600" dirty="0" err="1" smtClean="0">
                <a:latin typeface="Calibri" panose="020F0502020204030204" pitchFamily="34" charset="0"/>
                <a:cs typeface="Calibri" panose="020F0502020204030204" pitchFamily="34" charset="0"/>
              </a:rPr>
              <a:t>voy</a:t>
            </a:r>
            <a:r>
              <a:rPr lang="en-US" sz="1600" dirty="0" smtClean="0">
                <a:latin typeface="Calibri" panose="020F0502020204030204" pitchFamily="34" charset="0"/>
                <a:cs typeface="Calibri" panose="020F0502020204030204" pitchFamily="34" charset="0"/>
              </a:rPr>
              <a:t> a </a:t>
            </a:r>
            <a:r>
              <a:rPr lang="en-US" sz="1600" dirty="0" err="1" smtClean="0">
                <a:latin typeface="Calibri" panose="020F0502020204030204" pitchFamily="34" charset="0"/>
                <a:cs typeface="Calibri" panose="020F0502020204030204" pitchFamily="34" charset="0"/>
              </a:rPr>
              <a:t>encontrarme</a:t>
            </a:r>
            <a:r>
              <a:rPr lang="en-US" sz="1600" dirty="0" smtClean="0">
                <a:latin typeface="Calibri" panose="020F0502020204030204" pitchFamily="34" charset="0"/>
                <a:cs typeface="Calibri" panose="020F0502020204030204" pitchFamily="34" charset="0"/>
              </a:rPr>
              <a:t> con </a:t>
            </a:r>
            <a:r>
              <a:rPr lang="en-US" sz="1600" dirty="0">
                <a:latin typeface="Calibri" panose="020F0502020204030204" pitchFamily="34" charset="0"/>
                <a:cs typeface="Calibri" panose="020F0502020204030204" pitchFamily="34" charset="0"/>
              </a:rPr>
              <a:t>mi </a:t>
            </a:r>
            <a:r>
              <a:rPr lang="en-US" sz="1600" dirty="0" err="1">
                <a:latin typeface="Calibri" panose="020F0502020204030204" pitchFamily="34" charset="0"/>
                <a:cs typeface="Calibri" panose="020F0502020204030204" pitchFamily="34" charset="0"/>
              </a:rPr>
              <a:t>pareja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allí</a:t>
            </a:r>
            <a:r>
              <a:rPr lang="en-US" sz="1600" dirty="0">
                <a:latin typeface="Calibri" panose="020F0502020204030204" pitchFamily="34" charset="0"/>
                <a:cs typeface="Calibri" panose="020F0502020204030204" pitchFamily="34" charset="0"/>
              </a:rPr>
              <a:t> y </a:t>
            </a:r>
            <a:r>
              <a:rPr lang="en-US" sz="1600" dirty="0" err="1">
                <a:latin typeface="Calibri" panose="020F0502020204030204" pitchFamily="34" charset="0"/>
                <a:cs typeface="Calibri" panose="020F0502020204030204" pitchFamily="34" charset="0"/>
              </a:rPr>
              <a:t>ella</a:t>
            </a:r>
            <a:r>
              <a:rPr lang="en-US" sz="1600" dirty="0">
                <a:latin typeface="Calibri" panose="020F0502020204030204" pitchFamily="34" charset="0"/>
                <a:cs typeface="Calibri" panose="020F0502020204030204" pitchFamily="34" charset="0"/>
              </a:rPr>
              <a:t> y </a:t>
            </a:r>
            <a:r>
              <a:rPr lang="en-US" sz="1600" dirty="0" err="1">
                <a:latin typeface="Calibri" panose="020F0502020204030204" pitchFamily="34" charset="0"/>
                <a:cs typeface="Calibri" panose="020F0502020204030204" pitchFamily="34" charset="0"/>
              </a:rPr>
              <a:t>yo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vamos</a:t>
            </a:r>
            <a:r>
              <a:rPr lang="en-US" sz="1600" dirty="0">
                <a:latin typeface="Calibri" panose="020F0502020204030204" pitchFamily="34" charset="0"/>
                <a:cs typeface="Calibri" panose="020F0502020204030204" pitchFamily="34" charset="0"/>
              </a:rPr>
              <a:t> a </a:t>
            </a:r>
            <a:r>
              <a:rPr lang="en-US" sz="1600" dirty="0" err="1">
                <a:latin typeface="Calibri" panose="020F0502020204030204" pitchFamily="34" charset="0"/>
                <a:cs typeface="Calibri" panose="020F0502020204030204" pitchFamily="34" charset="0"/>
              </a:rPr>
              <a:t>casarnos</a:t>
            </a:r>
            <a:r>
              <a:rPr lang="en-US" sz="1600" dirty="0">
                <a:latin typeface="Calibri" panose="020F0502020204030204" pitchFamily="34" charset="0"/>
                <a:cs typeface="Calibri" panose="020F0502020204030204" pitchFamily="34" charset="0"/>
              </a:rPr>
              <a:t> y a </a:t>
            </a:r>
            <a:r>
              <a:rPr lang="en-US" sz="1600" dirty="0" err="1">
                <a:latin typeface="Calibri" panose="020F0502020204030204" pitchFamily="34" charset="0"/>
                <a:cs typeface="Calibri" panose="020F0502020204030204" pitchFamily="34" charset="0"/>
              </a:rPr>
              <a:t>tomarnos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unos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días</a:t>
            </a:r>
            <a:r>
              <a:rPr lang="en-US" sz="1600" dirty="0">
                <a:latin typeface="Calibri" panose="020F0502020204030204" pitchFamily="34" charset="0"/>
                <a:cs typeface="Calibri" panose="020F0502020204030204" pitchFamily="34" charset="0"/>
              </a:rPr>
              <a:t> para </a:t>
            </a:r>
            <a:r>
              <a:rPr lang="en-US" sz="1600" dirty="0" err="1">
                <a:latin typeface="Calibri" panose="020F0502020204030204" pitchFamily="34" charset="0"/>
                <a:cs typeface="Calibri" panose="020F0502020204030204" pitchFamily="34" charset="0"/>
              </a:rPr>
              <a:t>celebrarlo</a:t>
            </a:r>
            <a:r>
              <a:rPr lang="en-US" sz="1600" dirty="0">
                <a:latin typeface="Calibri" panose="020F0502020204030204" pitchFamily="34" charset="0"/>
                <a:cs typeface="Calibri" panose="020F0502020204030204" pitchFamily="34" charset="0"/>
              </a:rPr>
              <a:t>.  Pero me </a:t>
            </a:r>
            <a:r>
              <a:rPr lang="en-US" sz="1600" dirty="0" err="1">
                <a:latin typeface="Calibri" panose="020F0502020204030204" pitchFamily="34" charset="0"/>
                <a:cs typeface="Calibri" panose="020F0502020204030204" pitchFamily="34" charset="0"/>
              </a:rPr>
              <a:t>gustaría</a:t>
            </a:r>
            <a:r>
              <a:rPr lang="en-US" sz="1600" dirty="0">
                <a:latin typeface="Calibri" panose="020F0502020204030204" pitchFamily="34" charset="0"/>
                <a:cs typeface="Calibri" panose="020F0502020204030204" pitchFamily="34" charset="0"/>
              </a:rPr>
              <a:t> que no </a:t>
            </a:r>
            <a:r>
              <a:rPr lang="en-US" sz="1600" dirty="0" err="1">
                <a:latin typeface="Calibri" panose="020F0502020204030204" pitchFamily="34" charset="0"/>
                <a:cs typeface="Calibri" panose="020F0502020204030204" pitchFamily="34" charset="0"/>
              </a:rPr>
              <a:t>tuviéramos</a:t>
            </a:r>
            <a:r>
              <a:rPr lang="en-US" sz="1600" dirty="0">
                <a:latin typeface="Calibri" panose="020F0502020204030204" pitchFamily="34" charset="0"/>
                <a:cs typeface="Calibri" panose="020F0502020204030204" pitchFamily="34" charset="0"/>
              </a:rPr>
              <a:t> que </a:t>
            </a:r>
            <a:r>
              <a:rPr lang="en-US" sz="1600" dirty="0" err="1">
                <a:latin typeface="Calibri" panose="020F0502020204030204" pitchFamily="34" charset="0"/>
                <a:cs typeface="Calibri" panose="020F0502020204030204" pitchFamily="34" charset="0"/>
              </a:rPr>
              <a:t>viajar</a:t>
            </a:r>
            <a:r>
              <a:rPr lang="en-US" sz="1600" dirty="0">
                <a:latin typeface="Calibri" panose="020F0502020204030204" pitchFamily="34" charset="0"/>
                <a:cs typeface="Calibri" panose="020F0502020204030204" pitchFamily="34" charset="0"/>
              </a:rPr>
              <a:t>: me </a:t>
            </a:r>
            <a:r>
              <a:rPr lang="en-US" sz="1600" dirty="0" err="1">
                <a:latin typeface="Calibri" panose="020F0502020204030204" pitchFamily="34" charset="0"/>
                <a:cs typeface="Calibri" panose="020F0502020204030204" pitchFamily="34" charset="0"/>
              </a:rPr>
              <a:t>avergüenza</a:t>
            </a:r>
            <a:r>
              <a:rPr lang="en-US" sz="1600" dirty="0">
                <a:latin typeface="Calibri" panose="020F0502020204030204" pitchFamily="34" charset="0"/>
                <a:cs typeface="Calibri" panose="020F0502020204030204" pitchFamily="34" charset="0"/>
              </a:rPr>
              <a:t> que el </a:t>
            </a:r>
            <a:r>
              <a:rPr lang="en-US" sz="1600" dirty="0" err="1">
                <a:latin typeface="Calibri" panose="020F0502020204030204" pitchFamily="34" charset="0"/>
                <a:cs typeface="Calibri" panose="020F0502020204030204" pitchFamily="34" charset="0"/>
              </a:rPr>
              <a:t>gobierno</a:t>
            </a:r>
            <a:r>
              <a:rPr lang="en-US" sz="1600" dirty="0">
                <a:latin typeface="Calibri" panose="020F0502020204030204" pitchFamily="34" charset="0"/>
                <a:cs typeface="Calibri" panose="020F0502020204030204" pitchFamily="34" charset="0"/>
              </a:rPr>
              <a:t> de mi </a:t>
            </a:r>
            <a:r>
              <a:rPr lang="en-US" sz="1600" dirty="0" err="1">
                <a:latin typeface="Calibri" panose="020F0502020204030204" pitchFamily="34" charset="0"/>
                <a:cs typeface="Calibri" panose="020F0502020204030204" pitchFamily="34" charset="0"/>
              </a:rPr>
              <a:t>estado</a:t>
            </a:r>
            <a:r>
              <a:rPr lang="en-US" sz="1600" dirty="0">
                <a:latin typeface="Calibri" panose="020F0502020204030204" pitchFamily="34" charset="0"/>
                <a:cs typeface="Calibri" panose="020F0502020204030204" pitchFamily="34" charset="0"/>
              </a:rPr>
              <a:t> no </a:t>
            </a:r>
            <a:r>
              <a:rPr lang="en-US" sz="1600" dirty="0" err="1">
                <a:latin typeface="Calibri" panose="020F0502020204030204" pitchFamily="34" charset="0"/>
                <a:cs typeface="Calibri" panose="020F0502020204030204" pitchFamily="34" charset="0"/>
              </a:rPr>
              <a:t>haga</a:t>
            </a:r>
            <a:r>
              <a:rPr lang="en-US" sz="1600" dirty="0">
                <a:latin typeface="Calibri" panose="020F0502020204030204" pitchFamily="34" charset="0"/>
                <a:cs typeface="Calibri" panose="020F0502020204030204" pitchFamily="34" charset="0"/>
              </a:rPr>
              <a:t> que </a:t>
            </a:r>
            <a:r>
              <a:rPr lang="en-US" sz="1600" dirty="0" err="1">
                <a:latin typeface="Calibri" panose="020F0502020204030204" pitchFamily="34" charset="0"/>
                <a:cs typeface="Calibri" panose="020F0502020204030204" pitchFamily="34" charset="0"/>
              </a:rPr>
              <a:t>los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negocios</a:t>
            </a:r>
            <a:r>
              <a:rPr lang="en-US" sz="1600" dirty="0">
                <a:latin typeface="Calibri" panose="020F0502020204030204" pitchFamily="34" charset="0"/>
                <a:cs typeface="Calibri" panose="020F0502020204030204" pitchFamily="34" charset="0"/>
              </a:rPr>
              <a:t> locales </a:t>
            </a:r>
            <a:r>
              <a:rPr lang="en-US" sz="1600" dirty="0" err="1">
                <a:latin typeface="Calibri" panose="020F0502020204030204" pitchFamily="34" charset="0"/>
                <a:cs typeface="Calibri" panose="020F0502020204030204" pitchFamily="34" charset="0"/>
              </a:rPr>
              <a:t>apoyen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nuestro</a:t>
            </a:r>
            <a:r>
              <a:rPr lang="en-US" sz="1600" dirty="0">
                <a:latin typeface="Calibri" panose="020F0502020204030204" pitchFamily="34" charset="0"/>
                <a:cs typeface="Calibri" panose="020F0502020204030204" pitchFamily="34" charset="0"/>
              </a:rPr>
              <a:t> derecho a la </a:t>
            </a:r>
            <a:r>
              <a:rPr lang="en-US" sz="1600" dirty="0" err="1">
                <a:latin typeface="Calibri" panose="020F0502020204030204" pitchFamily="34" charset="0"/>
                <a:cs typeface="Calibri" panose="020F0502020204030204" pitchFamily="34" charset="0"/>
              </a:rPr>
              <a:t>clase</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boda</a:t>
            </a:r>
            <a:r>
              <a:rPr lang="en-US" sz="1600" dirty="0">
                <a:latin typeface="Calibri" panose="020F0502020204030204" pitchFamily="34" charset="0"/>
                <a:cs typeface="Calibri" panose="020F0502020204030204" pitchFamily="34" charset="0"/>
              </a:rPr>
              <a:t> que </a:t>
            </a:r>
            <a:r>
              <a:rPr lang="en-US" sz="1600" dirty="0" err="1">
                <a:latin typeface="Calibri" panose="020F0502020204030204" pitchFamily="34" charset="0"/>
                <a:cs typeface="Calibri" panose="020F0502020204030204" pitchFamily="34" charset="0"/>
              </a:rPr>
              <a:t>queremos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tener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ya</a:t>
            </a:r>
            <a:r>
              <a:rPr lang="en-US" sz="1600" dirty="0">
                <a:latin typeface="Calibri" panose="020F0502020204030204" pitchFamily="34" charset="0"/>
                <a:cs typeface="Calibri" panose="020F0502020204030204" pitchFamily="34" charset="0"/>
              </a:rPr>
              <a:t> que </a:t>
            </a:r>
            <a:r>
              <a:rPr lang="en-US" sz="1600" dirty="0" err="1">
                <a:latin typeface="Calibri" panose="020F0502020204030204" pitchFamily="34" charset="0"/>
                <a:cs typeface="Calibri" panose="020F0502020204030204" pitchFamily="34" charset="0"/>
              </a:rPr>
              <a:t>toda</a:t>
            </a:r>
            <a:r>
              <a:rPr lang="en-US" sz="1600" dirty="0">
                <a:latin typeface="Calibri" panose="020F0502020204030204" pitchFamily="34" charset="0"/>
                <a:cs typeface="Calibri" panose="020F0502020204030204" pitchFamily="34" charset="0"/>
              </a:rPr>
              <a:t> persona </a:t>
            </a:r>
            <a:r>
              <a:rPr lang="en-US" sz="1600" dirty="0" err="1">
                <a:latin typeface="Calibri" panose="020F0502020204030204" pitchFamily="34" charset="0"/>
                <a:cs typeface="Calibri" panose="020F0502020204030204" pitchFamily="34" charset="0"/>
              </a:rPr>
              <a:t>medianamente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inteligente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acepta</a:t>
            </a:r>
            <a:r>
              <a:rPr lang="en-US" sz="1600" dirty="0">
                <a:latin typeface="Calibri" panose="020F0502020204030204" pitchFamily="34" charset="0"/>
                <a:cs typeface="Calibri" panose="020F0502020204030204" pitchFamily="34" charset="0"/>
              </a:rPr>
              <a:t> hoy </a:t>
            </a:r>
            <a:r>
              <a:rPr lang="en-US" sz="1600" dirty="0" err="1">
                <a:latin typeface="Calibri" panose="020F0502020204030204" pitchFamily="34" charset="0"/>
                <a:cs typeface="Calibri" panose="020F0502020204030204" pitchFamily="34" charset="0"/>
              </a:rPr>
              <a:t>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día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nuestro</a:t>
            </a:r>
            <a:r>
              <a:rPr lang="en-US" sz="1600" dirty="0">
                <a:latin typeface="Calibri" panose="020F0502020204030204" pitchFamily="34" charset="0"/>
                <a:cs typeface="Calibri" panose="020F0502020204030204" pitchFamily="34" charset="0"/>
              </a:rPr>
              <a:t> derecho a </a:t>
            </a:r>
            <a:r>
              <a:rPr lang="en-US" sz="1600" dirty="0" err="1">
                <a:latin typeface="Calibri" panose="020F0502020204030204" pitchFamily="34" charset="0"/>
                <a:cs typeface="Calibri" panose="020F0502020204030204" pitchFamily="34" charset="0"/>
              </a:rPr>
              <a:t>casarnos</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r>
              <a:rPr lang="en-US" sz="1600" b="1" i="1" dirty="0">
                <a:latin typeface="Calibri" panose="020F0502020204030204" pitchFamily="34" charset="0"/>
                <a:cs typeface="Calibri" panose="020F0502020204030204" pitchFamily="34" charset="0"/>
              </a:rPr>
              <a:t>Bueno... no </a:t>
            </a:r>
            <a:r>
              <a:rPr lang="en-US" sz="1600" b="1" i="1" dirty="0" err="1">
                <a:latin typeface="Calibri" panose="020F0502020204030204" pitchFamily="34" charset="0"/>
                <a:cs typeface="Calibri" panose="020F0502020204030204" pitchFamily="34" charset="0"/>
              </a:rPr>
              <a:t>pretendo</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ser</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medianamente</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inteligente</a:t>
            </a:r>
            <a:r>
              <a:rPr lang="en-US" sz="1600" b="1" i="1" dirty="0">
                <a:latin typeface="Calibri" panose="020F0502020204030204" pitchFamily="34" charset="0"/>
                <a:cs typeface="Calibri" panose="020F0502020204030204" pitchFamily="34" charset="0"/>
              </a:rPr>
              <a:t>, </a:t>
            </a:r>
            <a:r>
              <a:rPr lang="en-US" sz="1600" b="1" i="1" dirty="0" err="1">
                <a:latin typeface="Calibri" panose="020F0502020204030204" pitchFamily="34" charset="0"/>
                <a:cs typeface="Calibri" panose="020F0502020204030204" pitchFamily="34" charset="0"/>
              </a:rPr>
              <a:t>pero</a:t>
            </a:r>
            <a:r>
              <a:rPr lang="en-US" sz="1600" b="1" i="1" dirty="0">
                <a:latin typeface="Calibri" panose="020F0502020204030204" pitchFamily="34" charset="0"/>
                <a:cs typeface="Calibri" panose="020F0502020204030204" pitchFamily="34" charset="0"/>
              </a:rPr>
              <a:t> no lo </a:t>
            </a:r>
            <a:r>
              <a:rPr lang="en-US" sz="1600" b="1" i="1" dirty="0" err="1">
                <a:latin typeface="Calibri" panose="020F0502020204030204" pitchFamily="34" charset="0"/>
                <a:cs typeface="Calibri" panose="020F0502020204030204" pitchFamily="34" charset="0"/>
              </a:rPr>
              <a:t>aprobaría</a:t>
            </a:r>
            <a:r>
              <a:rPr lang="en-US" sz="1600" b="1" i="1" dirty="0" smtClean="0">
                <a:latin typeface="Calibri" panose="020F0502020204030204" pitchFamily="34" charset="0"/>
                <a:cs typeface="Calibri" panose="020F0502020204030204" pitchFamily="34" charset="0"/>
              </a:rPr>
              <a:t>.</a:t>
            </a:r>
          </a:p>
          <a:p>
            <a:endParaRPr lang="en-US" sz="1600" dirty="0" smtClean="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¡No me </a:t>
            </a:r>
            <a:r>
              <a:rPr lang="es-ES" sz="1600" dirty="0" smtClean="0">
                <a:latin typeface="Calibri" panose="020F0502020204030204" pitchFamily="34" charset="0"/>
                <a:cs typeface="Calibri" panose="020F0502020204030204" pitchFamily="34" charset="0"/>
              </a:rPr>
              <a:t>diga!  Ve, </a:t>
            </a:r>
            <a:r>
              <a:rPr lang="es-ES" sz="1600" dirty="0">
                <a:latin typeface="Calibri" panose="020F0502020204030204" pitchFamily="34" charset="0"/>
                <a:cs typeface="Calibri" panose="020F0502020204030204" pitchFamily="34" charset="0"/>
              </a:rPr>
              <a:t>ese es el problema con el que estamos tratando: Realmente </a:t>
            </a:r>
            <a:r>
              <a:rPr lang="es-ES" sz="1600" dirty="0" smtClean="0">
                <a:latin typeface="Calibri" panose="020F0502020204030204" pitchFamily="34" charset="0"/>
                <a:cs typeface="Calibri" panose="020F0502020204030204" pitchFamily="34" charset="0"/>
              </a:rPr>
              <a:t>no le toca </a:t>
            </a:r>
            <a:r>
              <a:rPr lang="es-ES" sz="1600" dirty="0">
                <a:latin typeface="Calibri" panose="020F0502020204030204" pitchFamily="34" charset="0"/>
                <a:cs typeface="Calibri" panose="020F0502020204030204" pitchFamily="34" charset="0"/>
              </a:rPr>
              <a:t>a </a:t>
            </a:r>
            <a:r>
              <a:rPr lang="es-ES" sz="1600" dirty="0" smtClean="0">
                <a:latin typeface="Calibri" panose="020F0502020204030204" pitchFamily="34" charset="0"/>
                <a:cs typeface="Calibri" panose="020F0502020204030204" pitchFamily="34" charset="0"/>
              </a:rPr>
              <a:t>usted </a:t>
            </a:r>
            <a:r>
              <a:rPr lang="es-ES" sz="1600" dirty="0">
                <a:latin typeface="Calibri" panose="020F0502020204030204" pitchFamily="34" charset="0"/>
                <a:cs typeface="Calibri" panose="020F0502020204030204" pitchFamily="34" charset="0"/>
              </a:rPr>
              <a:t>decidir lo que está bien y lo que está mal para otras personas e imponerles </a:t>
            </a:r>
            <a:r>
              <a:rPr lang="es-ES" sz="1600" dirty="0" smtClean="0">
                <a:latin typeface="Calibri" panose="020F0502020204030204" pitchFamily="34" charset="0"/>
                <a:cs typeface="Calibri" panose="020F0502020204030204" pitchFamily="34" charset="0"/>
              </a:rPr>
              <a:t>sus </a:t>
            </a:r>
            <a:r>
              <a:rPr lang="es-ES" sz="1600" dirty="0">
                <a:latin typeface="Calibri" panose="020F0502020204030204" pitchFamily="34" charset="0"/>
                <a:cs typeface="Calibri" panose="020F0502020204030204" pitchFamily="34" charset="0"/>
              </a:rPr>
              <a:t>valores personales.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6" name="Title 5"/>
          <p:cNvSpPr>
            <a:spLocks noGrp="1"/>
          </p:cNvSpPr>
          <p:nvPr>
            <p:ph type="title"/>
          </p:nvPr>
        </p:nvSpPr>
        <p:spPr/>
        <p:txBody>
          <a:bodyPr/>
          <a:lstStyle/>
          <a:p>
            <a:pPr rtl="0">
              <a:defRPr/>
            </a:pPr>
            <a:r>
              <a:rPr lang="en-US" dirty="0"/>
              <a:t>Pensamientos al escuchar…</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5" name="Rounded Rectangular Callout 4"/>
          <p:cNvSpPr>
            <a:spLocks noChangeArrowheads="1"/>
          </p:cNvSpPr>
          <p:nvPr/>
        </p:nvSpPr>
        <p:spPr bwMode="auto">
          <a:xfrm>
            <a:off x="6324600" y="1840760"/>
            <a:ext cx="2819400" cy="750040"/>
          </a:xfrm>
          <a:prstGeom prst="wedgeRoundRectCallout">
            <a:avLst>
              <a:gd name="adj1" fmla="val -58585"/>
              <a:gd name="adj2" fmla="val 263794"/>
              <a:gd name="adj3" fmla="val 16667"/>
            </a:avLst>
          </a:prstGeom>
          <a:solidFill>
            <a:srgbClr val="FFFF00">
              <a:alpha val="59999"/>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Está</a:t>
            </a:r>
            <a:r>
              <a:rPr lang="en-US" altLang="en-US" sz="1600" dirty="0">
                <a:latin typeface="Arial" panose="020B0604020202020204" pitchFamily="34" charset="0"/>
              </a:rPr>
              <a:t> </a:t>
            </a:r>
            <a:r>
              <a:rPr lang="en-US" altLang="en-US" sz="1600" dirty="0" err="1">
                <a:latin typeface="Arial" panose="020B0604020202020204" pitchFamily="34" charset="0"/>
              </a:rPr>
              <a:t>condenando</a:t>
            </a:r>
            <a:r>
              <a:rPr lang="en-US" altLang="en-US" sz="1600" dirty="0">
                <a:latin typeface="Arial" panose="020B0604020202020204" pitchFamily="34" charset="0"/>
              </a:rPr>
              <a:t> al </a:t>
            </a:r>
            <a:r>
              <a:rPr lang="en-US" altLang="en-US" sz="1600" dirty="0" err="1" smtClean="0">
                <a:latin typeface="Arial" panose="020B0604020202020204" pitchFamily="34" charset="0"/>
              </a:rPr>
              <a:t>gobierno</a:t>
            </a:r>
            <a:r>
              <a:rPr lang="en-US" altLang="en-US" sz="1600" dirty="0" smtClean="0">
                <a:latin typeface="Arial" panose="020B0604020202020204" pitchFamily="34" charset="0"/>
              </a:rPr>
              <a:t> </a:t>
            </a:r>
            <a:r>
              <a:rPr lang="en-US" altLang="en-US" sz="1600" dirty="0">
                <a:latin typeface="Arial" panose="020B0604020202020204" pitchFamily="34" charset="0"/>
              </a:rPr>
              <a:t>del </a:t>
            </a:r>
            <a:r>
              <a:rPr lang="en-US" altLang="en-US" sz="1600" dirty="0" err="1" smtClean="0">
                <a:latin typeface="Arial" panose="020B0604020202020204" pitchFamily="34" charset="0"/>
              </a:rPr>
              <a:t>estado</a:t>
            </a:r>
            <a:r>
              <a:rPr lang="en-US" altLang="en-US" sz="1600" dirty="0" smtClean="0">
                <a:latin typeface="Arial" panose="020B0604020202020204" pitchFamily="34" charset="0"/>
              </a:rPr>
              <a:t> </a:t>
            </a:r>
            <a:r>
              <a:rPr lang="en-US" altLang="en-US" sz="1600" dirty="0" err="1">
                <a:latin typeface="Arial" panose="020B0604020202020204" pitchFamily="34" charset="0"/>
              </a:rPr>
              <a:t>como</a:t>
            </a:r>
            <a:r>
              <a:rPr lang="en-US" altLang="en-US" sz="1600" dirty="0">
                <a:latin typeface="Arial" panose="020B0604020202020204" pitchFamily="34" charset="0"/>
              </a:rPr>
              <a:t> </a:t>
            </a:r>
            <a:r>
              <a:rPr lang="en-US" altLang="en-US" sz="1600" dirty="0" err="1">
                <a:latin typeface="Arial" panose="020B0604020202020204" pitchFamily="34" charset="0"/>
              </a:rPr>
              <a:t>moralmente</a:t>
            </a:r>
            <a:r>
              <a:rPr lang="en-US" altLang="en-US" sz="1600" dirty="0">
                <a:latin typeface="Arial" panose="020B0604020202020204" pitchFamily="34" charset="0"/>
              </a:rPr>
              <a:t> </a:t>
            </a:r>
            <a:r>
              <a:rPr lang="en-US" altLang="en-US" sz="1600" dirty="0" err="1">
                <a:latin typeface="Arial" panose="020B0604020202020204" pitchFamily="34" charset="0"/>
              </a:rPr>
              <a:t>incorrecto</a:t>
            </a:r>
            <a:r>
              <a:rPr lang="en-US" altLang="en-US" sz="1600" dirty="0">
                <a:latin typeface="Arial" panose="020B0604020202020204" pitchFamily="34" charset="0"/>
              </a:rPr>
              <a:t>?</a:t>
            </a:r>
          </a:p>
        </p:txBody>
      </p:sp>
      <p:sp>
        <p:nvSpPr>
          <p:cNvPr id="7" name="Rounded Rectangular Callout 6"/>
          <p:cNvSpPr>
            <a:spLocks noChangeArrowheads="1"/>
          </p:cNvSpPr>
          <p:nvPr/>
        </p:nvSpPr>
        <p:spPr bwMode="auto">
          <a:xfrm>
            <a:off x="1774371" y="6218238"/>
            <a:ext cx="7369629" cy="487362"/>
          </a:xfrm>
          <a:prstGeom prst="wedgeRoundRectCallout">
            <a:avLst>
              <a:gd name="adj1" fmla="val -37227"/>
              <a:gd name="adj2" fmla="val -79868"/>
              <a:gd name="adj3" fmla="val 16667"/>
            </a:avLst>
          </a:prstGeom>
          <a:solidFill>
            <a:srgbClr val="FFFF00">
              <a:alpha val="59999"/>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¿Son </a:t>
            </a:r>
            <a:r>
              <a:rPr lang="en-US" altLang="en-US" sz="1600" dirty="0" err="1">
                <a:latin typeface="Arial" panose="020B0604020202020204" pitchFamily="34" charset="0"/>
              </a:rPr>
              <a:t>todas</a:t>
            </a:r>
            <a:r>
              <a:rPr lang="en-US" altLang="en-US" sz="1600" dirty="0">
                <a:latin typeface="Arial" panose="020B0604020202020204" pitchFamily="34" charset="0"/>
              </a:rPr>
              <a:t> las </a:t>
            </a:r>
            <a:r>
              <a:rPr lang="en-US" altLang="en-US" sz="1600" dirty="0" err="1">
                <a:latin typeface="Arial" panose="020B0604020202020204" pitchFamily="34" charset="0"/>
              </a:rPr>
              <a:t>decisiones</a:t>
            </a:r>
            <a:r>
              <a:rPr lang="en-US" altLang="en-US" sz="1600" dirty="0">
                <a:latin typeface="Arial" panose="020B0604020202020204" pitchFamily="34" charset="0"/>
              </a:rPr>
              <a:t> </a:t>
            </a:r>
            <a:r>
              <a:rPr lang="en-US" altLang="en-US" sz="1600" dirty="0" err="1">
                <a:latin typeface="Arial" panose="020B0604020202020204" pitchFamily="34" charset="0"/>
              </a:rPr>
              <a:t>correctas</a:t>
            </a:r>
            <a:r>
              <a:rPr lang="en-US" altLang="en-US" sz="1600" dirty="0">
                <a:latin typeface="Arial" panose="020B0604020202020204" pitchFamily="34" charset="0"/>
              </a:rPr>
              <a:t> e </a:t>
            </a:r>
            <a:r>
              <a:rPr lang="en-US" altLang="en-US" sz="1600" dirty="0" err="1">
                <a:latin typeface="Arial" panose="020B0604020202020204" pitchFamily="34" charset="0"/>
              </a:rPr>
              <a:t>incorrectas</a:t>
            </a:r>
            <a:r>
              <a:rPr lang="en-US" altLang="en-US" sz="1600" dirty="0">
                <a:latin typeface="Arial" panose="020B0604020202020204" pitchFamily="34" charset="0"/>
              </a:rPr>
              <a:t> </a:t>
            </a:r>
            <a:r>
              <a:rPr lang="en-US" altLang="en-US" sz="1600" dirty="0" err="1">
                <a:latin typeface="Arial" panose="020B0604020202020204" pitchFamily="34" charset="0"/>
              </a:rPr>
              <a:t>siempre</a:t>
            </a:r>
            <a:r>
              <a:rPr lang="en-US" altLang="en-US" sz="1600" dirty="0">
                <a:latin typeface="Arial" panose="020B0604020202020204" pitchFamily="34" charset="0"/>
              </a:rPr>
              <a:t> </a:t>
            </a:r>
            <a:r>
              <a:rPr lang="en-US" altLang="en-US" sz="1600" dirty="0" err="1">
                <a:latin typeface="Arial" panose="020B0604020202020204" pitchFamily="34" charset="0"/>
              </a:rPr>
              <a:t>una</a:t>
            </a:r>
            <a:r>
              <a:rPr lang="en-US" altLang="en-US" sz="1600" dirty="0">
                <a:latin typeface="Arial" panose="020B0604020202020204" pitchFamily="34" charset="0"/>
              </a:rPr>
              <a:t> </a:t>
            </a:r>
            <a:r>
              <a:rPr lang="en-US" altLang="en-US" sz="1600" dirty="0" err="1">
                <a:latin typeface="Arial" panose="020B0604020202020204" pitchFamily="34" charset="0"/>
              </a:rPr>
              <a:t>cuestión</a:t>
            </a:r>
            <a:r>
              <a:rPr lang="en-US" altLang="en-US" sz="1600" dirty="0">
                <a:latin typeface="Arial" panose="020B0604020202020204" pitchFamily="34" charset="0"/>
              </a:rPr>
              <a:t> de </a:t>
            </a:r>
            <a:r>
              <a:rPr lang="en-US" altLang="en-US" sz="1600" dirty="0" err="1">
                <a:latin typeface="Arial" panose="020B0604020202020204" pitchFamily="34" charset="0"/>
              </a:rPr>
              <a:t>opinión</a:t>
            </a:r>
            <a:r>
              <a:rPr lang="en-US" altLang="en-US" sz="1600" dirty="0">
                <a:latin typeface="Arial" panose="020B0604020202020204" pitchFamily="34" charset="0"/>
              </a:rPr>
              <a:t> </a:t>
            </a:r>
            <a:r>
              <a:rPr lang="en-US" altLang="en-US" sz="1600" dirty="0" err="1">
                <a:latin typeface="Arial" panose="020B0604020202020204" pitchFamily="34" charset="0"/>
              </a:rPr>
              <a:t>privada</a:t>
            </a:r>
            <a:r>
              <a:rPr lang="en-US" altLang="en-US" sz="1600" dirty="0">
                <a:latin typeface="Arial" panose="020B0604020202020204" pitchFamily="34" charset="0"/>
              </a:rPr>
              <a:t>? </a:t>
            </a:r>
            <a:r>
              <a:rPr lang="en-US" altLang="en-US" sz="1600" dirty="0" smtClean="0">
                <a:latin typeface="Arial" panose="020B0604020202020204" pitchFamily="34" charset="0"/>
              </a:rPr>
              <a:t>¿Son </a:t>
            </a:r>
            <a:r>
              <a:rPr lang="en-US" altLang="en-US" sz="1600" dirty="0" err="1" smtClean="0">
                <a:latin typeface="Arial" panose="020B0604020202020204" pitchFamily="34" charset="0"/>
              </a:rPr>
              <a:t>algunos</a:t>
            </a:r>
            <a:r>
              <a:rPr lang="en-US" altLang="en-US" sz="1600" dirty="0" smtClean="0">
                <a:latin typeface="Arial" panose="020B0604020202020204" pitchFamily="34" charset="0"/>
              </a:rPr>
              <a:t> </a:t>
            </a:r>
            <a:r>
              <a:rPr lang="en-US" altLang="en-US" sz="1600" dirty="0" err="1">
                <a:latin typeface="Arial" panose="020B0604020202020204" pitchFamily="34" charset="0"/>
              </a:rPr>
              <a:t>comportamientos</a:t>
            </a:r>
            <a:r>
              <a:rPr lang="en-US" altLang="en-US" sz="1600" dirty="0">
                <a:latin typeface="Arial" panose="020B0604020202020204" pitchFamily="34" charset="0"/>
              </a:rPr>
              <a:t> </a:t>
            </a:r>
            <a:r>
              <a:rPr lang="en-US" altLang="en-US" sz="1600" dirty="0" err="1">
                <a:latin typeface="Arial" panose="020B0604020202020204" pitchFamily="34" charset="0"/>
              </a:rPr>
              <a:t>siempre</a:t>
            </a:r>
            <a:r>
              <a:rPr lang="en-US" altLang="en-US" sz="1600" dirty="0">
                <a:latin typeface="Arial" panose="020B0604020202020204" pitchFamily="34" charset="0"/>
              </a:rPr>
              <a:t> </a:t>
            </a:r>
            <a:r>
              <a:rPr lang="en-US" altLang="en-US" sz="1600" dirty="0" err="1" smtClean="0">
                <a:latin typeface="Arial" panose="020B0604020202020204" pitchFamily="34" charset="0"/>
              </a:rPr>
              <a:t>malos</a:t>
            </a:r>
            <a:r>
              <a:rPr lang="en-US" altLang="en-US" sz="1600" dirty="0">
                <a:latin typeface="Arial" panose="020B0604020202020204" pitchFamily="34" charset="0"/>
              </a:rPr>
              <a:t>, para todos?</a:t>
            </a:r>
          </a:p>
        </p:txBody>
      </p:sp>
      <p:sp>
        <p:nvSpPr>
          <p:cNvPr id="8" name="Rounded Rectangular Callout 7"/>
          <p:cNvSpPr>
            <a:spLocks noChangeArrowheads="1"/>
          </p:cNvSpPr>
          <p:nvPr/>
        </p:nvSpPr>
        <p:spPr bwMode="auto">
          <a:xfrm>
            <a:off x="3233738" y="2474113"/>
            <a:ext cx="3090862" cy="710746"/>
          </a:xfrm>
          <a:prstGeom prst="wedgeRoundRectCallout">
            <a:avLst>
              <a:gd name="adj1" fmla="val -130502"/>
              <a:gd name="adj2" fmla="val 224721"/>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Es</a:t>
            </a:r>
            <a:r>
              <a:rPr lang="en-US" altLang="en-US" sz="1600" dirty="0">
                <a:latin typeface="Arial" panose="020B0604020202020204" pitchFamily="34" charset="0"/>
              </a:rPr>
              <a:t> la </a:t>
            </a:r>
            <a:r>
              <a:rPr lang="en-US" altLang="en-US" sz="1600" dirty="0" err="1">
                <a:latin typeface="Arial" panose="020B0604020202020204" pitchFamily="34" charset="0"/>
              </a:rPr>
              <a:t>aplicación</a:t>
            </a:r>
            <a:r>
              <a:rPr lang="en-US" altLang="en-US" sz="1600" dirty="0">
                <a:latin typeface="Arial" panose="020B0604020202020204" pitchFamily="34" charset="0"/>
              </a:rPr>
              <a:t> del </a:t>
            </a:r>
            <a:r>
              <a:rPr lang="en-US" altLang="en-US" sz="1600" dirty="0" err="1">
                <a:latin typeface="Arial" panose="020B0604020202020204" pitchFamily="34" charset="0"/>
              </a:rPr>
              <a:t>gobierno</a:t>
            </a:r>
            <a:r>
              <a:rPr lang="en-US" altLang="en-US" sz="1600" dirty="0">
                <a:latin typeface="Arial" panose="020B0604020202020204" pitchFamily="34" charset="0"/>
              </a:rPr>
              <a:t> </a:t>
            </a:r>
            <a:r>
              <a:rPr lang="en-US" altLang="en-US" sz="1600" dirty="0" err="1">
                <a:latin typeface="Arial" panose="020B0604020202020204" pitchFamily="34" charset="0"/>
              </a:rPr>
              <a:t>siempre</a:t>
            </a:r>
            <a:r>
              <a:rPr lang="en-US" altLang="en-US" sz="1600" dirty="0">
                <a:latin typeface="Arial" panose="020B0604020202020204" pitchFamily="34" charset="0"/>
              </a:rPr>
              <a:t> la </a:t>
            </a:r>
            <a:r>
              <a:rPr lang="en-US" altLang="en-US" sz="1600" dirty="0" err="1">
                <a:latin typeface="Arial" panose="020B0604020202020204" pitchFamily="34" charset="0"/>
              </a:rPr>
              <a:t>mejor</a:t>
            </a:r>
            <a:r>
              <a:rPr lang="en-US" altLang="en-US" sz="1600" dirty="0">
                <a:latin typeface="Arial" panose="020B0604020202020204" pitchFamily="34" charset="0"/>
              </a:rPr>
              <a:t> </a:t>
            </a:r>
            <a:r>
              <a:rPr lang="en-US" altLang="en-US" sz="1600" dirty="0" err="1">
                <a:latin typeface="Arial" panose="020B0604020202020204" pitchFamily="34" charset="0"/>
              </a:rPr>
              <a:t>manera</a:t>
            </a:r>
            <a:r>
              <a:rPr lang="en-US" altLang="en-US" sz="1600" dirty="0">
                <a:latin typeface="Arial" panose="020B0604020202020204" pitchFamily="34" charset="0"/>
              </a:rPr>
              <a:t> de </a:t>
            </a:r>
            <a:r>
              <a:rPr lang="en-US" altLang="en-US" sz="1600" dirty="0" err="1">
                <a:latin typeface="Arial" panose="020B0604020202020204" pitchFamily="34" charset="0"/>
              </a:rPr>
              <a:t>establecer</a:t>
            </a:r>
            <a:r>
              <a:rPr lang="en-US" altLang="en-US" sz="1600" dirty="0">
                <a:latin typeface="Arial" panose="020B0604020202020204" pitchFamily="34" charset="0"/>
              </a:rPr>
              <a:t> todos </a:t>
            </a:r>
            <a:r>
              <a:rPr lang="en-US" altLang="en-US" sz="1600" dirty="0" err="1">
                <a:latin typeface="Arial" panose="020B0604020202020204" pitchFamily="34" charset="0"/>
              </a:rPr>
              <a:t>los</a:t>
            </a:r>
            <a:r>
              <a:rPr lang="en-US" altLang="en-US" sz="1600" dirty="0">
                <a:latin typeface="Arial" panose="020B0604020202020204" pitchFamily="34" charset="0"/>
              </a:rPr>
              <a:t> 'derechos'?</a:t>
            </a:r>
          </a:p>
        </p:txBody>
      </p:sp>
      <p:sp>
        <p:nvSpPr>
          <p:cNvPr id="24679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8C48DAA-55D1-4F07-8853-B7883468B479}" type="slidenum">
              <a:rPr lang="en-US" altLang="en-US" sz="1400"/>
              <a:pPr algn="l" rtl="0">
                <a:spcBef>
                  <a:spcPct val="0"/>
                </a:spcBef>
                <a:buFontTx/>
                <a:buNone/>
              </a:pPr>
              <a:t>206</a:t>
            </a:fld>
            <a:endParaRPr lang="en-US" altLang="en-US" sz="1400"/>
          </a:p>
        </p:txBody>
      </p:sp>
    </p:spTree>
    <p:extLst>
      <p:ext uri="{BB962C8B-B14F-4D97-AF65-F5344CB8AC3E}">
        <p14:creationId xmlns:p14="http://schemas.microsoft.com/office/powerpoint/2010/main" val="46704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102" y="-21771"/>
            <a:ext cx="7620000" cy="7132722"/>
          </a:xfrm>
          <a:prstGeom prst="rect">
            <a:avLst/>
          </a:prstGeom>
          <a:noFill/>
        </p:spPr>
        <p:txBody>
          <a:bodyPr wrap="square" rtlCol="0">
            <a:spAutoFit/>
          </a:bodyPr>
          <a:lstStyle/>
          <a:p>
            <a:r>
              <a:rPr lang="es-ES" sz="1600" b="1" i="1" dirty="0" smtClean="0">
                <a:latin typeface="Calibri" panose="020F0502020204030204" pitchFamily="34" charset="0"/>
                <a:cs typeface="Calibri" panose="020F0502020204030204" pitchFamily="34" charset="0"/>
              </a:rPr>
              <a:t>Bueno</a:t>
            </a:r>
            <a:r>
              <a:rPr lang="es-ES" sz="1600" b="1" i="1" dirty="0">
                <a:latin typeface="Calibri" panose="020F0502020204030204" pitchFamily="34" charset="0"/>
                <a:cs typeface="Calibri" panose="020F0502020204030204" pitchFamily="34" charset="0"/>
              </a:rPr>
              <a:t>, en realidad no son mis valores personales.  Creo que una cosa está bien o mal para todo el mundo, independientemente de quién lo crea o lo acepte</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¡Eso es una locura!  Cada uno tiene sus propias creencias, basadas en lo que ha vivido, en cómo le han educado, etc.  Por ejemplo, la mayoría de la gente no ha tenido la experiencia de sentirse naturalmente atraído por alguien del mismo sexo (aunque eso está cambiando, espero) y por tanto no hay manera de que puedan entender mis sentimientos y lo que he vivido.  Sólo quiero tener el derecho de tomar mis propias decisiones sobre lo que es correcto para mí... al igual que tú</a:t>
            </a:r>
            <a:r>
              <a:rPr lang="es-ES" sz="1600" dirty="0" smtClean="0">
                <a:latin typeface="Calibri" panose="020F0502020204030204" pitchFamily="34" charset="0"/>
                <a:cs typeface="Calibri" panose="020F0502020204030204" pitchFamily="34" charset="0"/>
              </a:rPr>
              <a:t>.</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Bueno... en realidad no creo que tenga derecho a tomar mis propias decisiones sobre el bien y el mal</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smtClean="0">
                <a:latin typeface="Calibri" panose="020F0502020204030204" pitchFamily="34" charset="0"/>
                <a:cs typeface="Calibri" panose="020F0502020204030204" pitchFamily="34" charset="0"/>
              </a:rPr>
              <a:t>¿Cómo así?</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Trato de seguir lo que la Biblia enseña sobre</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smtClean="0">
                <a:latin typeface="Calibri" panose="020F0502020204030204" pitchFamily="34" charset="0"/>
                <a:cs typeface="Calibri" panose="020F0502020204030204" pitchFamily="34" charset="0"/>
              </a:rPr>
              <a:t>[interrumpiendo</a:t>
            </a:r>
            <a:r>
              <a:rPr lang="en-US" sz="1600" dirty="0" smtClean="0">
                <a:latin typeface="Calibri" panose="020F0502020204030204" pitchFamily="34" charset="0"/>
                <a:cs typeface="Calibri" panose="020F0502020204030204" pitchFamily="34" charset="0"/>
              </a:rPr>
              <a:t>] </a:t>
            </a:r>
            <a:r>
              <a:rPr lang="es-ES" sz="1600" dirty="0" smtClean="0">
                <a:latin typeface="Calibri" panose="020F0502020204030204" pitchFamily="34" charset="0"/>
                <a:cs typeface="Calibri" panose="020F0502020204030204" pitchFamily="34" charset="0"/>
              </a:rPr>
              <a:t>...Ay, la </a:t>
            </a:r>
            <a:r>
              <a:rPr lang="es-ES" sz="1600" dirty="0">
                <a:latin typeface="Calibri" panose="020F0502020204030204" pitchFamily="34" charset="0"/>
                <a:cs typeface="Calibri" panose="020F0502020204030204" pitchFamily="34" charset="0"/>
              </a:rPr>
              <a:t>religión.  Me imaginé que era por ahí por donde ibas.  Es tan patético esconderse detrás de la religión para condenar a otras personas y justificar lo que tú personalmente quieres creer</a:t>
            </a:r>
            <a:r>
              <a:rPr lang="es-ES" sz="1600" dirty="0" smtClean="0">
                <a:latin typeface="Calibri" panose="020F0502020204030204" pitchFamily="34" charset="0"/>
                <a:cs typeface="Calibri" panose="020F0502020204030204" pitchFamily="34" charset="0"/>
              </a:rPr>
              <a:t>.</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En realidad, mi fe en Dios me lleva a creer cosas que yo -personalmente- no habría elegido creer y hacer, o no hacer, cosas que nunca habría elegido por mi cuenta</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¿Ves?  Esa es una ilustración perfecta de por qué la religión es tan dañina - como los islamistas radicales y su ley </a:t>
            </a:r>
            <a:r>
              <a:rPr lang="es-ES" sz="1600" dirty="0" err="1">
                <a:latin typeface="Calibri" panose="020F0502020204030204" pitchFamily="34" charset="0"/>
                <a:cs typeface="Calibri" panose="020F0502020204030204" pitchFamily="34" charset="0"/>
              </a:rPr>
              <a:t>Sharia</a:t>
            </a:r>
            <a:r>
              <a:rPr lang="es-ES" sz="1600" dirty="0">
                <a:latin typeface="Calibri" panose="020F0502020204030204" pitchFamily="34" charset="0"/>
                <a:cs typeface="Calibri" panose="020F0502020204030204" pitchFamily="34" charset="0"/>
              </a:rPr>
              <a:t> y las inquisiciones católicas.  La religión podría estar bien si </a:t>
            </a:r>
            <a:r>
              <a:rPr lang="es-ES" sz="1600" dirty="0" smtClean="0">
                <a:latin typeface="Calibri" panose="020F0502020204030204" pitchFamily="34" charset="0"/>
                <a:cs typeface="Calibri" panose="020F0502020204030204" pitchFamily="34" charset="0"/>
              </a:rPr>
              <a:t>se queda dentro de la vida personal, </a:t>
            </a:r>
            <a:r>
              <a:rPr lang="es-ES" sz="1600" dirty="0">
                <a:latin typeface="Calibri" panose="020F0502020204030204" pitchFamily="34" charset="0"/>
                <a:cs typeface="Calibri" panose="020F0502020204030204" pitchFamily="34" charset="0"/>
              </a:rPr>
              <a:t>pero la mayoría de las personas religiosas inventan un conjunto de leyes y obligan a otras personas a seguirlas y condenan a todos los que no creen y actúan como ellos.  Apuesto a que eres un conservador de derechas que intenta votar a gente que prohibirá el aborto y </a:t>
            </a:r>
            <a:r>
              <a:rPr lang="es-ES" sz="1600" dirty="0" smtClean="0">
                <a:latin typeface="Calibri" panose="020F0502020204030204" pitchFamily="34" charset="0"/>
                <a:cs typeface="Calibri" panose="020F0502020204030204" pitchFamily="34" charset="0"/>
              </a:rPr>
              <a:t>hará volver </a:t>
            </a:r>
            <a:r>
              <a:rPr lang="es-ES" sz="1600" dirty="0">
                <a:latin typeface="Calibri" panose="020F0502020204030204" pitchFamily="34" charset="0"/>
                <a:cs typeface="Calibri" panose="020F0502020204030204" pitchFamily="34" charset="0"/>
              </a:rPr>
              <a:t>el racismo y la homofobia</a:t>
            </a:r>
            <a:r>
              <a:rPr lang="es-ES" sz="1600" dirty="0" smtClean="0">
                <a:latin typeface="Calibri" panose="020F0502020204030204" pitchFamily="34" charset="0"/>
                <a:cs typeface="Calibri" panose="020F0502020204030204" pitchFamily="34" charset="0"/>
              </a:rPr>
              <a:t>.</a:t>
            </a:r>
            <a:endParaRPr lang="es-ES"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6" name="Rounded Rectangular Callout 5"/>
          <p:cNvSpPr>
            <a:spLocks noChangeArrowheads="1"/>
          </p:cNvSpPr>
          <p:nvPr/>
        </p:nvSpPr>
        <p:spPr bwMode="auto">
          <a:xfrm>
            <a:off x="7489371" y="0"/>
            <a:ext cx="1654629" cy="1100704"/>
          </a:xfrm>
          <a:prstGeom prst="wedgeRoundRectCallout">
            <a:avLst>
              <a:gd name="adj1" fmla="val -237520"/>
              <a:gd name="adj2" fmla="val 20484"/>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¿Hay </a:t>
            </a:r>
            <a:r>
              <a:rPr lang="en-US" altLang="en-US" sz="1600" dirty="0" err="1">
                <a:latin typeface="Arial" panose="020B0604020202020204" pitchFamily="34" charset="0"/>
              </a:rPr>
              <a:t>algo</a:t>
            </a:r>
            <a:r>
              <a:rPr lang="en-US" altLang="en-US" sz="1600" dirty="0">
                <a:latin typeface="Arial" panose="020B0604020202020204" pitchFamily="34" charset="0"/>
              </a:rPr>
              <a:t> que sea </a:t>
            </a:r>
            <a:r>
              <a:rPr lang="en-US" altLang="en-US" sz="1600" dirty="0" smtClean="0">
                <a:latin typeface="Arial" panose="020B0604020202020204" pitchFamily="34" charset="0"/>
              </a:rPr>
              <a:t>universal-</a:t>
            </a:r>
            <a:r>
              <a:rPr lang="en-US" altLang="en-US" sz="1600" dirty="0" err="1" smtClean="0">
                <a:latin typeface="Arial" panose="020B0604020202020204" pitchFamily="34" charset="0"/>
              </a:rPr>
              <a:t>mente</a:t>
            </a:r>
            <a:r>
              <a:rPr lang="en-US" altLang="en-US" sz="1600" dirty="0" smtClean="0">
                <a:latin typeface="Arial" panose="020B0604020202020204" pitchFamily="34" charset="0"/>
              </a:rPr>
              <a:t> </a:t>
            </a:r>
            <a:r>
              <a:rPr lang="en-US" altLang="en-US" sz="1600" dirty="0" err="1">
                <a:latin typeface="Arial" panose="020B0604020202020204" pitchFamily="34" charset="0"/>
              </a:rPr>
              <a:t>correcto</a:t>
            </a:r>
            <a:r>
              <a:rPr lang="en-US" altLang="en-US" sz="1600" dirty="0">
                <a:latin typeface="Arial" panose="020B0604020202020204" pitchFamily="34" charset="0"/>
              </a:rPr>
              <a:t> o </a:t>
            </a:r>
            <a:r>
              <a:rPr lang="en-US" altLang="en-US" sz="1600" dirty="0" err="1">
                <a:latin typeface="Arial" panose="020B0604020202020204" pitchFamily="34" charset="0"/>
              </a:rPr>
              <a:t>incorrecto</a:t>
            </a:r>
            <a:r>
              <a:rPr lang="en-US" altLang="en-US" sz="1600" dirty="0">
                <a:latin typeface="Arial" panose="020B0604020202020204" pitchFamily="34" charset="0"/>
              </a:rPr>
              <a:t> para todos?</a:t>
            </a:r>
          </a:p>
        </p:txBody>
      </p:sp>
      <p:sp>
        <p:nvSpPr>
          <p:cNvPr id="7" name="Rounded Rectangular Callout 6"/>
          <p:cNvSpPr>
            <a:spLocks noChangeArrowheads="1"/>
          </p:cNvSpPr>
          <p:nvPr/>
        </p:nvSpPr>
        <p:spPr bwMode="auto">
          <a:xfrm>
            <a:off x="7489370" y="1114935"/>
            <a:ext cx="1654629" cy="1495880"/>
          </a:xfrm>
          <a:prstGeom prst="wedgeRoundRectCallout">
            <a:avLst>
              <a:gd name="adj1" fmla="val -61749"/>
              <a:gd name="adj2" fmla="val -48844"/>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¿No hay </a:t>
            </a:r>
            <a:r>
              <a:rPr lang="en-US" altLang="en-US" sz="1600" dirty="0" err="1">
                <a:latin typeface="Arial" panose="020B0604020202020204" pitchFamily="34" charset="0"/>
              </a:rPr>
              <a:t>otra</a:t>
            </a:r>
            <a:r>
              <a:rPr lang="en-US" altLang="en-US" sz="1600" dirty="0">
                <a:latin typeface="Arial" panose="020B0604020202020204" pitchFamily="34" charset="0"/>
              </a:rPr>
              <a:t> </a:t>
            </a:r>
            <a:r>
              <a:rPr lang="en-US" altLang="en-US" sz="1600" dirty="0" err="1">
                <a:latin typeface="Arial" panose="020B0604020202020204" pitchFamily="34" charset="0"/>
              </a:rPr>
              <a:t>fuente</a:t>
            </a:r>
            <a:r>
              <a:rPr lang="en-US" altLang="en-US" sz="1600" dirty="0">
                <a:latin typeface="Arial" panose="020B0604020202020204" pitchFamily="34" charset="0"/>
              </a:rPr>
              <a:t> de </a:t>
            </a:r>
            <a:r>
              <a:rPr lang="en-US" altLang="en-US" sz="1600" dirty="0" err="1" smtClean="0">
                <a:latin typeface="Arial" panose="020B0604020202020204" pitchFamily="34" charset="0"/>
              </a:rPr>
              <a:t>verdad</a:t>
            </a:r>
            <a:r>
              <a:rPr lang="en-US" altLang="en-US" sz="1600" dirty="0" smtClean="0">
                <a:latin typeface="Arial" panose="020B0604020202020204" pitchFamily="34" charset="0"/>
              </a:rPr>
              <a:t> </a:t>
            </a:r>
            <a:r>
              <a:rPr lang="en-US" altLang="en-US" sz="1600" dirty="0" err="1">
                <a:latin typeface="Arial" panose="020B0604020202020204" pitchFamily="34" charset="0"/>
              </a:rPr>
              <a:t>además</a:t>
            </a:r>
            <a:r>
              <a:rPr lang="en-US" altLang="en-US" sz="1600" dirty="0">
                <a:latin typeface="Arial" panose="020B0604020202020204" pitchFamily="34" charset="0"/>
              </a:rPr>
              <a:t> de </a:t>
            </a:r>
            <a:r>
              <a:rPr lang="en-US" altLang="en-US" sz="1600" dirty="0" err="1">
                <a:latin typeface="Arial" panose="020B0604020202020204" pitchFamily="34" charset="0"/>
              </a:rPr>
              <a:t>los</a:t>
            </a:r>
            <a:r>
              <a:rPr lang="en-US" altLang="en-US" sz="1600" dirty="0">
                <a:latin typeface="Arial" panose="020B0604020202020204" pitchFamily="34" charset="0"/>
              </a:rPr>
              <a:t> </a:t>
            </a:r>
            <a:r>
              <a:rPr lang="en-US" altLang="en-US" sz="1600" dirty="0" err="1">
                <a:latin typeface="Arial" panose="020B0604020202020204" pitchFamily="34" charset="0"/>
              </a:rPr>
              <a:t>sentimientos</a:t>
            </a:r>
            <a:r>
              <a:rPr lang="en-US" altLang="en-US" sz="1600" dirty="0">
                <a:latin typeface="Arial" panose="020B0604020202020204" pitchFamily="34" charset="0"/>
              </a:rPr>
              <a:t> y </a:t>
            </a:r>
            <a:r>
              <a:rPr lang="en-US" altLang="en-US" sz="1600" dirty="0" err="1">
                <a:latin typeface="Arial" panose="020B0604020202020204" pitchFamily="34" charset="0"/>
              </a:rPr>
              <a:t>experiencias</a:t>
            </a:r>
            <a:r>
              <a:rPr lang="en-US" altLang="en-US" sz="1600" dirty="0">
                <a:latin typeface="Arial" panose="020B0604020202020204" pitchFamily="34" charset="0"/>
              </a:rPr>
              <a:t> </a:t>
            </a:r>
            <a:r>
              <a:rPr lang="en-US" altLang="en-US" sz="1600" dirty="0" err="1">
                <a:latin typeface="Arial" panose="020B0604020202020204" pitchFamily="34" charset="0"/>
              </a:rPr>
              <a:t>personales</a:t>
            </a:r>
            <a:r>
              <a:rPr lang="en-US" altLang="en-US" sz="1600" dirty="0">
                <a:latin typeface="Arial" panose="020B0604020202020204" pitchFamily="34" charset="0"/>
              </a:rPr>
              <a:t>?</a:t>
            </a:r>
          </a:p>
        </p:txBody>
      </p:sp>
      <p:sp>
        <p:nvSpPr>
          <p:cNvPr id="8" name="Rounded Rectangular Callout 7"/>
          <p:cNvSpPr>
            <a:spLocks noChangeArrowheads="1"/>
          </p:cNvSpPr>
          <p:nvPr/>
        </p:nvSpPr>
        <p:spPr bwMode="auto">
          <a:xfrm>
            <a:off x="1272607" y="2514600"/>
            <a:ext cx="4014675" cy="779690"/>
          </a:xfrm>
          <a:prstGeom prst="wedgeRoundRectCallout">
            <a:avLst>
              <a:gd name="adj1" fmla="val -44908"/>
              <a:gd name="adj2" fmla="val -198971"/>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a:latin typeface="Arial" panose="020B0604020202020204" pitchFamily="34" charset="0"/>
              </a:rPr>
              <a:t>¿Es aceptable seguir todas las inclinaciones (naturales) que las personas experimentan desde el nacimiento?</a:t>
            </a:r>
          </a:p>
        </p:txBody>
      </p:sp>
      <p:sp>
        <p:nvSpPr>
          <p:cNvPr id="9" name="Rounded Rectangular Callout 8"/>
          <p:cNvSpPr>
            <a:spLocks noChangeArrowheads="1"/>
          </p:cNvSpPr>
          <p:nvPr/>
        </p:nvSpPr>
        <p:spPr bwMode="auto">
          <a:xfrm>
            <a:off x="6705600" y="2610815"/>
            <a:ext cx="2438400" cy="1133475"/>
          </a:xfrm>
          <a:prstGeom prst="wedgeRoundRectCallout">
            <a:avLst>
              <a:gd name="adj1" fmla="val -241972"/>
              <a:gd name="adj2" fmla="val -106775"/>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smtClean="0">
                <a:latin typeface="Arial" panose="020B0604020202020204" pitchFamily="34" charset="0"/>
              </a:rPr>
              <a:t>¿</a:t>
            </a:r>
            <a:r>
              <a:rPr lang="en-US" altLang="en-US" sz="1600" dirty="0" smtClean="0">
                <a:latin typeface="Arial" panose="020B0604020202020204" pitchFamily="34" charset="0"/>
              </a:rPr>
              <a:t>Se </a:t>
            </a:r>
            <a:r>
              <a:rPr lang="en-US" altLang="en-US" sz="1600" dirty="0" err="1" smtClean="0">
                <a:latin typeface="Arial" panose="020B0604020202020204" pitchFamily="34" charset="0"/>
              </a:rPr>
              <a:t>tratan</a:t>
            </a:r>
            <a:r>
              <a:rPr lang="en-US" altLang="en-US" sz="1600" dirty="0" smtClean="0">
                <a:latin typeface="Arial" panose="020B0604020202020204" pitchFamily="34" charset="0"/>
              </a:rPr>
              <a:t> </a:t>
            </a:r>
            <a:r>
              <a:rPr lang="en-US" altLang="en-US" sz="1600" dirty="0" err="1" smtClean="0">
                <a:latin typeface="Arial" panose="020B0604020202020204" pitchFamily="34" charset="0"/>
              </a:rPr>
              <a:t>todas</a:t>
            </a:r>
            <a:r>
              <a:rPr lang="en-US" altLang="en-US" sz="1600" dirty="0" smtClean="0">
                <a:latin typeface="Arial" panose="020B0604020202020204" pitchFamily="34" charset="0"/>
              </a:rPr>
              <a:t> </a:t>
            </a:r>
            <a:r>
              <a:rPr lang="en-US" altLang="en-US" sz="1600" dirty="0">
                <a:latin typeface="Arial" panose="020B0604020202020204" pitchFamily="34" charset="0"/>
              </a:rPr>
              <a:t>(o </a:t>
            </a:r>
            <a:r>
              <a:rPr lang="en-US" altLang="en-US" sz="1600" dirty="0" err="1" smtClean="0">
                <a:latin typeface="Arial" panose="020B0604020202020204" pitchFamily="34" charset="0"/>
              </a:rPr>
              <a:t>algunas</a:t>
            </a:r>
            <a:r>
              <a:rPr lang="en-US" altLang="en-US" sz="1600" dirty="0" smtClean="0">
                <a:latin typeface="Arial" panose="020B0604020202020204" pitchFamily="34" charset="0"/>
              </a:rPr>
              <a:t>) de </a:t>
            </a:r>
            <a:r>
              <a:rPr lang="en-US" altLang="en-US" sz="1600" dirty="0" err="1" smtClean="0">
                <a:latin typeface="Arial" panose="020B0604020202020204" pitchFamily="34" charset="0"/>
              </a:rPr>
              <a:t>sus</a:t>
            </a:r>
            <a:r>
              <a:rPr lang="en-US" altLang="en-US" sz="1600" dirty="0" smtClean="0">
                <a:latin typeface="Arial" panose="020B0604020202020204" pitchFamily="34" charset="0"/>
              </a:rPr>
              <a:t> </a:t>
            </a:r>
            <a:r>
              <a:rPr lang="en-US" altLang="en-US" sz="1600" dirty="0" err="1" smtClean="0">
                <a:latin typeface="Arial" panose="020B0604020202020204" pitchFamily="34" charset="0"/>
              </a:rPr>
              <a:t>decisiones</a:t>
            </a:r>
            <a:r>
              <a:rPr lang="en-US" altLang="en-US" sz="1600" dirty="0" smtClean="0">
                <a:latin typeface="Arial" panose="020B0604020202020204" pitchFamily="34" charset="0"/>
              </a:rPr>
              <a:t> </a:t>
            </a:r>
            <a:r>
              <a:rPr lang="en-US" altLang="en-US" sz="1600" u="sng" dirty="0" smtClean="0">
                <a:latin typeface="Arial" panose="020B0604020202020204" pitchFamily="34" charset="0"/>
              </a:rPr>
              <a:t>solo</a:t>
            </a:r>
            <a:r>
              <a:rPr lang="en-US" altLang="en-US" sz="1600" dirty="0" smtClean="0">
                <a:latin typeface="Arial" panose="020B0604020202020204" pitchFamily="34" charset="0"/>
              </a:rPr>
              <a:t> </a:t>
            </a:r>
            <a:r>
              <a:rPr lang="en-US" altLang="en-US" sz="1600" dirty="0" smtClean="0">
                <a:latin typeface="Arial" panose="020B0604020202020204" pitchFamily="34" charset="0"/>
              </a:rPr>
              <a:t>de </a:t>
            </a:r>
            <a:r>
              <a:rPr lang="en-US" altLang="en-US" sz="1600" dirty="0" err="1" smtClean="0">
                <a:latin typeface="Arial" panose="020B0604020202020204" pitchFamily="34" charset="0"/>
              </a:rPr>
              <a:t>Ud</a:t>
            </a:r>
            <a:r>
              <a:rPr lang="en-US" altLang="en-US" sz="1600" dirty="0" smtClean="0">
                <a:latin typeface="Arial" panose="020B0604020202020204" pitchFamily="34" charset="0"/>
              </a:rPr>
              <a:t>? </a:t>
            </a:r>
            <a:r>
              <a:rPr lang="en-US" altLang="en-US" sz="1400" dirty="0" smtClean="0">
                <a:latin typeface="Arial" panose="020B0604020202020204" pitchFamily="34" charset="0"/>
              </a:rPr>
              <a:t>(¿</a:t>
            </a:r>
            <a:r>
              <a:rPr lang="en-US" altLang="en-US" sz="1400" dirty="0" err="1">
                <a:latin typeface="Arial" panose="020B0604020202020204" pitchFamily="34" charset="0"/>
              </a:rPr>
              <a:t>Qué</a:t>
            </a:r>
            <a:r>
              <a:rPr lang="en-US" altLang="en-US" sz="1400" dirty="0">
                <a:latin typeface="Arial" panose="020B0604020202020204" pitchFamily="34" charset="0"/>
              </a:rPr>
              <a:t> </a:t>
            </a:r>
            <a:r>
              <a:rPr lang="en-US" altLang="en-US" sz="1400" dirty="0" smtClean="0">
                <a:latin typeface="Arial" panose="020B0604020202020204" pitchFamily="34" charset="0"/>
              </a:rPr>
              <a:t>de </a:t>
            </a:r>
            <a:r>
              <a:rPr lang="en-US" altLang="en-US" sz="1400" dirty="0" err="1">
                <a:latin typeface="Arial" panose="020B0604020202020204" pitchFamily="34" charset="0"/>
              </a:rPr>
              <a:t>s</a:t>
            </a:r>
            <a:r>
              <a:rPr lang="en-US" altLang="en-US" sz="1400" dirty="0" err="1" smtClean="0">
                <a:latin typeface="Arial" panose="020B0604020202020204" pitchFamily="34" charset="0"/>
              </a:rPr>
              <a:t>u</a:t>
            </a:r>
            <a:r>
              <a:rPr lang="en-US" altLang="en-US" sz="1400" dirty="0" smtClean="0">
                <a:latin typeface="Arial" panose="020B0604020202020204" pitchFamily="34" charset="0"/>
              </a:rPr>
              <a:t> </a:t>
            </a:r>
            <a:r>
              <a:rPr lang="en-US" altLang="en-US" sz="1400" dirty="0" err="1">
                <a:latin typeface="Arial" panose="020B0604020202020204" pitchFamily="34" charset="0"/>
              </a:rPr>
              <a:t>pareja</a:t>
            </a:r>
            <a:r>
              <a:rPr lang="en-US" altLang="en-US" sz="1400" dirty="0">
                <a:latin typeface="Arial" panose="020B0604020202020204" pitchFamily="34" charset="0"/>
              </a:rPr>
              <a:t>, </a:t>
            </a:r>
            <a:r>
              <a:rPr lang="en-US" altLang="en-US" sz="1400" dirty="0" err="1">
                <a:latin typeface="Arial" panose="020B0604020202020204" pitchFamily="34" charset="0"/>
              </a:rPr>
              <a:t>familia</a:t>
            </a:r>
            <a:r>
              <a:rPr lang="en-US" altLang="en-US" sz="1400" dirty="0">
                <a:latin typeface="Arial" panose="020B0604020202020204" pitchFamily="34" charset="0"/>
              </a:rPr>
              <a:t>, </a:t>
            </a:r>
            <a:r>
              <a:rPr lang="en-US" altLang="en-US" sz="1400" dirty="0" err="1">
                <a:latin typeface="Arial" panose="020B0604020202020204" pitchFamily="34" charset="0"/>
              </a:rPr>
              <a:t>comunidad</a:t>
            </a:r>
            <a:r>
              <a:rPr lang="en-US" altLang="en-US" sz="1400" dirty="0">
                <a:latin typeface="Arial" panose="020B0604020202020204" pitchFamily="34" charset="0"/>
              </a:rPr>
              <a:t>, </a:t>
            </a:r>
            <a:r>
              <a:rPr lang="en-US" altLang="en-US" sz="1400" dirty="0" err="1">
                <a:latin typeface="Arial" panose="020B0604020202020204" pitchFamily="34" charset="0"/>
              </a:rPr>
              <a:t>sociedad</a:t>
            </a:r>
            <a:r>
              <a:rPr lang="en-US" altLang="en-US" sz="1400" dirty="0">
                <a:latin typeface="Arial" panose="020B0604020202020204" pitchFamily="34" charset="0"/>
              </a:rPr>
              <a:t>?)</a:t>
            </a:r>
          </a:p>
        </p:txBody>
      </p:sp>
      <p:sp>
        <p:nvSpPr>
          <p:cNvPr id="10" name="Rounded Rectangular Callout 9"/>
          <p:cNvSpPr>
            <a:spLocks noChangeArrowheads="1"/>
          </p:cNvSpPr>
          <p:nvPr/>
        </p:nvSpPr>
        <p:spPr bwMode="auto">
          <a:xfrm>
            <a:off x="5070476" y="3057072"/>
            <a:ext cx="1635125" cy="723900"/>
          </a:xfrm>
          <a:prstGeom prst="wedgeRoundRectCallout">
            <a:avLst>
              <a:gd name="adj1" fmla="val 25096"/>
              <a:gd name="adj2" fmla="val -210515"/>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smtClean="0">
                <a:latin typeface="Arial" panose="020B0604020202020204" pitchFamily="34" charset="0"/>
              </a:rPr>
              <a:t>Cree </a:t>
            </a:r>
            <a:r>
              <a:rPr lang="en-US" altLang="en-US" sz="1600" dirty="0" err="1" smtClean="0">
                <a:latin typeface="Arial" panose="020B0604020202020204" pitchFamily="34" charset="0"/>
              </a:rPr>
              <a:t>Ud</a:t>
            </a:r>
            <a:r>
              <a:rPr lang="en-US" altLang="en-US" sz="1600" dirty="0" smtClean="0">
                <a:latin typeface="Arial" panose="020B0604020202020204" pitchFamily="34" charset="0"/>
              </a:rPr>
              <a:t>. </a:t>
            </a:r>
            <a:r>
              <a:rPr lang="en-US" altLang="en-US" sz="1600" dirty="0" smtClean="0">
                <a:latin typeface="Arial" panose="020B0604020202020204" pitchFamily="34" charset="0"/>
              </a:rPr>
              <a:t>que </a:t>
            </a:r>
            <a:r>
              <a:rPr lang="en-US" altLang="en-US" sz="1600" dirty="0" err="1">
                <a:latin typeface="Arial" panose="020B0604020202020204" pitchFamily="34" charset="0"/>
              </a:rPr>
              <a:t>realmente</a:t>
            </a:r>
            <a:r>
              <a:rPr lang="en-US" altLang="en-US" sz="1600" dirty="0">
                <a:latin typeface="Arial" panose="020B0604020202020204" pitchFamily="34" charset="0"/>
              </a:rPr>
              <a:t> </a:t>
            </a:r>
            <a:r>
              <a:rPr lang="en-US" altLang="en-US" sz="1600" dirty="0" err="1" smtClean="0">
                <a:latin typeface="Arial" panose="020B0604020202020204" pitchFamily="34" charset="0"/>
              </a:rPr>
              <a:t>toma</a:t>
            </a:r>
            <a:r>
              <a:rPr lang="en-US" altLang="en-US" sz="1600" dirty="0" smtClean="0">
                <a:latin typeface="Arial" panose="020B0604020202020204" pitchFamily="34" charset="0"/>
              </a:rPr>
              <a:t> </a:t>
            </a:r>
            <a:r>
              <a:rPr lang="en-US" altLang="en-US" sz="1600" dirty="0" err="1" smtClean="0">
                <a:latin typeface="Arial" panose="020B0604020202020204" pitchFamily="34" charset="0"/>
              </a:rPr>
              <a:t>decisiones</a:t>
            </a:r>
            <a:r>
              <a:rPr lang="en-US" altLang="en-US" sz="1600" dirty="0">
                <a:latin typeface="Arial" panose="020B0604020202020204" pitchFamily="34" charset="0"/>
              </a:rPr>
              <a:t>?...</a:t>
            </a:r>
          </a:p>
        </p:txBody>
      </p:sp>
      <p:sp>
        <p:nvSpPr>
          <p:cNvPr id="11" name="Rounded Rectangular Callout 10"/>
          <p:cNvSpPr>
            <a:spLocks noChangeArrowheads="1"/>
          </p:cNvSpPr>
          <p:nvPr/>
        </p:nvSpPr>
        <p:spPr bwMode="auto">
          <a:xfrm>
            <a:off x="7293429" y="3705231"/>
            <a:ext cx="1891505" cy="1302198"/>
          </a:xfrm>
          <a:prstGeom prst="wedgeRoundRectCallout">
            <a:avLst>
              <a:gd name="adj1" fmla="val -285104"/>
              <a:gd name="adj2" fmla="val 2472"/>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Es</a:t>
            </a:r>
            <a:r>
              <a:rPr lang="en-US" altLang="en-US" sz="1600" dirty="0">
                <a:latin typeface="Arial" panose="020B0604020202020204" pitchFamily="34" charset="0"/>
              </a:rPr>
              <a:t> </a:t>
            </a:r>
            <a:r>
              <a:rPr lang="en-US" altLang="en-US" sz="1600" dirty="0" err="1">
                <a:latin typeface="Arial" panose="020B0604020202020204" pitchFamily="34" charset="0"/>
              </a:rPr>
              <a:t>posible</a:t>
            </a:r>
            <a:r>
              <a:rPr lang="en-US" altLang="en-US" sz="1600" dirty="0">
                <a:latin typeface="Arial" panose="020B0604020202020204" pitchFamily="34" charset="0"/>
              </a:rPr>
              <a:t> que la </a:t>
            </a:r>
            <a:r>
              <a:rPr lang="en-US" altLang="en-US" sz="1600" dirty="0" err="1">
                <a:latin typeface="Arial" panose="020B0604020202020204" pitchFamily="34" charset="0"/>
              </a:rPr>
              <a:t>religión</a:t>
            </a:r>
            <a:r>
              <a:rPr lang="en-US" altLang="en-US" sz="1600" dirty="0">
                <a:latin typeface="Arial" panose="020B0604020202020204" pitchFamily="34" charset="0"/>
              </a:rPr>
              <a:t> sea </a:t>
            </a:r>
            <a:r>
              <a:rPr lang="en-US" altLang="en-US" sz="1600" dirty="0" err="1">
                <a:latin typeface="Arial" panose="020B0604020202020204" pitchFamily="34" charset="0"/>
              </a:rPr>
              <a:t>más</a:t>
            </a:r>
            <a:r>
              <a:rPr lang="en-US" altLang="en-US" sz="1600" dirty="0">
                <a:latin typeface="Arial" panose="020B0604020202020204" pitchFamily="34" charset="0"/>
              </a:rPr>
              <a:t> que </a:t>
            </a:r>
            <a:r>
              <a:rPr lang="en-US" altLang="en-US" sz="1600" dirty="0" err="1">
                <a:latin typeface="Arial" panose="020B0604020202020204" pitchFamily="34" charset="0"/>
              </a:rPr>
              <a:t>una</a:t>
            </a:r>
            <a:r>
              <a:rPr lang="en-US" altLang="en-US" sz="1600" dirty="0">
                <a:latin typeface="Arial" panose="020B0604020202020204" pitchFamily="34" charset="0"/>
              </a:rPr>
              <a:t> </a:t>
            </a:r>
            <a:r>
              <a:rPr lang="en-US" altLang="en-US" sz="1600" dirty="0" err="1">
                <a:latin typeface="Arial" panose="020B0604020202020204" pitchFamily="34" charset="0"/>
              </a:rPr>
              <a:t>mera</a:t>
            </a:r>
            <a:r>
              <a:rPr lang="en-US" altLang="en-US" sz="1600" dirty="0">
                <a:latin typeface="Arial" panose="020B0604020202020204" pitchFamily="34" charset="0"/>
              </a:rPr>
              <a:t> </a:t>
            </a:r>
            <a:r>
              <a:rPr lang="en-US" altLang="en-US" sz="1600" dirty="0" err="1">
                <a:latin typeface="Arial" panose="020B0604020202020204" pitchFamily="34" charset="0"/>
              </a:rPr>
              <a:t>experiencia</a:t>
            </a:r>
            <a:r>
              <a:rPr lang="en-US" altLang="en-US" sz="1600" dirty="0">
                <a:latin typeface="Arial" panose="020B0604020202020204" pitchFamily="34" charset="0"/>
              </a:rPr>
              <a:t> personal? ¿Por </a:t>
            </a:r>
            <a:r>
              <a:rPr lang="en-US" altLang="en-US" sz="1600" dirty="0" err="1">
                <a:latin typeface="Arial" panose="020B0604020202020204" pitchFamily="34" charset="0"/>
              </a:rPr>
              <a:t>qué</a:t>
            </a:r>
            <a:r>
              <a:rPr lang="en-US" altLang="en-US" sz="1600" dirty="0">
                <a:latin typeface="Arial" panose="020B0604020202020204" pitchFamily="34" charset="0"/>
              </a:rPr>
              <a:t> </a:t>
            </a:r>
            <a:r>
              <a:rPr lang="en-US" altLang="en-US" sz="1600" dirty="0" err="1" smtClean="0">
                <a:latin typeface="Arial" panose="020B0604020202020204" pitchFamily="34" charset="0"/>
              </a:rPr>
              <a:t>descarta</a:t>
            </a:r>
            <a:r>
              <a:rPr lang="en-US" altLang="en-US" sz="1600" dirty="0" smtClean="0">
                <a:latin typeface="Arial" panose="020B0604020202020204" pitchFamily="34" charset="0"/>
              </a:rPr>
              <a:t> </a:t>
            </a:r>
            <a:r>
              <a:rPr lang="en-US" altLang="en-US" sz="1600" dirty="0" err="1">
                <a:latin typeface="Arial" panose="020B0604020202020204" pitchFamily="34" charset="0"/>
              </a:rPr>
              <a:t>eso</a:t>
            </a:r>
            <a:r>
              <a:rPr lang="en-US" altLang="en-US" sz="1600" dirty="0">
                <a:latin typeface="Arial" panose="020B0604020202020204" pitchFamily="34" charset="0"/>
              </a:rPr>
              <a:t>?</a:t>
            </a:r>
          </a:p>
        </p:txBody>
      </p:sp>
      <p:sp>
        <p:nvSpPr>
          <p:cNvPr id="12" name="Rounded Rectangular Callout 11"/>
          <p:cNvSpPr>
            <a:spLocks noChangeArrowheads="1"/>
          </p:cNvSpPr>
          <p:nvPr/>
        </p:nvSpPr>
        <p:spPr bwMode="auto">
          <a:xfrm>
            <a:off x="6880225" y="5007429"/>
            <a:ext cx="2263774" cy="1194934"/>
          </a:xfrm>
          <a:prstGeom prst="wedgeRoundRectCallout">
            <a:avLst>
              <a:gd name="adj1" fmla="val -216915"/>
              <a:gd name="adj2" fmla="val 58467"/>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Deberían</a:t>
            </a:r>
            <a:r>
              <a:rPr lang="en-US" altLang="en-US" sz="1600" dirty="0">
                <a:latin typeface="Arial" panose="020B0604020202020204" pitchFamily="34" charset="0"/>
              </a:rPr>
              <a:t> '</a:t>
            </a:r>
            <a:r>
              <a:rPr lang="en-US" altLang="en-US" sz="1600" dirty="0" err="1">
                <a:latin typeface="Arial" panose="020B0604020202020204" pitchFamily="34" charset="0"/>
              </a:rPr>
              <a:t>imponerse</a:t>
            </a:r>
            <a:r>
              <a:rPr lang="en-US" altLang="en-US" sz="1600" dirty="0">
                <a:latin typeface="Arial" panose="020B0604020202020204" pitchFamily="34" charset="0"/>
              </a:rPr>
              <a:t>' </a:t>
            </a:r>
            <a:r>
              <a:rPr lang="en-US" altLang="en-US" sz="1600" dirty="0" err="1">
                <a:latin typeface="Arial" panose="020B0604020202020204" pitchFamily="34" charset="0"/>
              </a:rPr>
              <a:t>algunas</a:t>
            </a:r>
            <a:r>
              <a:rPr lang="en-US" altLang="en-US" sz="1600" dirty="0">
                <a:latin typeface="Arial" panose="020B0604020202020204" pitchFamily="34" charset="0"/>
              </a:rPr>
              <a:t> ideas </a:t>
            </a:r>
            <a:r>
              <a:rPr lang="en-US" altLang="en-US" sz="1600" dirty="0" err="1">
                <a:latin typeface="Arial" panose="020B0604020202020204" pitchFamily="34" charset="0"/>
              </a:rPr>
              <a:t>religiosas</a:t>
            </a:r>
            <a:r>
              <a:rPr lang="en-US" altLang="en-US" sz="1600" dirty="0">
                <a:latin typeface="Arial" panose="020B0604020202020204" pitchFamily="34" charset="0"/>
              </a:rPr>
              <a:t> a </a:t>
            </a:r>
            <a:r>
              <a:rPr lang="en-US" altLang="en-US" sz="1600" dirty="0" err="1">
                <a:latin typeface="Arial" panose="020B0604020202020204" pitchFamily="34" charset="0"/>
              </a:rPr>
              <a:t>otras</a:t>
            </a:r>
            <a:r>
              <a:rPr lang="en-US" altLang="en-US" sz="1600" dirty="0">
                <a:latin typeface="Arial" panose="020B0604020202020204" pitchFamily="34" charset="0"/>
              </a:rPr>
              <a:t>, </a:t>
            </a:r>
            <a:r>
              <a:rPr lang="en-US" altLang="en-US" sz="1600" dirty="0" err="1">
                <a:latin typeface="Arial" panose="020B0604020202020204" pitchFamily="34" charset="0"/>
              </a:rPr>
              <a:t>como</a:t>
            </a:r>
            <a:r>
              <a:rPr lang="en-US" altLang="en-US" sz="1600" dirty="0">
                <a:latin typeface="Arial" panose="020B0604020202020204" pitchFamily="34" charset="0"/>
              </a:rPr>
              <a:t> la </a:t>
            </a:r>
            <a:r>
              <a:rPr lang="en-US" altLang="en-US" sz="1600" dirty="0" err="1">
                <a:latin typeface="Arial" panose="020B0604020202020204" pitchFamily="34" charset="0"/>
              </a:rPr>
              <a:t>caridad</a:t>
            </a:r>
            <a:r>
              <a:rPr lang="en-US" altLang="en-US" sz="1600" dirty="0">
                <a:latin typeface="Arial" panose="020B0604020202020204" pitchFamily="34" charset="0"/>
              </a:rPr>
              <a:t> (...o la </a:t>
            </a:r>
            <a:r>
              <a:rPr lang="en-US" altLang="en-US" sz="1600" dirty="0" err="1">
                <a:latin typeface="Arial" panose="020B0604020202020204" pitchFamily="34" charset="0"/>
              </a:rPr>
              <a:t>tolerancia</a:t>
            </a:r>
            <a:r>
              <a:rPr lang="en-US" altLang="en-US" sz="1600" dirty="0">
                <a:latin typeface="Arial" panose="020B0604020202020204" pitchFamily="34" charset="0"/>
              </a:rPr>
              <a:t>)?</a:t>
            </a:r>
          </a:p>
        </p:txBody>
      </p:sp>
      <p:sp>
        <p:nvSpPr>
          <p:cNvPr id="13" name="Rounded Rectangular Callout 12"/>
          <p:cNvSpPr>
            <a:spLocks noChangeArrowheads="1"/>
          </p:cNvSpPr>
          <p:nvPr/>
        </p:nvSpPr>
        <p:spPr bwMode="auto">
          <a:xfrm>
            <a:off x="6880225" y="6202363"/>
            <a:ext cx="2263774" cy="655637"/>
          </a:xfrm>
          <a:prstGeom prst="wedgeRoundRectCallout">
            <a:avLst>
              <a:gd name="adj1" fmla="val -84143"/>
              <a:gd name="adj2" fmla="val 14278"/>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Sobre</a:t>
            </a:r>
            <a:r>
              <a:rPr lang="en-US" altLang="en-US" sz="1600" dirty="0">
                <a:latin typeface="Arial" panose="020B0604020202020204" pitchFamily="34" charset="0"/>
              </a:rPr>
              <a:t> </a:t>
            </a:r>
            <a:r>
              <a:rPr lang="en-US" altLang="en-US" sz="1600" dirty="0" err="1">
                <a:latin typeface="Arial" panose="020B0604020202020204" pitchFamily="34" charset="0"/>
              </a:rPr>
              <a:t>qué</a:t>
            </a:r>
            <a:r>
              <a:rPr lang="en-US" altLang="en-US" sz="1600" dirty="0">
                <a:latin typeface="Arial" panose="020B0604020202020204" pitchFamily="34" charset="0"/>
              </a:rPr>
              <a:t> base </a:t>
            </a:r>
            <a:r>
              <a:rPr lang="en-US" altLang="en-US" sz="1600" dirty="0" err="1">
                <a:latin typeface="Arial" panose="020B0604020202020204" pitchFamily="34" charset="0"/>
              </a:rPr>
              <a:t>es</a:t>
            </a:r>
            <a:r>
              <a:rPr lang="en-US" altLang="en-US" sz="1600" dirty="0">
                <a:latin typeface="Arial" panose="020B0604020202020204" pitchFamily="34" charset="0"/>
              </a:rPr>
              <a:t> </a:t>
            </a:r>
            <a:r>
              <a:rPr lang="en-US" altLang="en-US" sz="1600" dirty="0" err="1">
                <a:latin typeface="Arial" panose="020B0604020202020204" pitchFamily="34" charset="0"/>
              </a:rPr>
              <a:t>malo</a:t>
            </a:r>
            <a:r>
              <a:rPr lang="en-US" altLang="en-US" sz="1600" dirty="0">
                <a:latin typeface="Arial" panose="020B0604020202020204" pitchFamily="34" charset="0"/>
              </a:rPr>
              <a:t> </a:t>
            </a:r>
            <a:r>
              <a:rPr lang="en-US" altLang="en-US" sz="1600" dirty="0" err="1">
                <a:latin typeface="Arial" panose="020B0604020202020204" pitchFamily="34" charset="0"/>
              </a:rPr>
              <a:t>prohibir</a:t>
            </a:r>
            <a:r>
              <a:rPr lang="en-US" altLang="en-US" sz="1600" dirty="0">
                <a:latin typeface="Arial" panose="020B0604020202020204" pitchFamily="34" charset="0"/>
              </a:rPr>
              <a:t> el </a:t>
            </a:r>
            <a:r>
              <a:rPr lang="en-US" altLang="en-US" sz="1600" dirty="0" err="1">
                <a:latin typeface="Arial" panose="020B0604020202020204" pitchFamily="34" charset="0"/>
              </a:rPr>
              <a:t>aborto</a:t>
            </a:r>
            <a:r>
              <a:rPr lang="en-US" altLang="en-US" sz="1600" dirty="0">
                <a:latin typeface="Arial" panose="020B0604020202020204" pitchFamily="34" charset="0"/>
              </a:rPr>
              <a:t> o </a:t>
            </a:r>
            <a:r>
              <a:rPr lang="en-US" altLang="en-US" sz="1600" dirty="0" err="1" smtClean="0">
                <a:latin typeface="Arial" panose="020B0604020202020204" pitchFamily="34" charset="0"/>
              </a:rPr>
              <a:t>aceptar</a:t>
            </a:r>
            <a:r>
              <a:rPr lang="en-US" altLang="en-US" sz="1600" dirty="0" smtClean="0">
                <a:latin typeface="Arial" panose="020B0604020202020204" pitchFamily="34" charset="0"/>
              </a:rPr>
              <a:t> el </a:t>
            </a:r>
            <a:r>
              <a:rPr lang="en-US" altLang="en-US" sz="1600" dirty="0" err="1" smtClean="0">
                <a:latin typeface="Arial" panose="020B0604020202020204" pitchFamily="34" charset="0"/>
              </a:rPr>
              <a:t>racismo</a:t>
            </a:r>
            <a:r>
              <a:rPr lang="en-US" altLang="en-US" sz="1600" dirty="0" smtClean="0">
                <a:latin typeface="Arial" panose="020B0604020202020204" pitchFamily="34" charset="0"/>
              </a:rPr>
              <a:t>?</a:t>
            </a:r>
            <a:endParaRPr lang="en-US" altLang="en-US" sz="1600" dirty="0">
              <a:latin typeface="Arial" panose="020B0604020202020204" pitchFamily="34" charset="0"/>
            </a:endParaRPr>
          </a:p>
        </p:txBody>
      </p:sp>
      <p:sp>
        <p:nvSpPr>
          <p:cNvPr id="24782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42DB949-49E4-4794-A6ED-ED6B531EC086}" type="slidenum">
              <a:rPr lang="en-US" altLang="en-US" sz="1400"/>
              <a:pPr algn="l" rtl="0">
                <a:spcBef>
                  <a:spcPct val="0"/>
                </a:spcBef>
                <a:buFontTx/>
                <a:buNone/>
              </a:pPr>
              <a:t>207</a:t>
            </a:fld>
            <a:endParaRPr lang="en-US" altLang="en-US" sz="1400"/>
          </a:p>
        </p:txBody>
      </p:sp>
    </p:spTree>
    <p:extLst>
      <p:ext uri="{BB962C8B-B14F-4D97-AF65-F5344CB8AC3E}">
        <p14:creationId xmlns:p14="http://schemas.microsoft.com/office/powerpoint/2010/main" val="51534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3008"/>
            <a:ext cx="7230495" cy="7395614"/>
          </a:xfrm>
          <a:prstGeom prst="rect">
            <a:avLst/>
          </a:prstGeom>
          <a:noFill/>
        </p:spPr>
        <p:txBody>
          <a:bodyPr wrap="square" rtlCol="0">
            <a:spAutoFit/>
          </a:bodyPr>
          <a:lstStyle/>
          <a:p>
            <a:pPr marL="0" marR="0">
              <a:lnSpc>
                <a:spcPct val="107000"/>
              </a:lnSpc>
              <a:spcBef>
                <a:spcPts val="0"/>
              </a:spcBef>
              <a:spcAft>
                <a:spcPts val="800"/>
              </a:spcAft>
            </a:pPr>
            <a:r>
              <a:rPr lang="es-ES" sz="1500" b="1" i="1" dirty="0">
                <a:latin typeface="Calibri" panose="020F0502020204030204" pitchFamily="34" charset="0"/>
                <a:ea typeface="Calibri" panose="020F0502020204030204" pitchFamily="34" charset="0"/>
                <a:cs typeface="Times New Roman" panose="02020603050405020304" pitchFamily="18" charset="0"/>
              </a:rPr>
              <a:t>No. No creo que el gobierno pueda marcar la diferencia en ningún aspecto realmente importante.</a:t>
            </a:r>
          </a:p>
          <a:p>
            <a:pPr marL="0" marR="0">
              <a:lnSpc>
                <a:spcPct val="107000"/>
              </a:lnSpc>
              <a:spcBef>
                <a:spcPts val="0"/>
              </a:spcBef>
              <a:spcAft>
                <a:spcPts val="800"/>
              </a:spcAft>
            </a:pPr>
            <a:r>
              <a:rPr lang="es-ES" sz="1500" dirty="0">
                <a:latin typeface="Calibri" panose="020F0502020204030204" pitchFamily="34" charset="0"/>
                <a:ea typeface="Calibri" panose="020F0502020204030204" pitchFamily="34" charset="0"/>
                <a:cs typeface="Times New Roman" panose="02020603050405020304" pitchFamily="18" charset="0"/>
              </a:rPr>
              <a:t>¿Así que </a:t>
            </a:r>
            <a:r>
              <a:rPr lang="es-ES" sz="1500" dirty="0" smtClean="0">
                <a:latin typeface="Calibri" panose="020F0502020204030204" pitchFamily="34" charset="0"/>
                <a:ea typeface="Calibri" panose="020F0502020204030204" pitchFamily="34" charset="0"/>
                <a:cs typeface="Times New Roman" panose="02020603050405020304" pitchFamily="18" charset="0"/>
              </a:rPr>
              <a:t>no es políticamente </a:t>
            </a:r>
            <a:r>
              <a:rPr lang="es-ES" sz="1500" dirty="0">
                <a:latin typeface="Calibri" panose="020F0502020204030204" pitchFamily="34" charset="0"/>
                <a:ea typeface="Calibri" panose="020F0502020204030204" pitchFamily="34" charset="0"/>
                <a:cs typeface="Times New Roman" panose="02020603050405020304" pitchFamily="18" charset="0"/>
              </a:rPr>
              <a:t>activo?</a:t>
            </a:r>
          </a:p>
          <a:p>
            <a:pPr marL="0" marR="0">
              <a:lnSpc>
                <a:spcPct val="107000"/>
              </a:lnSpc>
              <a:spcBef>
                <a:spcPts val="0"/>
              </a:spcBef>
              <a:spcAft>
                <a:spcPts val="800"/>
              </a:spcAft>
            </a:pPr>
            <a:r>
              <a:rPr lang="es-ES" sz="1500" b="1" i="1" dirty="0">
                <a:latin typeface="Calibri" panose="020F0502020204030204" pitchFamily="34" charset="0"/>
                <a:ea typeface="Calibri" panose="020F0502020204030204" pitchFamily="34" charset="0"/>
                <a:cs typeface="Times New Roman" panose="02020603050405020304" pitchFamily="18" charset="0"/>
              </a:rPr>
              <a:t>En realidad no.</a:t>
            </a:r>
          </a:p>
          <a:p>
            <a:pPr marL="0" marR="0">
              <a:lnSpc>
                <a:spcPct val="107000"/>
              </a:lnSpc>
              <a:spcBef>
                <a:spcPts val="0"/>
              </a:spcBef>
              <a:spcAft>
                <a:spcPts val="800"/>
              </a:spcAft>
            </a:pPr>
            <a:r>
              <a:rPr lang="es-ES" sz="1500" dirty="0">
                <a:latin typeface="Calibri" panose="020F0502020204030204" pitchFamily="34" charset="0"/>
                <a:ea typeface="Calibri" panose="020F0502020204030204" pitchFamily="34" charset="0"/>
                <a:cs typeface="Times New Roman" panose="02020603050405020304" pitchFamily="18" charset="0"/>
              </a:rPr>
              <a:t>[Pausa, pensando] </a:t>
            </a:r>
            <a:r>
              <a:rPr lang="es-ES" sz="1500" dirty="0" smtClean="0">
                <a:latin typeface="Calibri" panose="020F0502020204030204" pitchFamily="34" charset="0"/>
                <a:ea typeface="Calibri" panose="020F0502020204030204" pitchFamily="34" charset="0"/>
                <a:cs typeface="Times New Roman" panose="02020603050405020304" pitchFamily="18" charset="0"/>
              </a:rPr>
              <a:t>Mire, </a:t>
            </a:r>
            <a:r>
              <a:rPr lang="es-ES" sz="1500" dirty="0">
                <a:latin typeface="Calibri" panose="020F0502020204030204" pitchFamily="34" charset="0"/>
                <a:ea typeface="Calibri" panose="020F0502020204030204" pitchFamily="34" charset="0"/>
                <a:cs typeface="Times New Roman" panose="02020603050405020304" pitchFamily="18" charset="0"/>
              </a:rPr>
              <a:t>no creo que lo que </a:t>
            </a:r>
            <a:r>
              <a:rPr lang="es-ES" sz="1500" dirty="0" smtClean="0">
                <a:latin typeface="Calibri" panose="020F0502020204030204" pitchFamily="34" charset="0"/>
                <a:ea typeface="Calibri" panose="020F0502020204030204" pitchFamily="34" charset="0"/>
                <a:cs typeface="Times New Roman" panose="02020603050405020304" pitchFamily="18" charset="0"/>
              </a:rPr>
              <a:t>usted cree </a:t>
            </a:r>
            <a:r>
              <a:rPr lang="es-ES" sz="1500" dirty="0">
                <a:latin typeface="Calibri" panose="020F0502020204030204" pitchFamily="34" charset="0"/>
                <a:ea typeface="Calibri" panose="020F0502020204030204" pitchFamily="34" charset="0"/>
                <a:cs typeface="Times New Roman" panose="02020603050405020304" pitchFamily="18" charset="0"/>
              </a:rPr>
              <a:t>mejore las cosas si otras personas también lo creen, pero </a:t>
            </a:r>
            <a:r>
              <a:rPr lang="es-ES" sz="1500" dirty="0" smtClean="0">
                <a:latin typeface="Calibri" panose="020F0502020204030204" pitchFamily="34" charset="0"/>
                <a:ea typeface="Calibri" panose="020F0502020204030204" pitchFamily="34" charset="0"/>
                <a:cs typeface="Times New Roman" panose="02020603050405020304" pitchFamily="18" charset="0"/>
              </a:rPr>
              <a:t>usted seguro piensa que sí.  </a:t>
            </a:r>
            <a:r>
              <a:rPr lang="es-ES" sz="1500" dirty="0">
                <a:latin typeface="Calibri" panose="020F0502020204030204" pitchFamily="34" charset="0"/>
                <a:ea typeface="Calibri" panose="020F0502020204030204" pitchFamily="34" charset="0"/>
                <a:cs typeface="Times New Roman" panose="02020603050405020304" pitchFamily="18" charset="0"/>
              </a:rPr>
              <a:t>¿Cómo </a:t>
            </a:r>
            <a:r>
              <a:rPr lang="es-ES" sz="1500" dirty="0" smtClean="0">
                <a:latin typeface="Calibri" panose="020F0502020204030204" pitchFamily="34" charset="0"/>
                <a:ea typeface="Calibri" panose="020F0502020204030204" pitchFamily="34" charset="0"/>
                <a:cs typeface="Times New Roman" panose="02020603050405020304" pitchFamily="18" charset="0"/>
              </a:rPr>
              <a:t>cree </a:t>
            </a:r>
            <a:r>
              <a:rPr lang="es-ES" sz="1500" dirty="0">
                <a:latin typeface="Calibri" panose="020F0502020204030204" pitchFamily="34" charset="0"/>
                <a:ea typeface="Calibri" panose="020F0502020204030204" pitchFamily="34" charset="0"/>
                <a:cs typeface="Times New Roman" panose="02020603050405020304" pitchFamily="18" charset="0"/>
              </a:rPr>
              <a:t>que </a:t>
            </a:r>
            <a:r>
              <a:rPr lang="es-ES" sz="1500" dirty="0" smtClean="0">
                <a:latin typeface="Calibri" panose="020F0502020204030204" pitchFamily="34" charset="0"/>
                <a:ea typeface="Calibri" panose="020F0502020204030204" pitchFamily="34" charset="0"/>
                <a:cs typeface="Times New Roman" panose="02020603050405020304" pitchFamily="18" charset="0"/>
              </a:rPr>
              <a:t>va </a:t>
            </a:r>
            <a:r>
              <a:rPr lang="es-ES" sz="1500" dirty="0">
                <a:latin typeface="Calibri" panose="020F0502020204030204" pitchFamily="34" charset="0"/>
                <a:ea typeface="Calibri" panose="020F0502020204030204" pitchFamily="34" charset="0"/>
                <a:cs typeface="Times New Roman" panose="02020603050405020304" pitchFamily="18" charset="0"/>
              </a:rPr>
              <a:t>a mejorar la sociedad o la raza humana (o proteger a los animales o el planeta) si </a:t>
            </a:r>
            <a:r>
              <a:rPr lang="es-ES" sz="1500" dirty="0" smtClean="0">
                <a:latin typeface="Calibri" panose="020F0502020204030204" pitchFamily="34" charset="0"/>
                <a:ea typeface="Calibri" panose="020F0502020204030204" pitchFamily="34" charset="0"/>
                <a:cs typeface="Times New Roman" panose="02020603050405020304" pitchFamily="18" charset="0"/>
              </a:rPr>
              <a:t>se queda </a:t>
            </a:r>
            <a:r>
              <a:rPr lang="es-ES" sz="1500" dirty="0">
                <a:latin typeface="Calibri" panose="020F0502020204030204" pitchFamily="34" charset="0"/>
                <a:ea typeface="Calibri" panose="020F0502020204030204" pitchFamily="34" charset="0"/>
                <a:cs typeface="Times New Roman" panose="02020603050405020304" pitchFamily="18" charset="0"/>
              </a:rPr>
              <a:t>sentado y no </a:t>
            </a:r>
            <a:r>
              <a:rPr lang="es-ES" sz="1500" dirty="0" smtClean="0">
                <a:latin typeface="Calibri" panose="020F0502020204030204" pitchFamily="34" charset="0"/>
                <a:ea typeface="Calibri" panose="020F0502020204030204" pitchFamily="34" charset="0"/>
                <a:cs typeface="Times New Roman" panose="02020603050405020304" pitchFamily="18" charset="0"/>
              </a:rPr>
              <a:t>participa?  Piense </a:t>
            </a:r>
            <a:r>
              <a:rPr lang="es-ES" sz="1500" dirty="0">
                <a:latin typeface="Calibri" panose="020F0502020204030204" pitchFamily="34" charset="0"/>
                <a:ea typeface="Calibri" panose="020F0502020204030204" pitchFamily="34" charset="0"/>
                <a:cs typeface="Times New Roman" panose="02020603050405020304" pitchFamily="18" charset="0"/>
              </a:rPr>
              <a:t>en los progresos que ha hecho nuestro país en los últimos 200 años: la abolición de la esclavitud, el fin de la segregación, la posibilidad de que las mujeres voten, el fin de la represión sexual, la igualdad de género.  </a:t>
            </a:r>
            <a:r>
              <a:rPr lang="es-ES" sz="1500" dirty="0" smtClean="0">
                <a:latin typeface="Calibri" panose="020F0502020204030204" pitchFamily="34" charset="0"/>
                <a:ea typeface="Calibri" panose="020F0502020204030204" pitchFamily="34" charset="0"/>
                <a:cs typeface="Times New Roman" panose="02020603050405020304" pitchFamily="18" charset="0"/>
              </a:rPr>
              <a:t>Debe </a:t>
            </a:r>
            <a:r>
              <a:rPr lang="es-ES" sz="1500" dirty="0">
                <a:latin typeface="Calibri" panose="020F0502020204030204" pitchFamily="34" charset="0"/>
                <a:ea typeface="Calibri" panose="020F0502020204030204" pitchFamily="34" charset="0"/>
                <a:cs typeface="Times New Roman" panose="02020603050405020304" pitchFamily="18" charset="0"/>
              </a:rPr>
              <a:t>saber que la mayoría de las religiones populares están haciendo los mismos progresos: como incluir a las mujeres y a los homosexuales en el clero.</a:t>
            </a:r>
          </a:p>
          <a:p>
            <a:pPr marL="0" marR="0">
              <a:lnSpc>
                <a:spcPct val="107000"/>
              </a:lnSpc>
              <a:spcBef>
                <a:spcPts val="0"/>
              </a:spcBef>
              <a:spcAft>
                <a:spcPts val="800"/>
              </a:spcAft>
            </a:pPr>
            <a:r>
              <a:rPr lang="es-ES" sz="1500" b="1" i="1" dirty="0">
                <a:latin typeface="Calibri" panose="020F0502020204030204" pitchFamily="34" charset="0"/>
                <a:ea typeface="Calibri" panose="020F0502020204030204" pitchFamily="34" charset="0"/>
                <a:cs typeface="Times New Roman" panose="02020603050405020304" pitchFamily="18" charset="0"/>
              </a:rPr>
              <a:t>Sí, y esos grupos religiosos se equivocan al hacerlo.</a:t>
            </a:r>
          </a:p>
          <a:p>
            <a:pPr marL="0" marR="0">
              <a:lnSpc>
                <a:spcPct val="107000"/>
              </a:lnSpc>
              <a:spcBef>
                <a:spcPts val="0"/>
              </a:spcBef>
              <a:spcAft>
                <a:spcPts val="800"/>
              </a:spcAft>
            </a:pPr>
            <a:r>
              <a:rPr lang="es-ES" sz="1500" dirty="0">
                <a:latin typeface="Calibri" panose="020F0502020204030204" pitchFamily="34" charset="0"/>
                <a:ea typeface="Calibri" panose="020F0502020204030204" pitchFamily="34" charset="0"/>
                <a:cs typeface="Times New Roman" panose="02020603050405020304" pitchFamily="18" charset="0"/>
              </a:rPr>
              <a:t>¿No tienen mujeres sacerdotes en su iglesia?</a:t>
            </a:r>
          </a:p>
          <a:p>
            <a:pPr marL="0" marR="0">
              <a:lnSpc>
                <a:spcPct val="107000"/>
              </a:lnSpc>
              <a:spcBef>
                <a:spcPts val="0"/>
              </a:spcBef>
              <a:spcAft>
                <a:spcPts val="800"/>
              </a:spcAft>
            </a:pPr>
            <a:r>
              <a:rPr lang="es-ES" sz="1500" b="1" i="1" dirty="0">
                <a:latin typeface="Calibri" panose="020F0502020204030204" pitchFamily="34" charset="0"/>
                <a:ea typeface="Calibri" panose="020F0502020204030204" pitchFamily="34" charset="0"/>
                <a:cs typeface="Times New Roman" panose="02020603050405020304" pitchFamily="18" charset="0"/>
              </a:rPr>
              <a:t>No, no en el sentido que usted piensa.  No tenemos mujeres en ningún papel de liderazgo público, porque simplemente seguimos la Biblia.</a:t>
            </a:r>
          </a:p>
          <a:p>
            <a:pPr marL="0" marR="0">
              <a:lnSpc>
                <a:spcPct val="107000"/>
              </a:lnSpc>
              <a:spcBef>
                <a:spcPts val="0"/>
              </a:spcBef>
              <a:spcAft>
                <a:spcPts val="800"/>
              </a:spcAft>
            </a:pPr>
            <a:r>
              <a:rPr lang="es-ES" sz="1500" dirty="0">
                <a:latin typeface="Calibri" panose="020F0502020204030204" pitchFamily="34" charset="0"/>
                <a:ea typeface="Calibri" panose="020F0502020204030204" pitchFamily="34" charset="0"/>
                <a:cs typeface="Times New Roman" panose="02020603050405020304" pitchFamily="18" charset="0"/>
              </a:rPr>
              <a:t>¡Realmente </a:t>
            </a:r>
            <a:r>
              <a:rPr lang="es-ES" sz="1500" dirty="0" smtClean="0">
                <a:latin typeface="Calibri" panose="020F0502020204030204" pitchFamily="34" charset="0"/>
                <a:ea typeface="Calibri" panose="020F0502020204030204" pitchFamily="34" charset="0"/>
                <a:cs typeface="Times New Roman" panose="02020603050405020304" pitchFamily="18" charset="0"/>
              </a:rPr>
              <a:t>está </a:t>
            </a:r>
            <a:r>
              <a:rPr lang="es-ES" sz="1500" dirty="0">
                <a:latin typeface="Calibri" panose="020F0502020204030204" pitchFamily="34" charset="0"/>
                <a:ea typeface="Calibri" panose="020F0502020204030204" pitchFamily="34" charset="0"/>
                <a:cs typeface="Times New Roman" panose="02020603050405020304" pitchFamily="18" charset="0"/>
              </a:rPr>
              <a:t>perdido en el pasado!  Probablemente tampoco </a:t>
            </a:r>
            <a:r>
              <a:rPr lang="es-ES" sz="1500" dirty="0" smtClean="0">
                <a:latin typeface="Calibri" panose="020F0502020204030204" pitchFamily="34" charset="0"/>
                <a:ea typeface="Calibri" panose="020F0502020204030204" pitchFamily="34" charset="0"/>
                <a:cs typeface="Times New Roman" panose="02020603050405020304" pitchFamily="18" charset="0"/>
              </a:rPr>
              <a:t>acepta </a:t>
            </a:r>
            <a:r>
              <a:rPr lang="es-ES" sz="1500" dirty="0">
                <a:latin typeface="Calibri" panose="020F0502020204030204" pitchFamily="34" charset="0"/>
                <a:ea typeface="Calibri" panose="020F0502020204030204" pitchFamily="34" charset="0"/>
                <a:cs typeface="Times New Roman" panose="02020603050405020304" pitchFamily="18" charset="0"/>
              </a:rPr>
              <a:t>la evolución o la "teoría" de la tierra redonda, ¿verdad?  No quiero ser </a:t>
            </a:r>
            <a:r>
              <a:rPr lang="es-ES" sz="1500" dirty="0" smtClean="0">
                <a:latin typeface="Calibri" panose="020F0502020204030204" pitchFamily="34" charset="0"/>
                <a:ea typeface="Calibri" panose="020F0502020204030204" pitchFamily="34" charset="0"/>
                <a:cs typeface="Times New Roman" panose="02020603050405020304" pitchFamily="18" charset="0"/>
              </a:rPr>
              <a:t>grosera, </a:t>
            </a:r>
            <a:r>
              <a:rPr lang="es-ES" sz="1500" dirty="0">
                <a:latin typeface="Calibri" panose="020F0502020204030204" pitchFamily="34" charset="0"/>
                <a:ea typeface="Calibri" panose="020F0502020204030204" pitchFamily="34" charset="0"/>
                <a:cs typeface="Times New Roman" panose="02020603050405020304" pitchFamily="18" charset="0"/>
              </a:rPr>
              <a:t>pero la gente que cree como </a:t>
            </a:r>
            <a:r>
              <a:rPr lang="es-ES" sz="1500" dirty="0" smtClean="0">
                <a:latin typeface="Calibri" panose="020F0502020204030204" pitchFamily="34" charset="0"/>
                <a:ea typeface="Calibri" panose="020F0502020204030204" pitchFamily="34" charset="0"/>
                <a:cs typeface="Times New Roman" panose="02020603050405020304" pitchFamily="18" charset="0"/>
              </a:rPr>
              <a:t>usted </a:t>
            </a:r>
            <a:r>
              <a:rPr lang="es-ES" sz="1500" dirty="0">
                <a:latin typeface="Calibri" panose="020F0502020204030204" pitchFamily="34" charset="0"/>
                <a:ea typeface="Calibri" panose="020F0502020204030204" pitchFamily="34" charset="0"/>
                <a:cs typeface="Times New Roman" panose="02020603050405020304" pitchFamily="18" charset="0"/>
              </a:rPr>
              <a:t>siempre ha sido una gran barrera para el progreso.  ¿Alguna vez </a:t>
            </a:r>
            <a:r>
              <a:rPr lang="es-ES" sz="1500" dirty="0" smtClean="0">
                <a:latin typeface="Calibri" panose="020F0502020204030204" pitchFamily="34" charset="0"/>
                <a:ea typeface="Calibri" panose="020F0502020204030204" pitchFamily="34" charset="0"/>
                <a:cs typeface="Times New Roman" panose="02020603050405020304" pitchFamily="18" charset="0"/>
              </a:rPr>
              <a:t>se plantea </a:t>
            </a:r>
            <a:br>
              <a:rPr lang="es-ES" sz="1500" dirty="0" smtClean="0">
                <a:latin typeface="Calibri" panose="020F0502020204030204" pitchFamily="34" charset="0"/>
                <a:ea typeface="Calibri" panose="020F0502020204030204" pitchFamily="34" charset="0"/>
                <a:cs typeface="Times New Roman" panose="02020603050405020304" pitchFamily="18" charset="0"/>
              </a:rPr>
            </a:br>
            <a:r>
              <a:rPr lang="es-ES" sz="1500" dirty="0" smtClean="0">
                <a:latin typeface="Calibri" panose="020F0502020204030204" pitchFamily="34" charset="0"/>
                <a:ea typeface="Calibri" panose="020F0502020204030204" pitchFamily="34" charset="0"/>
                <a:cs typeface="Times New Roman" panose="02020603050405020304" pitchFamily="18" charset="0"/>
              </a:rPr>
              <a:t>cambiar </a:t>
            </a:r>
            <a:r>
              <a:rPr lang="es-ES" sz="1500" dirty="0">
                <a:latin typeface="Calibri" panose="020F0502020204030204" pitchFamily="34" charset="0"/>
                <a:ea typeface="Calibri" panose="020F0502020204030204" pitchFamily="34" charset="0"/>
                <a:cs typeface="Times New Roman" panose="02020603050405020304" pitchFamily="18" charset="0"/>
              </a:rPr>
              <a:t>con los tiempos?  ¿</a:t>
            </a:r>
            <a:r>
              <a:rPr lang="es-ES" sz="1500" dirty="0" smtClean="0">
                <a:latin typeface="Calibri" panose="020F0502020204030204" pitchFamily="34" charset="0"/>
                <a:ea typeface="Calibri" panose="020F0502020204030204" pitchFamily="34" charset="0"/>
                <a:cs typeface="Times New Roman" panose="02020603050405020304" pitchFamily="18" charset="0"/>
              </a:rPr>
              <a:t>Sabe </a:t>
            </a:r>
            <a:r>
              <a:rPr lang="es-ES" sz="1500" dirty="0">
                <a:latin typeface="Calibri" panose="020F0502020204030204" pitchFamily="34" charset="0"/>
                <a:ea typeface="Calibri" panose="020F0502020204030204" pitchFamily="34" charset="0"/>
                <a:cs typeface="Times New Roman" panose="02020603050405020304" pitchFamily="18" charset="0"/>
              </a:rPr>
              <a:t>cuánto tiempo hace que lo que </a:t>
            </a:r>
            <a:r>
              <a:rPr lang="es-ES" sz="1500" dirty="0" smtClean="0">
                <a:latin typeface="Calibri" panose="020F0502020204030204" pitchFamily="34" charset="0"/>
                <a:ea typeface="Calibri" panose="020F0502020204030204" pitchFamily="34" charset="0"/>
                <a:cs typeface="Times New Roman" panose="02020603050405020304" pitchFamily="18" charset="0"/>
              </a:rPr>
              <a:t>cree </a:t>
            </a:r>
            <a:r>
              <a:rPr lang="es-ES" sz="1500" dirty="0">
                <a:latin typeface="Calibri" panose="020F0502020204030204" pitchFamily="34" charset="0"/>
                <a:ea typeface="Calibri" panose="020F0502020204030204" pitchFamily="34" charset="0"/>
                <a:cs typeface="Times New Roman" panose="02020603050405020304" pitchFamily="18" charset="0"/>
              </a:rPr>
              <a:t>es popular?</a:t>
            </a:r>
          </a:p>
          <a:p>
            <a:pPr marL="0" marR="0">
              <a:lnSpc>
                <a:spcPct val="107000"/>
              </a:lnSpc>
              <a:spcBef>
                <a:spcPts val="0"/>
              </a:spcBef>
              <a:spcAft>
                <a:spcPts val="800"/>
              </a:spcAft>
            </a:pPr>
            <a:r>
              <a:rPr lang="es-ES" sz="1500" b="1" i="1" dirty="0">
                <a:latin typeface="Calibri" panose="020F0502020204030204" pitchFamily="34" charset="0"/>
                <a:ea typeface="Calibri" panose="020F0502020204030204" pitchFamily="34" charset="0"/>
                <a:cs typeface="Times New Roman" panose="02020603050405020304" pitchFamily="18" charset="0"/>
              </a:rPr>
              <a:t>En realidad, no creo que lo que creo haya sido nunca popular.  Y no cambia.</a:t>
            </a:r>
          </a:p>
          <a:p>
            <a:pPr marL="0" marR="0">
              <a:lnSpc>
                <a:spcPct val="107000"/>
              </a:lnSpc>
              <a:spcBef>
                <a:spcPts val="0"/>
              </a:spcBef>
              <a:spcAft>
                <a:spcPts val="800"/>
              </a:spcAft>
            </a:pPr>
            <a:r>
              <a:rPr lang="es-ES" sz="1500" dirty="0">
                <a:latin typeface="Calibri" panose="020F0502020204030204" pitchFamily="34" charset="0"/>
                <a:ea typeface="Calibri" panose="020F0502020204030204" pitchFamily="34" charset="0"/>
                <a:cs typeface="Times New Roman" panose="02020603050405020304" pitchFamily="18" charset="0"/>
              </a:rPr>
              <a:t>¿Así que </a:t>
            </a:r>
            <a:r>
              <a:rPr lang="es-ES" sz="1500" dirty="0" smtClean="0">
                <a:latin typeface="Calibri" panose="020F0502020204030204" pitchFamily="34" charset="0"/>
                <a:ea typeface="Calibri" panose="020F0502020204030204" pitchFamily="34" charset="0"/>
                <a:cs typeface="Times New Roman" panose="02020603050405020304" pitchFamily="18" charset="0"/>
              </a:rPr>
              <a:t>cree </a:t>
            </a:r>
            <a:r>
              <a:rPr lang="es-ES" sz="1500" dirty="0">
                <a:latin typeface="Calibri" panose="020F0502020204030204" pitchFamily="34" charset="0"/>
                <a:ea typeface="Calibri" panose="020F0502020204030204" pitchFamily="34" charset="0"/>
                <a:cs typeface="Times New Roman" panose="02020603050405020304" pitchFamily="18" charset="0"/>
              </a:rPr>
              <a:t>en cosas que nunca han sido </a:t>
            </a:r>
            <a:r>
              <a:rPr lang="es-ES" sz="1500" dirty="0" smtClean="0">
                <a:latin typeface="Calibri" panose="020F0502020204030204" pitchFamily="34" charset="0"/>
                <a:ea typeface="Calibri" panose="020F0502020204030204" pitchFamily="34" charset="0"/>
                <a:cs typeface="Times New Roman" panose="02020603050405020304" pitchFamily="18" charset="0"/>
              </a:rPr>
              <a:t>aceptadas por la mayoría, </a:t>
            </a:r>
            <a:r>
              <a:rPr lang="es-ES" sz="1500" dirty="0">
                <a:latin typeface="Calibri" panose="020F0502020204030204" pitchFamily="34" charset="0"/>
                <a:ea typeface="Calibri" panose="020F0502020204030204" pitchFamily="34" charset="0"/>
                <a:cs typeface="Times New Roman" panose="02020603050405020304" pitchFamily="18" charset="0"/>
              </a:rPr>
              <a:t>que van en contra de la ciencia y que ni siquiera </a:t>
            </a:r>
            <a:r>
              <a:rPr lang="es-ES" sz="1500" dirty="0" smtClean="0">
                <a:latin typeface="Calibri" panose="020F0502020204030204" pitchFamily="34" charset="0"/>
                <a:ea typeface="Calibri" panose="020F0502020204030204" pitchFamily="34" charset="0"/>
                <a:cs typeface="Times New Roman" panose="02020603050405020304" pitchFamily="18" charset="0"/>
              </a:rPr>
              <a:t>entiende </a:t>
            </a:r>
            <a:r>
              <a:rPr lang="es-ES" sz="1500" dirty="0">
                <a:latin typeface="Calibri" panose="020F0502020204030204" pitchFamily="34" charset="0"/>
                <a:ea typeface="Calibri" panose="020F0502020204030204" pitchFamily="34" charset="0"/>
                <a:cs typeface="Times New Roman" panose="02020603050405020304" pitchFamily="18" charset="0"/>
              </a:rPr>
              <a:t>o </a:t>
            </a:r>
            <a:r>
              <a:rPr lang="es-ES" sz="1500" dirty="0" smtClean="0">
                <a:latin typeface="Calibri" panose="020F0502020204030204" pitchFamily="34" charset="0"/>
                <a:ea typeface="Calibri" panose="020F0502020204030204" pitchFamily="34" charset="0"/>
                <a:cs typeface="Times New Roman" panose="02020603050405020304" pitchFamily="18" charset="0"/>
              </a:rPr>
              <a:t>está </a:t>
            </a:r>
            <a:r>
              <a:rPr lang="es-ES" sz="1500" dirty="0">
                <a:latin typeface="Calibri" panose="020F0502020204030204" pitchFamily="34" charset="0"/>
                <a:ea typeface="Calibri" panose="020F0502020204030204" pitchFamily="34" charset="0"/>
                <a:cs typeface="Times New Roman" panose="02020603050405020304" pitchFamily="18" charset="0"/>
              </a:rPr>
              <a:t>de acuerdo con ellas </a:t>
            </a:r>
            <a:r>
              <a:rPr lang="es-ES" sz="1500" dirty="0" smtClean="0">
                <a:latin typeface="Calibri" panose="020F0502020204030204" pitchFamily="34" charset="0"/>
                <a:ea typeface="Calibri" panose="020F0502020204030204" pitchFamily="34" charset="0"/>
                <a:cs typeface="Times New Roman" panose="02020603050405020304" pitchFamily="18" charset="0"/>
              </a:rPr>
              <a:t>"</a:t>
            </a:r>
            <a:r>
              <a:rPr lang="es-ES" sz="1500" dirty="0" err="1" smtClean="0">
                <a:latin typeface="Calibri" panose="020F0502020204030204" pitchFamily="34" charset="0"/>
                <a:ea typeface="Calibri" panose="020F0502020204030204" pitchFamily="34" charset="0"/>
                <a:cs typeface="Times New Roman" panose="02020603050405020304" pitchFamily="18" charset="0"/>
              </a:rPr>
              <a:t>person</a:t>
            </a:r>
            <a:r>
              <a:rPr lang="es-ES" sz="1500" dirty="0" smtClean="0">
                <a:latin typeface="Calibri" panose="020F0502020204030204" pitchFamily="34" charset="0"/>
                <a:ea typeface="Calibri" panose="020F0502020204030204" pitchFamily="34" charset="0"/>
                <a:cs typeface="Times New Roman" panose="02020603050405020304" pitchFamily="18" charset="0"/>
              </a:rPr>
              <a:t>’</a:t>
            </a:r>
            <a:br>
              <a:rPr lang="es-ES" sz="1500" dirty="0" smtClean="0">
                <a:latin typeface="Calibri" panose="020F0502020204030204" pitchFamily="34" charset="0"/>
                <a:ea typeface="Calibri" panose="020F0502020204030204" pitchFamily="34" charset="0"/>
                <a:cs typeface="Times New Roman" panose="02020603050405020304" pitchFamily="18" charset="0"/>
              </a:rPr>
            </a:br>
            <a:r>
              <a:rPr lang="es-ES" sz="1500" dirty="0" err="1" smtClean="0">
                <a:latin typeface="Calibri" panose="020F0502020204030204" pitchFamily="34" charset="0"/>
                <a:ea typeface="Calibri" panose="020F0502020204030204" pitchFamily="34" charset="0"/>
                <a:cs typeface="Times New Roman" panose="02020603050405020304" pitchFamily="18" charset="0"/>
              </a:rPr>
              <a:t>almente</a:t>
            </a:r>
            <a:r>
              <a:rPr lang="es-ES" sz="1500" dirty="0">
                <a:latin typeface="Calibri" panose="020F0502020204030204" pitchFamily="34" charset="0"/>
                <a:ea typeface="Calibri" panose="020F0502020204030204" pitchFamily="34" charset="0"/>
                <a:cs typeface="Times New Roman" panose="02020603050405020304" pitchFamily="18" charset="0"/>
              </a:rPr>
              <a:t>"?  ¿Y </a:t>
            </a:r>
            <a:r>
              <a:rPr lang="es-ES" sz="1500" dirty="0" smtClean="0">
                <a:latin typeface="Calibri" panose="020F0502020204030204" pitchFamily="34" charset="0"/>
                <a:ea typeface="Calibri" panose="020F0502020204030204" pitchFamily="34" charset="0"/>
                <a:cs typeface="Times New Roman" panose="02020603050405020304" pitchFamily="18" charset="0"/>
              </a:rPr>
              <a:t>cree </a:t>
            </a:r>
            <a:r>
              <a:rPr lang="es-ES" sz="1500" dirty="0">
                <a:latin typeface="Calibri" panose="020F0502020204030204" pitchFamily="34" charset="0"/>
                <a:ea typeface="Calibri" panose="020F0502020204030204" pitchFamily="34" charset="0"/>
                <a:cs typeface="Times New Roman" panose="02020603050405020304" pitchFamily="18" charset="0"/>
              </a:rPr>
              <a:t>que todos los demás deberían creer como </a:t>
            </a:r>
            <a:r>
              <a:rPr lang="es-ES" sz="1500" dirty="0" smtClean="0">
                <a:latin typeface="Calibri" panose="020F0502020204030204" pitchFamily="34" charset="0"/>
                <a:ea typeface="Calibri" panose="020F0502020204030204" pitchFamily="34" charset="0"/>
                <a:cs typeface="Times New Roman" panose="02020603050405020304" pitchFamily="18" charset="0"/>
              </a:rPr>
              <a:t>usted?</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ES" sz="15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6" name="Rounded Rectangular Callout 5"/>
          <p:cNvSpPr>
            <a:spLocks noChangeArrowheads="1"/>
          </p:cNvSpPr>
          <p:nvPr/>
        </p:nvSpPr>
        <p:spPr bwMode="auto">
          <a:xfrm>
            <a:off x="2903538" y="180975"/>
            <a:ext cx="2789691" cy="1114425"/>
          </a:xfrm>
          <a:prstGeom prst="wedgeRoundRectCallout">
            <a:avLst>
              <a:gd name="adj1" fmla="val 47094"/>
              <a:gd name="adj2" fmla="val 76949"/>
              <a:gd name="adj3" fmla="val 16667"/>
            </a:avLst>
          </a:prstGeom>
          <a:solidFill>
            <a:srgbClr val="FFFF00">
              <a:alpha val="59999"/>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80000"/>
              </a:lnSpc>
              <a:spcBef>
                <a:spcPct val="0"/>
              </a:spcBef>
              <a:buNone/>
            </a:pPr>
            <a:r>
              <a:rPr lang="en-US" altLang="en-US" sz="1600" dirty="0" smtClean="0">
                <a:latin typeface="Arial" panose="020B0604020202020204" pitchFamily="34" charset="0"/>
              </a:rPr>
              <a:t>¿Han </a:t>
            </a:r>
            <a:r>
              <a:rPr lang="en-US" altLang="en-US" sz="1600" dirty="0" err="1">
                <a:latin typeface="Arial" panose="020B0604020202020204" pitchFamily="34" charset="0"/>
              </a:rPr>
              <a:t>mejorado</a:t>
            </a:r>
            <a:r>
              <a:rPr lang="en-US" altLang="en-US" sz="1600" dirty="0">
                <a:latin typeface="Arial" panose="020B0604020202020204" pitchFamily="34" charset="0"/>
              </a:rPr>
              <a:t> la </a:t>
            </a:r>
            <a:r>
              <a:rPr lang="en-US" altLang="en-US" sz="1600" dirty="0" err="1">
                <a:latin typeface="Arial" panose="020B0604020202020204" pitchFamily="34" charset="0"/>
              </a:rPr>
              <a:t>sociedad</a:t>
            </a:r>
            <a:r>
              <a:rPr lang="en-US" altLang="en-US" sz="1600" dirty="0">
                <a:latin typeface="Arial" panose="020B0604020202020204" pitchFamily="34" charset="0"/>
              </a:rPr>
              <a:t> </a:t>
            </a:r>
            <a:r>
              <a:rPr lang="en-US" altLang="en-US" sz="1600" dirty="0" err="1" smtClean="0">
                <a:latin typeface="Arial" panose="020B0604020202020204" pitchFamily="34" charset="0"/>
              </a:rPr>
              <a:t>todos</a:t>
            </a:r>
            <a:r>
              <a:rPr lang="en-US" altLang="en-US" sz="1600" dirty="0">
                <a:latin typeface="Arial" panose="020B0604020202020204" pitchFamily="34" charset="0"/>
              </a:rPr>
              <a:t>, o </a:t>
            </a:r>
            <a:r>
              <a:rPr lang="en-US" altLang="en-US" sz="1600" dirty="0" err="1">
                <a:latin typeface="Arial" panose="020B0604020202020204" pitchFamily="34" charset="0"/>
              </a:rPr>
              <a:t>incluso</a:t>
            </a:r>
            <a:r>
              <a:rPr lang="en-US" altLang="en-US" sz="1600" dirty="0">
                <a:latin typeface="Arial" panose="020B0604020202020204" pitchFamily="34" charset="0"/>
              </a:rPr>
              <a:t> la </a:t>
            </a:r>
            <a:r>
              <a:rPr lang="en-US" altLang="en-US" sz="1600" dirty="0" err="1">
                <a:latin typeface="Arial" panose="020B0604020202020204" pitchFamily="34" charset="0"/>
              </a:rPr>
              <a:t>mayoría</a:t>
            </a:r>
            <a:r>
              <a:rPr lang="en-US" altLang="en-US" sz="1600" dirty="0">
                <a:latin typeface="Arial" panose="020B0604020202020204" pitchFamily="34" charset="0"/>
              </a:rPr>
              <a:t> de </a:t>
            </a:r>
            <a:r>
              <a:rPr lang="en-US" altLang="en-US" sz="1600" dirty="0" err="1">
                <a:latin typeface="Arial" panose="020B0604020202020204" pitchFamily="34" charset="0"/>
              </a:rPr>
              <a:t>los</a:t>
            </a:r>
            <a:r>
              <a:rPr lang="en-US" altLang="en-US" sz="1600" dirty="0">
                <a:latin typeface="Arial" panose="020B0604020202020204" pitchFamily="34" charset="0"/>
              </a:rPr>
              <a:t> </a:t>
            </a:r>
            <a:r>
              <a:rPr lang="en-US" altLang="en-US" sz="1600" dirty="0" err="1">
                <a:latin typeface="Arial" panose="020B0604020202020204" pitchFamily="34" charset="0"/>
              </a:rPr>
              <a:t>gobiernos</a:t>
            </a:r>
            <a:r>
              <a:rPr lang="en-US" altLang="en-US" sz="1600" dirty="0">
                <a:latin typeface="Arial" panose="020B0604020202020204" pitchFamily="34" charset="0"/>
              </a:rPr>
              <a:t> a lo largo de la </a:t>
            </a:r>
            <a:r>
              <a:rPr lang="en-US" altLang="en-US" sz="1600" dirty="0" err="1">
                <a:latin typeface="Arial" panose="020B0604020202020204" pitchFamily="34" charset="0"/>
              </a:rPr>
              <a:t>historia</a:t>
            </a:r>
            <a:r>
              <a:rPr lang="en-US" altLang="en-US" sz="1600" dirty="0" smtClean="0">
                <a:latin typeface="Arial" panose="020B0604020202020204" pitchFamily="34" charset="0"/>
              </a:rPr>
              <a:t>,? </a:t>
            </a:r>
            <a:r>
              <a:rPr lang="en-US" altLang="en-US" sz="1600" dirty="0">
                <a:latin typeface="Arial" panose="020B0604020202020204" pitchFamily="34" charset="0"/>
              </a:rPr>
              <a:t>¿</a:t>
            </a:r>
            <a:r>
              <a:rPr lang="en-US" altLang="en-US" sz="1600" dirty="0" err="1">
                <a:latin typeface="Arial" panose="020B0604020202020204" pitchFamily="34" charset="0"/>
              </a:rPr>
              <a:t>Cómo</a:t>
            </a:r>
            <a:r>
              <a:rPr lang="en-US" altLang="en-US" sz="1600" dirty="0">
                <a:latin typeface="Arial" panose="020B0604020202020204" pitchFamily="34" charset="0"/>
              </a:rPr>
              <a:t> </a:t>
            </a:r>
            <a:r>
              <a:rPr lang="en-US" altLang="en-US" sz="1600" dirty="0" err="1" smtClean="0">
                <a:latin typeface="Arial" panose="020B0604020202020204" pitchFamily="34" charset="0"/>
              </a:rPr>
              <a:t>juzga</a:t>
            </a:r>
            <a:r>
              <a:rPr lang="en-US" altLang="en-US" sz="1600" dirty="0" smtClean="0">
                <a:latin typeface="Arial" panose="020B0604020202020204" pitchFamily="34" charset="0"/>
              </a:rPr>
              <a:t> </a:t>
            </a:r>
            <a:r>
              <a:rPr lang="en-US" altLang="en-US" sz="1600" dirty="0">
                <a:latin typeface="Arial" panose="020B0604020202020204" pitchFamily="34" charset="0"/>
              </a:rPr>
              <a:t>la '</a:t>
            </a:r>
            <a:r>
              <a:rPr lang="en-US" altLang="en-US" sz="1600" dirty="0" err="1">
                <a:latin typeface="Arial" panose="020B0604020202020204" pitchFamily="34" charset="0"/>
              </a:rPr>
              <a:t>mejora</a:t>
            </a:r>
            <a:r>
              <a:rPr lang="en-US" altLang="en-US" sz="1600" dirty="0">
                <a:latin typeface="Arial" panose="020B0604020202020204" pitchFamily="34" charset="0"/>
              </a:rPr>
              <a:t>'?</a:t>
            </a:r>
          </a:p>
        </p:txBody>
      </p:sp>
      <p:sp>
        <p:nvSpPr>
          <p:cNvPr id="8" name="Rounded Rectangular Callout 7"/>
          <p:cNvSpPr>
            <a:spLocks noChangeArrowheads="1"/>
          </p:cNvSpPr>
          <p:nvPr/>
        </p:nvSpPr>
        <p:spPr bwMode="auto">
          <a:xfrm>
            <a:off x="4041775" y="2916464"/>
            <a:ext cx="2261054" cy="1084036"/>
          </a:xfrm>
          <a:prstGeom prst="wedgeRoundRectCallout">
            <a:avLst>
              <a:gd name="adj1" fmla="val -119672"/>
              <a:gd name="adj2" fmla="val -36895"/>
              <a:gd name="adj3" fmla="val 16667"/>
            </a:avLst>
          </a:prstGeom>
          <a:solidFill>
            <a:srgbClr val="FFFF00">
              <a:alpha val="59999"/>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a:t>
            </a:r>
            <a:r>
              <a:rPr lang="en-US" altLang="en-US" sz="1600" dirty="0" err="1">
                <a:latin typeface="Arial" panose="020B0604020202020204" pitchFamily="34" charset="0"/>
              </a:rPr>
              <a:t>Deberían</a:t>
            </a:r>
            <a:r>
              <a:rPr lang="en-US" altLang="en-US" sz="1600" dirty="0">
                <a:latin typeface="Arial" panose="020B0604020202020204" pitchFamily="34" charset="0"/>
              </a:rPr>
              <a:t> </a:t>
            </a:r>
            <a:r>
              <a:rPr lang="en-US" altLang="en-US" sz="1600" dirty="0" err="1">
                <a:latin typeface="Arial" panose="020B0604020202020204" pitchFamily="34" charset="0"/>
              </a:rPr>
              <a:t>imponerse</a:t>
            </a:r>
            <a:r>
              <a:rPr lang="en-US" altLang="en-US" sz="1600" dirty="0">
                <a:latin typeface="Arial" panose="020B0604020202020204" pitchFamily="34" charset="0"/>
              </a:rPr>
              <a:t> o </a:t>
            </a:r>
            <a:r>
              <a:rPr lang="en-US" altLang="en-US" sz="1600" dirty="0" err="1">
                <a:latin typeface="Arial" panose="020B0604020202020204" pitchFamily="34" charset="0"/>
              </a:rPr>
              <a:t>hacerse</a:t>
            </a:r>
            <a:r>
              <a:rPr lang="en-US" altLang="en-US" sz="1600" dirty="0">
                <a:latin typeface="Arial" panose="020B0604020202020204" pitchFamily="34" charset="0"/>
              </a:rPr>
              <a:t> </a:t>
            </a:r>
            <a:r>
              <a:rPr lang="en-US" altLang="en-US" sz="1600" dirty="0" err="1">
                <a:latin typeface="Arial" panose="020B0604020202020204" pitchFamily="34" charset="0"/>
              </a:rPr>
              <a:t>cumplir</a:t>
            </a:r>
            <a:r>
              <a:rPr lang="en-US" altLang="en-US" sz="1600" dirty="0">
                <a:latin typeface="Arial" panose="020B0604020202020204" pitchFamily="34" charset="0"/>
              </a:rPr>
              <a:t> </a:t>
            </a:r>
            <a:r>
              <a:rPr lang="en-US" altLang="en-US" sz="1600" dirty="0" err="1">
                <a:latin typeface="Arial" panose="020B0604020202020204" pitchFamily="34" charset="0"/>
              </a:rPr>
              <a:t>estos</a:t>
            </a:r>
            <a:r>
              <a:rPr lang="en-US" altLang="en-US" sz="1600" dirty="0">
                <a:latin typeface="Arial" panose="020B0604020202020204" pitchFamily="34" charset="0"/>
              </a:rPr>
              <a:t> </a:t>
            </a:r>
            <a:r>
              <a:rPr lang="en-US" altLang="en-US" sz="1600" dirty="0" err="1">
                <a:latin typeface="Arial" panose="020B0604020202020204" pitchFamily="34" charset="0"/>
              </a:rPr>
              <a:t>cambios</a:t>
            </a:r>
            <a:r>
              <a:rPr lang="en-US" altLang="en-US" sz="1600" dirty="0">
                <a:latin typeface="Arial" panose="020B0604020202020204" pitchFamily="34" charset="0"/>
              </a:rPr>
              <a:t> '</a:t>
            </a:r>
            <a:r>
              <a:rPr lang="en-US" altLang="en-US" sz="1600" dirty="0" err="1">
                <a:latin typeface="Arial" panose="020B0604020202020204" pitchFamily="34" charset="0"/>
              </a:rPr>
              <a:t>progresistas</a:t>
            </a:r>
            <a:r>
              <a:rPr lang="en-US" altLang="en-US" sz="1600" dirty="0">
                <a:latin typeface="Arial" panose="020B0604020202020204" pitchFamily="34" charset="0"/>
              </a:rPr>
              <a:t>' </a:t>
            </a:r>
            <a:r>
              <a:rPr lang="en-US" altLang="en-US" sz="1600" dirty="0" err="1">
                <a:latin typeface="Arial" panose="020B0604020202020204" pitchFamily="34" charset="0"/>
              </a:rPr>
              <a:t>en</a:t>
            </a:r>
            <a:r>
              <a:rPr lang="en-US" altLang="en-US" sz="1600" dirty="0">
                <a:latin typeface="Arial" panose="020B0604020202020204" pitchFamily="34" charset="0"/>
              </a:rPr>
              <a:t> </a:t>
            </a:r>
            <a:r>
              <a:rPr lang="en-US" altLang="en-US" sz="1600" dirty="0" err="1">
                <a:latin typeface="Arial" panose="020B0604020202020204" pitchFamily="34" charset="0"/>
              </a:rPr>
              <a:t>todas</a:t>
            </a:r>
            <a:r>
              <a:rPr lang="en-US" altLang="en-US" sz="1600" dirty="0">
                <a:latin typeface="Arial" panose="020B0604020202020204" pitchFamily="34" charset="0"/>
              </a:rPr>
              <a:t> las </a:t>
            </a:r>
            <a:r>
              <a:rPr lang="en-US" altLang="en-US" sz="1600" dirty="0" err="1">
                <a:latin typeface="Arial" panose="020B0604020202020204" pitchFamily="34" charset="0"/>
              </a:rPr>
              <a:t>religiones</a:t>
            </a:r>
            <a:r>
              <a:rPr lang="en-US" altLang="en-US" sz="1600" dirty="0">
                <a:latin typeface="Arial" panose="020B0604020202020204" pitchFamily="34" charset="0"/>
              </a:rPr>
              <a:t>?</a:t>
            </a:r>
          </a:p>
        </p:txBody>
      </p:sp>
      <p:sp>
        <p:nvSpPr>
          <p:cNvPr id="10" name="Rounded Rectangular Callout 9"/>
          <p:cNvSpPr>
            <a:spLocks noChangeArrowheads="1"/>
          </p:cNvSpPr>
          <p:nvPr/>
        </p:nvSpPr>
        <p:spPr bwMode="auto">
          <a:xfrm>
            <a:off x="5693228" y="6180138"/>
            <a:ext cx="3470161" cy="677862"/>
          </a:xfrm>
          <a:prstGeom prst="wedgeRoundRectCallout">
            <a:avLst>
              <a:gd name="adj1" fmla="val -55928"/>
              <a:gd name="adj2" fmla="val 3102"/>
              <a:gd name="adj3" fmla="val 16667"/>
            </a:avLst>
          </a:prstGeom>
          <a:solidFill>
            <a:srgbClr val="FFFF00">
              <a:alpha val="59999"/>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dirty="0">
                <a:latin typeface="Arial" panose="020B0604020202020204" pitchFamily="34" charset="0"/>
              </a:rPr>
              <a:t>Entonces, ¿</a:t>
            </a:r>
            <a:r>
              <a:rPr lang="en-US" altLang="en-US" sz="1600" dirty="0" err="1">
                <a:latin typeface="Arial" panose="020B0604020202020204" pitchFamily="34" charset="0"/>
              </a:rPr>
              <a:t>es</a:t>
            </a:r>
            <a:r>
              <a:rPr lang="en-US" altLang="en-US" sz="1600" dirty="0">
                <a:latin typeface="Arial" panose="020B0604020202020204" pitchFamily="34" charset="0"/>
              </a:rPr>
              <a:t> la </a:t>
            </a:r>
            <a:r>
              <a:rPr lang="en-US" altLang="en-US" sz="1600" dirty="0" err="1">
                <a:latin typeface="Arial" panose="020B0604020202020204" pitchFamily="34" charset="0"/>
              </a:rPr>
              <a:t>opinión</a:t>
            </a:r>
            <a:r>
              <a:rPr lang="en-US" altLang="en-US" sz="1600" dirty="0">
                <a:latin typeface="Arial" panose="020B0604020202020204" pitchFamily="34" charset="0"/>
              </a:rPr>
              <a:t> de la </a:t>
            </a:r>
            <a:r>
              <a:rPr lang="en-US" altLang="en-US" sz="1600" dirty="0" err="1">
                <a:latin typeface="Arial" panose="020B0604020202020204" pitchFamily="34" charset="0"/>
              </a:rPr>
              <a:t>mayoría</a:t>
            </a:r>
            <a:r>
              <a:rPr lang="en-US" altLang="en-US" sz="1600" dirty="0">
                <a:latin typeface="Arial" panose="020B0604020202020204" pitchFamily="34" charset="0"/>
              </a:rPr>
              <a:t> y la </a:t>
            </a:r>
            <a:r>
              <a:rPr lang="en-US" altLang="en-US" sz="1600" dirty="0" err="1">
                <a:latin typeface="Arial" panose="020B0604020202020204" pitchFamily="34" charset="0"/>
              </a:rPr>
              <a:t>teoría</a:t>
            </a:r>
            <a:r>
              <a:rPr lang="en-US" altLang="en-US" sz="1600" dirty="0">
                <a:latin typeface="Arial" panose="020B0604020202020204" pitchFamily="34" charset="0"/>
              </a:rPr>
              <a:t> </a:t>
            </a:r>
            <a:r>
              <a:rPr lang="en-US" altLang="en-US" sz="1600" dirty="0" err="1">
                <a:latin typeface="Arial" panose="020B0604020202020204" pitchFamily="34" charset="0"/>
              </a:rPr>
              <a:t>científica</a:t>
            </a:r>
            <a:r>
              <a:rPr lang="en-US" altLang="en-US" sz="1600" dirty="0">
                <a:latin typeface="Arial" panose="020B0604020202020204" pitchFamily="34" charset="0"/>
              </a:rPr>
              <a:t> actual un </a:t>
            </a:r>
            <a:r>
              <a:rPr lang="en-US" altLang="en-US" sz="1600" dirty="0" err="1">
                <a:latin typeface="Arial" panose="020B0604020202020204" pitchFamily="34" charset="0"/>
              </a:rPr>
              <a:t>estándar</a:t>
            </a:r>
            <a:r>
              <a:rPr lang="en-US" altLang="en-US" sz="1600" dirty="0">
                <a:latin typeface="Arial" panose="020B0604020202020204" pitchFamily="34" charset="0"/>
              </a:rPr>
              <a:t> </a:t>
            </a:r>
            <a:r>
              <a:rPr lang="en-US" altLang="en-US" sz="1600" dirty="0" err="1">
                <a:latin typeface="Arial" panose="020B0604020202020204" pitchFamily="34" charset="0"/>
              </a:rPr>
              <a:t>confiable</a:t>
            </a:r>
            <a:r>
              <a:rPr lang="en-US" altLang="en-US" sz="1600" dirty="0">
                <a:latin typeface="Arial" panose="020B0604020202020204" pitchFamily="34" charset="0"/>
              </a:rPr>
              <a:t> e </a:t>
            </a:r>
            <a:r>
              <a:rPr lang="en-US" altLang="en-US" sz="1600" dirty="0" err="1">
                <a:latin typeface="Arial" panose="020B0604020202020204" pitchFamily="34" charset="0"/>
              </a:rPr>
              <a:t>inmutable</a:t>
            </a:r>
            <a:r>
              <a:rPr lang="en-US" altLang="en-US" sz="1600" dirty="0">
                <a:latin typeface="Arial" panose="020B0604020202020204" pitchFamily="34" charset="0"/>
              </a:rPr>
              <a:t>?</a:t>
            </a:r>
          </a:p>
        </p:txBody>
      </p:sp>
      <p:sp>
        <p:nvSpPr>
          <p:cNvPr id="11" name="Rounded Rectangular Callout 10"/>
          <p:cNvSpPr>
            <a:spLocks noChangeArrowheads="1"/>
          </p:cNvSpPr>
          <p:nvPr/>
        </p:nvSpPr>
        <p:spPr bwMode="auto">
          <a:xfrm>
            <a:off x="7237071" y="2501900"/>
            <a:ext cx="1911123" cy="1662793"/>
          </a:xfrm>
          <a:prstGeom prst="wedgeRoundRectCallout">
            <a:avLst>
              <a:gd name="adj1" fmla="val -88054"/>
              <a:gd name="adj2" fmla="val 74676"/>
              <a:gd name="adj3" fmla="val 16667"/>
            </a:avLst>
          </a:prstGeom>
          <a:solidFill>
            <a:srgbClr val="FFFF00">
              <a:alpha val="59999"/>
            </a:srgbClr>
          </a:solidFill>
          <a:ln w="9525" algn="ctr">
            <a:solidFill>
              <a:schemeClr val="tx1"/>
            </a:solidFill>
            <a:round/>
            <a:headEnd/>
            <a:tailEnd/>
          </a:ln>
        </p:spPr>
        <p:txBody>
          <a:bodyPr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buFontTx/>
              <a:buNone/>
            </a:pPr>
            <a:r>
              <a:rPr lang="en-US" altLang="en-US" sz="1600">
                <a:latin typeface="Arial" panose="020B0604020202020204" pitchFamily="34" charset="0"/>
              </a:rPr>
              <a:t>¿Son la evolución (que no observamos directamente) y la "tierra redonda" realmente equivalentes como teorías?</a:t>
            </a:r>
          </a:p>
        </p:txBody>
      </p:sp>
      <p:sp>
        <p:nvSpPr>
          <p:cNvPr id="12" name="Rounded Rectangular Callout 11"/>
          <p:cNvSpPr>
            <a:spLocks noChangeArrowheads="1"/>
          </p:cNvSpPr>
          <p:nvPr/>
        </p:nvSpPr>
        <p:spPr bwMode="auto">
          <a:xfrm>
            <a:off x="7215300" y="36513"/>
            <a:ext cx="1911577" cy="2465387"/>
          </a:xfrm>
          <a:prstGeom prst="wedgeRoundRectCallout">
            <a:avLst>
              <a:gd name="adj1" fmla="val -65384"/>
              <a:gd name="adj2" fmla="val 41426"/>
              <a:gd name="adj3" fmla="val 16667"/>
            </a:avLst>
          </a:prstGeom>
          <a:solidFill>
            <a:srgbClr val="FFFF00">
              <a:alpha val="59999"/>
            </a:srgbClr>
          </a:solidFill>
          <a:ln w="9525" algn="ctr">
            <a:solidFill>
              <a:schemeClr val="tx1"/>
            </a:solidFill>
            <a:round/>
            <a:headEnd/>
            <a:tailEnd/>
          </a:ln>
        </p:spPr>
        <p:txBody>
          <a:bodyPr lIns="0" t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spcAft>
                <a:spcPts val="600"/>
              </a:spcAft>
              <a:buFontTx/>
              <a:buNone/>
            </a:pPr>
            <a:r>
              <a:rPr lang="en-US" altLang="en-US" sz="1600" dirty="0">
                <a:latin typeface="Arial" panose="020B0604020202020204" pitchFamily="34" charset="0"/>
              </a:rPr>
              <a:t>¿</a:t>
            </a:r>
            <a:r>
              <a:rPr lang="en-US" altLang="en-US" sz="1600" dirty="0" err="1">
                <a:latin typeface="Arial" panose="020B0604020202020204" pitchFamily="34" charset="0"/>
              </a:rPr>
              <a:t>Sobre</a:t>
            </a:r>
            <a:r>
              <a:rPr lang="en-US" altLang="en-US" sz="1600" dirty="0">
                <a:latin typeface="Arial" panose="020B0604020202020204" pitchFamily="34" charset="0"/>
              </a:rPr>
              <a:t> </a:t>
            </a:r>
            <a:r>
              <a:rPr lang="en-US" altLang="en-US" sz="1600" dirty="0" err="1">
                <a:latin typeface="Arial" panose="020B0604020202020204" pitchFamily="34" charset="0"/>
              </a:rPr>
              <a:t>qué</a:t>
            </a:r>
            <a:r>
              <a:rPr lang="en-US" altLang="en-US" sz="1600" dirty="0">
                <a:latin typeface="Arial" panose="020B0604020202020204" pitchFamily="34" charset="0"/>
              </a:rPr>
              <a:t> base son </a:t>
            </a:r>
            <a:r>
              <a:rPr lang="en-US" altLang="en-US" sz="1600" dirty="0" err="1">
                <a:latin typeface="Arial" panose="020B0604020202020204" pitchFamily="34" charset="0"/>
              </a:rPr>
              <a:t>estos</a:t>
            </a:r>
            <a:r>
              <a:rPr lang="en-US" altLang="en-US" sz="1600" dirty="0">
                <a:latin typeface="Arial" panose="020B0604020202020204" pitchFamily="34" charset="0"/>
              </a:rPr>
              <a:t> "</a:t>
            </a:r>
            <a:r>
              <a:rPr lang="en-US" altLang="en-US" sz="1600" dirty="0" err="1">
                <a:latin typeface="Arial" panose="020B0604020202020204" pitchFamily="34" charset="0"/>
              </a:rPr>
              <a:t>malos</a:t>
            </a:r>
            <a:r>
              <a:rPr lang="en-US" altLang="en-US" sz="1600" dirty="0">
                <a:latin typeface="Arial" panose="020B0604020202020204" pitchFamily="34" charset="0"/>
              </a:rPr>
              <a:t>"?</a:t>
            </a:r>
          </a:p>
          <a:p>
            <a:pPr algn="l" rtl="0">
              <a:lnSpc>
                <a:spcPct val="80000"/>
              </a:lnSpc>
              <a:spcBef>
                <a:spcPct val="0"/>
              </a:spcBef>
              <a:spcAft>
                <a:spcPts val="600"/>
              </a:spcAft>
              <a:buFontTx/>
              <a:buNone/>
            </a:pPr>
            <a:r>
              <a:rPr lang="en-US" altLang="en-US" sz="1600" dirty="0">
                <a:latin typeface="Arial" panose="020B0604020202020204" pitchFamily="34" charset="0"/>
              </a:rPr>
              <a:t>¿Han </a:t>
            </a:r>
            <a:r>
              <a:rPr lang="en-US" altLang="en-US" sz="1600" dirty="0" err="1">
                <a:latin typeface="Arial" panose="020B0604020202020204" pitchFamily="34" charset="0"/>
              </a:rPr>
              <a:t>sido</a:t>
            </a:r>
            <a:r>
              <a:rPr lang="en-US" altLang="en-US" sz="1600" dirty="0">
                <a:latin typeface="Arial" panose="020B0604020202020204" pitchFamily="34" charset="0"/>
              </a:rPr>
              <a:t> </a:t>
            </a:r>
            <a:r>
              <a:rPr lang="en-US" altLang="en-US" sz="1600" dirty="0" err="1">
                <a:latin typeface="Arial" panose="020B0604020202020204" pitchFamily="34" charset="0"/>
              </a:rPr>
              <a:t>eliminados</a:t>
            </a:r>
            <a:r>
              <a:rPr lang="en-US" altLang="en-US" sz="1600" dirty="0">
                <a:latin typeface="Arial" panose="020B0604020202020204" pitchFamily="34" charset="0"/>
              </a:rPr>
              <a:t> </a:t>
            </a:r>
            <a:r>
              <a:rPr lang="en-US" altLang="en-US" sz="1600" dirty="0" err="1">
                <a:latin typeface="Arial" panose="020B0604020202020204" pitchFamily="34" charset="0"/>
              </a:rPr>
              <a:t>en</a:t>
            </a:r>
            <a:r>
              <a:rPr lang="en-US" altLang="en-US" sz="1600" dirty="0">
                <a:latin typeface="Arial" panose="020B0604020202020204" pitchFamily="34" charset="0"/>
              </a:rPr>
              <a:t> </a:t>
            </a:r>
            <a:r>
              <a:rPr lang="en-US" altLang="en-US" sz="1600" dirty="0" err="1">
                <a:latin typeface="Arial" panose="020B0604020202020204" pitchFamily="34" charset="0"/>
              </a:rPr>
              <a:t>todo</a:t>
            </a:r>
            <a:r>
              <a:rPr lang="en-US" altLang="en-US" sz="1600" dirty="0">
                <a:latin typeface="Arial" panose="020B0604020202020204" pitchFamily="34" charset="0"/>
              </a:rPr>
              <a:t> el </a:t>
            </a:r>
            <a:r>
              <a:rPr lang="en-US" altLang="en-US" sz="1600" dirty="0" err="1">
                <a:latin typeface="Arial" panose="020B0604020202020204" pitchFamily="34" charset="0"/>
              </a:rPr>
              <a:t>mundo</a:t>
            </a:r>
            <a:r>
              <a:rPr lang="en-US" altLang="en-US" sz="1600" dirty="0">
                <a:latin typeface="Arial" panose="020B0604020202020204" pitchFamily="34" charset="0"/>
              </a:rPr>
              <a:t>?</a:t>
            </a:r>
          </a:p>
          <a:p>
            <a:pPr>
              <a:lnSpc>
                <a:spcPct val="80000"/>
              </a:lnSpc>
              <a:spcBef>
                <a:spcPct val="0"/>
              </a:spcBef>
              <a:spcAft>
                <a:spcPts val="600"/>
              </a:spcAft>
              <a:buNone/>
            </a:pPr>
            <a:r>
              <a:rPr lang="en-US" altLang="en-US" sz="1600" dirty="0" smtClean="0">
                <a:latin typeface="Arial" panose="020B0604020202020204" pitchFamily="34" charset="0"/>
              </a:rPr>
              <a:t>¿</a:t>
            </a:r>
            <a:r>
              <a:rPr lang="en-US" altLang="en-US" sz="1600" dirty="0" err="1" smtClean="0">
                <a:latin typeface="Arial" panose="020B0604020202020204" pitchFamily="34" charset="0"/>
              </a:rPr>
              <a:t>Sugieren</a:t>
            </a:r>
            <a:r>
              <a:rPr lang="en-US" altLang="en-US" sz="1600" dirty="0" smtClean="0">
                <a:latin typeface="Arial" panose="020B0604020202020204" pitchFamily="34" charset="0"/>
              </a:rPr>
              <a:t> </a:t>
            </a:r>
            <a:r>
              <a:rPr lang="en-US" altLang="en-US" sz="1600" dirty="0" err="1" smtClean="0">
                <a:latin typeface="Arial" panose="020B0604020202020204" pitchFamily="34" charset="0"/>
              </a:rPr>
              <a:t>estos</a:t>
            </a:r>
            <a:r>
              <a:rPr lang="en-US" altLang="en-US" sz="1600" dirty="0" smtClean="0">
                <a:latin typeface="Arial" panose="020B0604020202020204" pitchFamily="34" charset="0"/>
              </a:rPr>
              <a:t> </a:t>
            </a:r>
            <a:r>
              <a:rPr lang="en-US" altLang="en-US" sz="1600" dirty="0" err="1">
                <a:latin typeface="Arial" panose="020B0604020202020204" pitchFamily="34" charset="0"/>
              </a:rPr>
              <a:t>ejemplos</a:t>
            </a:r>
            <a:r>
              <a:rPr lang="en-US" altLang="en-US" sz="1600" dirty="0">
                <a:latin typeface="Arial" panose="020B0604020202020204" pitchFamily="34" charset="0"/>
              </a:rPr>
              <a:t> de </a:t>
            </a:r>
            <a:r>
              <a:rPr lang="en-US" altLang="en-US" sz="1600" dirty="0" err="1">
                <a:latin typeface="Arial" panose="020B0604020202020204" pitchFamily="34" charset="0"/>
              </a:rPr>
              <a:t>cosas</a:t>
            </a:r>
            <a:r>
              <a:rPr lang="en-US" altLang="en-US" sz="1600" dirty="0">
                <a:latin typeface="Arial" panose="020B0604020202020204" pitchFamily="34" charset="0"/>
              </a:rPr>
              <a:t> </a:t>
            </a:r>
            <a:r>
              <a:rPr lang="en-US" altLang="en-US" sz="1600" dirty="0" err="1">
                <a:latin typeface="Arial" panose="020B0604020202020204" pitchFamily="34" charset="0"/>
              </a:rPr>
              <a:t>malas</a:t>
            </a:r>
            <a:r>
              <a:rPr lang="en-US" altLang="en-US" sz="1600" dirty="0">
                <a:latin typeface="Arial" panose="020B0604020202020204" pitchFamily="34" charset="0"/>
              </a:rPr>
              <a:t> </a:t>
            </a:r>
            <a:r>
              <a:rPr lang="en-US" altLang="en-US" sz="1600" dirty="0" smtClean="0">
                <a:latin typeface="Arial" panose="020B0604020202020204" pitchFamily="34" charset="0"/>
              </a:rPr>
              <a:t>que </a:t>
            </a:r>
            <a:r>
              <a:rPr lang="en-US" altLang="en-US" sz="1600" dirty="0" err="1">
                <a:latin typeface="Arial" panose="020B0604020202020204" pitchFamily="34" charset="0"/>
              </a:rPr>
              <a:t>algo</a:t>
            </a:r>
            <a:r>
              <a:rPr lang="en-US" altLang="en-US" sz="1600" dirty="0">
                <a:latin typeface="Arial" panose="020B0604020202020204" pitchFamily="34" charset="0"/>
              </a:rPr>
              <a:t> </a:t>
            </a:r>
            <a:r>
              <a:rPr lang="en-US" altLang="en-US" sz="1600" dirty="0" err="1">
                <a:latin typeface="Arial" panose="020B0604020202020204" pitchFamily="34" charset="0"/>
              </a:rPr>
              <a:t>omnipresente</a:t>
            </a:r>
            <a:r>
              <a:rPr lang="en-US" altLang="en-US" sz="1600" dirty="0">
                <a:latin typeface="Arial" panose="020B0604020202020204" pitchFamily="34" charset="0"/>
              </a:rPr>
              <a:t> y </a:t>
            </a:r>
            <a:r>
              <a:rPr lang="en-US" altLang="en-US" sz="1600" dirty="0" err="1">
                <a:latin typeface="Arial" panose="020B0604020202020204" pitchFamily="34" charset="0"/>
              </a:rPr>
              <a:t>permanente</a:t>
            </a:r>
            <a:r>
              <a:rPr lang="en-US" altLang="en-US" sz="1600" dirty="0">
                <a:latin typeface="Arial" panose="020B0604020202020204" pitchFamily="34" charset="0"/>
              </a:rPr>
              <a:t> </a:t>
            </a:r>
            <a:r>
              <a:rPr lang="en-US" altLang="en-US" sz="1600" dirty="0" err="1">
                <a:latin typeface="Arial" panose="020B0604020202020204" pitchFamily="34" charset="0"/>
              </a:rPr>
              <a:t>está</a:t>
            </a:r>
            <a:r>
              <a:rPr lang="en-US" altLang="en-US" sz="1600" dirty="0">
                <a:latin typeface="Arial" panose="020B0604020202020204" pitchFamily="34" charset="0"/>
              </a:rPr>
              <a:t> mal </a:t>
            </a:r>
            <a:r>
              <a:rPr lang="en-US" altLang="en-US" sz="1600" dirty="0" err="1">
                <a:latin typeface="Arial" panose="020B0604020202020204" pitchFamily="34" charset="0"/>
              </a:rPr>
              <a:t>en</a:t>
            </a:r>
            <a:r>
              <a:rPr lang="en-US" altLang="en-US" sz="1600" dirty="0">
                <a:latin typeface="Arial" panose="020B0604020202020204" pitchFamily="34" charset="0"/>
              </a:rPr>
              <a:t> el </a:t>
            </a:r>
            <a:r>
              <a:rPr lang="en-US" altLang="en-US" sz="1600" dirty="0" err="1">
                <a:latin typeface="Arial" panose="020B0604020202020204" pitchFamily="34" charset="0"/>
              </a:rPr>
              <a:t>mundo</a:t>
            </a:r>
            <a:r>
              <a:rPr lang="en-US" altLang="en-US" sz="1600" dirty="0">
                <a:latin typeface="Arial" panose="020B0604020202020204" pitchFamily="34" charset="0"/>
              </a:rPr>
              <a:t>?</a:t>
            </a:r>
          </a:p>
        </p:txBody>
      </p:sp>
      <p:sp>
        <p:nvSpPr>
          <p:cNvPr id="9" name="Rounded Rectangular Callout 8"/>
          <p:cNvSpPr>
            <a:spLocks noChangeArrowheads="1"/>
          </p:cNvSpPr>
          <p:nvPr/>
        </p:nvSpPr>
        <p:spPr bwMode="auto">
          <a:xfrm>
            <a:off x="7369629" y="4190999"/>
            <a:ext cx="1774370" cy="805544"/>
          </a:xfrm>
          <a:prstGeom prst="wedgeRoundRectCallout">
            <a:avLst>
              <a:gd name="adj1" fmla="val -107458"/>
              <a:gd name="adj2" fmla="val 71842"/>
              <a:gd name="adj3" fmla="val 16667"/>
            </a:avLst>
          </a:prstGeom>
          <a:solidFill>
            <a:srgbClr val="FFFF00">
              <a:alpha val="59999"/>
            </a:srgbClr>
          </a:solidFill>
          <a:ln w="9525" algn="ctr">
            <a:solidFill>
              <a:schemeClr val="tx1"/>
            </a:solidFill>
            <a:round/>
            <a:headEnd/>
            <a:tailEnd/>
          </a:ln>
        </p:spPr>
        <p:txBody>
          <a:bodyPr lIns="0" t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spcAft>
                <a:spcPts val="600"/>
              </a:spcAft>
              <a:buFontTx/>
              <a:buNone/>
            </a:pPr>
            <a:r>
              <a:rPr lang="en-US" altLang="en-US" sz="1600" dirty="0">
                <a:latin typeface="Arial" panose="020B0604020202020204" pitchFamily="34" charset="0"/>
              </a:rPr>
              <a:t>¿</a:t>
            </a:r>
            <a:r>
              <a:rPr lang="en-US" altLang="en-US" sz="1600" dirty="0" err="1">
                <a:latin typeface="Arial" panose="020B0604020202020204" pitchFamily="34" charset="0"/>
              </a:rPr>
              <a:t>Cómo</a:t>
            </a:r>
            <a:r>
              <a:rPr lang="en-US" altLang="en-US" sz="1600" dirty="0">
                <a:latin typeface="Arial" panose="020B0604020202020204" pitchFamily="34" charset="0"/>
              </a:rPr>
              <a:t> </a:t>
            </a:r>
            <a:r>
              <a:rPr lang="en-US" altLang="en-US" sz="1600" dirty="0" err="1">
                <a:latin typeface="Arial" panose="020B0604020202020204" pitchFamily="34" charset="0"/>
              </a:rPr>
              <a:t>sabremos</a:t>
            </a:r>
            <a:r>
              <a:rPr lang="en-US" altLang="en-US" sz="1600" dirty="0">
                <a:latin typeface="Arial" panose="020B0604020202020204" pitchFamily="34" charset="0"/>
              </a:rPr>
              <a:t> </a:t>
            </a:r>
            <a:r>
              <a:rPr lang="en-US" altLang="en-US" sz="1600" dirty="0" err="1">
                <a:latin typeface="Arial" panose="020B0604020202020204" pitchFamily="34" charset="0"/>
              </a:rPr>
              <a:t>cuando</a:t>
            </a:r>
            <a:r>
              <a:rPr lang="en-US" altLang="en-US" sz="1600" dirty="0">
                <a:latin typeface="Arial" panose="020B0604020202020204" pitchFamily="34" charset="0"/>
              </a:rPr>
              <a:t> la </a:t>
            </a:r>
            <a:r>
              <a:rPr lang="en-US" altLang="en-US" sz="1600" dirty="0" err="1">
                <a:latin typeface="Arial" panose="020B0604020202020204" pitchFamily="34" charset="0"/>
              </a:rPr>
              <a:t>ciencia</a:t>
            </a:r>
            <a:r>
              <a:rPr lang="en-US" altLang="en-US" sz="1600" dirty="0">
                <a:latin typeface="Arial" panose="020B0604020202020204" pitchFamily="34" charset="0"/>
              </a:rPr>
              <a:t> </a:t>
            </a:r>
            <a:r>
              <a:rPr lang="en-US" altLang="en-US" sz="1600" dirty="0" err="1">
                <a:latin typeface="Arial" panose="020B0604020202020204" pitchFamily="34" charset="0"/>
              </a:rPr>
              <a:t>finalmente</a:t>
            </a:r>
            <a:r>
              <a:rPr lang="en-US" altLang="en-US" sz="1600" dirty="0">
                <a:latin typeface="Arial" panose="020B0604020202020204" pitchFamily="34" charset="0"/>
              </a:rPr>
              <a:t> </a:t>
            </a:r>
            <a:r>
              <a:rPr lang="en-US" altLang="en-US" sz="1600" dirty="0" err="1">
                <a:latin typeface="Arial" panose="020B0604020202020204" pitchFamily="34" charset="0"/>
              </a:rPr>
              <a:t>haya</a:t>
            </a:r>
            <a:r>
              <a:rPr lang="en-US" altLang="en-US" sz="1600" dirty="0">
                <a:latin typeface="Arial" panose="020B0604020202020204" pitchFamily="34" charset="0"/>
              </a:rPr>
              <a:t> </a:t>
            </a:r>
            <a:r>
              <a:rPr lang="en-US" altLang="en-US" sz="1600" dirty="0" err="1">
                <a:latin typeface="Arial" panose="020B0604020202020204" pitchFamily="34" charset="0"/>
              </a:rPr>
              <a:t>acertado</a:t>
            </a:r>
            <a:r>
              <a:rPr lang="en-US" altLang="en-US" sz="1600" dirty="0">
                <a:latin typeface="Arial" panose="020B0604020202020204" pitchFamily="34" charset="0"/>
              </a:rPr>
              <a:t>?</a:t>
            </a:r>
          </a:p>
        </p:txBody>
      </p:sp>
      <p:sp>
        <p:nvSpPr>
          <p:cNvPr id="24884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481857D-DDDB-4693-B582-0F474F019CB3}" type="slidenum">
              <a:rPr lang="en-US" altLang="en-US" sz="1400"/>
              <a:pPr algn="l" rtl="0">
                <a:spcBef>
                  <a:spcPct val="0"/>
                </a:spcBef>
                <a:buFontTx/>
                <a:buNone/>
              </a:pPr>
              <a:t>208</a:t>
            </a:fld>
            <a:endParaRPr lang="en-US" altLang="en-US" sz="1400"/>
          </a:p>
        </p:txBody>
      </p:sp>
      <p:sp>
        <p:nvSpPr>
          <p:cNvPr id="13" name="Rounded Rectangular Callout 12"/>
          <p:cNvSpPr>
            <a:spLocks noChangeArrowheads="1"/>
          </p:cNvSpPr>
          <p:nvPr/>
        </p:nvSpPr>
        <p:spPr bwMode="auto">
          <a:xfrm>
            <a:off x="6770913" y="4996542"/>
            <a:ext cx="2373087" cy="1183595"/>
          </a:xfrm>
          <a:prstGeom prst="wedgeRoundRectCallout">
            <a:avLst>
              <a:gd name="adj1" fmla="val -63086"/>
              <a:gd name="adj2" fmla="val -15092"/>
              <a:gd name="adj3" fmla="val 16667"/>
            </a:avLst>
          </a:prstGeom>
          <a:solidFill>
            <a:srgbClr val="FFFF00">
              <a:alpha val="59999"/>
            </a:srgbClr>
          </a:solidFill>
          <a:ln w="9525" algn="ctr">
            <a:solidFill>
              <a:schemeClr val="tx1"/>
            </a:solidFill>
            <a:round/>
            <a:headEnd/>
            <a:tailEnd/>
          </a:ln>
        </p:spPr>
        <p:txBody>
          <a:bodyPr lIns="18288" t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80000"/>
              </a:lnSpc>
              <a:spcBef>
                <a:spcPct val="0"/>
              </a:spcBef>
              <a:spcAft>
                <a:spcPts val="600"/>
              </a:spcAft>
              <a:buFontTx/>
              <a:buNone/>
            </a:pPr>
            <a:r>
              <a:rPr lang="en-US" altLang="en-US" sz="1600" dirty="0">
                <a:latin typeface="Arial" panose="020B0604020202020204" pitchFamily="34" charset="0"/>
              </a:rPr>
              <a:t>¿Ha </a:t>
            </a:r>
            <a:r>
              <a:rPr lang="en-US" altLang="en-US" sz="1600" dirty="0" err="1">
                <a:latin typeface="Arial" panose="020B0604020202020204" pitchFamily="34" charset="0"/>
              </a:rPr>
              <a:t>habido</a:t>
            </a:r>
            <a:r>
              <a:rPr lang="en-US" altLang="en-US" sz="1600" dirty="0">
                <a:latin typeface="Arial" panose="020B0604020202020204" pitchFamily="34" charset="0"/>
              </a:rPr>
              <a:t> </a:t>
            </a:r>
            <a:r>
              <a:rPr lang="en-US" altLang="en-US" sz="1600" dirty="0" err="1">
                <a:latin typeface="Arial" panose="020B0604020202020204" pitchFamily="34" charset="0"/>
              </a:rPr>
              <a:t>alguna</a:t>
            </a:r>
            <a:r>
              <a:rPr lang="en-US" altLang="en-US" sz="1600" dirty="0">
                <a:latin typeface="Arial" panose="020B0604020202020204" pitchFamily="34" charset="0"/>
              </a:rPr>
              <a:t> </a:t>
            </a:r>
            <a:r>
              <a:rPr lang="en-US" altLang="en-US" sz="1600" dirty="0" err="1">
                <a:latin typeface="Arial" panose="020B0604020202020204" pitchFamily="34" charset="0"/>
              </a:rPr>
              <a:t>vez</a:t>
            </a:r>
            <a:r>
              <a:rPr lang="en-US" altLang="en-US" sz="1600" dirty="0">
                <a:latin typeface="Arial" panose="020B0604020202020204" pitchFamily="34" charset="0"/>
              </a:rPr>
              <a:t> </a:t>
            </a:r>
            <a:r>
              <a:rPr lang="en-US" altLang="en-US" sz="1600" dirty="0" err="1">
                <a:latin typeface="Arial" panose="020B0604020202020204" pitchFamily="34" charset="0"/>
              </a:rPr>
              <a:t>ejemplos</a:t>
            </a:r>
            <a:r>
              <a:rPr lang="en-US" altLang="en-US" sz="1600" dirty="0">
                <a:latin typeface="Arial" panose="020B0604020202020204" pitchFamily="34" charset="0"/>
              </a:rPr>
              <a:t> </a:t>
            </a:r>
            <a:r>
              <a:rPr lang="en-US" altLang="en-US" sz="1600" dirty="0" err="1">
                <a:latin typeface="Arial" panose="020B0604020202020204" pitchFamily="34" charset="0"/>
              </a:rPr>
              <a:t>en</a:t>
            </a:r>
            <a:r>
              <a:rPr lang="en-US" altLang="en-US" sz="1600" dirty="0">
                <a:latin typeface="Arial" panose="020B0604020202020204" pitchFamily="34" charset="0"/>
              </a:rPr>
              <a:t> la historia </a:t>
            </a:r>
            <a:r>
              <a:rPr lang="en-US" altLang="en-US" sz="1600" dirty="0" err="1">
                <a:latin typeface="Arial" panose="020B0604020202020204" pitchFamily="34" charset="0"/>
              </a:rPr>
              <a:t>en</a:t>
            </a:r>
            <a:r>
              <a:rPr lang="en-US" altLang="en-US" sz="1600" dirty="0">
                <a:latin typeface="Arial" panose="020B0604020202020204" pitchFamily="34" charset="0"/>
              </a:rPr>
              <a:t> </a:t>
            </a:r>
            <a:r>
              <a:rPr lang="en-US" altLang="en-US" sz="1600" dirty="0" err="1">
                <a:latin typeface="Arial" panose="020B0604020202020204" pitchFamily="34" charset="0"/>
              </a:rPr>
              <a:t>los</a:t>
            </a:r>
            <a:r>
              <a:rPr lang="en-US" altLang="en-US" sz="1600" dirty="0">
                <a:latin typeface="Arial" panose="020B0604020202020204" pitchFamily="34" charset="0"/>
              </a:rPr>
              <a:t> que lo que era popular </a:t>
            </a:r>
            <a:r>
              <a:rPr lang="en-US" altLang="en-US" sz="1600" dirty="0" err="1">
                <a:latin typeface="Arial" panose="020B0604020202020204" pitchFamily="34" charset="0"/>
              </a:rPr>
              <a:t>resultó</a:t>
            </a:r>
            <a:r>
              <a:rPr lang="en-US" altLang="en-US" sz="1600" dirty="0">
                <a:latin typeface="Arial" panose="020B0604020202020204" pitchFamily="34" charset="0"/>
              </a:rPr>
              <a:t> </a:t>
            </a:r>
            <a:r>
              <a:rPr lang="en-US" altLang="en-US" sz="1600" dirty="0" err="1">
                <a:latin typeface="Arial" panose="020B0604020202020204" pitchFamily="34" charset="0"/>
              </a:rPr>
              <a:t>ser</a:t>
            </a:r>
            <a:r>
              <a:rPr lang="en-US" altLang="en-US" sz="1600" dirty="0">
                <a:latin typeface="Arial" panose="020B0604020202020204" pitchFamily="34" charset="0"/>
              </a:rPr>
              <a:t> </a:t>
            </a:r>
            <a:r>
              <a:rPr lang="en-US" altLang="en-US" sz="1600" dirty="0" err="1">
                <a:latin typeface="Arial" panose="020B0604020202020204" pitchFamily="34" charset="0"/>
              </a:rPr>
              <a:t>realmente</a:t>
            </a:r>
            <a:r>
              <a:rPr lang="en-US" altLang="en-US" sz="1600" dirty="0">
                <a:latin typeface="Arial" panose="020B0604020202020204" pitchFamily="34" charset="0"/>
              </a:rPr>
              <a:t> </a:t>
            </a:r>
            <a:r>
              <a:rPr lang="en-US" altLang="en-US" sz="1600" dirty="0" err="1">
                <a:latin typeface="Arial" panose="020B0604020202020204" pitchFamily="34" charset="0"/>
              </a:rPr>
              <a:t>dañino</a:t>
            </a:r>
            <a:r>
              <a:rPr lang="en-US" altLang="en-US" sz="1600" dirty="0">
                <a:latin typeface="Arial" panose="020B0604020202020204" pitchFamily="34" charset="0"/>
              </a:rPr>
              <a:t>?</a:t>
            </a:r>
          </a:p>
        </p:txBody>
      </p:sp>
    </p:spTree>
    <p:extLst>
      <p:ext uri="{BB962C8B-B14F-4D97-AF65-F5344CB8AC3E}">
        <p14:creationId xmlns:p14="http://schemas.microsoft.com/office/powerpoint/2010/main" val="364108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9" grpId="0" animBg="1"/>
      <p:bldP spid="13"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0"/>
            <a:ext cx="9177338" cy="739775"/>
          </a:xfrm>
        </p:spPr>
        <p:txBody>
          <a:bodyPr/>
          <a:lstStyle/>
          <a:p>
            <a:pPr rtl="0">
              <a:defRPr/>
            </a:pPr>
            <a:r>
              <a:rPr lang="en-US" dirty="0"/>
              <a:t>Más preguntas sobre el bien y el mal</a:t>
            </a:r>
          </a:p>
        </p:txBody>
      </p:sp>
      <p:sp>
        <p:nvSpPr>
          <p:cNvPr id="3" name="Content Placeholder 2"/>
          <p:cNvSpPr>
            <a:spLocks noGrp="1"/>
          </p:cNvSpPr>
          <p:nvPr>
            <p:ph idx="1"/>
          </p:nvPr>
        </p:nvSpPr>
        <p:spPr>
          <a:xfrm>
            <a:off x="82550" y="882650"/>
            <a:ext cx="9061450" cy="5895975"/>
          </a:xfrm>
        </p:spPr>
        <p:txBody>
          <a:bodyPr>
            <a:normAutofit fontScale="85000" lnSpcReduction="10000"/>
          </a:bodyPr>
          <a:lstStyle/>
          <a:p>
            <a:pPr algn="l" rtl="0">
              <a:defRPr/>
            </a:pPr>
            <a:r>
              <a:rPr lang="en-US" dirty="0"/>
              <a:t>¿Sobre qué base está mal prohibir el matrimonio homosexual y restringir los abortos?</a:t>
            </a:r>
          </a:p>
          <a:p>
            <a:pPr algn="l" rtl="0">
              <a:defRPr/>
            </a:pPr>
            <a:r>
              <a:rPr lang="en-US" dirty="0"/>
              <a:t>¿Sería incorrecto no castigar a las personas </a:t>
            </a:r>
            <a:r>
              <a:rPr lang="en-US" dirty="0" err="1"/>
              <a:t>por</a:t>
            </a:r>
            <a:r>
              <a:rPr lang="en-US" dirty="0"/>
              <a:t> delitos como asalto o robo?</a:t>
            </a:r>
          </a:p>
          <a:p>
            <a:pPr algn="l" rtl="0">
              <a:defRPr/>
            </a:pPr>
            <a:r>
              <a:rPr lang="en-US" dirty="0"/>
              <a:t>¿Sería igualmente incorrecto controlar (o no castigar) a los animales de manera similar? Si no, ¿</a:t>
            </a:r>
            <a:r>
              <a:rPr lang="en-US" dirty="0" err="1"/>
              <a:t>por</a:t>
            </a:r>
            <a:r>
              <a:rPr lang="en-US" dirty="0"/>
              <a:t> qué?</a:t>
            </a:r>
          </a:p>
          <a:p>
            <a:pPr algn="l" rtl="0">
              <a:defRPr/>
            </a:pPr>
            <a:r>
              <a:rPr lang="en-US" dirty="0"/>
              <a:t>¿Por qué hay diferentes opiniones sobre el bien y el mal? ¿Existen cosas universalmente incorrectas o correctas? ¿Por qué son universalmente incorrectos o correctos?</a:t>
            </a:r>
          </a:p>
          <a:p>
            <a:pPr algn="l" rtl="0">
              <a:defRPr/>
            </a:pPr>
            <a:r>
              <a:rPr lang="en-US" dirty="0"/>
              <a:t>¿Son correctas las creencias de alguna religión acerca de </a:t>
            </a:r>
            <a:r>
              <a:rPr lang="en-US" dirty="0" smtClean="0"/>
              <a:t>Dios, así </a:t>
            </a:r>
            <a:r>
              <a:rPr lang="en-US" dirty="0" err="1" smtClean="0"/>
              <a:t>haciendo</a:t>
            </a:r>
            <a:r>
              <a:rPr lang="en-US" dirty="0" smtClean="0"/>
              <a:t> </a:t>
            </a:r>
            <a:r>
              <a:rPr lang="en-US" dirty="0"/>
              <a:t>que las creencias opuestas sean incorrectas? ¿</a:t>
            </a:r>
            <a:r>
              <a:rPr lang="en-US" dirty="0" err="1"/>
              <a:t>Cómo</a:t>
            </a:r>
            <a:r>
              <a:rPr lang="en-US" dirty="0"/>
              <a:t> </a:t>
            </a:r>
            <a:r>
              <a:rPr lang="en-US" dirty="0" smtClean="0"/>
              <a:t>y </a:t>
            </a:r>
            <a:r>
              <a:rPr lang="en-US" dirty="0" err="1" smtClean="0"/>
              <a:t>por</a:t>
            </a:r>
            <a:r>
              <a:rPr lang="en-US" dirty="0" smtClean="0"/>
              <a:t> </a:t>
            </a:r>
            <a:r>
              <a:rPr lang="en-US" dirty="0"/>
              <a:t>qué?</a:t>
            </a:r>
          </a:p>
          <a:p>
            <a:pPr algn="l" rtl="0">
              <a:defRPr/>
            </a:pPr>
            <a:r>
              <a:rPr lang="en-US" dirty="0"/>
              <a:t>¿Todo lo que hace un gobierno está bien? ¿Por qué?</a:t>
            </a:r>
          </a:p>
          <a:p>
            <a:pPr lvl="1" algn="l" rtl="0">
              <a:defRPr/>
            </a:pPr>
            <a:r>
              <a:rPr lang="en-US" dirty="0"/>
              <a:t>¿Existe un estándar universal de derecho para el gobierno?</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49861"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80DA318-6913-4399-A293-32F1CCEEBD70}" type="slidenum">
              <a:rPr lang="en-US" altLang="en-US" sz="1400"/>
              <a:pPr algn="l" rtl="0">
                <a:spcBef>
                  <a:spcPct val="0"/>
                </a:spcBef>
                <a:buFontTx/>
                <a:buNone/>
              </a:pPr>
              <a:t>209</a:t>
            </a:fld>
            <a:endParaRPr lang="en-US" altLang="en-US" sz="1400"/>
          </a:p>
        </p:txBody>
      </p:sp>
    </p:spTree>
    <p:extLst>
      <p:ext uri="{BB962C8B-B14F-4D97-AF65-F5344CB8AC3E}">
        <p14:creationId xmlns:p14="http://schemas.microsoft.com/office/powerpoint/2010/main" val="209099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Fundamentos en Génesis 1-3</a:t>
            </a:r>
          </a:p>
        </p:txBody>
      </p:sp>
      <p:sp>
        <p:nvSpPr>
          <p:cNvPr id="3" name="Content Placeholder 2"/>
          <p:cNvSpPr>
            <a:spLocks noGrp="1" noChangeArrowheads="1"/>
          </p:cNvSpPr>
          <p:nvPr>
            <p:ph idx="1"/>
          </p:nvPr>
        </p:nvSpPr>
        <p:spPr>
          <a:xfrm>
            <a:off x="304800" y="773113"/>
            <a:ext cx="8628063" cy="5811837"/>
          </a:xfrm>
        </p:spPr>
        <p:txBody>
          <a:bodyPr>
            <a:normAutofit fontScale="92500" lnSpcReduction="10000"/>
          </a:bodyPr>
          <a:lstStyle/>
          <a:p>
            <a:pPr algn="l" rtl="0"/>
            <a:r>
              <a:rPr lang="en-US" altLang="en-US" dirty="0" smtClean="0">
                <a:solidFill>
                  <a:srgbClr val="0000FF"/>
                </a:solidFill>
              </a:rPr>
              <a:t>Dios personal e </a:t>
            </a:r>
            <a:r>
              <a:rPr lang="en-US" altLang="en-US" dirty="0" err="1" smtClean="0">
                <a:solidFill>
                  <a:srgbClr val="0000FF"/>
                </a:solidFill>
              </a:rPr>
              <a:t>infinito</a:t>
            </a:r>
            <a:endParaRPr lang="en-US" altLang="en-US" dirty="0" smtClean="0">
              <a:solidFill>
                <a:srgbClr val="0000FF"/>
              </a:solidFill>
            </a:endParaRPr>
          </a:p>
          <a:p>
            <a:pPr lvl="1" algn="l" rtl="0"/>
            <a:r>
              <a:rPr lang="en-US" altLang="en-US" dirty="0" smtClean="0"/>
              <a:t>1:1; 1:26 – “Dios </a:t>
            </a:r>
            <a:r>
              <a:rPr lang="en-US" altLang="en-US" dirty="0" err="1" smtClean="0"/>
              <a:t>creó</a:t>
            </a:r>
            <a:r>
              <a:rPr lang="en-US" altLang="en-US" dirty="0" smtClean="0"/>
              <a:t>” “</a:t>
            </a:r>
            <a:r>
              <a:rPr lang="en-US" altLang="en-US" dirty="0" err="1" smtClean="0"/>
              <a:t>Hagamos</a:t>
            </a:r>
            <a:r>
              <a:rPr lang="en-US" altLang="en-US" dirty="0" smtClean="0"/>
              <a:t> al hombre…”</a:t>
            </a:r>
          </a:p>
          <a:p>
            <a:pPr algn="l" rtl="0"/>
            <a:r>
              <a:rPr lang="en-US" altLang="en-US" dirty="0" smtClean="0">
                <a:solidFill>
                  <a:srgbClr val="0000FF"/>
                </a:solidFill>
              </a:rPr>
              <a:t>Hombre </a:t>
            </a:r>
            <a:r>
              <a:rPr lang="en-US" altLang="en-US" dirty="0" err="1" smtClean="0">
                <a:solidFill>
                  <a:srgbClr val="0000FF"/>
                </a:solidFill>
              </a:rPr>
              <a:t>espiritual</a:t>
            </a:r>
            <a:r>
              <a:rPr lang="en-US" altLang="en-US" dirty="0" smtClean="0">
                <a:solidFill>
                  <a:srgbClr val="0000FF"/>
                </a:solidFill>
              </a:rPr>
              <a:t> (</a:t>
            </a:r>
            <a:r>
              <a:rPr lang="en-US" altLang="en-US" dirty="0" err="1" smtClean="0">
                <a:solidFill>
                  <a:srgbClr val="0000FF"/>
                </a:solidFill>
              </a:rPr>
              <a:t>libre</a:t>
            </a:r>
            <a:r>
              <a:rPr lang="en-US" altLang="en-US" dirty="0" smtClean="0">
                <a:solidFill>
                  <a:srgbClr val="0000FF"/>
                </a:solidFill>
              </a:rPr>
              <a:t> </a:t>
            </a:r>
            <a:r>
              <a:rPr lang="en-US" altLang="en-US" dirty="0" err="1" smtClean="0">
                <a:solidFill>
                  <a:srgbClr val="0000FF"/>
                </a:solidFill>
              </a:rPr>
              <a:t>albedrío</a:t>
            </a:r>
            <a:r>
              <a:rPr lang="en-US" altLang="en-US" dirty="0" smtClean="0">
                <a:solidFill>
                  <a:srgbClr val="0000FF"/>
                </a:solidFill>
              </a:rPr>
              <a:t> y </a:t>
            </a:r>
            <a:r>
              <a:rPr lang="en-US" altLang="en-US" dirty="0" err="1" smtClean="0">
                <a:solidFill>
                  <a:srgbClr val="0000FF"/>
                </a:solidFill>
              </a:rPr>
              <a:t>responsabilidad</a:t>
            </a:r>
            <a:r>
              <a:rPr lang="en-US" altLang="en-US" dirty="0" smtClean="0">
                <a:solidFill>
                  <a:srgbClr val="0000FF"/>
                </a:solidFill>
              </a:rPr>
              <a:t>)</a:t>
            </a:r>
          </a:p>
          <a:p>
            <a:pPr lvl="1" algn="l" rtl="0"/>
            <a:r>
              <a:rPr lang="en-US" altLang="en-US" dirty="0" smtClean="0"/>
              <a:t>1:27; 2:17 – “…a </a:t>
            </a:r>
            <a:r>
              <a:rPr lang="en-US" altLang="en-US" dirty="0" err="1" smtClean="0"/>
              <a:t>nuestra</a:t>
            </a:r>
            <a:r>
              <a:rPr lang="en-US" altLang="en-US" dirty="0" smtClean="0"/>
              <a:t> imagen” “no </a:t>
            </a:r>
            <a:r>
              <a:rPr lang="en-US" altLang="en-US" dirty="0" err="1" smtClean="0"/>
              <a:t>comerás</a:t>
            </a:r>
            <a:r>
              <a:rPr lang="en-US" altLang="en-US" dirty="0" smtClean="0"/>
              <a:t>…”</a:t>
            </a:r>
          </a:p>
          <a:p>
            <a:pPr algn="l" rtl="0"/>
            <a:r>
              <a:rPr lang="en-US" altLang="en-US" dirty="0" err="1" smtClean="0">
                <a:solidFill>
                  <a:srgbClr val="0000FF"/>
                </a:solidFill>
              </a:rPr>
              <a:t>Mundo</a:t>
            </a:r>
            <a:r>
              <a:rPr lang="en-US" altLang="en-US" dirty="0" smtClean="0">
                <a:solidFill>
                  <a:srgbClr val="0000FF"/>
                </a:solidFill>
              </a:rPr>
              <a:t> </a:t>
            </a:r>
            <a:r>
              <a:rPr lang="en-US" altLang="en-US" dirty="0" err="1" smtClean="0">
                <a:solidFill>
                  <a:srgbClr val="0000FF"/>
                </a:solidFill>
              </a:rPr>
              <a:t>caído</a:t>
            </a:r>
            <a:endParaRPr lang="en-US" altLang="en-US" dirty="0" smtClean="0">
              <a:solidFill>
                <a:srgbClr val="0000FF"/>
              </a:solidFill>
            </a:endParaRPr>
          </a:p>
          <a:p>
            <a:pPr lvl="1" algn="l" rtl="0"/>
            <a:r>
              <a:rPr lang="en-US" altLang="en-US" dirty="0" smtClean="0"/>
              <a:t>3:16-19 – “dolor…</a:t>
            </a:r>
            <a:r>
              <a:rPr lang="en-US" altLang="en-US" dirty="0" err="1" smtClean="0"/>
              <a:t>deseo</a:t>
            </a:r>
            <a:r>
              <a:rPr lang="en-US" altLang="en-US" dirty="0" smtClean="0"/>
              <a:t>/</a:t>
            </a:r>
            <a:r>
              <a:rPr lang="en-US" altLang="en-US" dirty="0" err="1" smtClean="0"/>
              <a:t>dominio</a:t>
            </a:r>
            <a:r>
              <a:rPr lang="en-US" altLang="en-US" dirty="0" smtClean="0"/>
              <a:t>…</a:t>
            </a:r>
            <a:r>
              <a:rPr lang="en-US" altLang="en-US" dirty="0" err="1" smtClean="0"/>
              <a:t>trabajo</a:t>
            </a:r>
            <a:r>
              <a:rPr lang="en-US" altLang="en-US" dirty="0" smtClean="0"/>
              <a:t>…</a:t>
            </a:r>
            <a:r>
              <a:rPr lang="en-US" altLang="en-US" dirty="0" err="1" smtClean="0"/>
              <a:t>espinos</a:t>
            </a:r>
            <a:r>
              <a:rPr lang="en-US" altLang="en-US" dirty="0" smtClean="0"/>
              <a:t>…</a:t>
            </a:r>
            <a:r>
              <a:rPr lang="en-US" altLang="en-US" dirty="0" err="1" smtClean="0"/>
              <a:t>sudor</a:t>
            </a:r>
            <a:r>
              <a:rPr lang="en-US" altLang="en-US" dirty="0" smtClean="0"/>
              <a:t>”</a:t>
            </a:r>
          </a:p>
          <a:p>
            <a:pPr algn="l" rtl="0"/>
            <a:r>
              <a:rPr lang="en-US" altLang="en-US" dirty="0" err="1" smtClean="0">
                <a:solidFill>
                  <a:srgbClr val="0000FF"/>
                </a:solidFill>
              </a:rPr>
              <a:t>Revelación</a:t>
            </a:r>
            <a:r>
              <a:rPr lang="en-US" altLang="en-US" dirty="0" smtClean="0">
                <a:solidFill>
                  <a:srgbClr val="0000FF"/>
                </a:solidFill>
              </a:rPr>
              <a:t> </a:t>
            </a:r>
            <a:r>
              <a:rPr lang="en-US" altLang="en-US" dirty="0" err="1" smtClean="0">
                <a:solidFill>
                  <a:srgbClr val="0000FF"/>
                </a:solidFill>
              </a:rPr>
              <a:t>proposicional</a:t>
            </a:r>
            <a:endParaRPr lang="en-US" altLang="en-US" dirty="0" smtClean="0">
              <a:solidFill>
                <a:srgbClr val="0000FF"/>
              </a:solidFill>
            </a:endParaRPr>
          </a:p>
          <a:p>
            <a:pPr lvl="1" algn="l" rtl="0"/>
            <a:r>
              <a:rPr lang="en-US" altLang="en-US" dirty="0" smtClean="0"/>
              <a:t>2:16; 3:1 – “…Dios </a:t>
            </a:r>
            <a:r>
              <a:rPr lang="en-US" altLang="en-US" dirty="0" err="1" smtClean="0"/>
              <a:t>dijo</a:t>
            </a:r>
            <a:r>
              <a:rPr lang="en-US" altLang="en-US" dirty="0" smtClean="0"/>
              <a:t>…”</a:t>
            </a:r>
          </a:p>
          <a:p>
            <a:pPr algn="l" rtl="0"/>
            <a:r>
              <a:rPr lang="en-US" altLang="en-US" dirty="0" err="1" smtClean="0">
                <a:solidFill>
                  <a:srgbClr val="0000FF"/>
                </a:solidFill>
              </a:rPr>
              <a:t>Obra</a:t>
            </a:r>
            <a:r>
              <a:rPr lang="en-US" altLang="en-US" dirty="0" smtClean="0">
                <a:solidFill>
                  <a:srgbClr val="0000FF"/>
                </a:solidFill>
              </a:rPr>
              <a:t> </a:t>
            </a:r>
            <a:r>
              <a:rPr lang="en-US" altLang="en-US" dirty="0" err="1" smtClean="0">
                <a:solidFill>
                  <a:srgbClr val="0000FF"/>
                </a:solidFill>
              </a:rPr>
              <a:t>redentora</a:t>
            </a:r>
            <a:r>
              <a:rPr lang="en-US" altLang="en-US" dirty="0" smtClean="0">
                <a:solidFill>
                  <a:srgbClr val="0000FF"/>
                </a:solidFill>
              </a:rPr>
              <a:t> de Cristo </a:t>
            </a:r>
            <a:r>
              <a:rPr lang="en-US" altLang="en-US" dirty="0" err="1">
                <a:solidFill>
                  <a:srgbClr val="0000FF"/>
                </a:solidFill>
              </a:rPr>
              <a:t>e</a:t>
            </a:r>
            <a:r>
              <a:rPr lang="en-US" altLang="en-US" dirty="0" err="1" smtClean="0">
                <a:solidFill>
                  <a:srgbClr val="0000FF"/>
                </a:solidFill>
              </a:rPr>
              <a:t>ncarnado</a:t>
            </a:r>
            <a:endParaRPr lang="en-US" altLang="en-US" dirty="0" smtClean="0">
              <a:solidFill>
                <a:srgbClr val="0000FF"/>
              </a:solidFill>
            </a:endParaRPr>
          </a:p>
          <a:p>
            <a:pPr lvl="1" algn="l" rtl="0"/>
            <a:r>
              <a:rPr lang="en-US" altLang="en-US" dirty="0" smtClean="0"/>
              <a:t>3:15 – “</a:t>
            </a:r>
            <a:r>
              <a:rPr lang="en-US" altLang="en-US" dirty="0" err="1" smtClean="0"/>
              <a:t>Él</a:t>
            </a:r>
            <a:r>
              <a:rPr lang="en-US" altLang="en-US" dirty="0" smtClean="0"/>
              <a:t> </a:t>
            </a:r>
            <a:r>
              <a:rPr lang="en-US" altLang="en-US" dirty="0" err="1" smtClean="0"/>
              <a:t>te</a:t>
            </a:r>
            <a:r>
              <a:rPr lang="en-US" altLang="en-US" dirty="0" smtClean="0"/>
              <a:t> </a:t>
            </a:r>
            <a:r>
              <a:rPr lang="en-US" altLang="en-US" dirty="0" err="1" smtClean="0"/>
              <a:t>herirá</a:t>
            </a:r>
            <a:r>
              <a:rPr lang="en-US" altLang="en-US" dirty="0" smtClean="0"/>
              <a:t> </a:t>
            </a:r>
            <a:r>
              <a:rPr lang="en-US" altLang="en-US" dirty="0" err="1" smtClean="0"/>
              <a:t>en</a:t>
            </a:r>
            <a:r>
              <a:rPr lang="en-US" altLang="en-US" dirty="0" smtClean="0"/>
              <a:t> la </a:t>
            </a:r>
            <a:r>
              <a:rPr lang="en-US" altLang="en-US" dirty="0" err="1" smtClean="0"/>
              <a:t>cabeza</a:t>
            </a:r>
            <a:r>
              <a:rPr lang="en-US" altLang="en-US" dirty="0" smtClean="0"/>
              <a:t>…”</a:t>
            </a:r>
          </a:p>
          <a:p>
            <a:pPr algn="l" rtl="0"/>
            <a:r>
              <a:rPr lang="en-US" altLang="en-US" dirty="0" err="1" smtClean="0">
                <a:solidFill>
                  <a:srgbClr val="0000FF"/>
                </a:solidFill>
              </a:rPr>
              <a:t>Universo</a:t>
            </a:r>
            <a:r>
              <a:rPr lang="en-US" altLang="en-US" dirty="0" smtClean="0">
                <a:solidFill>
                  <a:srgbClr val="0000FF"/>
                </a:solidFill>
              </a:rPr>
              <a:t> temporal</a:t>
            </a:r>
          </a:p>
          <a:p>
            <a:pPr lvl="1" algn="l" rtl="0"/>
            <a:r>
              <a:rPr lang="en-US" altLang="en-US" dirty="0" smtClean="0"/>
              <a:t>3:19 – “al </a:t>
            </a:r>
            <a:r>
              <a:rPr lang="en-US" altLang="en-US" dirty="0" err="1" smtClean="0"/>
              <a:t>polvo</a:t>
            </a:r>
            <a:r>
              <a:rPr lang="en-US" altLang="en-US" dirty="0" smtClean="0"/>
              <a:t> </a:t>
            </a:r>
            <a:r>
              <a:rPr lang="en-US" altLang="en-US" dirty="0" err="1" smtClean="0"/>
              <a:t>volverás</a:t>
            </a:r>
            <a:r>
              <a:rPr lang="en-US" altLang="en-US" dirty="0" smtClean="0"/>
              <a:t>”</a:t>
            </a:r>
          </a:p>
          <a:p>
            <a:pPr algn="l" rtl="0"/>
            <a:endParaRPr lang="en-US" altLang="en-US" dirty="0" smtClean="0"/>
          </a:p>
        </p:txBody>
      </p:sp>
      <p:sp>
        <p:nvSpPr>
          <p:cNvPr id="38917"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D00396C-7415-4E7C-B395-AC54BB55FD19}" type="slidenum">
              <a:rPr lang="en-US" altLang="en-US" sz="1400"/>
              <a:pPr algn="l" rtl="0">
                <a:spcBef>
                  <a:spcPct val="0"/>
                </a:spcBef>
                <a:buFontTx/>
                <a:buNone/>
              </a:pPr>
              <a:t>21</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Posible enfoque</a:t>
            </a:r>
          </a:p>
        </p:txBody>
      </p:sp>
      <p:sp>
        <p:nvSpPr>
          <p:cNvPr id="3" name="Content Placeholder 2"/>
          <p:cNvSpPr>
            <a:spLocks noGrp="1"/>
          </p:cNvSpPr>
          <p:nvPr>
            <p:ph idx="1"/>
          </p:nvPr>
        </p:nvSpPr>
        <p:spPr>
          <a:xfrm>
            <a:off x="114300" y="692150"/>
            <a:ext cx="8915400" cy="6007100"/>
          </a:xfrm>
        </p:spPr>
        <p:txBody>
          <a:bodyPr>
            <a:normAutofit fontScale="85000" lnSpcReduction="20000"/>
          </a:bodyPr>
          <a:lstStyle/>
          <a:p>
            <a:pPr algn="l" rtl="0">
              <a:defRPr/>
            </a:pPr>
            <a:r>
              <a:rPr lang="en-US" dirty="0"/>
              <a:t>“Nuestras diferencias son mucho más profundas que estos temas específicos como el matrimonio homosexual, el papel del gobierno, el lugar de la religión y cómo se relaciona con la ciencia.</a:t>
            </a:r>
          </a:p>
          <a:p>
            <a:pPr algn="l" rtl="0">
              <a:defRPr/>
            </a:pPr>
            <a:r>
              <a:rPr lang="en-US" dirty="0"/>
              <a:t>“Sé que lo que creo y practico sobre estos temas les parece absurdo, pero es que tenemos puntos de partida muy diferentes para pensar </a:t>
            </a:r>
            <a:r>
              <a:rPr lang="en-US" dirty="0" err="1"/>
              <a:t>en</a:t>
            </a:r>
            <a:r>
              <a:rPr lang="en-US" dirty="0"/>
              <a:t> ellos.</a:t>
            </a:r>
          </a:p>
          <a:p>
            <a:pPr algn="l" rtl="0">
              <a:defRPr/>
            </a:pPr>
            <a:r>
              <a:rPr lang="en-US" dirty="0"/>
              <a:t>“Me gustaría tomarme un minuto para describir un punto de partida diferente para pensar </a:t>
            </a:r>
            <a:r>
              <a:rPr lang="en-US" dirty="0" err="1"/>
              <a:t>en</a:t>
            </a:r>
            <a:r>
              <a:rPr lang="en-US" dirty="0"/>
              <a:t> ellos, e incluso para pensar </a:t>
            </a:r>
            <a:r>
              <a:rPr lang="en-US" dirty="0" err="1"/>
              <a:t>en</a:t>
            </a:r>
            <a:r>
              <a:rPr lang="en-US" dirty="0"/>
              <a:t> preguntas más importantes sobre nuestra existencia y valor como humanos </a:t>
            </a:r>
            <a:r>
              <a:rPr lang="en-US" dirty="0" err="1"/>
              <a:t>en</a:t>
            </a:r>
            <a:r>
              <a:rPr lang="en-US" dirty="0"/>
              <a:t> general.</a:t>
            </a:r>
          </a:p>
          <a:p>
            <a:pPr algn="l" rtl="0">
              <a:defRPr/>
            </a:pPr>
            <a:r>
              <a:rPr lang="en-US" dirty="0"/>
              <a:t>“No espero que esté de acuerdo con mis explicaciones, pero tengo unos seis principios básicos, que no intentaré demostrar, pero intentaré explicar cada uno de ellos y </a:t>
            </a:r>
            <a:r>
              <a:rPr lang="en-US" dirty="0" err="1"/>
              <a:t>sus</a:t>
            </a:r>
            <a:r>
              <a:rPr lang="en-US" dirty="0"/>
              <a:t> implicaciones).</a:t>
            </a:r>
          </a:p>
          <a:p>
            <a:pPr algn="l" rtl="0">
              <a:defRPr/>
            </a:pPr>
            <a:r>
              <a:rPr lang="en-US" dirty="0"/>
              <a:t>“Si me escuchan y puedo explicarlos claramente, verán </a:t>
            </a:r>
            <a:r>
              <a:rPr lang="en-US" dirty="0" err="1"/>
              <a:t>por</a:t>
            </a:r>
            <a:r>
              <a:rPr lang="en-US" dirty="0"/>
              <a:t> qué las conclusiones a las que he llegado sobre estos otros temas no son tan irrazonables”.</a:t>
            </a:r>
          </a:p>
          <a:p>
            <a:pPr algn="l" rtl="0">
              <a:defRPr/>
            </a:pPr>
            <a:endParaRPr lang="en-US" dirty="0"/>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cosmovisiƥn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25088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5BF1F9E-648C-4504-B997-BE5F210DAAF3}" type="slidenum">
              <a:rPr lang="en-US" altLang="en-US" sz="1400"/>
              <a:pPr algn="l" rtl="0">
                <a:spcBef>
                  <a:spcPct val="0"/>
                </a:spcBef>
                <a:buFontTx/>
                <a:buNone/>
              </a:pPr>
              <a:t>210</a:t>
            </a:fld>
            <a:endParaRPr lang="en-US" altLang="en-US" sz="1400"/>
          </a:p>
        </p:txBody>
      </p:sp>
    </p:spTree>
    <p:extLst>
      <p:ext uri="{BB962C8B-B14F-4D97-AF65-F5344CB8AC3E}">
        <p14:creationId xmlns:p14="http://schemas.microsoft.com/office/powerpoint/2010/main" val="266202028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23052"/>
            <a:ext cx="7772400" cy="762000"/>
          </a:xfrm>
        </p:spPr>
        <p:txBody>
          <a:bodyPr/>
          <a:lstStyle/>
          <a:p>
            <a:pPr rtl="0">
              <a:defRPr/>
            </a:pPr>
            <a:r>
              <a:rPr lang="en-US" dirty="0"/>
              <a:t>La necesidad del hombre de un piso superior</a:t>
            </a:r>
            <a:r>
              <a:rPr lang="en-US" baseline="30000" dirty="0"/>
              <a:t>1</a:t>
            </a:r>
          </a:p>
        </p:txBody>
      </p:sp>
      <p:sp>
        <p:nvSpPr>
          <p:cNvPr id="3" name="Content Placeholder 2"/>
          <p:cNvSpPr>
            <a:spLocks noGrp="1"/>
          </p:cNvSpPr>
          <p:nvPr>
            <p:ph idx="1"/>
          </p:nvPr>
        </p:nvSpPr>
        <p:spPr>
          <a:xfrm>
            <a:off x="101600" y="4800600"/>
            <a:ext cx="8966200" cy="1219200"/>
          </a:xfrm>
          <a:solidFill>
            <a:srgbClr val="FFFF00"/>
          </a:solidFill>
          <a:ln>
            <a:solidFill>
              <a:schemeClr val="tx1"/>
            </a:solidFill>
            <a:miter lim="800000"/>
            <a:headEnd/>
            <a:tailEnd/>
          </a:ln>
        </p:spPr>
        <p:txBody>
          <a:bodyPr/>
          <a:lstStyle/>
          <a:p>
            <a:pPr marL="0" indent="0">
              <a:buNone/>
            </a:pPr>
            <a:r>
              <a:rPr lang="en-US" altLang="en-US" sz="2400" dirty="0" smtClean="0"/>
              <a:t>…</a:t>
            </a:r>
            <a:r>
              <a:rPr lang="es-ES" altLang="en-US" sz="2400" dirty="0"/>
              <a:t>y cambiaron la gloria del Dios incorruptible por una imagen en forma de hombre corruptible, de aves, de cuadrúpedos y de reptiles. </a:t>
            </a:r>
            <a:r>
              <a:rPr lang="en-US" altLang="en-US" sz="2400" b="1" dirty="0" smtClean="0">
                <a:solidFill>
                  <a:srgbClr val="0000FF"/>
                </a:solidFill>
              </a:rPr>
              <a:t>Rom 1:23</a:t>
            </a:r>
          </a:p>
          <a:p>
            <a:pPr marL="0" indent="0" algn="l" rtl="0">
              <a:buFontTx/>
              <a:buNone/>
            </a:pPr>
            <a:endParaRPr lang="en-US" altLang="en-US" sz="2400" dirty="0" smtClean="0"/>
          </a:p>
        </p:txBody>
      </p:sp>
      <p:sp>
        <p:nvSpPr>
          <p:cNvPr id="3379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5349" name="TextBox 4"/>
          <p:cNvSpPr txBox="1">
            <a:spLocks noChangeArrowheads="1"/>
          </p:cNvSpPr>
          <p:nvPr/>
        </p:nvSpPr>
        <p:spPr bwMode="auto">
          <a:xfrm>
            <a:off x="4022725" y="1519238"/>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3600" b="1" i="1"/>
              <a:t>Dios</a:t>
            </a:r>
          </a:p>
        </p:txBody>
      </p:sp>
      <p:sp>
        <p:nvSpPr>
          <p:cNvPr id="185350" name="TextBox 5"/>
          <p:cNvSpPr txBox="1">
            <a:spLocks noChangeArrowheads="1"/>
          </p:cNvSpPr>
          <p:nvPr/>
        </p:nvSpPr>
        <p:spPr bwMode="auto">
          <a:xfrm>
            <a:off x="3776622" y="3048000"/>
            <a:ext cx="1781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b="1" i="1" dirty="0"/>
              <a:t>Hombre</a:t>
            </a:r>
          </a:p>
        </p:txBody>
      </p:sp>
      <p:sp>
        <p:nvSpPr>
          <p:cNvPr id="185351" name="TextBox 6"/>
          <p:cNvSpPr txBox="1">
            <a:spLocks noChangeArrowheads="1"/>
          </p:cNvSpPr>
          <p:nvPr/>
        </p:nvSpPr>
        <p:spPr bwMode="auto">
          <a:xfrm>
            <a:off x="2657475" y="4127500"/>
            <a:ext cx="401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Mundo</a:t>
            </a:r>
            <a:r>
              <a:rPr lang="en-US" altLang="en-US" sz="2400" b="1" i="1" dirty="0"/>
              <a:t> (</a:t>
            </a:r>
            <a:r>
              <a:rPr lang="en-US" altLang="en-US" sz="2400" b="1" i="1" dirty="0" err="1"/>
              <a:t>Naturaleza</a:t>
            </a:r>
            <a:r>
              <a:rPr lang="en-US" altLang="en-US" sz="2400" b="1" i="1" dirty="0"/>
              <a:t>)</a:t>
            </a:r>
          </a:p>
        </p:txBody>
      </p:sp>
      <p:cxnSp>
        <p:nvCxnSpPr>
          <p:cNvPr id="185352" name="Straight Connector 7"/>
          <p:cNvCxnSpPr>
            <a:cxnSpLocks noChangeShapeType="1"/>
          </p:cNvCxnSpPr>
          <p:nvPr/>
        </p:nvCxnSpPr>
        <p:spPr bwMode="auto">
          <a:xfrm>
            <a:off x="1905000" y="2743200"/>
            <a:ext cx="6781800" cy="0"/>
          </a:xfrm>
          <a:prstGeom prst="line">
            <a:avLst/>
          </a:prstGeom>
          <a:noFill/>
          <a:ln w="5715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3" name="Straight Connector 8"/>
          <p:cNvCxnSpPr>
            <a:cxnSpLocks noChangeShapeType="1"/>
          </p:cNvCxnSpPr>
          <p:nvPr/>
        </p:nvCxnSpPr>
        <p:spPr bwMode="auto">
          <a:xfrm>
            <a:off x="457200" y="3894138"/>
            <a:ext cx="61722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a:spLocks noChangeArrowheads="1"/>
          </p:cNvSpPr>
          <p:nvPr/>
        </p:nvSpPr>
        <p:spPr bwMode="auto">
          <a:xfrm>
            <a:off x="5487977" y="637409"/>
            <a:ext cx="3991779" cy="2062103"/>
          </a:xfrm>
          <a:prstGeom prst="rect">
            <a:avLst/>
          </a:prstGeom>
          <a:noFill/>
          <a:ln>
            <a:noFill/>
          </a:ln>
        </p:spPr>
        <p:txBody>
          <a:bodyPr wrap="squar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2000" b="1" i="1" dirty="0">
                <a:solidFill>
                  <a:srgbClr val="FF0000"/>
                </a:solidFill>
                <a:cs typeface="+mn-cs"/>
              </a:rPr>
              <a:t>Alternativas</a:t>
            </a:r>
          </a:p>
          <a:p>
            <a:pPr marL="285750" indent="-285750" algn="l" rtl="0">
              <a:spcBef>
                <a:spcPct val="0"/>
              </a:spcBef>
              <a:defRPr/>
            </a:pPr>
            <a:r>
              <a:rPr lang="en-US" altLang="en-US" sz="1800" b="1" i="1" dirty="0">
                <a:solidFill>
                  <a:srgbClr val="FF0000"/>
                </a:solidFill>
                <a:cs typeface="+mn-cs"/>
              </a:rPr>
              <a:t>Ciencia y </a:t>
            </a:r>
            <a:r>
              <a:rPr lang="en-US" altLang="en-US" sz="1800" b="1" i="1" dirty="0" err="1" smtClean="0">
                <a:solidFill>
                  <a:srgbClr val="FF0000"/>
                </a:solidFill>
                <a:cs typeface="+mn-cs"/>
              </a:rPr>
              <a:t>filosofía</a:t>
            </a:r>
            <a:r>
              <a:rPr lang="en-US" altLang="en-US" sz="1800" b="1" i="1" dirty="0">
                <a:solidFill>
                  <a:srgbClr val="FF0000"/>
                </a:solidFill>
                <a:cs typeface="+mn-cs"/>
              </a:rPr>
              <a:t/>
            </a:r>
            <a:br>
              <a:rPr lang="en-US" altLang="en-US" sz="1800" b="1" i="1" dirty="0">
                <a:solidFill>
                  <a:srgbClr val="FF0000"/>
                </a:solidFill>
                <a:cs typeface="+mn-cs"/>
              </a:rPr>
            </a:br>
            <a:r>
              <a:rPr lang="en-US" altLang="en-US" sz="1800" b="1" i="1" dirty="0" smtClean="0">
                <a:solidFill>
                  <a:srgbClr val="FF0000"/>
                </a:solidFill>
                <a:cs typeface="+mn-cs"/>
              </a:rPr>
              <a:t>(</a:t>
            </a:r>
            <a:r>
              <a:rPr lang="en-US" altLang="en-US" sz="1800" b="1" i="1" dirty="0" err="1" smtClean="0">
                <a:solidFill>
                  <a:srgbClr val="FF0000"/>
                </a:solidFill>
                <a:cs typeface="+mn-cs"/>
              </a:rPr>
              <a:t>razón</a:t>
            </a:r>
            <a:r>
              <a:rPr lang="en-US" altLang="en-US" sz="1800" b="1" i="1" dirty="0" smtClean="0">
                <a:solidFill>
                  <a:srgbClr val="FF0000"/>
                </a:solidFill>
                <a:cs typeface="+mn-cs"/>
              </a:rPr>
              <a:t> </a:t>
            </a:r>
            <a:r>
              <a:rPr lang="en-US" altLang="en-US" sz="1800" b="1" i="1" dirty="0">
                <a:solidFill>
                  <a:srgbClr val="FF0000"/>
                </a:solidFill>
                <a:cs typeface="+mn-cs"/>
              </a:rPr>
              <a:t>humana)</a:t>
            </a:r>
          </a:p>
          <a:p>
            <a:pPr marL="285750" indent="-285750" algn="l" rtl="0">
              <a:spcBef>
                <a:spcPct val="0"/>
              </a:spcBef>
              <a:defRPr/>
            </a:pPr>
            <a:r>
              <a:rPr lang="en-US" altLang="en-US" sz="1800" b="1" i="1" dirty="0">
                <a:solidFill>
                  <a:srgbClr val="FF0000"/>
                </a:solidFill>
                <a:cs typeface="+mn-cs"/>
              </a:rPr>
              <a:t>Experiencia personal</a:t>
            </a:r>
          </a:p>
          <a:p>
            <a:pPr marL="285750" indent="-285750" algn="l" rtl="0">
              <a:spcBef>
                <a:spcPct val="0"/>
              </a:spcBef>
              <a:defRPr/>
            </a:pPr>
            <a:r>
              <a:rPr lang="en-US" altLang="en-US" sz="1800" b="1" i="1" dirty="0" err="1">
                <a:solidFill>
                  <a:srgbClr val="FF0000"/>
                </a:solidFill>
                <a:cs typeface="+mn-cs"/>
              </a:rPr>
              <a:t>Gobiernos</a:t>
            </a:r>
            <a:r>
              <a:rPr lang="en-US" altLang="en-US" sz="1800" b="1" i="1" dirty="0">
                <a:solidFill>
                  <a:srgbClr val="FF0000"/>
                </a:solidFill>
                <a:cs typeface="+mn-cs"/>
              </a:rPr>
              <a:t> </a:t>
            </a:r>
            <a:r>
              <a:rPr lang="en-US" altLang="en-US" sz="1800" b="1" i="1" dirty="0" smtClean="0">
                <a:solidFill>
                  <a:srgbClr val="FF0000"/>
                </a:solidFill>
                <a:cs typeface="+mn-cs"/>
              </a:rPr>
              <a:t>(¿</a:t>
            </a:r>
            <a:r>
              <a:rPr lang="en-US" altLang="en-US" sz="1800" b="1" i="1" dirty="0" err="1" smtClean="0">
                <a:solidFill>
                  <a:srgbClr val="FF0000"/>
                </a:solidFill>
                <a:cs typeface="+mn-cs"/>
              </a:rPr>
              <a:t>deificados</a:t>
            </a:r>
            <a:r>
              <a:rPr lang="en-US" altLang="en-US" sz="1800" b="1" i="1" dirty="0">
                <a:solidFill>
                  <a:srgbClr val="FF0000"/>
                </a:solidFill>
                <a:cs typeface="+mn-cs"/>
              </a:rPr>
              <a:t>?)</a:t>
            </a:r>
          </a:p>
          <a:p>
            <a:pPr marL="285750" indent="-285750" algn="l" rtl="0">
              <a:spcBef>
                <a:spcPct val="0"/>
              </a:spcBef>
              <a:defRPr/>
            </a:pPr>
            <a:r>
              <a:rPr lang="en-US" altLang="en-US" sz="1800" b="1" i="1" dirty="0" err="1" smtClean="0">
                <a:solidFill>
                  <a:srgbClr val="FF0000"/>
                </a:solidFill>
                <a:cs typeface="+mn-cs"/>
              </a:rPr>
              <a:t>Cosas</a:t>
            </a:r>
            <a:r>
              <a:rPr lang="en-US" altLang="en-US" sz="1800" b="1" i="1" dirty="0" smtClean="0">
                <a:solidFill>
                  <a:srgbClr val="FF0000"/>
                </a:solidFill>
                <a:cs typeface="+mn-cs"/>
              </a:rPr>
              <a:t> sin </a:t>
            </a:r>
            <a:r>
              <a:rPr lang="en-US" altLang="en-US" sz="1800" b="1" i="1" dirty="0" err="1" smtClean="0">
                <a:solidFill>
                  <a:srgbClr val="FF0000"/>
                </a:solidFill>
                <a:cs typeface="+mn-cs"/>
              </a:rPr>
              <a:t>razón</a:t>
            </a:r>
            <a:r>
              <a:rPr lang="en-US" altLang="en-US" sz="1800" b="1" i="1" dirty="0" smtClean="0">
                <a:solidFill>
                  <a:srgbClr val="FF0000"/>
                </a:solidFill>
                <a:cs typeface="+mn-cs"/>
              </a:rPr>
              <a:t> (</a:t>
            </a:r>
            <a:r>
              <a:rPr lang="en-US" altLang="en-US" sz="1800" b="1" i="1" dirty="0">
                <a:solidFill>
                  <a:srgbClr val="FF0000"/>
                </a:solidFill>
                <a:cs typeface="+mn-cs"/>
              </a:rPr>
              <a:t>incl. </a:t>
            </a:r>
            <a:r>
              <a:rPr lang="en-US" altLang="en-US" sz="1800" b="1" i="1" dirty="0" smtClean="0">
                <a:solidFill>
                  <a:srgbClr val="FF0000"/>
                </a:solidFill>
                <a:cs typeface="+mn-cs"/>
              </a:rPr>
              <a:t/>
            </a:r>
            <a:br>
              <a:rPr lang="en-US" altLang="en-US" sz="1800" b="1" i="1" dirty="0" smtClean="0">
                <a:solidFill>
                  <a:srgbClr val="FF0000"/>
                </a:solidFill>
                <a:cs typeface="+mn-cs"/>
              </a:rPr>
            </a:br>
            <a:r>
              <a:rPr lang="en-US" altLang="en-US" sz="1800" b="1" i="1" dirty="0" err="1" smtClean="0">
                <a:solidFill>
                  <a:srgbClr val="FF0000"/>
                </a:solidFill>
                <a:cs typeface="+mn-cs"/>
              </a:rPr>
              <a:t>drogas</a:t>
            </a:r>
            <a:r>
              <a:rPr lang="en-US" altLang="en-US" sz="1800" b="1" i="1" dirty="0">
                <a:solidFill>
                  <a:srgbClr val="FF0000"/>
                </a:solidFill>
                <a:cs typeface="+mn-cs"/>
              </a:rPr>
              <a:t>)</a:t>
            </a:r>
          </a:p>
        </p:txBody>
      </p:sp>
      <p:sp>
        <p:nvSpPr>
          <p:cNvPr id="4" name="Up-Down Arrow 3"/>
          <p:cNvSpPr/>
          <p:nvPr/>
        </p:nvSpPr>
        <p:spPr bwMode="auto">
          <a:xfrm>
            <a:off x="7620000" y="2819400"/>
            <a:ext cx="533400" cy="1743075"/>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l" rtl="0">
              <a:defRPr/>
            </a:pPr>
            <a:endParaRPr lang="en-US"/>
          </a:p>
        </p:txBody>
      </p:sp>
      <p:sp>
        <p:nvSpPr>
          <p:cNvPr id="185356" name="TextBox 4"/>
          <p:cNvSpPr txBox="1">
            <a:spLocks noChangeArrowheads="1"/>
          </p:cNvSpPr>
          <p:nvPr/>
        </p:nvSpPr>
        <p:spPr bwMode="auto">
          <a:xfrm>
            <a:off x="7305675" y="3500438"/>
            <a:ext cx="116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Finito</a:t>
            </a:r>
          </a:p>
        </p:txBody>
      </p:sp>
      <p:sp>
        <p:nvSpPr>
          <p:cNvPr id="18" name="Up-Down Arrow 17"/>
          <p:cNvSpPr/>
          <p:nvPr/>
        </p:nvSpPr>
        <p:spPr bwMode="auto">
          <a:xfrm>
            <a:off x="660400" y="1914525"/>
            <a:ext cx="533400" cy="1971675"/>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l" rtl="0">
              <a:defRPr/>
            </a:pPr>
            <a:endParaRPr lang="en-US"/>
          </a:p>
        </p:txBody>
      </p:sp>
      <p:sp>
        <p:nvSpPr>
          <p:cNvPr id="185358" name="TextBox 4"/>
          <p:cNvSpPr txBox="1">
            <a:spLocks noChangeArrowheads="1"/>
          </p:cNvSpPr>
          <p:nvPr/>
        </p:nvSpPr>
        <p:spPr bwMode="auto">
          <a:xfrm>
            <a:off x="101600" y="2597150"/>
            <a:ext cx="165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Espiritual</a:t>
            </a:r>
          </a:p>
        </p:txBody>
      </p:sp>
      <p:sp>
        <p:nvSpPr>
          <p:cNvPr id="8" name="Freeform 7"/>
          <p:cNvSpPr>
            <a:spLocks/>
          </p:cNvSpPr>
          <p:nvPr/>
        </p:nvSpPr>
        <p:spPr bwMode="auto">
          <a:xfrm>
            <a:off x="3213100" y="1905000"/>
            <a:ext cx="749300" cy="1435100"/>
          </a:xfrm>
          <a:custGeom>
            <a:avLst/>
            <a:gdLst>
              <a:gd name="T0" fmla="*/ 90765446 w 596259"/>
              <a:gd name="T1" fmla="*/ 0 h 1280160"/>
              <a:gd name="T2" fmla="*/ 289026 w 596259"/>
              <a:gd name="T3" fmla="*/ 6546741 h 1280160"/>
              <a:gd name="T4" fmla="*/ 67566462 w 596259"/>
              <a:gd name="T5" fmla="*/ 14100690 h 1280160"/>
              <a:gd name="T6" fmla="*/ 0 60000 65536"/>
              <a:gd name="T7" fmla="*/ 0 60000 65536"/>
              <a:gd name="T8" fmla="*/ 0 60000 65536"/>
            </a:gdLst>
            <a:ahLst/>
            <a:cxnLst>
              <a:cxn ang="T6">
                <a:pos x="T0" y="T1"/>
              </a:cxn>
              <a:cxn ang="T7">
                <a:pos x="T2" y="T3"/>
              </a:cxn>
              <a:cxn ang="T8">
                <a:pos x="T4" y="T5"/>
              </a:cxn>
            </a:cxnLst>
            <a:rect l="0" t="0" r="r" b="b"/>
            <a:pathLst>
              <a:path w="596259" h="1280160">
                <a:moveTo>
                  <a:pt x="596259" y="0"/>
                </a:moveTo>
                <a:cubicBezTo>
                  <a:pt x="311779" y="190500"/>
                  <a:pt x="27299" y="381000"/>
                  <a:pt x="1899" y="594360"/>
                </a:cubicBezTo>
                <a:cubicBezTo>
                  <a:pt x="-23501" y="807720"/>
                  <a:pt x="210179" y="1043940"/>
                  <a:pt x="443859" y="1280160"/>
                </a:cubicBezTo>
              </a:path>
            </a:pathLst>
          </a:custGeom>
          <a:noFill/>
          <a:ln w="57150" cap="flat" cmpd="sng" algn="ctr">
            <a:solidFill>
              <a:srgbClr val="0000FF"/>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9" name="TextBox 8"/>
          <p:cNvSpPr txBox="1">
            <a:spLocks noChangeArrowheads="1"/>
          </p:cNvSpPr>
          <p:nvPr/>
        </p:nvSpPr>
        <p:spPr bwMode="auto">
          <a:xfrm>
            <a:off x="2255838" y="1143000"/>
            <a:ext cx="17716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2400" i="1" dirty="0" err="1">
                <a:solidFill>
                  <a:srgbClr val="0000FF"/>
                </a:solidFill>
              </a:rPr>
              <a:t>Sentido</a:t>
            </a:r>
            <a:endParaRPr lang="en-US" altLang="en-US" sz="2400" i="1" dirty="0">
              <a:solidFill>
                <a:srgbClr val="0000FF"/>
              </a:solidFill>
            </a:endParaRPr>
          </a:p>
          <a:p>
            <a:pPr algn="l" rtl="0" eaLnBrk="1" hangingPunct="1">
              <a:spcBef>
                <a:spcPct val="0"/>
              </a:spcBef>
              <a:buFontTx/>
              <a:buNone/>
            </a:pPr>
            <a:r>
              <a:rPr lang="es-ES" altLang="en-US" sz="2400" i="1" dirty="0" smtClean="0">
                <a:solidFill>
                  <a:srgbClr val="0000FF"/>
                </a:solidFill>
              </a:rPr>
              <a:t>Propósito</a:t>
            </a:r>
            <a:endParaRPr lang="en-US" altLang="en-US" sz="2400" i="1" dirty="0">
              <a:solidFill>
                <a:srgbClr val="0000FF"/>
              </a:solidFill>
            </a:endParaRPr>
          </a:p>
          <a:p>
            <a:pPr algn="l" rtl="0" eaLnBrk="1" hangingPunct="1">
              <a:spcBef>
                <a:spcPct val="0"/>
              </a:spcBef>
              <a:buFontTx/>
              <a:buNone/>
            </a:pPr>
            <a:r>
              <a:rPr lang="es-ES" altLang="en-US" sz="2400" i="1" dirty="0" smtClean="0">
                <a:solidFill>
                  <a:srgbClr val="0000FF"/>
                </a:solidFill>
              </a:rPr>
              <a:t>Normas</a:t>
            </a:r>
            <a:endParaRPr lang="en-US" altLang="en-US" sz="2400" i="1" dirty="0">
              <a:solidFill>
                <a:srgbClr val="0000FF"/>
              </a:solidFill>
            </a:endParaRPr>
          </a:p>
          <a:p>
            <a:pPr algn="l" rtl="0" eaLnBrk="1" hangingPunct="1">
              <a:spcBef>
                <a:spcPct val="0"/>
              </a:spcBef>
              <a:buFontTx/>
              <a:buNone/>
            </a:pPr>
            <a:r>
              <a:rPr lang="en-US" altLang="en-US" sz="2400" i="1" dirty="0" smtClean="0">
                <a:solidFill>
                  <a:srgbClr val="0000FF"/>
                </a:solidFill>
              </a:rPr>
              <a:t>Esperanza</a:t>
            </a:r>
            <a:endParaRPr lang="en-US" altLang="en-US" sz="2400" i="1" dirty="0">
              <a:solidFill>
                <a:srgbClr val="0000FF"/>
              </a:solidFill>
            </a:endParaRPr>
          </a:p>
        </p:txBody>
      </p:sp>
      <p:sp>
        <p:nvSpPr>
          <p:cNvPr id="10" name="Rectangle 9"/>
          <p:cNvSpPr>
            <a:spLocks noChangeArrowheads="1"/>
          </p:cNvSpPr>
          <p:nvPr/>
        </p:nvSpPr>
        <p:spPr bwMode="auto">
          <a:xfrm>
            <a:off x="3977481" y="1543071"/>
            <a:ext cx="1214438" cy="6461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5362" name="TextBox 10"/>
          <p:cNvSpPr txBox="1">
            <a:spLocks noChangeArrowheads="1"/>
          </p:cNvSpPr>
          <p:nvPr/>
        </p:nvSpPr>
        <p:spPr bwMode="auto">
          <a:xfrm>
            <a:off x="3733800" y="6477000"/>
            <a:ext cx="5487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400" baseline="30000" dirty="0"/>
              <a:t>1</a:t>
            </a:r>
            <a:r>
              <a:rPr lang="en-US" altLang="en-US" sz="1400" dirty="0"/>
              <a:t>Véase Schaeffer, Francis A</a:t>
            </a:r>
            <a:r>
              <a:rPr lang="en-US" altLang="en-US" sz="1400" dirty="0" smtClean="0"/>
              <a:t>., </a:t>
            </a:r>
            <a:r>
              <a:rPr lang="en-US" altLang="en-US" sz="1400" u="sng" dirty="0" smtClean="0"/>
              <a:t>El </a:t>
            </a:r>
            <a:r>
              <a:rPr lang="en-US" altLang="en-US" sz="1400" u="sng" dirty="0"/>
              <a:t>Dios que </a:t>
            </a:r>
            <a:r>
              <a:rPr lang="en-US" altLang="en-US" sz="1400" u="sng" dirty="0" err="1"/>
              <a:t>está</a:t>
            </a:r>
            <a:r>
              <a:rPr lang="en-US" altLang="en-US" sz="1400" u="sng" dirty="0"/>
              <a:t> </a:t>
            </a:r>
            <a:r>
              <a:rPr lang="en-US" altLang="en-US" sz="1400" u="sng" dirty="0" err="1"/>
              <a:t>ahí</a:t>
            </a:r>
            <a:r>
              <a:rPr lang="en-US" altLang="en-US" sz="1400" dirty="0"/>
              <a:t>, </a:t>
            </a:r>
            <a:r>
              <a:rPr lang="en-US" altLang="en-US" sz="1400" dirty="0" err="1"/>
              <a:t>pág</a:t>
            </a:r>
            <a:r>
              <a:rPr lang="en-US" altLang="en-US" sz="1400" dirty="0"/>
              <a:t>. 94.</a:t>
            </a:r>
          </a:p>
        </p:txBody>
      </p:sp>
      <p:sp>
        <p:nvSpPr>
          <p:cNvPr id="18536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6F3F3A9-4913-4EF1-915E-151F7EB43BE6}" type="slidenum">
              <a:rPr lang="en-US" altLang="en-US" sz="1400"/>
              <a:pPr algn="l" rtl="0">
                <a:spcBef>
                  <a:spcPct val="0"/>
                </a:spcBef>
                <a:buFontTx/>
                <a:buNone/>
              </a:pPr>
              <a:t>211</a:t>
            </a:fld>
            <a:endParaRPr lang="en-US" altLang="en-US" sz="1400"/>
          </a:p>
        </p:txBody>
      </p:sp>
    </p:spTree>
    <p:extLst>
      <p:ext uri="{BB962C8B-B14F-4D97-AF65-F5344CB8AC3E}">
        <p14:creationId xmlns:p14="http://schemas.microsoft.com/office/powerpoint/2010/main" val="377291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bg/>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build="p"/>
      <p:bldP spid="8" grpId="0" animBg="1"/>
      <p:bldP spid="9" grpId="0"/>
      <p:bldP spid="10"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cosmovisiƥn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8434" name="Rectangle 2"/>
          <p:cNvSpPr>
            <a:spLocks noGrp="1" noChangeArrowheads="1"/>
          </p:cNvSpPr>
          <p:nvPr>
            <p:ph type="ctrTitle"/>
          </p:nvPr>
        </p:nvSpPr>
        <p:spPr>
          <a:xfrm>
            <a:off x="685800" y="2286000"/>
            <a:ext cx="7772400" cy="1143000"/>
          </a:xfrm>
        </p:spPr>
        <p:txBody>
          <a:bodyPr/>
          <a:lstStyle/>
          <a:p>
            <a:pPr rtl="0">
              <a:defRPr/>
            </a:pPr>
            <a:r>
              <a:rPr lang="en-US" altLang="en-US" dirty="0"/>
              <a:t>Fin de </a:t>
            </a:r>
            <a:r>
              <a:rPr lang="en-US" altLang="en-US" dirty="0" smtClean="0"/>
              <a:t>las </a:t>
            </a:r>
            <a:r>
              <a:rPr lang="en-US" altLang="en-US" dirty="0" err="1" smtClean="0"/>
              <a:t>diapositivas</a:t>
            </a:r>
            <a:endParaRPr lang="en-US" altLang="en-US" dirty="0"/>
          </a:p>
        </p:txBody>
      </p:sp>
      <p:sp>
        <p:nvSpPr>
          <p:cNvPr id="252932" name="AutoShape 4">
            <a:hlinkClick r:id="rId2" action="ppaction://hlinksldjump" highlightClick="1"/>
          </p:cNvPr>
          <p:cNvSpPr>
            <a:spLocks noChangeArrowheads="1"/>
          </p:cNvSpPr>
          <p:nvPr/>
        </p:nvSpPr>
        <p:spPr bwMode="auto">
          <a:xfrm>
            <a:off x="2514600" y="4038600"/>
            <a:ext cx="4267200" cy="762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a:latin typeface="Times New Roman" panose="02020603050405020304" pitchFamily="18" charset="0"/>
              </a:rPr>
              <a:t>Volver a los títulos de las lecciones</a:t>
            </a:r>
          </a:p>
        </p:txBody>
      </p:sp>
      <p:sp>
        <p:nvSpPr>
          <p:cNvPr id="252933" name="AutoShape 5">
            <a:hlinkClick r:id="rId2" action="ppaction://hlinksldjump" highlightClick="1"/>
          </p:cNvPr>
          <p:cNvSpPr>
            <a:spLocks noChangeArrowheads="1"/>
          </p:cNvSpPr>
          <p:nvPr/>
        </p:nvSpPr>
        <p:spPr bwMode="auto">
          <a:xfrm>
            <a:off x="-1" y="-1"/>
            <a:ext cx="2090057" cy="326571"/>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25293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5237763-08E8-475A-A934-7D6766F87005}" type="slidenum">
              <a:rPr lang="en-US" altLang="en-US" sz="1400"/>
              <a:pPr algn="l" rtl="0">
                <a:spcBef>
                  <a:spcPct val="0"/>
                </a:spcBef>
                <a:buFontTx/>
                <a:buNone/>
              </a:pPr>
              <a:t>212</a:t>
            </a:fld>
            <a:endParaRPr lang="en-US" altLang="en-US" sz="1400"/>
          </a:p>
        </p:txBody>
      </p:sp>
    </p:spTree>
    <p:extLst>
      <p:ext uri="{BB962C8B-B14F-4D97-AF65-F5344CB8AC3E}">
        <p14:creationId xmlns:p14="http://schemas.microsoft.com/office/powerpoint/2010/main" val="2534826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1303845" y="1066800"/>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a:t>
            </a:r>
            <a:r>
              <a:rPr lang="en-US" altLang="en-US" sz="2400" b="1" i="1" dirty="0"/>
              <a:t>p</a:t>
            </a:r>
            <a:r>
              <a:rPr lang="en-US" altLang="en-US" sz="2400" b="1" i="1" dirty="0" smtClean="0"/>
              <a:t>ersonal</a:t>
            </a:r>
            <a:r>
              <a:rPr lang="en-US" altLang="en-US" sz="2400" b="1" i="1" dirty="0"/>
              <a:t>,</a:t>
            </a:r>
          </a:p>
          <a:p>
            <a:pPr algn="ctr" rtl="0">
              <a:spcBef>
                <a:spcPct val="0"/>
              </a:spcBef>
              <a:buFontTx/>
              <a:buNone/>
            </a:pP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1719823" y="2954338"/>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1219200" y="497205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Mundo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sp>
        <p:nvSpPr>
          <p:cNvPr id="12" name="TextBox 11"/>
          <p:cNvSpPr txBox="1">
            <a:spLocks noChangeArrowheads="1"/>
          </p:cNvSpPr>
          <p:nvPr/>
        </p:nvSpPr>
        <p:spPr bwMode="auto">
          <a:xfrm>
            <a:off x="5210592" y="1074738"/>
            <a:ext cx="25074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Revelación</a:t>
            </a:r>
            <a:r>
              <a:rPr lang="en-US" altLang="en-US" sz="2400" b="1" i="1" dirty="0"/>
              <a:t/>
            </a:r>
            <a:br>
              <a:rPr lang="en-US" altLang="en-US" sz="2400" b="1" i="1" dirty="0"/>
            </a:br>
            <a:r>
              <a:rPr lang="en-US" altLang="en-US" sz="2400" b="1" i="1" dirty="0" err="1" smtClean="0"/>
              <a:t>proposicional</a:t>
            </a:r>
            <a:endParaRPr lang="en-US" altLang="en-US" sz="2400" b="1" i="1" dirty="0"/>
          </a:p>
        </p:txBody>
      </p:sp>
      <p:sp>
        <p:nvSpPr>
          <p:cNvPr id="13" name="TextBox 12"/>
          <p:cNvSpPr txBox="1">
            <a:spLocks noChangeArrowheads="1"/>
          </p:cNvSpPr>
          <p:nvPr/>
        </p:nvSpPr>
        <p:spPr bwMode="auto">
          <a:xfrm>
            <a:off x="5891213" y="296227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Jesús</a:t>
            </a:r>
            <a:endParaRPr lang="en-US" altLang="en-US" sz="2400" b="1" i="1" dirty="0"/>
          </a:p>
          <a:p>
            <a:pPr algn="ctr" rtl="0">
              <a:spcBef>
                <a:spcPct val="0"/>
              </a:spcBef>
              <a:buFontTx/>
              <a:buNone/>
            </a:pPr>
            <a:r>
              <a:rPr lang="en-US" altLang="en-US" sz="2400" b="1" i="1" dirty="0"/>
              <a:t>Vino</a:t>
            </a:r>
          </a:p>
        </p:txBody>
      </p:sp>
      <p:sp>
        <p:nvSpPr>
          <p:cNvPr id="14" name="TextBox 13"/>
          <p:cNvSpPr txBox="1">
            <a:spLocks noChangeArrowheads="1"/>
          </p:cNvSpPr>
          <p:nvPr/>
        </p:nvSpPr>
        <p:spPr bwMode="auto">
          <a:xfrm>
            <a:off x="5592107" y="4979988"/>
            <a:ext cx="1744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Universo</a:t>
            </a:r>
            <a:r>
              <a:rPr lang="en-US" altLang="en-US" sz="2400" b="1" i="1" dirty="0"/>
              <a:t/>
            </a:r>
            <a:br>
              <a:rPr lang="en-US" altLang="en-US" sz="2400" b="1" i="1" dirty="0"/>
            </a:br>
            <a:r>
              <a:rPr lang="en-US" altLang="en-US" sz="2400" b="1" i="1" dirty="0" smtClean="0"/>
              <a:t>temporal</a:t>
            </a:r>
            <a:endParaRPr lang="en-US" altLang="en-US" sz="2400" b="1" i="1" dirty="0"/>
          </a:p>
        </p:txBody>
      </p:sp>
      <p:sp>
        <p:nvSpPr>
          <p:cNvPr id="18" name="Oval 17"/>
          <p:cNvSpPr>
            <a:spLocks noChangeArrowheads="1"/>
          </p:cNvSpPr>
          <p:nvPr/>
        </p:nvSpPr>
        <p:spPr bwMode="auto">
          <a:xfrm>
            <a:off x="2514600" y="2686049"/>
            <a:ext cx="2624138" cy="399197"/>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dirty="0" err="1"/>
              <a:t>Responsabilidad</a:t>
            </a:r>
            <a:endParaRPr lang="en-US" altLang="en-US" sz="1800" dirty="0"/>
          </a:p>
        </p:txBody>
      </p:sp>
      <p:sp>
        <p:nvSpPr>
          <p:cNvPr id="19" name="Oval 18"/>
          <p:cNvSpPr>
            <a:spLocks noChangeArrowheads="1"/>
          </p:cNvSpPr>
          <p:nvPr/>
        </p:nvSpPr>
        <p:spPr bwMode="auto">
          <a:xfrm>
            <a:off x="527612" y="3749617"/>
            <a:ext cx="2346324" cy="608013"/>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dirty="0" err="1" smtClean="0"/>
              <a:t>Decisiones</a:t>
            </a:r>
            <a:r>
              <a:rPr lang="en-US" altLang="en-US" sz="1800" dirty="0" smtClean="0"/>
              <a:t> </a:t>
            </a:r>
            <a:r>
              <a:rPr lang="en-US" altLang="en-US" sz="1800" dirty="0"/>
              <a:t>y </a:t>
            </a:r>
            <a:r>
              <a:rPr lang="en-US" altLang="en-US" sz="1800" dirty="0" err="1" smtClean="0"/>
              <a:t>consecuencias</a:t>
            </a:r>
            <a:endParaRPr lang="en-US" altLang="en-US" sz="1800" dirty="0"/>
          </a:p>
        </p:txBody>
      </p:sp>
      <p:sp>
        <p:nvSpPr>
          <p:cNvPr id="21" name="Oval 20"/>
          <p:cNvSpPr>
            <a:spLocks noChangeArrowheads="1"/>
          </p:cNvSpPr>
          <p:nvPr/>
        </p:nvSpPr>
        <p:spPr bwMode="auto">
          <a:xfrm>
            <a:off x="5138738" y="3659188"/>
            <a:ext cx="1338262" cy="608012"/>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dirty="0" smtClean="0"/>
              <a:t>Se </a:t>
            </a:r>
            <a:r>
              <a:rPr lang="en-US" altLang="en-US" sz="1800" dirty="0" err="1"/>
              <a:t>hizo</a:t>
            </a:r>
            <a:r>
              <a:rPr lang="en-US" altLang="en-US" sz="1800" dirty="0"/>
              <a:t> carne</a:t>
            </a:r>
          </a:p>
        </p:txBody>
      </p:sp>
      <p:sp>
        <p:nvSpPr>
          <p:cNvPr id="22" name="Oval 21"/>
          <p:cNvSpPr>
            <a:spLocks noChangeArrowheads="1"/>
          </p:cNvSpPr>
          <p:nvPr/>
        </p:nvSpPr>
        <p:spPr bwMode="auto">
          <a:xfrm>
            <a:off x="6248400" y="2514600"/>
            <a:ext cx="1981200" cy="608013"/>
          </a:xfrm>
          <a:prstGeom prst="ellipse">
            <a:avLst/>
          </a:prstGeom>
          <a:solidFill>
            <a:srgbClr val="FFFF00"/>
          </a:solidFill>
          <a:ln w="9525" algn="ctr">
            <a:solidFill>
              <a:schemeClr val="tx1"/>
            </a:solidFill>
            <a:round/>
            <a:headEnd/>
            <a:tailEnd/>
          </a:ln>
        </p:spPr>
        <p:txBody>
          <a:bodyPr lIns="0" rIns="0"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dirty="0" err="1" smtClean="0"/>
              <a:t>Misión</a:t>
            </a:r>
            <a:r>
              <a:rPr lang="en-US" altLang="en-US" sz="1800" dirty="0"/>
              <a:t/>
            </a:r>
            <a:br>
              <a:rPr lang="en-US" altLang="en-US" sz="1800" dirty="0"/>
            </a:br>
            <a:r>
              <a:rPr lang="en-US" altLang="en-US" sz="1800" dirty="0" err="1" smtClean="0"/>
              <a:t>redentora</a:t>
            </a:r>
            <a:endParaRPr lang="en-US" altLang="en-US" sz="1800" dirty="0"/>
          </a:p>
        </p:txBody>
      </p:sp>
      <p:sp>
        <p:nvSpPr>
          <p:cNvPr id="3995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FFCA428-6FAD-4710-B3D3-401AB9DC96CC}" type="slidenum">
              <a:rPr lang="en-US" altLang="en-US" sz="1400"/>
              <a:pPr algn="l" rtl="0">
                <a:spcBef>
                  <a:spcPct val="0"/>
                </a:spcBef>
                <a:buFontTx/>
                <a:buNone/>
              </a:pPr>
              <a:t>22</a:t>
            </a:fld>
            <a:endParaRPr lang="en-US" altLang="en-US" sz="1400"/>
          </a:p>
        </p:txBody>
      </p:sp>
      <p:sp>
        <p:nvSpPr>
          <p:cNvPr id="1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8" grpId="0" animBg="1"/>
      <p:bldP spid="19"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1295905" y="852488"/>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personal,</a:t>
            </a:r>
            <a:br>
              <a:rPr lang="en-US" altLang="en-US" sz="2400" b="1" i="1" dirty="0" smtClean="0"/>
            </a:b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1719822" y="3159552"/>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1219200" y="497205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a:t>
            </a:r>
            <a:r>
              <a:rPr lang="en-US" altLang="en-US" sz="2400" b="1" i="1" dirty="0" err="1" smtClean="0"/>
              <a:t>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3" name="Straight Connector 2"/>
          <p:cNvCxnSpPr>
            <a:cxnSpLocks noChangeShapeType="1"/>
          </p:cNvCxnSpPr>
          <p:nvPr/>
        </p:nvCxnSpPr>
        <p:spPr bwMode="auto">
          <a:xfrm>
            <a:off x="4572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3509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a:spLocks/>
          </p:cNvSpPr>
          <p:nvPr/>
        </p:nvSpPr>
        <p:spPr bwMode="auto">
          <a:xfrm flipH="1">
            <a:off x="2622550" y="1595438"/>
            <a:ext cx="83820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0" name="Freeform 39"/>
          <p:cNvSpPr>
            <a:spLocks/>
          </p:cNvSpPr>
          <p:nvPr/>
        </p:nvSpPr>
        <p:spPr bwMode="auto">
          <a:xfrm>
            <a:off x="5580063" y="1622425"/>
            <a:ext cx="973137"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2230760" y="2001838"/>
            <a:ext cx="1213794"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Reve-</a:t>
            </a:r>
            <a:endParaRPr lang="en-US" altLang="en-US" sz="2400" b="1" i="1" dirty="0"/>
          </a:p>
          <a:p>
            <a:pPr algn="ctr" rtl="0">
              <a:spcBef>
                <a:spcPct val="0"/>
              </a:spcBef>
              <a:buFontTx/>
              <a:buNone/>
            </a:pPr>
            <a:r>
              <a:rPr lang="en-US" altLang="en-US" sz="2400" b="1" i="1" dirty="0" err="1"/>
              <a:t>lación</a:t>
            </a:r>
            <a:endParaRPr lang="en-US" altLang="en-US" sz="2400" b="1" i="1" dirty="0"/>
          </a:p>
        </p:txBody>
      </p:sp>
      <p:sp>
        <p:nvSpPr>
          <p:cNvPr id="37" name="TextBox 36"/>
          <p:cNvSpPr txBox="1">
            <a:spLocks noChangeArrowheads="1"/>
          </p:cNvSpPr>
          <p:nvPr/>
        </p:nvSpPr>
        <p:spPr bwMode="auto">
          <a:xfrm>
            <a:off x="5791200" y="1981200"/>
            <a:ext cx="11461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Jesús</a:t>
            </a:r>
          </a:p>
          <a:p>
            <a:pPr algn="ctr" rtl="0">
              <a:spcBef>
                <a:spcPct val="0"/>
              </a:spcBef>
              <a:buFontTx/>
              <a:buNone/>
            </a:pPr>
            <a:r>
              <a:rPr lang="en-US" altLang="en-US" sz="2400" b="1" i="1"/>
              <a:t>vino</a:t>
            </a:r>
          </a:p>
        </p:txBody>
      </p:sp>
      <p:sp>
        <p:nvSpPr>
          <p:cNvPr id="41" name="Freeform 40"/>
          <p:cNvSpPr>
            <a:spLocks/>
          </p:cNvSpPr>
          <p:nvPr/>
        </p:nvSpPr>
        <p:spPr bwMode="auto">
          <a:xfrm>
            <a:off x="6513513" y="1601788"/>
            <a:ext cx="971550" cy="2663825"/>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2" name="TextBox 41"/>
          <p:cNvSpPr txBox="1">
            <a:spLocks noChangeArrowheads="1"/>
          </p:cNvSpPr>
          <p:nvPr/>
        </p:nvSpPr>
        <p:spPr bwMode="auto">
          <a:xfrm>
            <a:off x="6496535" y="2936875"/>
            <a:ext cx="118013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Juicio</a:t>
            </a:r>
            <a:endParaRPr lang="en-US" altLang="en-US" sz="2400" b="1" i="1" dirty="0"/>
          </a:p>
        </p:txBody>
      </p:sp>
      <p:sp>
        <p:nvSpPr>
          <p:cNvPr id="24" name="TextBox 23"/>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30" name="TextBox 29"/>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31" name="TextBox 30"/>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409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48FD62A-DA94-4B31-8BCF-8DAA815036A6}" type="slidenum">
              <a:rPr lang="en-US" altLang="en-US" sz="1400"/>
              <a:pPr algn="l" rtl="0">
                <a:spcBef>
                  <a:spcPct val="0"/>
                </a:spcBef>
                <a:buFontTx/>
                <a:buNone/>
              </a:pPr>
              <a:t>23</a:t>
            </a:fld>
            <a:endParaRPr lang="en-US" altLang="en-US" sz="1400"/>
          </a:p>
        </p:txBody>
      </p:sp>
      <p:sp>
        <p:nvSpPr>
          <p:cNvPr id="2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1000"/>
                                  </p:stCondLst>
                                  <p:childTnLst>
                                    <p:animMotion origin="layout" path="M -3.61111E-6 2.77521E-7 L 0.21233 -0.00208 " pathEditMode="relative" rAng="0" ptsTypes="AA">
                                      <p:cBhvr>
                                        <p:cTn id="6" dur="2000" fill="hold"/>
                                        <p:tgtEl>
                                          <p:spTgt spid="7"/>
                                        </p:tgtEl>
                                        <p:attrNameLst>
                                          <p:attrName>ppt_x</p:attrName>
                                          <p:attrName>ppt_y</p:attrName>
                                        </p:attrNameLst>
                                      </p:cBhvr>
                                      <p:rCtr x="10608" y="-116"/>
                                    </p:animMotion>
                                  </p:childTnLst>
                                </p:cTn>
                              </p:par>
                              <p:par>
                                <p:cTn id="7" presetID="42" presetClass="path" presetSubtype="0" accel="50000" decel="50000" fill="hold" grpId="0" nodeType="withEffect">
                                  <p:stCondLst>
                                    <p:cond delay="1000"/>
                                  </p:stCondLst>
                                  <p:childTnLst>
                                    <p:animMotion origin="layout" path="M -3.61111E-6 3.40426E-6 L 0.21233 0.00046 " pathEditMode="relative" rAng="0" ptsTypes="AA">
                                      <p:cBhvr>
                                        <p:cTn id="8" dur="2000" fill="hold"/>
                                        <p:tgtEl>
                                          <p:spTgt spid="10"/>
                                        </p:tgtEl>
                                        <p:attrNameLst>
                                          <p:attrName>ppt_x</p:attrName>
                                          <p:attrName>ppt_y</p:attrName>
                                        </p:attrNameLst>
                                      </p:cBhvr>
                                      <p:rCtr x="10608" y="23"/>
                                    </p:animMotion>
                                  </p:childTnLst>
                                </p:cTn>
                              </p:par>
                              <p:par>
                                <p:cTn id="9" presetID="42" presetClass="path" presetSubtype="0" accel="50000" decel="50000" fill="hold" grpId="0" nodeType="withEffect">
                                  <p:stCondLst>
                                    <p:cond delay="1000"/>
                                  </p:stCondLst>
                                  <p:childTnLst>
                                    <p:animMotion origin="layout" path="M -3.33333E-6 2.6087E-6 L 0.21667 -0.00486 " pathEditMode="relative" rAng="0" ptsTypes="AA">
                                      <p:cBhvr>
                                        <p:cTn id="10" dur="2000" fill="hold"/>
                                        <p:tgtEl>
                                          <p:spTgt spid="11"/>
                                        </p:tgtEl>
                                        <p:attrNameLst>
                                          <p:attrName>ppt_x</p:attrName>
                                          <p:attrName>ppt_y</p:attrName>
                                        </p:attrNameLst>
                                      </p:cBhvr>
                                      <p:rCtr x="10833" y="-25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up)">
                                      <p:cBhvr>
                                        <p:cTn id="59" dur="500"/>
                                        <p:tgtEl>
                                          <p:spTgt spid="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9" grpId="0" animBg="1"/>
      <p:bldP spid="40" grpId="0" animBg="1"/>
      <p:bldP spid="12" grpId="0" animBg="1"/>
      <p:bldP spid="37" grpId="0" animBg="1"/>
      <p:bldP spid="41" grpId="0" animBg="1"/>
      <p:bldP spid="42" grpId="0" animBg="1"/>
      <p:bldP spid="24" grpId="0"/>
      <p:bldP spid="26"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3193762" y="1059289"/>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personal,</a:t>
            </a:r>
            <a:br>
              <a:rPr lang="en-US" altLang="en-US" sz="2400" b="1" i="1" dirty="0" smtClean="0"/>
            </a:b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3613287" y="2983041"/>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3200400" y="490807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a:t>
            </a:r>
            <a:r>
              <a:rPr lang="en-US" altLang="en-US" sz="2400" b="1" i="1" dirty="0" err="1" smtClean="0"/>
              <a:t>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3" name="Straight Connector 2"/>
          <p:cNvCxnSpPr>
            <a:cxnSpLocks noChangeShapeType="1"/>
          </p:cNvCxnSpPr>
          <p:nvPr/>
        </p:nvCxnSpPr>
        <p:spPr bwMode="auto">
          <a:xfrm>
            <a:off x="4572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3509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a:spLocks/>
          </p:cNvSpPr>
          <p:nvPr/>
        </p:nvSpPr>
        <p:spPr bwMode="auto">
          <a:xfrm flipH="1">
            <a:off x="2622550" y="1595438"/>
            <a:ext cx="83820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0" name="Freeform 39"/>
          <p:cNvSpPr>
            <a:spLocks/>
          </p:cNvSpPr>
          <p:nvPr/>
        </p:nvSpPr>
        <p:spPr bwMode="auto">
          <a:xfrm>
            <a:off x="5580063" y="1622425"/>
            <a:ext cx="973137"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2230760" y="2001838"/>
            <a:ext cx="1213794"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Reve-</a:t>
            </a:r>
            <a:endParaRPr lang="en-US" altLang="en-US" sz="2400" b="1" i="1" dirty="0"/>
          </a:p>
          <a:p>
            <a:pPr algn="ctr" rtl="0">
              <a:spcBef>
                <a:spcPct val="0"/>
              </a:spcBef>
              <a:buFontTx/>
              <a:buNone/>
            </a:pPr>
            <a:r>
              <a:rPr lang="en-US" altLang="en-US" sz="2400" b="1" i="1" dirty="0" err="1"/>
              <a:t>lación</a:t>
            </a:r>
            <a:endParaRPr lang="en-US" altLang="en-US" sz="2400" b="1" i="1" dirty="0"/>
          </a:p>
        </p:txBody>
      </p:sp>
      <p:sp>
        <p:nvSpPr>
          <p:cNvPr id="37" name="TextBox 36"/>
          <p:cNvSpPr txBox="1">
            <a:spLocks noChangeArrowheads="1"/>
          </p:cNvSpPr>
          <p:nvPr/>
        </p:nvSpPr>
        <p:spPr bwMode="auto">
          <a:xfrm>
            <a:off x="5791200" y="1981200"/>
            <a:ext cx="11461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Jesús</a:t>
            </a:r>
          </a:p>
          <a:p>
            <a:pPr algn="ctr" rtl="0">
              <a:spcBef>
                <a:spcPct val="0"/>
              </a:spcBef>
              <a:buFontTx/>
              <a:buNone/>
            </a:pPr>
            <a:r>
              <a:rPr lang="en-US" altLang="en-US" sz="2400" b="1" i="1"/>
              <a:t>vino</a:t>
            </a:r>
          </a:p>
        </p:txBody>
      </p:sp>
      <p:sp>
        <p:nvSpPr>
          <p:cNvPr id="41" name="Freeform 40"/>
          <p:cNvSpPr>
            <a:spLocks/>
          </p:cNvSpPr>
          <p:nvPr/>
        </p:nvSpPr>
        <p:spPr bwMode="auto">
          <a:xfrm>
            <a:off x="6513513" y="1601788"/>
            <a:ext cx="971550" cy="2663825"/>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2" name="TextBox 41"/>
          <p:cNvSpPr txBox="1">
            <a:spLocks noChangeArrowheads="1"/>
          </p:cNvSpPr>
          <p:nvPr/>
        </p:nvSpPr>
        <p:spPr bwMode="auto">
          <a:xfrm>
            <a:off x="6496535" y="2936875"/>
            <a:ext cx="118013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Juicio</a:t>
            </a:r>
            <a:endParaRPr lang="en-US" altLang="en-US" sz="2400" b="1" i="1" dirty="0"/>
          </a:p>
        </p:txBody>
      </p:sp>
      <p:sp>
        <p:nvSpPr>
          <p:cNvPr id="24" name="TextBox 23"/>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30" name="TextBox 29"/>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31" name="TextBox 30"/>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409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48FD62A-DA94-4B31-8BCF-8DAA815036A6}" type="slidenum">
              <a:rPr lang="en-US" altLang="en-US" sz="1400"/>
              <a:pPr algn="l" rtl="0">
                <a:spcBef>
                  <a:spcPct val="0"/>
                </a:spcBef>
                <a:buFontTx/>
                <a:buNone/>
              </a:pPr>
              <a:t>24</a:t>
            </a:fld>
            <a:endParaRPr lang="en-US" altLang="en-US" sz="1400"/>
          </a:p>
        </p:txBody>
      </p:sp>
      <p:sp>
        <p:nvSpPr>
          <p:cNvPr id="2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52355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1000"/>
                                  </p:stCondLst>
                                  <p:childTnLst>
                                    <p:animMotion origin="layout" path="M -3.61111E-6 2.77521E-7 L 0.21233 -0.00208 " pathEditMode="relative" rAng="0" ptsTypes="AA">
                                      <p:cBhvr>
                                        <p:cTn id="6" dur="2000" fill="hold"/>
                                        <p:tgtEl>
                                          <p:spTgt spid="7"/>
                                        </p:tgtEl>
                                        <p:attrNameLst>
                                          <p:attrName>ppt_x</p:attrName>
                                          <p:attrName>ppt_y</p:attrName>
                                        </p:attrNameLst>
                                      </p:cBhvr>
                                      <p:rCtr x="10608" y="-116"/>
                                    </p:animMotion>
                                  </p:childTnLst>
                                </p:cTn>
                              </p:par>
                              <p:par>
                                <p:cTn id="7" presetID="42" presetClass="path" presetSubtype="0" accel="50000" decel="50000" fill="hold" grpId="0" nodeType="withEffect">
                                  <p:stCondLst>
                                    <p:cond delay="1000"/>
                                  </p:stCondLst>
                                  <p:childTnLst>
                                    <p:animMotion origin="layout" path="M -3.61111E-6 3.40426E-6 L 0.21233 0.00046 " pathEditMode="relative" rAng="0" ptsTypes="AA">
                                      <p:cBhvr>
                                        <p:cTn id="8" dur="2000" fill="hold"/>
                                        <p:tgtEl>
                                          <p:spTgt spid="10"/>
                                        </p:tgtEl>
                                        <p:attrNameLst>
                                          <p:attrName>ppt_x</p:attrName>
                                          <p:attrName>ppt_y</p:attrName>
                                        </p:attrNameLst>
                                      </p:cBhvr>
                                      <p:rCtr x="10608" y="23"/>
                                    </p:animMotion>
                                  </p:childTnLst>
                                </p:cTn>
                              </p:par>
                              <p:par>
                                <p:cTn id="9" presetID="42" presetClass="path" presetSubtype="0" accel="50000" decel="50000" fill="hold" grpId="0" nodeType="withEffect">
                                  <p:stCondLst>
                                    <p:cond delay="1000"/>
                                  </p:stCondLst>
                                  <p:childTnLst>
                                    <p:animMotion origin="layout" path="M -3.33333E-6 2.6087E-6 L 0.21667 -0.00486 " pathEditMode="relative" rAng="0" ptsTypes="AA">
                                      <p:cBhvr>
                                        <p:cTn id="10" dur="2000" fill="hold"/>
                                        <p:tgtEl>
                                          <p:spTgt spid="11"/>
                                        </p:tgtEl>
                                        <p:attrNameLst>
                                          <p:attrName>ppt_x</p:attrName>
                                          <p:attrName>ppt_y</p:attrName>
                                        </p:attrNameLst>
                                      </p:cBhvr>
                                      <p:rCtr x="10833" y="-25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up)">
                                      <p:cBhvr>
                                        <p:cTn id="59" dur="500"/>
                                        <p:tgtEl>
                                          <p:spTgt spid="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9" grpId="0" animBg="1"/>
      <p:bldP spid="40" grpId="0" animBg="1"/>
      <p:bldP spid="12" grpId="0" animBg="1"/>
      <p:bldP spid="37" grpId="0" animBg="1"/>
      <p:bldP spid="41" grpId="0" animBg="1"/>
      <p:bldP spid="42" grpId="0" animBg="1"/>
      <p:bldP spid="24" grpId="0"/>
      <p:bldP spid="26"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3215018" y="754645"/>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personal,</a:t>
            </a:r>
            <a:br>
              <a:rPr lang="en-US" altLang="en-US" sz="2400" b="1" i="1" dirty="0" smtClean="0"/>
            </a:b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3606565" y="3571875"/>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3200400" y="490807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a:t>
            </a:r>
            <a:r>
              <a:rPr lang="en-US" altLang="en-US" sz="2400" b="1" i="1" dirty="0" err="1" smtClean="0"/>
              <a:t>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3" name="Straight Connector 2"/>
          <p:cNvCxnSpPr>
            <a:cxnSpLocks noChangeShapeType="1"/>
          </p:cNvCxnSpPr>
          <p:nvPr/>
        </p:nvCxnSpPr>
        <p:spPr bwMode="auto">
          <a:xfrm>
            <a:off x="4572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3509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a:spLocks/>
          </p:cNvSpPr>
          <p:nvPr/>
        </p:nvSpPr>
        <p:spPr bwMode="auto">
          <a:xfrm flipH="1">
            <a:off x="2622550" y="1595438"/>
            <a:ext cx="83820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0" name="Freeform 39"/>
          <p:cNvSpPr>
            <a:spLocks/>
          </p:cNvSpPr>
          <p:nvPr/>
        </p:nvSpPr>
        <p:spPr bwMode="auto">
          <a:xfrm>
            <a:off x="5580063" y="1622425"/>
            <a:ext cx="973137"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2230760" y="2001838"/>
            <a:ext cx="1213794"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Reve-</a:t>
            </a:r>
            <a:endParaRPr lang="en-US" altLang="en-US" sz="2400" b="1" i="1" dirty="0"/>
          </a:p>
          <a:p>
            <a:pPr algn="ctr" rtl="0">
              <a:spcBef>
                <a:spcPct val="0"/>
              </a:spcBef>
              <a:buFontTx/>
              <a:buNone/>
            </a:pPr>
            <a:r>
              <a:rPr lang="en-US" altLang="en-US" sz="2400" b="1" i="1" dirty="0" err="1"/>
              <a:t>lación</a:t>
            </a:r>
            <a:endParaRPr lang="en-US" altLang="en-US" sz="2400" b="1" i="1" dirty="0"/>
          </a:p>
        </p:txBody>
      </p:sp>
      <p:sp>
        <p:nvSpPr>
          <p:cNvPr id="37" name="TextBox 36"/>
          <p:cNvSpPr txBox="1">
            <a:spLocks noChangeArrowheads="1"/>
          </p:cNvSpPr>
          <p:nvPr/>
        </p:nvSpPr>
        <p:spPr bwMode="auto">
          <a:xfrm>
            <a:off x="5791200" y="1981200"/>
            <a:ext cx="11461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Jesús</a:t>
            </a:r>
          </a:p>
          <a:p>
            <a:pPr algn="ctr" rtl="0">
              <a:spcBef>
                <a:spcPct val="0"/>
              </a:spcBef>
              <a:buFontTx/>
              <a:buNone/>
            </a:pPr>
            <a:r>
              <a:rPr lang="en-US" altLang="en-US" sz="2400" b="1" i="1"/>
              <a:t>vino</a:t>
            </a:r>
          </a:p>
        </p:txBody>
      </p:sp>
      <p:sp>
        <p:nvSpPr>
          <p:cNvPr id="41" name="Freeform 40"/>
          <p:cNvSpPr>
            <a:spLocks/>
          </p:cNvSpPr>
          <p:nvPr/>
        </p:nvSpPr>
        <p:spPr bwMode="auto">
          <a:xfrm>
            <a:off x="6513513" y="1601788"/>
            <a:ext cx="971550" cy="2663825"/>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2" name="TextBox 41"/>
          <p:cNvSpPr txBox="1">
            <a:spLocks noChangeArrowheads="1"/>
          </p:cNvSpPr>
          <p:nvPr/>
        </p:nvSpPr>
        <p:spPr bwMode="auto">
          <a:xfrm>
            <a:off x="6496535" y="2936875"/>
            <a:ext cx="118013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Juicio</a:t>
            </a:r>
            <a:endParaRPr lang="en-US" altLang="en-US" sz="2400" b="1" i="1" dirty="0"/>
          </a:p>
        </p:txBody>
      </p:sp>
      <p:sp>
        <p:nvSpPr>
          <p:cNvPr id="24" name="TextBox 23"/>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30" name="TextBox 29"/>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31" name="TextBox 30"/>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409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48FD62A-DA94-4B31-8BCF-8DAA815036A6}" type="slidenum">
              <a:rPr lang="en-US" altLang="en-US" sz="1400"/>
              <a:pPr algn="l" rtl="0">
                <a:spcBef>
                  <a:spcPct val="0"/>
                </a:spcBef>
                <a:buFontTx/>
                <a:buNone/>
              </a:pPr>
              <a:t>25</a:t>
            </a:fld>
            <a:endParaRPr lang="en-US" altLang="en-US" sz="1400"/>
          </a:p>
        </p:txBody>
      </p:sp>
      <p:sp>
        <p:nvSpPr>
          <p:cNvPr id="2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grpSp>
        <p:nvGrpSpPr>
          <p:cNvPr id="27" name="Group 26"/>
          <p:cNvGrpSpPr>
            <a:grpSpLocks/>
          </p:cNvGrpSpPr>
          <p:nvPr/>
        </p:nvGrpSpPr>
        <p:grpSpPr bwMode="auto">
          <a:xfrm>
            <a:off x="3852863" y="1676400"/>
            <a:ext cx="1328737" cy="1900238"/>
            <a:chOff x="3853543" y="1676400"/>
            <a:chExt cx="1328057" cy="1900535"/>
          </a:xfrm>
        </p:grpSpPr>
        <p:sp>
          <p:nvSpPr>
            <p:cNvPr id="29" name="Freeform 28"/>
            <p:cNvSpPr/>
            <p:nvPr/>
          </p:nvSpPr>
          <p:spPr bwMode="auto">
            <a:xfrm>
              <a:off x="3853543" y="1676400"/>
              <a:ext cx="1328057" cy="1900535"/>
            </a:xfrm>
            <a:custGeom>
              <a:avLst/>
              <a:gdLst>
                <a:gd name="connsiteX0" fmla="*/ 348342 w 1132114"/>
                <a:gd name="connsiteY0" fmla="*/ 0 h 1436915"/>
                <a:gd name="connsiteX1" fmla="*/ 348342 w 1132114"/>
                <a:gd name="connsiteY1" fmla="*/ 319315 h 1436915"/>
                <a:gd name="connsiteX2" fmla="*/ 0 w 1132114"/>
                <a:gd name="connsiteY2" fmla="*/ 333829 h 1436915"/>
                <a:gd name="connsiteX3" fmla="*/ 0 w 1132114"/>
                <a:gd name="connsiteY3" fmla="*/ 711200 h 1436915"/>
                <a:gd name="connsiteX4" fmla="*/ 362857 w 1132114"/>
                <a:gd name="connsiteY4" fmla="*/ 711200 h 1436915"/>
                <a:gd name="connsiteX5" fmla="*/ 362857 w 1132114"/>
                <a:gd name="connsiteY5" fmla="*/ 1436915 h 1436915"/>
                <a:gd name="connsiteX6" fmla="*/ 769257 w 1132114"/>
                <a:gd name="connsiteY6" fmla="*/ 1436915 h 1436915"/>
                <a:gd name="connsiteX7" fmla="*/ 783771 w 1132114"/>
                <a:gd name="connsiteY7" fmla="*/ 711200 h 1436915"/>
                <a:gd name="connsiteX8" fmla="*/ 1132114 w 1132114"/>
                <a:gd name="connsiteY8" fmla="*/ 696686 h 1436915"/>
                <a:gd name="connsiteX9" fmla="*/ 1132114 w 1132114"/>
                <a:gd name="connsiteY9" fmla="*/ 290286 h 1436915"/>
                <a:gd name="connsiteX10" fmla="*/ 783771 w 1132114"/>
                <a:gd name="connsiteY10" fmla="*/ 290286 h 1436915"/>
                <a:gd name="connsiteX11" fmla="*/ 783771 w 1132114"/>
                <a:gd name="connsiteY11" fmla="*/ 14515 h 1436915"/>
                <a:gd name="connsiteX12" fmla="*/ 348342 w 1132114"/>
                <a:gd name="connsiteY12"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114" h="1436915">
                  <a:moveTo>
                    <a:pt x="348342" y="0"/>
                  </a:moveTo>
                  <a:lnTo>
                    <a:pt x="348342" y="319315"/>
                  </a:lnTo>
                  <a:lnTo>
                    <a:pt x="0" y="333829"/>
                  </a:lnTo>
                  <a:lnTo>
                    <a:pt x="0" y="711200"/>
                  </a:lnTo>
                  <a:lnTo>
                    <a:pt x="362857" y="711200"/>
                  </a:lnTo>
                  <a:lnTo>
                    <a:pt x="362857" y="1436915"/>
                  </a:lnTo>
                  <a:lnTo>
                    <a:pt x="769257" y="1436915"/>
                  </a:lnTo>
                  <a:lnTo>
                    <a:pt x="783771" y="711200"/>
                  </a:lnTo>
                  <a:lnTo>
                    <a:pt x="1132114" y="696686"/>
                  </a:lnTo>
                  <a:lnTo>
                    <a:pt x="1132114" y="290286"/>
                  </a:lnTo>
                  <a:lnTo>
                    <a:pt x="783771" y="290286"/>
                  </a:lnTo>
                  <a:lnTo>
                    <a:pt x="783771" y="14515"/>
                  </a:lnTo>
                  <a:lnTo>
                    <a:pt x="348342" y="0"/>
                  </a:lnTo>
                  <a:close/>
                </a:path>
              </a:pathLst>
            </a:custGeom>
            <a:solidFill>
              <a:srgbClr val="FF00FF"/>
            </a:solidFill>
            <a:ln w="9525" cap="flat" cmpd="sng" algn="ctr">
              <a:solidFill>
                <a:schemeClr val="tx1"/>
              </a:solidFill>
              <a:prstDash val="solid"/>
              <a:round/>
              <a:headEnd type="none" w="med" len="med"/>
              <a:tailEnd type="none" w="med" len="med"/>
            </a:ln>
            <a:effectLst>
              <a:outerShdw blurRad="114300" dist="114300" dir="2700000" algn="tl" rotWithShape="0">
                <a:prstClr val="black">
                  <a:alpha val="56000"/>
                </a:prstClr>
              </a:outerShdw>
            </a:effectLst>
          </p:spPr>
          <p:txBody>
            <a:bodyPr/>
            <a:lstStyle/>
            <a:p>
              <a:pPr algn="l" rtl="0">
                <a:defRPr/>
              </a:pPr>
              <a:endParaRPr lang="en-US">
                <a:cs typeface="+mn-cs"/>
              </a:endParaRPr>
            </a:p>
          </p:txBody>
        </p:sp>
        <p:sp>
          <p:nvSpPr>
            <p:cNvPr id="32" name="TextBox 36"/>
            <p:cNvSpPr txBox="1">
              <a:spLocks noChangeArrowheads="1"/>
            </p:cNvSpPr>
            <p:nvPr/>
          </p:nvSpPr>
          <p:spPr bwMode="auto">
            <a:xfrm>
              <a:off x="4044637" y="2082225"/>
              <a:ext cx="984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2000" b="1" i="1">
                  <a:solidFill>
                    <a:schemeClr val="bg1"/>
                  </a:solidFill>
                </a:rPr>
                <a:t>Jesús</a:t>
              </a:r>
            </a:p>
            <a:p>
              <a:pPr algn="ctr" rtl="0">
                <a:lnSpc>
                  <a:spcPct val="80000"/>
                </a:lnSpc>
                <a:spcBef>
                  <a:spcPct val="0"/>
                </a:spcBef>
                <a:buFontTx/>
                <a:buNone/>
              </a:pPr>
              <a:r>
                <a:rPr lang="en-US" altLang="en-US" sz="2000" b="1" i="1">
                  <a:solidFill>
                    <a:schemeClr val="bg1"/>
                  </a:solidFill>
                </a:rPr>
                <a:t>vino</a:t>
              </a:r>
            </a:p>
          </p:txBody>
        </p:sp>
      </p:grpSp>
    </p:spTree>
    <p:extLst>
      <p:ext uri="{BB962C8B-B14F-4D97-AF65-F5344CB8AC3E}">
        <p14:creationId xmlns:p14="http://schemas.microsoft.com/office/powerpoint/2010/main" val="2410682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1000"/>
                                  </p:stCondLst>
                                  <p:childTnLst>
                                    <p:animMotion origin="layout" path="M -3.61111E-6 2.77521E-7 L 0.21233 -0.00208 " pathEditMode="relative" rAng="0" ptsTypes="AA">
                                      <p:cBhvr>
                                        <p:cTn id="6" dur="2000" fill="hold"/>
                                        <p:tgtEl>
                                          <p:spTgt spid="7"/>
                                        </p:tgtEl>
                                        <p:attrNameLst>
                                          <p:attrName>ppt_x</p:attrName>
                                          <p:attrName>ppt_y</p:attrName>
                                        </p:attrNameLst>
                                      </p:cBhvr>
                                      <p:rCtr x="10608" y="-116"/>
                                    </p:animMotion>
                                  </p:childTnLst>
                                </p:cTn>
                              </p:par>
                              <p:par>
                                <p:cTn id="7" presetID="42" presetClass="path" presetSubtype="0" accel="50000" decel="50000" fill="hold" grpId="0" nodeType="withEffect">
                                  <p:stCondLst>
                                    <p:cond delay="1000"/>
                                  </p:stCondLst>
                                  <p:childTnLst>
                                    <p:animMotion origin="layout" path="M -3.61111E-6 3.40426E-6 L 0.21233 0.00046 " pathEditMode="relative" rAng="0" ptsTypes="AA">
                                      <p:cBhvr>
                                        <p:cTn id="8" dur="2000" fill="hold"/>
                                        <p:tgtEl>
                                          <p:spTgt spid="10"/>
                                        </p:tgtEl>
                                        <p:attrNameLst>
                                          <p:attrName>ppt_x</p:attrName>
                                          <p:attrName>ppt_y</p:attrName>
                                        </p:attrNameLst>
                                      </p:cBhvr>
                                      <p:rCtr x="10608" y="23"/>
                                    </p:animMotion>
                                  </p:childTnLst>
                                </p:cTn>
                              </p:par>
                              <p:par>
                                <p:cTn id="9" presetID="42" presetClass="path" presetSubtype="0" accel="50000" decel="50000" fill="hold" grpId="0" nodeType="withEffect">
                                  <p:stCondLst>
                                    <p:cond delay="1000"/>
                                  </p:stCondLst>
                                  <p:childTnLst>
                                    <p:animMotion origin="layout" path="M -3.33333E-6 2.6087E-6 L 0.21667 -0.00486 " pathEditMode="relative" rAng="0" ptsTypes="AA">
                                      <p:cBhvr>
                                        <p:cTn id="10" dur="2000" fill="hold"/>
                                        <p:tgtEl>
                                          <p:spTgt spid="11"/>
                                        </p:tgtEl>
                                        <p:attrNameLst>
                                          <p:attrName>ppt_x</p:attrName>
                                          <p:attrName>ppt_y</p:attrName>
                                        </p:attrNameLst>
                                      </p:cBhvr>
                                      <p:rCtr x="10833" y="-25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up)">
                                      <p:cBhvr>
                                        <p:cTn id="59" dur="500"/>
                                        <p:tgtEl>
                                          <p:spTgt spid="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9" grpId="0" animBg="1"/>
      <p:bldP spid="40" grpId="0" animBg="1"/>
      <p:bldP spid="12" grpId="0" animBg="1"/>
      <p:bldP spid="37" grpId="0" animBg="1"/>
      <p:bldP spid="41" grpId="0" animBg="1"/>
      <p:bldP spid="42" grpId="0" animBg="1"/>
      <p:bldP spid="24" grpId="0"/>
      <p:bldP spid="26"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75" y="152400"/>
            <a:ext cx="9144000" cy="381000"/>
          </a:xfrm>
        </p:spPr>
        <p:txBody>
          <a:bodyPr/>
          <a:lstStyle/>
          <a:p>
            <a:pPr rtl="0">
              <a:defRPr/>
            </a:pPr>
            <a:r>
              <a:rPr lang="en-US" altLang="en-US" sz="2800" dirty="0"/>
              <a:t>Sermón de Pablo </a:t>
            </a:r>
            <a:r>
              <a:rPr lang="en-US" altLang="en-US" sz="2800" dirty="0" err="1"/>
              <a:t>en</a:t>
            </a:r>
            <a:r>
              <a:rPr lang="en-US" altLang="en-US" sz="2800" dirty="0"/>
              <a:t> </a:t>
            </a:r>
            <a:r>
              <a:rPr lang="en-US" altLang="en-US" sz="2800" dirty="0" smtClean="0"/>
              <a:t>Atenas </a:t>
            </a:r>
            <a:r>
              <a:rPr lang="en-US" altLang="en-US" sz="2800" b="0" dirty="0" smtClean="0"/>
              <a:t>(</a:t>
            </a:r>
            <a:r>
              <a:rPr lang="en-US" altLang="en-US" sz="2800" b="0" dirty="0"/>
              <a:t>Hechos 17)</a:t>
            </a:r>
          </a:p>
        </p:txBody>
      </p:sp>
      <p:sp>
        <p:nvSpPr>
          <p:cNvPr id="44036" name="Rectangle 3"/>
          <p:cNvSpPr>
            <a:spLocks noGrp="1" noChangeArrowheads="1"/>
          </p:cNvSpPr>
          <p:nvPr>
            <p:ph type="body" idx="1"/>
          </p:nvPr>
        </p:nvSpPr>
        <p:spPr>
          <a:xfrm>
            <a:off x="98425" y="609600"/>
            <a:ext cx="8991600" cy="6172200"/>
          </a:xfrm>
        </p:spPr>
        <p:txBody>
          <a:bodyPr>
            <a:normAutofit/>
          </a:bodyPr>
          <a:lstStyle/>
          <a:p>
            <a:pPr marL="0" indent="0">
              <a:buNone/>
            </a:pPr>
            <a:r>
              <a:rPr lang="es-ES" sz="1750" dirty="0" smtClean="0"/>
              <a:t>»</a:t>
            </a:r>
            <a:r>
              <a:rPr lang="es-ES" sz="1750" dirty="0"/>
              <a:t>El Dios que hizo el mundo y todo lo que en él hay, puesto que es Señor del cielo y de la tierra, no mora en templos hechos por manos de hombres, 25  ni es servido por manos humanas, como si necesitara de algo, puesto que Él da a todos vida y aliento y todas las cosas. 26  De uno solo, Dios hizo todas las naciones del mundo para que habitaran sobre toda la superficie de la tierra, habiendo determinado sus tiempos y las fronteras de los lugares donde viven, 27  para que buscaran a Dios, y de alguna manera, palpando, lo hallen, aunque Él no está lejos de ninguno de nosotros. 28  Porque en Él vivimos, nos movemos y existimos, así como algunos de los poetas de ustedes han dicho: “Porque también nosotros somos linaje Suyo”. </a:t>
            </a:r>
            <a:endParaRPr lang="es-ES" sz="1750" dirty="0" smtClean="0"/>
          </a:p>
          <a:p>
            <a:pPr marL="0" indent="0">
              <a:buNone/>
            </a:pPr>
            <a:r>
              <a:rPr lang="es-ES" sz="1750" dirty="0" smtClean="0"/>
              <a:t>29 </a:t>
            </a:r>
            <a:r>
              <a:rPr lang="es-ES" sz="1750" dirty="0"/>
              <a:t>»Siendo, pues, linaje de Dios, no debemos pensar que la Naturaleza Divina sea semejante a oro, plata o piedra, esculpidos por el arte y el pensamiento humano. </a:t>
            </a:r>
          </a:p>
          <a:p>
            <a:pPr marL="0" indent="0">
              <a:buNone/>
            </a:pPr>
            <a:r>
              <a:rPr lang="es-ES" sz="1750" dirty="0" smtClean="0"/>
              <a:t> </a:t>
            </a:r>
            <a:endParaRPr lang="es-ES" sz="1750" dirty="0"/>
          </a:p>
        </p:txBody>
      </p:sp>
      <p:sp>
        <p:nvSpPr>
          <p:cNvPr id="440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51B9F6-BE51-4F50-9E7D-D58F852BF0A2}" type="slidenum">
              <a:rPr lang="en-US" altLang="en-US" sz="1400"/>
              <a:pPr algn="l" rtl="0">
                <a:spcBef>
                  <a:spcPct val="0"/>
                </a:spcBef>
                <a:buFontTx/>
                <a:buNone/>
              </a:pPr>
              <a:t>26</a:t>
            </a:fld>
            <a:endParaRPr lang="en-US" altLang="en-US" sz="1400"/>
          </a:p>
        </p:txBody>
      </p:sp>
      <p:sp>
        <p:nvSpPr>
          <p:cNvPr id="2" name="TextBox 1"/>
          <p:cNvSpPr txBox="1"/>
          <p:nvPr/>
        </p:nvSpPr>
        <p:spPr>
          <a:xfrm>
            <a:off x="5255759" y="4161522"/>
            <a:ext cx="3848100" cy="230832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p>
            <a:pPr marL="171450" indent="-171450" algn="l" rtl="0">
              <a:buFont typeface="Arial" panose="020B0604020202020204" pitchFamily="34" charset="0"/>
              <a:buChar char="•"/>
              <a:defRPr/>
            </a:pPr>
            <a:r>
              <a:rPr lang="en-US" sz="1800" dirty="0"/>
              <a:t>Dios personal e infinito</a:t>
            </a:r>
          </a:p>
          <a:p>
            <a:pPr marL="171450" indent="-171450" algn="l" rtl="0">
              <a:buFont typeface="Arial" panose="020B0604020202020204" pitchFamily="34" charset="0"/>
              <a:buChar char="•"/>
              <a:defRPr/>
            </a:pPr>
            <a:r>
              <a:rPr lang="en-US" sz="1800" dirty="0"/>
              <a:t>Hombre espiritual (responsable)</a:t>
            </a:r>
          </a:p>
          <a:p>
            <a:pPr marL="171450" indent="-171450" algn="l" rtl="0">
              <a:buFont typeface="Arial" panose="020B0604020202020204" pitchFamily="34" charset="0"/>
              <a:buChar char="•"/>
              <a:defRPr/>
            </a:pPr>
            <a:r>
              <a:rPr lang="en-US" sz="1800" dirty="0" err="1"/>
              <a:t>M</a:t>
            </a:r>
            <a:r>
              <a:rPr lang="en-US" sz="1800" dirty="0" err="1" smtClean="0"/>
              <a:t>undo</a:t>
            </a:r>
            <a:r>
              <a:rPr lang="en-US" sz="1800" dirty="0" smtClean="0"/>
              <a:t> </a:t>
            </a:r>
            <a:r>
              <a:rPr lang="en-US" sz="1800" dirty="0"/>
              <a:t>caído</a:t>
            </a:r>
          </a:p>
          <a:p>
            <a:pPr marL="171450" indent="-171450" algn="l" rtl="0">
              <a:buFont typeface="Arial" panose="020B0604020202020204" pitchFamily="34" charset="0"/>
              <a:buChar char="•"/>
              <a:defRPr/>
            </a:pPr>
            <a:r>
              <a:rPr lang="en-US" sz="1800" dirty="0" err="1"/>
              <a:t>Revelación</a:t>
            </a:r>
            <a:r>
              <a:rPr lang="en-US" sz="1800" dirty="0"/>
              <a:t> </a:t>
            </a:r>
            <a:r>
              <a:rPr lang="en-US" sz="1800" dirty="0" err="1" smtClean="0"/>
              <a:t>proposicional</a:t>
            </a:r>
            <a:endParaRPr lang="en-US" sz="1800" dirty="0"/>
          </a:p>
          <a:p>
            <a:pPr marL="171450" indent="-171450" algn="l" rtl="0">
              <a:buFont typeface="Arial" panose="020B0604020202020204" pitchFamily="34" charset="0"/>
              <a:buChar char="•"/>
              <a:defRPr/>
            </a:pPr>
            <a:r>
              <a:rPr lang="en-US" sz="1800" dirty="0"/>
              <a:t>Obra redentora de Cristo</a:t>
            </a:r>
          </a:p>
          <a:p>
            <a:pPr marL="171450" indent="-171450" algn="l" rtl="0">
              <a:buFont typeface="Arial" panose="020B0604020202020204" pitchFamily="34" charset="0"/>
              <a:buChar char="•"/>
              <a:defRPr/>
            </a:pPr>
            <a:r>
              <a:rPr lang="en-US" sz="1800" dirty="0"/>
              <a:t>Universo Temporal</a:t>
            </a:r>
            <a:br>
              <a:rPr lang="en-US" sz="1800" dirty="0"/>
            </a:br>
            <a:r>
              <a:rPr lang="en-US" sz="1800" dirty="0"/>
              <a:t>(con </a:t>
            </a:r>
            <a:r>
              <a:rPr lang="en-US" sz="1800" dirty="0" err="1" smtClean="0"/>
              <a:t>juicio</a:t>
            </a:r>
            <a:r>
              <a:rPr lang="en-US" sz="1800" dirty="0" smtClean="0"/>
              <a:t>)</a:t>
            </a:r>
            <a:endParaRPr lang="en-US" sz="1800" dirty="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3" name="TextBox 2"/>
          <p:cNvSpPr txBox="1"/>
          <p:nvPr/>
        </p:nvSpPr>
        <p:spPr>
          <a:xfrm>
            <a:off x="98425" y="4161522"/>
            <a:ext cx="5115832" cy="2785378"/>
          </a:xfrm>
          <a:prstGeom prst="rect">
            <a:avLst/>
          </a:prstGeom>
          <a:noFill/>
        </p:spPr>
        <p:txBody>
          <a:bodyPr wrap="square" rtlCol="0">
            <a:spAutoFit/>
          </a:bodyPr>
          <a:lstStyle/>
          <a:p>
            <a:r>
              <a:rPr lang="es-ES" sz="1750" dirty="0"/>
              <a:t>30 »Por tanto, habiendo pasado por alto los tiempos de ignorancia, Dios declara ahora a todos los hombres, en todas partes, que se arrepientan. 31  Porque Él ha establecido un día en el cual juzgará al mundo en justicia, por medio de un Hombre a quien Él ha designado, habiendo presentado pruebas a todos los hombres cuando lo resucitó de entre los muertos».</a:t>
            </a:r>
          </a:p>
          <a:p>
            <a:endParaRPr lang="en-US" sz="175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764" name="Group 44"/>
          <p:cNvGrpSpPr>
            <a:grpSpLocks/>
          </p:cNvGrpSpPr>
          <p:nvPr/>
        </p:nvGrpSpPr>
        <p:grpSpPr bwMode="auto">
          <a:xfrm>
            <a:off x="212725" y="1219200"/>
            <a:ext cx="3690938" cy="2246313"/>
            <a:chOff x="134" y="768"/>
            <a:chExt cx="2325" cy="1415"/>
          </a:xfrm>
        </p:grpSpPr>
        <p:sp>
          <p:nvSpPr>
            <p:cNvPr id="45094" name="Text Box 7"/>
            <p:cNvSpPr txBox="1">
              <a:spLocks noChangeArrowheads="1"/>
            </p:cNvSpPr>
            <p:nvPr/>
          </p:nvSpPr>
          <p:spPr bwMode="auto">
            <a:xfrm>
              <a:off x="684" y="768"/>
              <a:ext cx="1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Sobrenatural</a:t>
              </a:r>
            </a:p>
          </p:txBody>
        </p:sp>
        <p:sp>
          <p:nvSpPr>
            <p:cNvPr id="45095" name="Text Box 5"/>
            <p:cNvSpPr txBox="1">
              <a:spLocks noChangeArrowheads="1"/>
            </p:cNvSpPr>
            <p:nvPr/>
          </p:nvSpPr>
          <p:spPr bwMode="auto">
            <a:xfrm>
              <a:off x="844" y="1433"/>
              <a:ext cx="10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dirty="0"/>
                <a:t>Hombre</a:t>
              </a:r>
            </a:p>
          </p:txBody>
        </p:sp>
        <p:sp>
          <p:nvSpPr>
            <p:cNvPr id="45096" name="Rectangle 10" descr="50%"/>
            <p:cNvSpPr>
              <a:spLocks noChangeArrowheads="1"/>
            </p:cNvSpPr>
            <p:nvPr/>
          </p:nvSpPr>
          <p:spPr bwMode="auto">
            <a:xfrm>
              <a:off x="492" y="1200"/>
              <a:ext cx="1680" cy="24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97" name="Text Box 16"/>
            <p:cNvSpPr txBox="1">
              <a:spLocks noChangeArrowheads="1"/>
            </p:cNvSpPr>
            <p:nvPr/>
          </p:nvSpPr>
          <p:spPr bwMode="auto">
            <a:xfrm>
              <a:off x="134" y="1776"/>
              <a:ext cx="232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800" dirty="0" err="1"/>
                <a:t>Deísmo</a:t>
              </a:r>
              <a:r>
                <a:rPr lang="en-US" altLang="en-US" sz="1800" dirty="0"/>
                <a:t>/</a:t>
              </a:r>
              <a:r>
                <a:rPr lang="en-US" altLang="en-US" sz="1800" dirty="0" err="1"/>
                <a:t>Dualismo</a:t>
              </a:r>
              <a:r>
                <a:rPr lang="en-US" altLang="en-US" sz="1800" dirty="0" smtClean="0"/>
                <a:t>: </a:t>
              </a:r>
              <a:r>
                <a:rPr lang="en-US" altLang="en-US" sz="1800" dirty="0" smtClean="0">
                  <a:cs typeface="Times New Roman" panose="02020603050405020304" pitchFamily="18" charset="0"/>
                </a:rPr>
                <a:t>Dios </a:t>
              </a:r>
              <a:r>
                <a:rPr lang="en-US" altLang="en-US" sz="1800" dirty="0">
                  <a:cs typeface="Times New Roman" panose="02020603050405020304" pitchFamily="18" charset="0"/>
                </a:rPr>
                <a:t>(</a:t>
              </a:r>
              <a:r>
                <a:rPr lang="en-US" altLang="en-US" sz="1800" dirty="0" err="1">
                  <a:cs typeface="Times New Roman" panose="02020603050405020304" pitchFamily="18" charset="0"/>
                </a:rPr>
                <a:t>algo</a:t>
              </a:r>
              <a:r>
                <a:rPr lang="en-US" altLang="en-US" sz="1800" dirty="0">
                  <a:cs typeface="Times New Roman" panose="02020603050405020304" pitchFamily="18" charset="0"/>
                </a:rPr>
                <a:t>)</a:t>
              </a:r>
            </a:p>
            <a:p>
              <a:pPr algn="l" rtl="0">
                <a:spcBef>
                  <a:spcPct val="0"/>
                </a:spcBef>
                <a:buFontTx/>
                <a:buNone/>
              </a:pPr>
              <a:r>
                <a:rPr lang="en-US" altLang="en-US" sz="1800" dirty="0" err="1">
                  <a:cs typeface="Times New Roman" panose="02020603050405020304" pitchFamily="18" charset="0"/>
                </a:rPr>
                <a:t>está</a:t>
              </a:r>
              <a:r>
                <a:rPr lang="en-US" altLang="en-US" sz="1800" dirty="0">
                  <a:cs typeface="Times New Roman" panose="02020603050405020304" pitchFamily="18" charset="0"/>
                </a:rPr>
                <a:t> </a:t>
              </a:r>
              <a:r>
                <a:rPr lang="en-US" altLang="en-US" sz="1800" dirty="0" err="1">
                  <a:cs typeface="Times New Roman" panose="02020603050405020304" pitchFamily="18" charset="0"/>
                </a:rPr>
                <a:t>ahí</a:t>
              </a:r>
              <a:r>
                <a:rPr lang="en-US" altLang="en-US" sz="1800" dirty="0">
                  <a:cs typeface="Times New Roman" panose="02020603050405020304" pitchFamily="18" charset="0"/>
                </a:rPr>
                <a:t>, </a:t>
              </a:r>
              <a:r>
                <a:rPr lang="en-US" altLang="en-US" sz="1800" dirty="0" err="1">
                  <a:cs typeface="Times New Roman" panose="02020603050405020304" pitchFamily="18" charset="0"/>
                </a:rPr>
                <a:t>pero</a:t>
              </a:r>
              <a:r>
                <a:rPr lang="en-US" altLang="en-US" sz="1800" dirty="0">
                  <a:cs typeface="Times New Roman" panose="02020603050405020304" pitchFamily="18" charset="0"/>
                </a:rPr>
                <a:t> no </a:t>
              </a:r>
              <a:r>
                <a:rPr lang="en-US" altLang="en-US" sz="1800" dirty="0" smtClean="0">
                  <a:cs typeface="Times New Roman" panose="02020603050405020304" pitchFamily="18" charset="0"/>
                </a:rPr>
                <a:t>se </a:t>
              </a:r>
              <a:r>
                <a:rPr lang="en-US" altLang="en-US" sz="1800" dirty="0" err="1" smtClean="0">
                  <a:cs typeface="Times New Roman" panose="02020603050405020304" pitchFamily="18" charset="0"/>
                </a:rPr>
                <a:t>involucra</a:t>
              </a:r>
              <a:r>
                <a:rPr lang="en-US" altLang="en-US" sz="1800" dirty="0" smtClean="0"/>
                <a:t>.</a:t>
              </a:r>
              <a:endParaRPr lang="en-US" altLang="en-US" sz="1800" dirty="0"/>
            </a:p>
          </p:txBody>
        </p:sp>
      </p:grpSp>
      <p:sp>
        <p:nvSpPr>
          <p:cNvPr id="30722" name="Rectangle 2"/>
          <p:cNvSpPr>
            <a:spLocks noGrp="1" noChangeArrowheads="1"/>
          </p:cNvSpPr>
          <p:nvPr>
            <p:ph type="title"/>
          </p:nvPr>
        </p:nvSpPr>
        <p:spPr>
          <a:xfrm>
            <a:off x="0" y="0"/>
            <a:ext cx="8458200" cy="762000"/>
          </a:xfrm>
        </p:spPr>
        <p:txBody>
          <a:bodyPr/>
          <a:lstStyle/>
          <a:p>
            <a:pPr rtl="0">
              <a:defRPr/>
            </a:pPr>
            <a:r>
              <a:rPr lang="en-US" altLang="en-US" sz="2400" dirty="0"/>
              <a:t>Ejemplos de cosmovisiones (</a:t>
            </a:r>
            <a:r>
              <a:rPr lang="en-US" altLang="en-US" sz="2400" dirty="0" err="1"/>
              <a:t>teológicas</a:t>
            </a:r>
            <a:r>
              <a:rPr lang="en-US" altLang="en-US" sz="2400" dirty="0" smtClean="0"/>
              <a:t>) </a:t>
            </a:r>
            <a:br>
              <a:rPr lang="en-US" altLang="en-US" sz="2400" dirty="0" smtClean="0"/>
            </a:br>
            <a:r>
              <a:rPr lang="en-US" altLang="en-US" sz="2000" dirty="0" smtClean="0"/>
              <a:t>(</a:t>
            </a:r>
            <a:r>
              <a:rPr lang="en-US" altLang="en-US" sz="2000" dirty="0"/>
              <a:t>Lección parte D)</a:t>
            </a:r>
          </a:p>
        </p:txBody>
      </p:sp>
      <p:grpSp>
        <p:nvGrpSpPr>
          <p:cNvPr id="30735" name="Group 15"/>
          <p:cNvGrpSpPr>
            <a:grpSpLocks/>
          </p:cNvGrpSpPr>
          <p:nvPr/>
        </p:nvGrpSpPr>
        <p:grpSpPr bwMode="auto">
          <a:xfrm>
            <a:off x="781050" y="914400"/>
            <a:ext cx="2714625" cy="990600"/>
            <a:chOff x="192" y="720"/>
            <a:chExt cx="1710" cy="624"/>
          </a:xfrm>
        </p:grpSpPr>
        <p:sp>
          <p:nvSpPr>
            <p:cNvPr id="45089" name="Rectangle 9"/>
            <p:cNvSpPr>
              <a:spLocks noChangeArrowheads="1"/>
            </p:cNvSpPr>
            <p:nvPr/>
          </p:nvSpPr>
          <p:spPr bwMode="auto">
            <a:xfrm>
              <a:off x="1056" y="720"/>
              <a:ext cx="816" cy="62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90" name="Text Box 8"/>
            <p:cNvSpPr txBox="1">
              <a:spLocks noChangeArrowheads="1"/>
            </p:cNvSpPr>
            <p:nvPr/>
          </p:nvSpPr>
          <p:spPr bwMode="auto">
            <a:xfrm>
              <a:off x="1008" y="912"/>
              <a:ext cx="8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solidFill>
                    <a:schemeClr val="bg1"/>
                  </a:solidFill>
                </a:rPr>
                <a:t>natural</a:t>
              </a:r>
            </a:p>
          </p:txBody>
        </p:sp>
        <p:sp>
          <p:nvSpPr>
            <p:cNvPr id="45091" name="Text Box 11"/>
            <p:cNvSpPr txBox="1">
              <a:spLocks noChangeArrowheads="1"/>
            </p:cNvSpPr>
            <p:nvPr/>
          </p:nvSpPr>
          <p:spPr bwMode="auto">
            <a:xfrm>
              <a:off x="192" y="720"/>
              <a:ext cx="38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400" b="1" dirty="0" err="1" smtClean="0"/>
                <a:t>bien</a:t>
              </a:r>
              <a:endParaRPr lang="en-US" altLang="en-US" sz="1400" b="1" dirty="0"/>
            </a:p>
          </p:txBody>
        </p:sp>
        <p:sp>
          <p:nvSpPr>
            <p:cNvPr id="45092" name="Text Box 12"/>
            <p:cNvSpPr txBox="1">
              <a:spLocks noChangeArrowheads="1"/>
            </p:cNvSpPr>
            <p:nvPr/>
          </p:nvSpPr>
          <p:spPr bwMode="auto">
            <a:xfrm>
              <a:off x="1533" y="720"/>
              <a:ext cx="35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400" b="1" dirty="0" smtClean="0">
                  <a:solidFill>
                    <a:schemeClr val="bg1"/>
                  </a:solidFill>
                </a:rPr>
                <a:t>mal</a:t>
              </a:r>
              <a:endParaRPr lang="en-US" altLang="en-US" sz="1400" b="1" dirty="0">
                <a:solidFill>
                  <a:schemeClr val="bg1"/>
                </a:solidFill>
              </a:endParaRPr>
            </a:p>
          </p:txBody>
        </p:sp>
        <p:sp>
          <p:nvSpPr>
            <p:cNvPr id="45093" name="Rectangle 13"/>
            <p:cNvSpPr>
              <a:spLocks noChangeArrowheads="1"/>
            </p:cNvSpPr>
            <p:nvPr/>
          </p:nvSpPr>
          <p:spPr bwMode="auto">
            <a:xfrm>
              <a:off x="192" y="720"/>
              <a:ext cx="864" cy="624"/>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grpSp>
      <p:grpSp>
        <p:nvGrpSpPr>
          <p:cNvPr id="30760" name="Group 40"/>
          <p:cNvGrpSpPr>
            <a:grpSpLocks/>
          </p:cNvGrpSpPr>
          <p:nvPr/>
        </p:nvGrpSpPr>
        <p:grpSpPr bwMode="auto">
          <a:xfrm>
            <a:off x="4584701" y="1241425"/>
            <a:ext cx="4349748" cy="2538414"/>
            <a:chOff x="2888" y="657"/>
            <a:chExt cx="2740" cy="1599"/>
          </a:xfrm>
        </p:grpSpPr>
        <p:sp>
          <p:nvSpPr>
            <p:cNvPr id="45085" name="Text Box 17"/>
            <p:cNvSpPr txBox="1">
              <a:spLocks noChangeArrowheads="1"/>
            </p:cNvSpPr>
            <p:nvPr/>
          </p:nvSpPr>
          <p:spPr bwMode="auto">
            <a:xfrm>
              <a:off x="3838" y="1200"/>
              <a:ext cx="10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dirty="0"/>
                <a:t>Hombre</a:t>
              </a:r>
            </a:p>
          </p:txBody>
        </p:sp>
        <p:sp>
          <p:nvSpPr>
            <p:cNvPr id="45086" name="Rectangle 18" descr="50%"/>
            <p:cNvSpPr>
              <a:spLocks noChangeArrowheads="1"/>
            </p:cNvSpPr>
            <p:nvPr/>
          </p:nvSpPr>
          <p:spPr bwMode="auto">
            <a:xfrm>
              <a:off x="3413" y="960"/>
              <a:ext cx="1680" cy="24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87" name="Text Box 19"/>
            <p:cNvSpPr txBox="1">
              <a:spLocks noChangeArrowheads="1"/>
            </p:cNvSpPr>
            <p:nvPr/>
          </p:nvSpPr>
          <p:spPr bwMode="auto">
            <a:xfrm>
              <a:off x="2888" y="1500"/>
              <a:ext cx="273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dirty="0" err="1">
                  <a:cs typeface="Times New Roman" panose="02020603050405020304" pitchFamily="18" charset="0"/>
                </a:rPr>
                <a:t>Humanismo</a:t>
              </a:r>
              <a:r>
                <a:rPr lang="en-US" altLang="en-US" sz="1800" dirty="0">
                  <a:cs typeface="Times New Roman" panose="02020603050405020304" pitchFamily="18" charset="0"/>
                </a:rPr>
                <a:t> / </a:t>
              </a:r>
              <a:r>
                <a:rPr lang="en-US" altLang="en-US" sz="1800" dirty="0" err="1">
                  <a:cs typeface="Times New Roman" panose="02020603050405020304" pitchFamily="18" charset="0"/>
                </a:rPr>
                <a:t>Naturalismo</a:t>
              </a:r>
              <a:r>
                <a:rPr lang="en-US" altLang="en-US" sz="1800" dirty="0">
                  <a:cs typeface="Times New Roman" panose="02020603050405020304" pitchFamily="18" charset="0"/>
                </a:rPr>
                <a:t> </a:t>
              </a:r>
              <a:r>
                <a:rPr lang="en-US" altLang="en-US" sz="1800" dirty="0" smtClean="0">
                  <a:cs typeface="Times New Roman" panose="02020603050405020304" pitchFamily="18" charset="0"/>
                </a:rPr>
                <a:t>– </a:t>
              </a:r>
            </a:p>
            <a:p>
              <a:pPr algn="ctr" rtl="0">
                <a:spcBef>
                  <a:spcPct val="0"/>
                </a:spcBef>
                <a:buFontTx/>
                <a:buNone/>
              </a:pPr>
              <a:r>
                <a:rPr lang="en-US" altLang="en-US" sz="1800" dirty="0" smtClean="0">
                  <a:cs typeface="Times New Roman" panose="02020603050405020304" pitchFamily="18" charset="0"/>
                </a:rPr>
                <a:t>Hombre y </a:t>
              </a:r>
              <a:r>
                <a:rPr lang="en-US" altLang="en-US" sz="1800" dirty="0" err="1" smtClean="0">
                  <a:cs typeface="Times New Roman" panose="02020603050405020304" pitchFamily="18" charset="0"/>
                </a:rPr>
                <a:t>Naturaleza</a:t>
              </a:r>
              <a:r>
                <a:rPr lang="en-US" altLang="en-US" sz="1800" dirty="0" smtClean="0">
                  <a:cs typeface="Times New Roman" panose="02020603050405020304" pitchFamily="18" charset="0"/>
                </a:rPr>
                <a:t> </a:t>
              </a:r>
              <a:r>
                <a:rPr lang="en-US" altLang="en-US" sz="1800" dirty="0">
                  <a:cs typeface="Times New Roman" panose="02020603050405020304" pitchFamily="18" charset="0"/>
                </a:rPr>
                <a:t>es </a:t>
              </a:r>
              <a:r>
                <a:rPr lang="en-US" altLang="en-US" sz="1800" dirty="0" err="1">
                  <a:cs typeface="Times New Roman" panose="02020603050405020304" pitchFamily="18" charset="0"/>
                </a:rPr>
                <a:t>todo</a:t>
              </a:r>
              <a:r>
                <a:rPr lang="en-US" altLang="en-US" sz="1800" dirty="0">
                  <a:cs typeface="Times New Roman" panose="02020603050405020304" pitchFamily="18" charset="0"/>
                </a:rPr>
                <a:t> lo </a:t>
              </a:r>
              <a:r>
                <a:rPr lang="en-US" altLang="en-US" sz="1800" dirty="0" smtClean="0">
                  <a:cs typeface="Times New Roman" panose="02020603050405020304" pitchFamily="18" charset="0"/>
                </a:rPr>
                <a:t/>
              </a:r>
              <a:br>
                <a:rPr lang="en-US" altLang="en-US" sz="1800" dirty="0" smtClean="0">
                  <a:cs typeface="Times New Roman" panose="02020603050405020304" pitchFamily="18" charset="0"/>
                </a:rPr>
              </a:br>
              <a:r>
                <a:rPr lang="en-US" altLang="en-US" sz="1800" dirty="0" smtClean="0">
                  <a:cs typeface="Times New Roman" panose="02020603050405020304" pitchFamily="18" charset="0"/>
                </a:rPr>
                <a:t>que </a:t>
              </a:r>
              <a:r>
                <a:rPr lang="en-US" altLang="en-US" sz="1800" dirty="0">
                  <a:cs typeface="Times New Roman" panose="02020603050405020304" pitchFamily="18" charset="0"/>
                </a:rPr>
                <a:t>hay</a:t>
              </a:r>
              <a:r>
                <a:rPr lang="en-US" altLang="en-US" sz="1800" dirty="0" smtClean="0">
                  <a:cs typeface="Times New Roman" panose="02020603050405020304" pitchFamily="18" charset="0"/>
                </a:rPr>
                <a:t>, </a:t>
              </a:r>
              <a:r>
                <a:rPr lang="en-US" altLang="en-US" sz="1800" dirty="0" err="1" smtClean="0">
                  <a:cs typeface="Times New Roman" panose="02020603050405020304" pitchFamily="18" charset="0"/>
                </a:rPr>
                <a:t>pero</a:t>
              </a:r>
              <a:r>
                <a:rPr lang="en-US" altLang="en-US" sz="1800" dirty="0" smtClean="0">
                  <a:cs typeface="Times New Roman" panose="02020603050405020304" pitchFamily="18" charset="0"/>
                </a:rPr>
                <a:t> hay </a:t>
              </a:r>
              <a:r>
                <a:rPr lang="en-US" altLang="en-US" sz="1800" dirty="0" err="1" smtClean="0">
                  <a:cs typeface="Times New Roman" panose="02020603050405020304" pitchFamily="18" charset="0"/>
                </a:rPr>
                <a:t>sentido</a:t>
              </a:r>
              <a:r>
                <a:rPr lang="en-US" altLang="en-US" sz="1800" dirty="0" smtClean="0">
                  <a:cs typeface="Times New Roman" panose="02020603050405020304" pitchFamily="18" charset="0"/>
                </a:rPr>
                <a:t> </a:t>
              </a:r>
              <a:br>
                <a:rPr lang="en-US" altLang="en-US" sz="1800" dirty="0" smtClean="0">
                  <a:cs typeface="Times New Roman" panose="02020603050405020304" pitchFamily="18" charset="0"/>
                </a:rPr>
              </a:br>
              <a:r>
                <a:rPr lang="en-US" altLang="en-US" sz="1800" dirty="0" smtClean="0">
                  <a:cs typeface="Times New Roman" panose="02020603050405020304" pitchFamily="18" charset="0"/>
                </a:rPr>
                <a:t>(</a:t>
              </a:r>
              <a:r>
                <a:rPr lang="en-US" altLang="en-US" sz="1800" dirty="0" err="1">
                  <a:cs typeface="Times New Roman" panose="02020603050405020304" pitchFamily="18" charset="0"/>
                </a:rPr>
                <a:t>relacionado</a:t>
              </a:r>
              <a:r>
                <a:rPr lang="en-US" altLang="en-US" sz="1800" dirty="0">
                  <a:cs typeface="Times New Roman" panose="02020603050405020304" pitchFamily="18" charset="0"/>
                </a:rPr>
                <a:t> </a:t>
              </a:r>
              <a:r>
                <a:rPr lang="en-US" altLang="en-US" sz="1800" dirty="0" smtClean="0">
                  <a:cs typeface="Times New Roman" panose="02020603050405020304" pitchFamily="18" charset="0"/>
                </a:rPr>
                <a:t>solo con </a:t>
              </a:r>
              <a:r>
                <a:rPr lang="en-US" altLang="en-US" sz="1800" dirty="0">
                  <a:cs typeface="Times New Roman" panose="02020603050405020304" pitchFamily="18" charset="0"/>
                </a:rPr>
                <a:t>la </a:t>
              </a:r>
              <a:r>
                <a:rPr lang="en-US" altLang="en-US" sz="1800" dirty="0" err="1">
                  <a:cs typeface="Times New Roman" panose="02020603050405020304" pitchFamily="18" charset="0"/>
                </a:rPr>
                <a:t>naturaleza</a:t>
              </a:r>
              <a:r>
                <a:rPr lang="en-US" altLang="en-US" sz="1800" dirty="0">
                  <a:cs typeface="Times New Roman" panose="02020603050405020304" pitchFamily="18" charset="0"/>
                </a:rPr>
                <a:t>)</a:t>
              </a:r>
            </a:p>
          </p:txBody>
        </p:sp>
        <p:sp>
          <p:nvSpPr>
            <p:cNvPr id="45088" name="Text Box 20"/>
            <p:cNvSpPr txBox="1">
              <a:spLocks noChangeArrowheads="1"/>
            </p:cNvSpPr>
            <p:nvPr/>
          </p:nvSpPr>
          <p:spPr bwMode="auto">
            <a:xfrm>
              <a:off x="3036" y="657"/>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dirty="0" err="1"/>
                <a:t>Naturaleza</a:t>
              </a:r>
              <a:r>
                <a:rPr lang="en-US" altLang="en-US" sz="2400" b="1" dirty="0"/>
                <a:t> (</a:t>
              </a:r>
              <a:r>
                <a:rPr lang="en-US" altLang="en-US" sz="2400" b="1" dirty="0" err="1"/>
                <a:t>deificada</a:t>
              </a:r>
              <a:r>
                <a:rPr lang="en-US" altLang="en-US" sz="2400" b="1" dirty="0"/>
                <a:t>)</a:t>
              </a:r>
            </a:p>
          </p:txBody>
        </p:sp>
      </p:grpSp>
      <p:sp>
        <p:nvSpPr>
          <p:cNvPr id="30741" name="Text Box 21"/>
          <p:cNvSpPr txBox="1">
            <a:spLocks noChangeArrowheads="1"/>
          </p:cNvSpPr>
          <p:nvPr/>
        </p:nvSpPr>
        <p:spPr bwMode="auto">
          <a:xfrm>
            <a:off x="1460500" y="4692650"/>
            <a:ext cx="44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norte</a:t>
            </a:r>
          </a:p>
        </p:txBody>
      </p:sp>
      <p:grpSp>
        <p:nvGrpSpPr>
          <p:cNvPr id="30767" name="Group 47"/>
          <p:cNvGrpSpPr>
            <a:grpSpLocks/>
          </p:cNvGrpSpPr>
          <p:nvPr/>
        </p:nvGrpSpPr>
        <p:grpSpPr bwMode="auto">
          <a:xfrm>
            <a:off x="261938" y="4311651"/>
            <a:ext cx="4322763" cy="2395538"/>
            <a:chOff x="165" y="2716"/>
            <a:chExt cx="2723" cy="1509"/>
          </a:xfrm>
        </p:grpSpPr>
        <p:sp>
          <p:nvSpPr>
            <p:cNvPr id="45083" name="Rectangle 22" descr="50%"/>
            <p:cNvSpPr>
              <a:spLocks noChangeArrowheads="1"/>
            </p:cNvSpPr>
            <p:nvPr/>
          </p:nvSpPr>
          <p:spPr bwMode="auto">
            <a:xfrm>
              <a:off x="502" y="2716"/>
              <a:ext cx="1680" cy="24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84" name="Text Box 23"/>
            <p:cNvSpPr txBox="1">
              <a:spLocks noChangeArrowheads="1"/>
            </p:cNvSpPr>
            <p:nvPr/>
          </p:nvSpPr>
          <p:spPr bwMode="auto">
            <a:xfrm>
              <a:off x="165" y="3508"/>
              <a:ext cx="2723"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700" dirty="0" err="1">
                  <a:cs typeface="Times New Roman" panose="02020603050405020304" pitchFamily="18" charset="0"/>
                </a:rPr>
                <a:t>Pragmatismo</a:t>
              </a:r>
              <a:r>
                <a:rPr lang="en-US" altLang="en-US" sz="1700" dirty="0">
                  <a:cs typeface="Times New Roman" panose="02020603050405020304" pitchFamily="18" charset="0"/>
                </a:rPr>
                <a:t>/</a:t>
              </a:r>
              <a:r>
                <a:rPr lang="en-US" altLang="en-US" sz="1700" dirty="0" err="1">
                  <a:cs typeface="Times New Roman" panose="02020603050405020304" pitchFamily="18" charset="0"/>
                </a:rPr>
                <a:t>Materialismo</a:t>
              </a:r>
              <a:r>
                <a:rPr lang="en-US" altLang="en-US" sz="1700" dirty="0" smtClean="0">
                  <a:cs typeface="Times New Roman" panose="02020603050405020304" pitchFamily="18" charset="0"/>
                </a:rPr>
                <a:t>/</a:t>
              </a:r>
              <a:br>
                <a:rPr lang="en-US" altLang="en-US" sz="1700" dirty="0" smtClean="0">
                  <a:cs typeface="Times New Roman" panose="02020603050405020304" pitchFamily="18" charset="0"/>
                </a:rPr>
              </a:br>
              <a:r>
                <a:rPr lang="en-US" altLang="en-US" sz="1700" dirty="0" err="1" smtClean="0">
                  <a:cs typeface="Times New Roman" panose="02020603050405020304" pitchFamily="18" charset="0"/>
                </a:rPr>
                <a:t>Nihilismo</a:t>
              </a:r>
              <a:r>
                <a:rPr lang="en-US" altLang="en-US" sz="1700" dirty="0" smtClean="0">
                  <a:cs typeface="Times New Roman" panose="02020603050405020304" pitchFamily="18" charset="0"/>
                </a:rPr>
                <a:t>: </a:t>
              </a:r>
              <a:r>
                <a:rPr lang="en-US" altLang="en-US" sz="1700" dirty="0" err="1" smtClean="0">
                  <a:cs typeface="Times New Roman" panose="02020603050405020304" pitchFamily="18" charset="0"/>
                </a:rPr>
                <a:t>Todo</a:t>
              </a:r>
              <a:r>
                <a:rPr lang="en-US" altLang="en-US" sz="1700" dirty="0" smtClean="0">
                  <a:cs typeface="Times New Roman" panose="02020603050405020304" pitchFamily="18" charset="0"/>
                </a:rPr>
                <a:t> </a:t>
              </a:r>
              <a:r>
                <a:rPr lang="en-US" altLang="en-US" sz="1700" dirty="0">
                  <a:cs typeface="Times New Roman" panose="02020603050405020304" pitchFamily="18" charset="0"/>
                </a:rPr>
                <a:t>es </a:t>
              </a:r>
              <a:r>
                <a:rPr lang="en-US" altLang="en-US" sz="1700" dirty="0" err="1">
                  <a:cs typeface="Times New Roman" panose="02020603050405020304" pitchFamily="18" charset="0"/>
                </a:rPr>
                <a:t>físico</a:t>
              </a:r>
              <a:r>
                <a:rPr lang="en-US" altLang="en-US" sz="1700" dirty="0">
                  <a:cs typeface="Times New Roman" panose="02020603050405020304" pitchFamily="18" charset="0"/>
                </a:rPr>
                <a:t>, y no </a:t>
              </a:r>
              <a:r>
                <a:rPr lang="en-US" altLang="en-US" sz="1700" dirty="0" smtClean="0">
                  <a:cs typeface="Times New Roman" panose="02020603050405020304" pitchFamily="18" charset="0"/>
                </a:rPr>
                <a:t/>
              </a:r>
              <a:br>
                <a:rPr lang="en-US" altLang="en-US" sz="1700" dirty="0" smtClean="0">
                  <a:cs typeface="Times New Roman" panose="02020603050405020304" pitchFamily="18" charset="0"/>
                </a:rPr>
              </a:br>
              <a:r>
                <a:rPr lang="en-US" altLang="en-US" sz="1700" dirty="0" smtClean="0">
                  <a:cs typeface="Times New Roman" panose="02020603050405020304" pitchFamily="18" charset="0"/>
                </a:rPr>
                <a:t>hay </a:t>
              </a:r>
              <a:r>
                <a:rPr lang="en-US" altLang="en-US" sz="1700" dirty="0" err="1" smtClean="0">
                  <a:cs typeface="Times New Roman" panose="02020603050405020304" pitchFamily="18" charset="0"/>
                </a:rPr>
                <a:t>sentido</a:t>
              </a:r>
              <a:r>
                <a:rPr lang="en-US" altLang="en-US" sz="1700" dirty="0" smtClean="0">
                  <a:cs typeface="Times New Roman" panose="02020603050405020304" pitchFamily="18" charset="0"/>
                </a:rPr>
                <a:t> </a:t>
              </a:r>
              <a:r>
                <a:rPr lang="en-US" altLang="en-US" sz="1700" dirty="0" err="1">
                  <a:cs typeface="Times New Roman" panose="02020603050405020304" pitchFamily="18" charset="0"/>
                </a:rPr>
                <a:t>ni</a:t>
              </a:r>
              <a:r>
                <a:rPr lang="en-US" altLang="en-US" sz="1700" dirty="0">
                  <a:cs typeface="Times New Roman" panose="02020603050405020304" pitchFamily="18" charset="0"/>
                </a:rPr>
                <a:t> </a:t>
              </a:r>
              <a:r>
                <a:rPr lang="en-US" altLang="en-US" sz="1700" dirty="0" err="1">
                  <a:cs typeface="Times New Roman" panose="02020603050405020304" pitchFamily="18" charset="0"/>
                </a:rPr>
                <a:t>propósito</a:t>
              </a:r>
              <a:r>
                <a:rPr lang="en-US" altLang="en-US" sz="1700" dirty="0">
                  <a:cs typeface="Times New Roman" panose="02020603050405020304" pitchFamily="18" charset="0"/>
                </a:rPr>
                <a:t> </a:t>
              </a:r>
              <a:r>
                <a:rPr lang="en-US" altLang="en-US" sz="1700" dirty="0" err="1">
                  <a:cs typeface="Times New Roman" panose="02020603050405020304" pitchFamily="18" charset="0"/>
                </a:rPr>
                <a:t>en</a:t>
              </a:r>
              <a:r>
                <a:rPr lang="en-US" altLang="en-US" sz="1700" dirty="0">
                  <a:cs typeface="Times New Roman" panose="02020603050405020304" pitchFamily="18" charset="0"/>
                </a:rPr>
                <a:t> </a:t>
              </a:r>
              <a:r>
                <a:rPr lang="en-US" altLang="en-US" sz="1700" dirty="0" smtClean="0">
                  <a:cs typeface="Times New Roman" panose="02020603050405020304" pitchFamily="18" charset="0"/>
                </a:rPr>
                <a:t>nada</a:t>
              </a:r>
              <a:r>
                <a:rPr lang="en-US" altLang="en-US" sz="1700" dirty="0">
                  <a:cs typeface="Times New Roman" panose="02020603050405020304" pitchFamily="18" charset="0"/>
                </a:rPr>
                <a:t>. </a:t>
              </a:r>
              <a:r>
                <a:rPr lang="en-US" altLang="en-US" sz="1700" dirty="0" smtClean="0">
                  <a:cs typeface="Times New Roman" panose="02020603050405020304" pitchFamily="18" charset="0"/>
                </a:rPr>
                <a:t/>
              </a:r>
              <a:br>
                <a:rPr lang="en-US" altLang="en-US" sz="1700" dirty="0" smtClean="0">
                  <a:cs typeface="Times New Roman" panose="02020603050405020304" pitchFamily="18" charset="0"/>
                </a:rPr>
              </a:br>
              <a:r>
                <a:rPr lang="en-US" altLang="en-US" sz="1700" dirty="0" smtClean="0">
                  <a:cs typeface="Times New Roman" panose="02020603050405020304" pitchFamily="18" charset="0"/>
                </a:rPr>
                <a:t>El </a:t>
              </a:r>
              <a:r>
                <a:rPr lang="en-US" altLang="en-US" sz="1700" dirty="0">
                  <a:cs typeface="Times New Roman" panose="02020603050405020304" pitchFamily="18" charset="0"/>
                </a:rPr>
                <a:t>cosmos es </a:t>
              </a:r>
              <a:r>
                <a:rPr lang="en-US" altLang="en-US" sz="1700" dirty="0" err="1">
                  <a:cs typeface="Times New Roman" panose="02020603050405020304" pitchFamily="18" charset="0"/>
                </a:rPr>
                <a:t>una</a:t>
              </a:r>
              <a:r>
                <a:rPr lang="en-US" altLang="en-US" sz="1700" dirty="0">
                  <a:cs typeface="Times New Roman" panose="02020603050405020304" pitchFamily="18" charset="0"/>
                </a:rPr>
                <a:t> </a:t>
              </a:r>
              <a:r>
                <a:rPr lang="en-US" altLang="en-US" sz="1700" dirty="0" err="1">
                  <a:cs typeface="Times New Roman" panose="02020603050405020304" pitchFamily="18" charset="0"/>
                </a:rPr>
                <a:t>máquina</a:t>
              </a:r>
              <a:r>
                <a:rPr lang="en-US" altLang="en-US" sz="1700" dirty="0">
                  <a:cs typeface="Times New Roman" panose="02020603050405020304" pitchFamily="18" charset="0"/>
                </a:rPr>
                <a:t>...</a:t>
              </a:r>
            </a:p>
          </p:txBody>
        </p:sp>
      </p:grpSp>
      <p:sp>
        <p:nvSpPr>
          <p:cNvPr id="30744" name="Text Box 24"/>
          <p:cNvSpPr txBox="1">
            <a:spLocks noChangeArrowheads="1"/>
          </p:cNvSpPr>
          <p:nvPr/>
        </p:nvSpPr>
        <p:spPr bwMode="auto">
          <a:xfrm>
            <a:off x="1212850" y="507365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o</a:t>
            </a:r>
          </a:p>
        </p:txBody>
      </p:sp>
      <p:sp>
        <p:nvSpPr>
          <p:cNvPr id="30745" name="Text Box 25"/>
          <p:cNvSpPr txBox="1">
            <a:spLocks noChangeArrowheads="1"/>
          </p:cNvSpPr>
          <p:nvPr/>
        </p:nvSpPr>
        <p:spPr bwMode="auto">
          <a:xfrm>
            <a:off x="2035175" y="48450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mi</a:t>
            </a:r>
          </a:p>
        </p:txBody>
      </p:sp>
      <p:sp>
        <p:nvSpPr>
          <p:cNvPr id="30746" name="Text Box 26"/>
          <p:cNvSpPr txBox="1">
            <a:spLocks noChangeArrowheads="1"/>
          </p:cNvSpPr>
          <p:nvPr/>
        </p:nvSpPr>
        <p:spPr bwMode="auto">
          <a:xfrm>
            <a:off x="1612900" y="4845050"/>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a:t>w</a:t>
            </a:r>
          </a:p>
        </p:txBody>
      </p:sp>
      <p:sp>
        <p:nvSpPr>
          <p:cNvPr id="30747" name="Text Box 27"/>
          <p:cNvSpPr txBox="1">
            <a:spLocks noChangeArrowheads="1"/>
          </p:cNvSpPr>
          <p:nvPr/>
        </p:nvSpPr>
        <p:spPr bwMode="auto">
          <a:xfrm>
            <a:off x="1044575" y="47688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a</a:t>
            </a:r>
          </a:p>
        </p:txBody>
      </p:sp>
      <p:sp>
        <p:nvSpPr>
          <p:cNvPr id="30748" name="Text Box 28"/>
          <p:cNvSpPr txBox="1">
            <a:spLocks noChangeArrowheads="1"/>
          </p:cNvSpPr>
          <p:nvPr/>
        </p:nvSpPr>
        <p:spPr bwMode="auto">
          <a:xfrm>
            <a:off x="2416175" y="469265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metro</a:t>
            </a:r>
          </a:p>
        </p:txBody>
      </p:sp>
      <p:sp>
        <p:nvSpPr>
          <p:cNvPr id="30749" name="Text Box 29"/>
          <p:cNvSpPr txBox="1">
            <a:spLocks noChangeArrowheads="1"/>
          </p:cNvSpPr>
          <p:nvPr/>
        </p:nvSpPr>
        <p:spPr bwMode="auto">
          <a:xfrm>
            <a:off x="1917700" y="5149850"/>
            <a:ext cx="401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tu</a:t>
            </a:r>
          </a:p>
        </p:txBody>
      </p:sp>
      <p:sp>
        <p:nvSpPr>
          <p:cNvPr id="30750" name="Text Box 30"/>
          <p:cNvSpPr txBox="1">
            <a:spLocks noChangeArrowheads="1"/>
          </p:cNvSpPr>
          <p:nvPr/>
        </p:nvSpPr>
        <p:spPr bwMode="auto">
          <a:xfrm>
            <a:off x="2339975" y="4997450"/>
            <a:ext cx="32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t</a:t>
            </a:r>
          </a:p>
        </p:txBody>
      </p:sp>
      <p:sp>
        <p:nvSpPr>
          <p:cNvPr id="45072" name="Text Box 37"/>
          <p:cNvSpPr txBox="1">
            <a:spLocks noChangeArrowheads="1"/>
          </p:cNvSpPr>
          <p:nvPr/>
        </p:nvSpPr>
        <p:spPr bwMode="auto">
          <a:xfrm>
            <a:off x="6248400" y="4343400"/>
            <a:ext cx="903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b="1">
                <a:solidFill>
                  <a:schemeClr val="bg1"/>
                </a:solidFill>
              </a:rPr>
              <a:t>Demonio</a:t>
            </a:r>
          </a:p>
        </p:txBody>
      </p:sp>
      <p:grpSp>
        <p:nvGrpSpPr>
          <p:cNvPr id="30763" name="Group 43"/>
          <p:cNvGrpSpPr>
            <a:grpSpLocks/>
          </p:cNvGrpSpPr>
          <p:nvPr/>
        </p:nvGrpSpPr>
        <p:grpSpPr bwMode="auto">
          <a:xfrm>
            <a:off x="4764091" y="4114801"/>
            <a:ext cx="3870328" cy="2706688"/>
            <a:chOff x="3001" y="2572"/>
            <a:chExt cx="2438" cy="1705"/>
          </a:xfrm>
        </p:grpSpPr>
        <p:sp>
          <p:nvSpPr>
            <p:cNvPr id="45079" name="Text Box 31"/>
            <p:cNvSpPr txBox="1">
              <a:spLocks noChangeArrowheads="1"/>
            </p:cNvSpPr>
            <p:nvPr/>
          </p:nvSpPr>
          <p:spPr bwMode="auto">
            <a:xfrm>
              <a:off x="3958" y="3436"/>
              <a:ext cx="5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400" b="1"/>
                <a:t>Hombre</a:t>
              </a:r>
            </a:p>
          </p:txBody>
        </p:sp>
        <p:sp>
          <p:nvSpPr>
            <p:cNvPr id="45080" name="Rectangle 32" descr="50%"/>
            <p:cNvSpPr>
              <a:spLocks noChangeArrowheads="1"/>
            </p:cNvSpPr>
            <p:nvPr/>
          </p:nvSpPr>
          <p:spPr bwMode="auto">
            <a:xfrm>
              <a:off x="3360" y="3196"/>
              <a:ext cx="1702" cy="24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81" name="Rectangle 34"/>
            <p:cNvSpPr>
              <a:spLocks noChangeArrowheads="1"/>
            </p:cNvSpPr>
            <p:nvPr/>
          </p:nvSpPr>
          <p:spPr bwMode="auto">
            <a:xfrm>
              <a:off x="3360" y="2572"/>
              <a:ext cx="1702" cy="62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5082" name="Text Box 39"/>
            <p:cNvSpPr txBox="1">
              <a:spLocks noChangeArrowheads="1"/>
            </p:cNvSpPr>
            <p:nvPr/>
          </p:nvSpPr>
          <p:spPr bwMode="auto">
            <a:xfrm>
              <a:off x="3001" y="3724"/>
              <a:ext cx="2438"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700" dirty="0" err="1">
                  <a:cs typeface="Times New Roman" panose="02020603050405020304" pitchFamily="18" charset="0"/>
                </a:rPr>
                <a:t>Satanismo</a:t>
              </a:r>
              <a:r>
                <a:rPr lang="en-US" altLang="en-US" sz="1700" dirty="0">
                  <a:cs typeface="Times New Roman" panose="02020603050405020304" pitchFamily="18" charset="0"/>
                </a:rPr>
                <a:t>: el mal es </a:t>
              </a:r>
              <a:r>
                <a:rPr lang="en-US" altLang="en-US" sz="1700" dirty="0" smtClean="0">
                  <a:cs typeface="Times New Roman" panose="02020603050405020304" pitchFamily="18" charset="0"/>
                </a:rPr>
                <a:t>superior </a:t>
              </a:r>
              <a:br>
                <a:rPr lang="en-US" altLang="en-US" sz="1700" dirty="0" smtClean="0">
                  <a:cs typeface="Times New Roman" panose="02020603050405020304" pitchFamily="18" charset="0"/>
                </a:rPr>
              </a:br>
              <a:r>
                <a:rPr lang="en-US" altLang="en-US" sz="1700" dirty="0" err="1" smtClean="0">
                  <a:cs typeface="Times New Roman" panose="02020603050405020304" pitchFamily="18" charset="0"/>
                </a:rPr>
                <a:t>en</a:t>
              </a:r>
              <a:r>
                <a:rPr lang="en-US" altLang="en-US" sz="1700" dirty="0" smtClean="0">
                  <a:cs typeface="Times New Roman" panose="02020603050405020304" pitchFamily="18" charset="0"/>
                </a:rPr>
                <a:t> </a:t>
              </a:r>
              <a:r>
                <a:rPr lang="en-US" altLang="en-US" sz="1700" dirty="0" err="1" smtClean="0">
                  <a:cs typeface="Times New Roman" panose="02020603050405020304" pitchFamily="18" charset="0"/>
                </a:rPr>
                <a:t>fuerza</a:t>
              </a:r>
              <a:r>
                <a:rPr lang="en-US" altLang="en-US" sz="1700" dirty="0">
                  <a:cs typeface="Times New Roman" panose="02020603050405020304" pitchFamily="18" charset="0"/>
                </a:rPr>
                <a:t>… </a:t>
              </a:r>
              <a:r>
                <a:rPr lang="en-US" altLang="en-US" sz="1700" dirty="0" smtClean="0">
                  <a:cs typeface="Times New Roman" panose="02020603050405020304" pitchFamily="18" charset="0"/>
                </a:rPr>
                <a:t>y </a:t>
              </a:r>
              <a:r>
                <a:rPr lang="en-US" altLang="en-US" sz="1700" dirty="0" err="1" smtClean="0">
                  <a:cs typeface="Times New Roman" panose="02020603050405020304" pitchFamily="18" charset="0"/>
                </a:rPr>
                <a:t>ejerce</a:t>
              </a:r>
              <a:r>
                <a:rPr lang="en-US" altLang="en-US" sz="1700" dirty="0" smtClean="0">
                  <a:cs typeface="Times New Roman" panose="02020603050405020304" pitchFamily="18" charset="0"/>
                </a:rPr>
                <a:t> </a:t>
              </a:r>
              <a:r>
                <a:rPr lang="en-US" altLang="en-US" sz="1700" dirty="0" err="1" smtClean="0">
                  <a:cs typeface="Times New Roman" panose="02020603050405020304" pitchFamily="18" charset="0"/>
                </a:rPr>
                <a:t>su</a:t>
              </a:r>
              <a:r>
                <a:rPr lang="en-US" altLang="en-US" sz="1700" dirty="0" smtClean="0">
                  <a:cs typeface="Times New Roman" panose="02020603050405020304" pitchFamily="18" charset="0"/>
                </a:rPr>
                <a:t> </a:t>
              </a:r>
              <a:r>
                <a:rPr lang="en-US" altLang="en-US" sz="1700" dirty="0" err="1" smtClean="0">
                  <a:cs typeface="Times New Roman" panose="02020603050405020304" pitchFamily="18" charset="0"/>
                </a:rPr>
                <a:t>influencia</a:t>
              </a:r>
              <a:r>
                <a:rPr lang="en-US" altLang="en-US" sz="1700" dirty="0" smtClean="0">
                  <a:cs typeface="Times New Roman" panose="02020603050405020304" pitchFamily="18" charset="0"/>
                </a:rPr>
                <a:t> </a:t>
              </a:r>
              <a:br>
                <a:rPr lang="en-US" altLang="en-US" sz="1700" dirty="0" smtClean="0">
                  <a:cs typeface="Times New Roman" panose="02020603050405020304" pitchFamily="18" charset="0"/>
                </a:rPr>
              </a:br>
              <a:r>
                <a:rPr lang="en-US" altLang="en-US" sz="1700" dirty="0" err="1" smtClean="0">
                  <a:cs typeface="Times New Roman" panose="02020603050405020304" pitchFamily="18" charset="0"/>
                </a:rPr>
                <a:t>en</a:t>
              </a:r>
              <a:r>
                <a:rPr lang="en-US" altLang="en-US" sz="1700" dirty="0" smtClean="0">
                  <a:cs typeface="Times New Roman" panose="02020603050405020304" pitchFamily="18" charset="0"/>
                </a:rPr>
                <a:t> </a:t>
              </a:r>
              <a:r>
                <a:rPr lang="en-US" altLang="en-US" sz="1700" dirty="0" err="1" smtClean="0">
                  <a:cs typeface="Times New Roman" panose="02020603050405020304" pitchFamily="18" charset="0"/>
                </a:rPr>
                <a:t>nosotros</a:t>
              </a:r>
              <a:r>
                <a:rPr lang="en-US" altLang="en-US" sz="1700" dirty="0" smtClean="0">
                  <a:cs typeface="Times New Roman" panose="02020603050405020304" pitchFamily="18" charset="0"/>
                </a:rPr>
                <a:t>.</a:t>
              </a:r>
              <a:endParaRPr lang="en-US" altLang="en-US" sz="1700" dirty="0">
                <a:cs typeface="Times New Roman" panose="02020603050405020304" pitchFamily="18" charset="0"/>
              </a:endParaRPr>
            </a:p>
          </p:txBody>
        </p:sp>
      </p:grpSp>
      <p:sp>
        <p:nvSpPr>
          <p:cNvPr id="30762" name="Freeform 42"/>
          <p:cNvSpPr>
            <a:spLocks/>
          </p:cNvSpPr>
          <p:nvPr/>
        </p:nvSpPr>
        <p:spPr bwMode="auto">
          <a:xfrm>
            <a:off x="5181600" y="4800600"/>
            <a:ext cx="2921000" cy="1079500"/>
          </a:xfrm>
          <a:custGeom>
            <a:avLst/>
            <a:gdLst>
              <a:gd name="T0" fmla="*/ 2147483646 w 1952"/>
              <a:gd name="T1" fmla="*/ 2147483646 h 680"/>
              <a:gd name="T2" fmla="*/ 2147483646 w 1952"/>
              <a:gd name="T3" fmla="*/ 2147483646 h 680"/>
              <a:gd name="T4" fmla="*/ 2147483646 w 1952"/>
              <a:gd name="T5" fmla="*/ 2147483646 h 680"/>
              <a:gd name="T6" fmla="*/ 2147483646 w 1952"/>
              <a:gd name="T7" fmla="*/ 2147483646 h 680"/>
              <a:gd name="T8" fmla="*/ 2147483646 w 1952"/>
              <a:gd name="T9" fmla="*/ 2147483646 h 680"/>
              <a:gd name="T10" fmla="*/ 2147483646 w 1952"/>
              <a:gd name="T11" fmla="*/ 2147483646 h 680"/>
              <a:gd name="T12" fmla="*/ 2147483646 w 1952"/>
              <a:gd name="T13" fmla="*/ 2147483646 h 680"/>
              <a:gd name="T14" fmla="*/ 2147483646 w 1952"/>
              <a:gd name="T15" fmla="*/ 2147483646 h 680"/>
              <a:gd name="T16" fmla="*/ 2147483646 w 1952"/>
              <a:gd name="T17" fmla="*/ 2147483646 h 680"/>
              <a:gd name="T18" fmla="*/ 2147483646 w 1952"/>
              <a:gd name="T19" fmla="*/ 2147483646 h 680"/>
              <a:gd name="T20" fmla="*/ 2147483646 w 1952"/>
              <a:gd name="T21" fmla="*/ 2147483646 h 680"/>
              <a:gd name="T22" fmla="*/ 2147483646 w 1952"/>
              <a:gd name="T23" fmla="*/ 2147483646 h 680"/>
              <a:gd name="T24" fmla="*/ 2147483646 w 1952"/>
              <a:gd name="T25" fmla="*/ 2147483646 h 680"/>
              <a:gd name="T26" fmla="*/ 2147483646 w 1952"/>
              <a:gd name="T27" fmla="*/ 2147483646 h 680"/>
              <a:gd name="T28" fmla="*/ 2147483646 w 1952"/>
              <a:gd name="T29" fmla="*/ 2147483646 h 680"/>
              <a:gd name="T30" fmla="*/ 2147483646 w 1952"/>
              <a:gd name="T31" fmla="*/ 2147483646 h 680"/>
              <a:gd name="T32" fmla="*/ 2147483646 w 1952"/>
              <a:gd name="T33" fmla="*/ 2147483646 h 680"/>
              <a:gd name="T34" fmla="*/ 2147483646 w 1952"/>
              <a:gd name="T35" fmla="*/ 2147483646 h 680"/>
              <a:gd name="T36" fmla="*/ 2147483646 w 1952"/>
              <a:gd name="T37" fmla="*/ 2147483646 h 680"/>
              <a:gd name="T38" fmla="*/ 2147483646 w 1952"/>
              <a:gd name="T39" fmla="*/ 2147483646 h 680"/>
              <a:gd name="T40" fmla="*/ 2147483646 w 1952"/>
              <a:gd name="T41" fmla="*/ 2147483646 h 680"/>
              <a:gd name="T42" fmla="*/ 2147483646 w 1952"/>
              <a:gd name="T43" fmla="*/ 2147483646 h 680"/>
              <a:gd name="T44" fmla="*/ 2147483646 w 1952"/>
              <a:gd name="T45" fmla="*/ 2147483646 h 680"/>
              <a:gd name="T46" fmla="*/ 2147483646 w 1952"/>
              <a:gd name="T47" fmla="*/ 2147483646 h 6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52" h="680">
                <a:moveTo>
                  <a:pt x="208" y="104"/>
                </a:moveTo>
                <a:cubicBezTo>
                  <a:pt x="0" y="128"/>
                  <a:pt x="200" y="96"/>
                  <a:pt x="208" y="152"/>
                </a:cubicBezTo>
                <a:cubicBezTo>
                  <a:pt x="216" y="208"/>
                  <a:pt x="240" y="384"/>
                  <a:pt x="256" y="440"/>
                </a:cubicBezTo>
                <a:cubicBezTo>
                  <a:pt x="272" y="496"/>
                  <a:pt x="288" y="536"/>
                  <a:pt x="304" y="488"/>
                </a:cubicBezTo>
                <a:cubicBezTo>
                  <a:pt x="320" y="440"/>
                  <a:pt x="328" y="208"/>
                  <a:pt x="352" y="152"/>
                </a:cubicBezTo>
                <a:cubicBezTo>
                  <a:pt x="376" y="96"/>
                  <a:pt x="416" y="72"/>
                  <a:pt x="448" y="152"/>
                </a:cubicBezTo>
                <a:cubicBezTo>
                  <a:pt x="480" y="232"/>
                  <a:pt x="520" y="584"/>
                  <a:pt x="544" y="632"/>
                </a:cubicBezTo>
                <a:cubicBezTo>
                  <a:pt x="568" y="680"/>
                  <a:pt x="584" y="504"/>
                  <a:pt x="592" y="440"/>
                </a:cubicBezTo>
                <a:cubicBezTo>
                  <a:pt x="600" y="376"/>
                  <a:pt x="584" y="256"/>
                  <a:pt x="592" y="248"/>
                </a:cubicBezTo>
                <a:cubicBezTo>
                  <a:pt x="600" y="240"/>
                  <a:pt x="608" y="416"/>
                  <a:pt x="640" y="392"/>
                </a:cubicBezTo>
                <a:cubicBezTo>
                  <a:pt x="672" y="368"/>
                  <a:pt x="736" y="144"/>
                  <a:pt x="784" y="104"/>
                </a:cubicBezTo>
                <a:cubicBezTo>
                  <a:pt x="832" y="64"/>
                  <a:pt x="896" y="80"/>
                  <a:pt x="928" y="152"/>
                </a:cubicBezTo>
                <a:cubicBezTo>
                  <a:pt x="960" y="224"/>
                  <a:pt x="952" y="456"/>
                  <a:pt x="976" y="536"/>
                </a:cubicBezTo>
                <a:cubicBezTo>
                  <a:pt x="1000" y="616"/>
                  <a:pt x="1048" y="680"/>
                  <a:pt x="1072" y="632"/>
                </a:cubicBezTo>
                <a:cubicBezTo>
                  <a:pt x="1096" y="584"/>
                  <a:pt x="1096" y="336"/>
                  <a:pt x="1120" y="248"/>
                </a:cubicBezTo>
                <a:cubicBezTo>
                  <a:pt x="1144" y="160"/>
                  <a:pt x="1176" y="48"/>
                  <a:pt x="1216" y="104"/>
                </a:cubicBezTo>
                <a:cubicBezTo>
                  <a:pt x="1256" y="160"/>
                  <a:pt x="1320" y="592"/>
                  <a:pt x="1360" y="584"/>
                </a:cubicBezTo>
                <a:cubicBezTo>
                  <a:pt x="1400" y="576"/>
                  <a:pt x="1408" y="80"/>
                  <a:pt x="1456" y="56"/>
                </a:cubicBezTo>
                <a:cubicBezTo>
                  <a:pt x="1504" y="32"/>
                  <a:pt x="1592" y="424"/>
                  <a:pt x="1648" y="440"/>
                </a:cubicBezTo>
                <a:cubicBezTo>
                  <a:pt x="1704" y="456"/>
                  <a:pt x="1760" y="192"/>
                  <a:pt x="1792" y="152"/>
                </a:cubicBezTo>
                <a:cubicBezTo>
                  <a:pt x="1824" y="112"/>
                  <a:pt x="1824" y="200"/>
                  <a:pt x="1840" y="200"/>
                </a:cubicBezTo>
                <a:cubicBezTo>
                  <a:pt x="1856" y="200"/>
                  <a:pt x="1952" y="184"/>
                  <a:pt x="1888" y="152"/>
                </a:cubicBezTo>
                <a:cubicBezTo>
                  <a:pt x="1824" y="120"/>
                  <a:pt x="1736" y="16"/>
                  <a:pt x="1456" y="8"/>
                </a:cubicBezTo>
                <a:cubicBezTo>
                  <a:pt x="1176" y="0"/>
                  <a:pt x="416" y="80"/>
                  <a:pt x="208" y="104"/>
                </a:cubicBez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30765" name="AutoShape 45">
            <a:hlinkClick r:id="rId4" action="ppaction://hlinksldjump" highlightClick="1"/>
          </p:cNvPr>
          <p:cNvSpPr>
            <a:spLocks noChangeArrowheads="1"/>
          </p:cNvSpPr>
          <p:nvPr/>
        </p:nvSpPr>
        <p:spPr bwMode="auto">
          <a:xfrm>
            <a:off x="7950820" y="76200"/>
            <a:ext cx="1116980" cy="585788"/>
          </a:xfrm>
          <a:prstGeom prst="actionButtonBlank">
            <a:avLst/>
          </a:prstGeom>
          <a:solidFill>
            <a:schemeClr val="hlink"/>
          </a:solidFill>
          <a:ln>
            <a:noFill/>
          </a:ln>
          <a:effectLst/>
        </p:spPr>
        <p:txBody>
          <a:bodyPr wrap="none" anchor="ctr"/>
          <a:lstStyle/>
          <a:p>
            <a:pPr algn="ctr" rtl="0">
              <a:defRPr/>
            </a:pPr>
            <a:r>
              <a:rPr lang="en-US" altLang="en-US" sz="1400" b="1" dirty="0" err="1" smtClean="0">
                <a:effectLst>
                  <a:outerShdw blurRad="38100" dist="38100" dir="2700000" algn="tl">
                    <a:srgbClr val="FFFFFF"/>
                  </a:outerShdw>
                </a:effectLst>
                <a:cs typeface="+mn-cs"/>
              </a:rPr>
              <a:t>Lógica</a:t>
            </a:r>
            <a:r>
              <a:rPr lang="en-US" altLang="en-US" sz="1400" b="1" dirty="0" smtClean="0">
                <a:effectLst>
                  <a:outerShdw blurRad="38100" dist="38100" dir="2700000" algn="tl">
                    <a:srgbClr val="FFFFFF"/>
                  </a:outerShdw>
                </a:effectLst>
                <a:cs typeface="+mn-cs"/>
              </a:rPr>
              <a:t> de</a:t>
            </a:r>
            <a:br>
              <a:rPr lang="en-US" altLang="en-US" sz="1400" b="1" dirty="0" smtClean="0">
                <a:effectLst>
                  <a:outerShdw blurRad="38100" dist="38100" dir="2700000" algn="tl">
                    <a:srgbClr val="FFFFFF"/>
                  </a:outerShdw>
                </a:effectLst>
                <a:cs typeface="+mn-cs"/>
              </a:rPr>
            </a:br>
            <a:r>
              <a:rPr lang="en-US" altLang="en-US" sz="1400" b="1" dirty="0" smtClean="0">
                <a:effectLst>
                  <a:outerShdw blurRad="38100" dist="38100" dir="2700000" algn="tl">
                    <a:srgbClr val="FFFFFF"/>
                  </a:outerShdw>
                </a:effectLst>
                <a:cs typeface="+mn-cs"/>
              </a:rPr>
              <a:t>la </a:t>
            </a:r>
            <a:r>
              <a:rPr lang="en-US" altLang="en-US" sz="1400" b="1" dirty="0" err="1" smtClean="0">
                <a:effectLst>
                  <a:outerShdw blurRad="38100" dist="38100" dir="2700000" algn="tl">
                    <a:srgbClr val="FFFFFF"/>
                  </a:outerShdw>
                </a:effectLst>
                <a:cs typeface="+mn-cs"/>
              </a:rPr>
              <a:t>lección</a:t>
            </a:r>
            <a:r>
              <a:rPr lang="en-US" altLang="en-US" sz="1400" b="1" dirty="0" smtClean="0">
                <a:effectLst>
                  <a:outerShdw blurRad="38100" dist="38100" dir="2700000" algn="tl">
                    <a:srgbClr val="FFFFFF"/>
                  </a:outerShdw>
                </a:effectLst>
                <a:cs typeface="+mn-cs"/>
              </a:rPr>
              <a:t> 1</a:t>
            </a:r>
            <a:endParaRPr lang="en-US" altLang="en-US" sz="1400" b="1" dirty="0">
              <a:effectLst>
                <a:outerShdw blurRad="38100" dist="38100" dir="2700000" algn="tl">
                  <a:srgbClr val="FFFFFF"/>
                </a:outerShdw>
              </a:effectLst>
              <a:cs typeface="+mn-cs"/>
            </a:endParaRPr>
          </a:p>
        </p:txBody>
      </p:sp>
      <p:sp>
        <p:nvSpPr>
          <p:cNvPr id="45076" name="Text Box 46"/>
          <p:cNvSpPr txBox="1">
            <a:spLocks noChangeArrowheads="1"/>
          </p:cNvSpPr>
          <p:nvPr/>
        </p:nvSpPr>
        <p:spPr bwMode="auto">
          <a:xfrm>
            <a:off x="5318873" y="4070350"/>
            <a:ext cx="27671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dirty="0">
                <a:solidFill>
                  <a:schemeClr val="bg1"/>
                </a:solidFill>
              </a:rPr>
              <a:t>(</a:t>
            </a:r>
            <a:r>
              <a:rPr lang="en-US" altLang="en-US" sz="2400" b="1" dirty="0" err="1">
                <a:solidFill>
                  <a:schemeClr val="bg1"/>
                </a:solidFill>
              </a:rPr>
              <a:t>Sobrenatural</a:t>
            </a:r>
            <a:r>
              <a:rPr lang="en-US" altLang="en-US" sz="2400" b="1" dirty="0">
                <a:solidFill>
                  <a:schemeClr val="bg1"/>
                </a:solidFill>
              </a:rPr>
              <a:t>)</a:t>
            </a:r>
          </a:p>
          <a:p>
            <a:pPr algn="ctr" rtl="0">
              <a:spcBef>
                <a:spcPct val="0"/>
              </a:spcBef>
              <a:buFontTx/>
              <a:buNone/>
            </a:pPr>
            <a:r>
              <a:rPr lang="en-US" altLang="en-US" sz="2400" b="1" dirty="0" smtClean="0">
                <a:solidFill>
                  <a:schemeClr val="bg1"/>
                </a:solidFill>
              </a:rPr>
              <a:t>El mal</a:t>
            </a:r>
            <a:endParaRPr lang="en-US" altLang="en-US" sz="2400" b="1" dirty="0">
              <a:solidFill>
                <a:schemeClr val="bg1"/>
              </a:solidFill>
            </a:endParaRPr>
          </a:p>
        </p:txBody>
      </p:sp>
      <p:sp>
        <p:nvSpPr>
          <p:cNvPr id="4507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5D9CE73-C630-4184-BFC2-81B0EE0A3548}" type="slidenum">
              <a:rPr lang="en-US" altLang="en-US" sz="1400"/>
              <a:pPr algn="l" rtl="0">
                <a:spcBef>
                  <a:spcPct val="0"/>
                </a:spcBef>
                <a:buFontTx/>
                <a:buNone/>
              </a:pPr>
              <a:t>27</a:t>
            </a:fld>
            <a:endParaRPr lang="en-US" altLang="en-US" sz="1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741863"/>
            <a:ext cx="13001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0735"/>
                                        </p:tgtEl>
                                        <p:attrNameLst>
                                          <p:attrName>style.visibility</p:attrName>
                                        </p:attrNameLst>
                                      </p:cBhvr>
                                      <p:to>
                                        <p:strVal val="visible"/>
                                      </p:to>
                                    </p:set>
                                    <p:animEffect transition="in" filter="dissolve">
                                      <p:cBhvr>
                                        <p:cTn id="11" dur="500"/>
                                        <p:tgtEl>
                                          <p:spTgt spid="307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076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0767"/>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0747"/>
                                        </p:tgtEl>
                                        <p:attrNameLst>
                                          <p:attrName>style.visibility</p:attrName>
                                        </p:attrNameLst>
                                      </p:cBhvr>
                                      <p:to>
                                        <p:strVal val="visible"/>
                                      </p:to>
                                    </p:set>
                                    <p:anim to="" calcmode="lin" valueType="num">
                                      <p:cBhvr>
                                        <p:cTn id="23" dur="1" fill="hold"/>
                                        <p:tgtEl>
                                          <p:spTgt spid="30747"/>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0744"/>
                                        </p:tgtEl>
                                        <p:attrNameLst>
                                          <p:attrName>style.visibility</p:attrName>
                                        </p:attrNameLst>
                                      </p:cBhvr>
                                      <p:to>
                                        <p:strVal val="visible"/>
                                      </p:to>
                                    </p:set>
                                    <p:anim to="" calcmode="lin" valueType="num">
                                      <p:cBhvr>
                                        <p:cTn id="27" dur="1" fill="hold"/>
                                        <p:tgtEl>
                                          <p:spTgt spid="30744"/>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0746"/>
                                        </p:tgtEl>
                                        <p:attrNameLst>
                                          <p:attrName>style.visibility</p:attrName>
                                        </p:attrNameLst>
                                      </p:cBhvr>
                                      <p:to>
                                        <p:strVal val="visible"/>
                                      </p:to>
                                    </p:set>
                                    <p:anim to="" calcmode="lin" valueType="num">
                                      <p:cBhvr>
                                        <p:cTn id="31" dur="1" fill="hold"/>
                                        <p:tgtEl>
                                          <p:spTgt spid="30746"/>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0741"/>
                                        </p:tgtEl>
                                        <p:attrNameLst>
                                          <p:attrName>style.visibility</p:attrName>
                                        </p:attrNameLst>
                                      </p:cBhvr>
                                      <p:to>
                                        <p:strVal val="visible"/>
                                      </p:to>
                                    </p:set>
                                    <p:anim to="" calcmode="lin" valueType="num">
                                      <p:cBhvr>
                                        <p:cTn id="35" dur="1" fill="hold"/>
                                        <p:tgtEl>
                                          <p:spTgt spid="30741"/>
                                        </p:tgtEl>
                                        <p:attrNameLst>
                                          <p:attrName/>
                                        </p:attrNameLst>
                                      </p:cBhvr>
                                    </p:anim>
                                  </p:childTnLst>
                                </p:cTn>
                              </p:par>
                            </p:childTnLst>
                          </p:cTn>
                        </p:par>
                        <p:par>
                          <p:cTn id="36" fill="hold" nodeType="afterGroup">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30745"/>
                                        </p:tgtEl>
                                        <p:attrNameLst>
                                          <p:attrName>style.visibility</p:attrName>
                                        </p:attrNameLst>
                                      </p:cBhvr>
                                      <p:to>
                                        <p:strVal val="visible"/>
                                      </p:to>
                                    </p:set>
                                    <p:anim to="" calcmode="lin" valueType="num">
                                      <p:cBhvr>
                                        <p:cTn id="39" dur="1" fill="hold"/>
                                        <p:tgtEl>
                                          <p:spTgt spid="30745"/>
                                        </p:tgtEl>
                                        <p:attrNameLst>
                                          <p:attrName/>
                                        </p:attrNameLst>
                                      </p:cBhvr>
                                    </p:anim>
                                  </p:childTnLst>
                                </p:cTn>
                              </p:par>
                            </p:childTnLst>
                          </p:cTn>
                        </p:par>
                        <p:par>
                          <p:cTn id="40" fill="hold" nodeType="afterGroup">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30750"/>
                                        </p:tgtEl>
                                        <p:attrNameLst>
                                          <p:attrName>style.visibility</p:attrName>
                                        </p:attrNameLst>
                                      </p:cBhvr>
                                      <p:to>
                                        <p:strVal val="visible"/>
                                      </p:to>
                                    </p:set>
                                    <p:anim to="" calcmode="lin" valueType="num">
                                      <p:cBhvr>
                                        <p:cTn id="43" dur="1" fill="hold"/>
                                        <p:tgtEl>
                                          <p:spTgt spid="30750"/>
                                        </p:tgtEl>
                                        <p:attrNameLst>
                                          <p:attrName/>
                                        </p:attrNameLst>
                                      </p:cBhvr>
                                    </p:anim>
                                  </p:childTnLst>
                                </p:cTn>
                              </p:par>
                            </p:childTnLst>
                          </p:cTn>
                        </p:par>
                        <p:par>
                          <p:cTn id="44" fill="hold" nodeType="afterGroup">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30748"/>
                                        </p:tgtEl>
                                        <p:attrNameLst>
                                          <p:attrName>style.visibility</p:attrName>
                                        </p:attrNameLst>
                                      </p:cBhvr>
                                      <p:to>
                                        <p:strVal val="visible"/>
                                      </p:to>
                                    </p:set>
                                    <p:anim to="" calcmode="lin" valueType="num">
                                      <p:cBhvr>
                                        <p:cTn id="47" dur="1" fill="hold"/>
                                        <p:tgtEl>
                                          <p:spTgt spid="30748"/>
                                        </p:tgtEl>
                                        <p:attrNameLst>
                                          <p:attrName/>
                                        </p:attrNameLst>
                                      </p:cBhvr>
                                    </p:anim>
                                  </p:childTnLst>
                                </p:cTn>
                              </p:par>
                            </p:childTnLst>
                          </p:cTn>
                        </p:par>
                        <p:par>
                          <p:cTn id="48" fill="hold" nodeType="afterGroup">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30749"/>
                                        </p:tgtEl>
                                        <p:attrNameLst>
                                          <p:attrName>style.visibility</p:attrName>
                                        </p:attrNameLst>
                                      </p:cBhvr>
                                      <p:to>
                                        <p:strVal val="visible"/>
                                      </p:to>
                                    </p:set>
                                    <p:anim to="" calcmode="lin" valueType="num">
                                      <p:cBhvr>
                                        <p:cTn id="51" dur="1" fill="hold"/>
                                        <p:tgtEl>
                                          <p:spTgt spid="30749"/>
                                        </p:tgtEl>
                                        <p:attrNameLst>
                                          <p:attrName/>
                                        </p:attrNameLst>
                                      </p:cBhvr>
                                    </p:anim>
                                  </p:childTnLst>
                                </p:cTn>
                              </p:par>
                            </p:childTnLst>
                          </p:cTn>
                        </p:par>
                        <p:par>
                          <p:cTn id="52" fill="hold" nodeType="afterGroup">
                            <p:stCondLst>
                              <p:cond delay="0"/>
                            </p:stCondLst>
                            <p:childTnLst>
                              <p:par>
                                <p:cTn id="53" presetID="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3076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30762"/>
                                        </p:tgtEl>
                                        <p:attrNameLst>
                                          <p:attrName>style.visibility</p:attrName>
                                        </p:attrNameLst>
                                      </p:cBhvr>
                                      <p:to>
                                        <p:strVal val="visible"/>
                                      </p:to>
                                    </p:set>
                                    <p:anim calcmode="lin" valueType="num">
                                      <p:cBhvr>
                                        <p:cTn id="63" dur="500" fill="hold"/>
                                        <p:tgtEl>
                                          <p:spTgt spid="30762"/>
                                        </p:tgtEl>
                                        <p:attrNameLst>
                                          <p:attrName>ppt_x</p:attrName>
                                        </p:attrNameLst>
                                      </p:cBhvr>
                                      <p:tavLst>
                                        <p:tav tm="0">
                                          <p:val>
                                            <p:strVal val="#ppt_x"/>
                                          </p:val>
                                        </p:tav>
                                        <p:tav tm="100000">
                                          <p:val>
                                            <p:strVal val="#ppt_x"/>
                                          </p:val>
                                        </p:tav>
                                      </p:tavLst>
                                    </p:anim>
                                    <p:anim calcmode="lin" valueType="num">
                                      <p:cBhvr>
                                        <p:cTn id="64" dur="500" fill="hold"/>
                                        <p:tgtEl>
                                          <p:spTgt spid="30762"/>
                                        </p:tgtEl>
                                        <p:attrNameLst>
                                          <p:attrName>ppt_y</p:attrName>
                                        </p:attrNameLst>
                                      </p:cBhvr>
                                      <p:tavLst>
                                        <p:tav tm="0">
                                          <p:val>
                                            <p:strVal val="#ppt_y-#ppt_h/2"/>
                                          </p:val>
                                        </p:tav>
                                        <p:tav tm="100000">
                                          <p:val>
                                            <p:strVal val="#ppt_y"/>
                                          </p:val>
                                        </p:tav>
                                      </p:tavLst>
                                    </p:anim>
                                    <p:anim calcmode="lin" valueType="num">
                                      <p:cBhvr>
                                        <p:cTn id="65" dur="500" fill="hold"/>
                                        <p:tgtEl>
                                          <p:spTgt spid="30762"/>
                                        </p:tgtEl>
                                        <p:attrNameLst>
                                          <p:attrName>ppt_w</p:attrName>
                                        </p:attrNameLst>
                                      </p:cBhvr>
                                      <p:tavLst>
                                        <p:tav tm="0">
                                          <p:val>
                                            <p:strVal val="#ppt_w"/>
                                          </p:val>
                                        </p:tav>
                                        <p:tav tm="100000">
                                          <p:val>
                                            <p:strVal val="#ppt_w"/>
                                          </p:val>
                                        </p:tav>
                                      </p:tavLst>
                                    </p:anim>
                                    <p:anim calcmode="lin" valueType="num">
                                      <p:cBhvr>
                                        <p:cTn id="66" dur="500" fill="hold"/>
                                        <p:tgtEl>
                                          <p:spTgt spid="307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p:bldP spid="30744" grpId="0"/>
      <p:bldP spid="30745" grpId="0"/>
      <p:bldP spid="30746" grpId="0"/>
      <p:bldP spid="30747" grpId="0"/>
      <p:bldP spid="30748" grpId="0"/>
      <p:bldP spid="30749" grpId="0"/>
      <p:bldP spid="30750" grpId="0"/>
      <p:bldP spid="307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pic>
        <p:nvPicPr>
          <p:cNvPr id="15363" name="Picture 17"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3848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8"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30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0"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32956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2"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2750" y="34480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3"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6250" y="47625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4" descr="Stars_f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48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5"/>
          <p:cNvSpPr txBox="1">
            <a:spLocks noChangeArrowheads="1"/>
          </p:cNvSpPr>
          <p:nvPr/>
        </p:nvSpPr>
        <p:spPr bwMode="auto">
          <a:xfrm>
            <a:off x="359779" y="365125"/>
            <a:ext cx="86498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5400" dirty="0" smtClean="0">
                <a:solidFill>
                  <a:schemeClr val="bg1"/>
                </a:solidFill>
              </a:rPr>
              <a:t>La </a:t>
            </a:r>
            <a:r>
              <a:rPr lang="en-US" altLang="en-US" sz="5400" dirty="0" err="1" smtClean="0">
                <a:solidFill>
                  <a:schemeClr val="bg1"/>
                </a:solidFill>
              </a:rPr>
              <a:t>cosmovisión</a:t>
            </a:r>
            <a:r>
              <a:rPr lang="en-US" altLang="en-US" sz="5400" dirty="0" smtClean="0">
                <a:solidFill>
                  <a:schemeClr val="bg1"/>
                </a:solidFill>
              </a:rPr>
              <a:t> </a:t>
            </a:r>
            <a:r>
              <a:rPr lang="en-US" altLang="en-US" sz="5400" dirty="0" err="1">
                <a:solidFill>
                  <a:schemeClr val="bg1"/>
                </a:solidFill>
              </a:rPr>
              <a:t>cristiana</a:t>
            </a:r>
            <a:endParaRPr lang="en-US" altLang="en-US" sz="5400" dirty="0">
              <a:solidFill>
                <a:schemeClr val="bg1"/>
              </a:solidFill>
            </a:endParaRPr>
          </a:p>
        </p:txBody>
      </p:sp>
      <p:pic>
        <p:nvPicPr>
          <p:cNvPr id="15377" name="Picture 8" descr="01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http://upload.wikimedia.org/wikipedia/commons/2/2c/Rotating_earth_(large).gif"/>
          <p:cNvPicPr>
            <a:picLocks noChangeAspect="1" noChangeArrowheads="1" noCrop="1"/>
          </p:cNvPicPr>
          <p:nvPr/>
        </p:nvPicPr>
        <p:blipFill>
          <a:blip r:embed="rId4"/>
          <a:srcRect/>
          <a:stretch>
            <a:fillRect/>
          </a:stretch>
        </p:blipFill>
        <p:spPr bwMode="auto">
          <a:xfrm>
            <a:off x="1776046" y="1393580"/>
            <a:ext cx="5462954" cy="5462954"/>
          </a:xfrm>
          <a:prstGeom prst="rect">
            <a:avLst/>
          </a:prstGeom>
          <a:ln>
            <a:noFill/>
          </a:ln>
          <a:effectLst>
            <a:softEdge rad="112500"/>
          </a:effectLst>
        </p:spPr>
      </p:pic>
      <p:sp>
        <p:nvSpPr>
          <p:cNvPr id="1537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BA537F4-885C-4A5E-83F2-98BE8744CF34}" type="slidenum">
              <a:rPr lang="en-US" altLang="en-US" sz="1400"/>
              <a:pPr algn="l" rtl="0">
                <a:spcBef>
                  <a:spcPct val="0"/>
                </a:spcBef>
                <a:buFontTx/>
                <a:buNone/>
              </a:pPr>
              <a:t>28</a:t>
            </a:fld>
            <a:endParaRPr lang="en-US" altLang="en-US" sz="1400"/>
          </a:p>
        </p:txBody>
      </p:sp>
    </p:spTree>
    <p:extLst>
      <p:ext uri="{BB962C8B-B14F-4D97-AF65-F5344CB8AC3E}">
        <p14:creationId xmlns:p14="http://schemas.microsoft.com/office/powerpoint/2010/main" val="415530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Straight Connector 7"/>
          <p:cNvCxnSpPr>
            <a:cxnSpLocks noChangeShapeType="1"/>
          </p:cNvCxnSpPr>
          <p:nvPr/>
        </p:nvCxnSpPr>
        <p:spPr bwMode="auto">
          <a:xfrm>
            <a:off x="228600" y="3246438"/>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5" name="Straight Connector 20"/>
          <p:cNvCxnSpPr>
            <a:cxnSpLocks noChangeShapeType="1"/>
          </p:cNvCxnSpPr>
          <p:nvPr/>
        </p:nvCxnSpPr>
        <p:spPr bwMode="auto">
          <a:xfrm>
            <a:off x="228600" y="5029200"/>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85800" y="0"/>
            <a:ext cx="7772400" cy="838200"/>
          </a:xfrm>
        </p:spPr>
        <p:txBody>
          <a:bodyPr/>
          <a:lstStyle/>
          <a:p>
            <a:pPr rtl="0">
              <a:defRPr/>
            </a:pPr>
            <a:r>
              <a:rPr lang="en-US" sz="4400" dirty="0"/>
              <a:t>Prueba</a:t>
            </a:r>
          </a:p>
        </p:txBody>
      </p:sp>
      <p:sp>
        <p:nvSpPr>
          <p:cNvPr id="49157" name="Content Placeholder 2"/>
          <p:cNvSpPr>
            <a:spLocks noGrp="1" noChangeArrowheads="1"/>
          </p:cNvSpPr>
          <p:nvPr>
            <p:ph idx="1"/>
          </p:nvPr>
        </p:nvSpPr>
        <p:spPr>
          <a:xfrm>
            <a:off x="304800" y="990600"/>
            <a:ext cx="8839200" cy="685800"/>
          </a:xfrm>
        </p:spPr>
        <p:txBody>
          <a:bodyPr/>
          <a:lstStyle/>
          <a:p>
            <a:pPr marL="0" indent="0" algn="l" rtl="0">
              <a:buFontTx/>
              <a:buNone/>
            </a:pPr>
            <a:r>
              <a:rPr lang="en-US" altLang="en-US" sz="2400" dirty="0" err="1" smtClean="0"/>
              <a:t>Enumere</a:t>
            </a:r>
            <a:r>
              <a:rPr lang="en-US" altLang="en-US" sz="2400" dirty="0" smtClean="0"/>
              <a:t> </a:t>
            </a:r>
            <a:r>
              <a:rPr lang="en-US" altLang="en-US" sz="2400" dirty="0" err="1" smtClean="0"/>
              <a:t>los</a:t>
            </a:r>
            <a:r>
              <a:rPr lang="en-US" altLang="en-US" sz="2400" dirty="0" smtClean="0"/>
              <a:t> </a:t>
            </a:r>
            <a:r>
              <a:rPr lang="en-US" altLang="en-US" sz="2400" dirty="0" err="1" smtClean="0"/>
              <a:t>principios</a:t>
            </a:r>
            <a:r>
              <a:rPr lang="en-US" altLang="en-US" sz="2400" dirty="0" smtClean="0"/>
              <a:t> </a:t>
            </a:r>
            <a:r>
              <a:rPr lang="en-US" altLang="en-US" sz="2400" dirty="0" err="1" smtClean="0"/>
              <a:t>fundamentales</a:t>
            </a:r>
            <a:r>
              <a:rPr lang="en-US" altLang="en-US" sz="2400" dirty="0" smtClean="0"/>
              <a:t> de </a:t>
            </a:r>
            <a:r>
              <a:rPr lang="en-US" altLang="en-US" sz="2400" dirty="0" err="1" smtClean="0"/>
              <a:t>este</a:t>
            </a:r>
            <a:r>
              <a:rPr lang="en-US" altLang="en-US" sz="2400" dirty="0" smtClean="0"/>
              <a:t> </a:t>
            </a:r>
            <a:r>
              <a:rPr lang="en-US" altLang="en-US" sz="2400" dirty="0" err="1" smtClean="0"/>
              <a:t>arreglo</a:t>
            </a:r>
            <a:r>
              <a:rPr lang="en-US" altLang="en-US" sz="2400" dirty="0" smtClean="0"/>
              <a:t>:</a:t>
            </a:r>
          </a:p>
        </p:txBody>
      </p:sp>
      <p:sp>
        <p:nvSpPr>
          <p:cNvPr id="49159" name="Rectangle 4"/>
          <p:cNvSpPr>
            <a:spLocks noChangeArrowheads="1"/>
          </p:cNvSpPr>
          <p:nvPr/>
        </p:nvSpPr>
        <p:spPr bwMode="auto">
          <a:xfrm>
            <a:off x="2938463" y="1866900"/>
            <a:ext cx="2395537"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9160" name="Rectangle 5"/>
          <p:cNvSpPr>
            <a:spLocks noChangeArrowheads="1"/>
          </p:cNvSpPr>
          <p:nvPr/>
        </p:nvSpPr>
        <p:spPr bwMode="auto">
          <a:xfrm>
            <a:off x="2949575" y="3581400"/>
            <a:ext cx="2384425"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9161" name="Rectangle 6"/>
          <p:cNvSpPr>
            <a:spLocks noChangeArrowheads="1"/>
          </p:cNvSpPr>
          <p:nvPr/>
        </p:nvSpPr>
        <p:spPr bwMode="auto">
          <a:xfrm>
            <a:off x="2938463" y="5410200"/>
            <a:ext cx="2373312"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3" name="Freeform 2"/>
          <p:cNvSpPr/>
          <p:nvPr/>
        </p:nvSpPr>
        <p:spPr bwMode="auto">
          <a:xfrm>
            <a:off x="5180013" y="2063750"/>
            <a:ext cx="3430587" cy="3732213"/>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12" name="Freeform 11"/>
          <p:cNvSpPr/>
          <p:nvPr/>
        </p:nvSpPr>
        <p:spPr bwMode="auto">
          <a:xfrm flipH="1">
            <a:off x="1524000" y="2078038"/>
            <a:ext cx="1497013" cy="2101850"/>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6" name="Freeform 5"/>
          <p:cNvSpPr/>
          <p:nvPr/>
        </p:nvSpPr>
        <p:spPr bwMode="auto">
          <a:xfrm>
            <a:off x="5260975" y="2420938"/>
            <a:ext cx="1250950" cy="1651000"/>
          </a:xfrm>
          <a:custGeom>
            <a:avLst/>
            <a:gdLst>
              <a:gd name="connsiteX0" fmla="*/ 40943 w 1249989"/>
              <a:gd name="connsiteY0" fmla="*/ 0 h 1651379"/>
              <a:gd name="connsiteX1" fmla="*/ 1214651 w 1249989"/>
              <a:gd name="connsiteY1" fmla="*/ 491319 h 1651379"/>
              <a:gd name="connsiteX2" fmla="*/ 859809 w 1249989"/>
              <a:gd name="connsiteY2" fmla="*/ 1433015 h 1651379"/>
              <a:gd name="connsiteX3" fmla="*/ 0 w 1249989"/>
              <a:gd name="connsiteY3" fmla="*/ 1651379 h 1651379"/>
            </a:gdLst>
            <a:ahLst/>
            <a:cxnLst>
              <a:cxn ang="0">
                <a:pos x="connsiteX0" y="connsiteY0"/>
              </a:cxn>
              <a:cxn ang="0">
                <a:pos x="connsiteX1" y="connsiteY1"/>
              </a:cxn>
              <a:cxn ang="0">
                <a:pos x="connsiteX2" y="connsiteY2"/>
              </a:cxn>
              <a:cxn ang="0">
                <a:pos x="connsiteX3" y="connsiteY3"/>
              </a:cxn>
            </a:cxnLst>
            <a:rect l="l" t="t" r="r" b="b"/>
            <a:pathLst>
              <a:path w="1249989" h="1651379">
                <a:moveTo>
                  <a:pt x="40943" y="0"/>
                </a:moveTo>
                <a:cubicBezTo>
                  <a:pt x="559558" y="126241"/>
                  <a:pt x="1078173" y="252483"/>
                  <a:pt x="1214651" y="491319"/>
                </a:cubicBezTo>
                <a:cubicBezTo>
                  <a:pt x="1351129" y="730155"/>
                  <a:pt x="1062251" y="1239672"/>
                  <a:pt x="859809" y="1433015"/>
                </a:cubicBezTo>
                <a:cubicBezTo>
                  <a:pt x="657367" y="1626358"/>
                  <a:pt x="328683" y="1638868"/>
                  <a:pt x="0" y="1651379"/>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19464" name="Rectangle 7"/>
          <p:cNvSpPr>
            <a:spLocks noChangeArrowheads="1"/>
          </p:cNvSpPr>
          <p:nvPr/>
        </p:nvSpPr>
        <p:spPr bwMode="auto">
          <a:xfrm>
            <a:off x="5635625" y="2751138"/>
            <a:ext cx="1752600" cy="990600"/>
          </a:xfrm>
          <a:prstGeom prst="rect">
            <a:avLst/>
          </a:prstGeom>
          <a:solidFill>
            <a:schemeClr val="accent5">
              <a:lumMod val="20000"/>
              <a:lumOff val="80000"/>
            </a:schemeClr>
          </a:solidFill>
          <a:ln w="38100" algn="ctr">
            <a:solidFill>
              <a:srgbClr val="0000FF"/>
            </a:solidFill>
            <a:round/>
            <a:headEnd/>
            <a:tailEnd/>
          </a:ln>
          <a:effectLst/>
        </p:spPr>
        <p:txBody>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9465" name="Rectangle 8"/>
          <p:cNvSpPr>
            <a:spLocks noChangeArrowheads="1"/>
          </p:cNvSpPr>
          <p:nvPr/>
        </p:nvSpPr>
        <p:spPr bwMode="auto">
          <a:xfrm>
            <a:off x="169863" y="2514600"/>
            <a:ext cx="2430462" cy="990600"/>
          </a:xfrm>
          <a:prstGeom prst="rect">
            <a:avLst/>
          </a:prstGeom>
          <a:solidFill>
            <a:schemeClr val="accent5">
              <a:lumMod val="20000"/>
              <a:lumOff val="80000"/>
            </a:schemeClr>
          </a:solidFill>
          <a:ln w="38100" algn="ctr">
            <a:solidFill>
              <a:srgbClr val="0000FF"/>
            </a:solidFill>
            <a:round/>
            <a:headEnd/>
            <a:tailEnd/>
          </a:ln>
          <a:effectLst/>
        </p:spPr>
        <p:txBody>
          <a:bodyPr/>
          <a:lstStyle/>
          <a:p>
            <a:pPr algn="l" rtl="0">
              <a:defRPr/>
            </a:pPr>
            <a:endParaRPr lang="en-US" altLang="en-US">
              <a:cs typeface="+mn-cs"/>
            </a:endParaRPr>
          </a:p>
        </p:txBody>
      </p:sp>
      <p:sp>
        <p:nvSpPr>
          <p:cNvPr id="19466" name="Rectangle 9"/>
          <p:cNvSpPr>
            <a:spLocks noChangeArrowheads="1"/>
          </p:cNvSpPr>
          <p:nvPr/>
        </p:nvSpPr>
        <p:spPr bwMode="auto">
          <a:xfrm>
            <a:off x="6992938" y="3890963"/>
            <a:ext cx="1981200" cy="990600"/>
          </a:xfrm>
          <a:prstGeom prst="rect">
            <a:avLst/>
          </a:prstGeom>
          <a:solidFill>
            <a:schemeClr val="accent5">
              <a:lumMod val="20000"/>
              <a:lumOff val="80000"/>
            </a:schemeClr>
          </a:solidFill>
          <a:ln w="38100" algn="ctr">
            <a:solidFill>
              <a:srgbClr val="0000FF"/>
            </a:solidFill>
            <a:round/>
            <a:headEnd/>
            <a:tailEnd/>
          </a:ln>
          <a:effectLst/>
        </p:spPr>
        <p:txBody>
          <a:bodyPr/>
          <a:lstStyle/>
          <a:p>
            <a:pPr algn="l" rtl="0">
              <a:defRPr/>
            </a:pPr>
            <a:endParaRPr lang="en-US" altLang="en-US">
              <a:cs typeface="+mn-cs"/>
            </a:endParaRPr>
          </a:p>
        </p:txBody>
      </p:sp>
      <p:sp>
        <p:nvSpPr>
          <p:cNvPr id="16" name="TextBox 6"/>
          <p:cNvSpPr txBox="1">
            <a:spLocks noChangeArrowheads="1"/>
          </p:cNvSpPr>
          <p:nvPr/>
        </p:nvSpPr>
        <p:spPr bwMode="auto">
          <a:xfrm>
            <a:off x="2807537" y="1915260"/>
            <a:ext cx="26653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300" b="1" i="1" dirty="0" smtClean="0"/>
              <a:t>Dios personal,</a:t>
            </a:r>
          </a:p>
          <a:p>
            <a:pPr algn="ctr" rtl="0">
              <a:spcBef>
                <a:spcPct val="0"/>
              </a:spcBef>
              <a:buFontTx/>
              <a:buNone/>
            </a:pPr>
            <a:r>
              <a:rPr lang="es-ES" altLang="en-US" sz="2300" b="1" i="1" dirty="0" smtClean="0"/>
              <a:t>infinito</a:t>
            </a:r>
            <a:endParaRPr lang="en-US" altLang="en-US" sz="2300" b="1" i="1" dirty="0"/>
          </a:p>
        </p:txBody>
      </p:sp>
      <p:sp>
        <p:nvSpPr>
          <p:cNvPr id="17" name="TextBox 9"/>
          <p:cNvSpPr txBox="1">
            <a:spLocks noChangeArrowheads="1"/>
          </p:cNvSpPr>
          <p:nvPr/>
        </p:nvSpPr>
        <p:spPr bwMode="auto">
          <a:xfrm>
            <a:off x="3139047" y="3663950"/>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8" name="TextBox 10"/>
          <p:cNvSpPr txBox="1">
            <a:spLocks noChangeArrowheads="1"/>
          </p:cNvSpPr>
          <p:nvPr/>
        </p:nvSpPr>
        <p:spPr bwMode="auto">
          <a:xfrm>
            <a:off x="2938463" y="5503863"/>
            <a:ext cx="2449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Mundo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smtClean="0"/>
              <a:t>(</a:t>
            </a:r>
            <a:r>
              <a:rPr lang="en-US" altLang="en-US" sz="2400" b="1" i="1" dirty="0" err="1" smtClean="0"/>
              <a:t>naturaleza</a:t>
            </a:r>
            <a:r>
              <a:rPr lang="en-US" altLang="en-US" sz="2400" b="1" i="1" dirty="0"/>
              <a:t>)</a:t>
            </a:r>
          </a:p>
        </p:txBody>
      </p:sp>
      <p:sp>
        <p:nvSpPr>
          <p:cNvPr id="19" name="TextBox 18"/>
          <p:cNvSpPr txBox="1">
            <a:spLocks noChangeArrowheads="1"/>
          </p:cNvSpPr>
          <p:nvPr/>
        </p:nvSpPr>
        <p:spPr bwMode="auto">
          <a:xfrm>
            <a:off x="204097" y="2590800"/>
            <a:ext cx="240803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300" b="1" i="1" dirty="0" err="1" smtClean="0"/>
              <a:t>Revelación</a:t>
            </a:r>
            <a:endParaRPr lang="en-US" altLang="en-US" sz="2300" b="1" i="1" dirty="0" smtClean="0"/>
          </a:p>
          <a:p>
            <a:pPr algn="ctr" rtl="0">
              <a:spcBef>
                <a:spcPct val="0"/>
              </a:spcBef>
              <a:buFontTx/>
              <a:buNone/>
            </a:pPr>
            <a:r>
              <a:rPr lang="es-ES" altLang="en-US" sz="2300" b="1" i="1" dirty="0" smtClean="0"/>
              <a:t>proposicional</a:t>
            </a:r>
            <a:endParaRPr lang="en-US" altLang="en-US" sz="2300" b="1" i="1" dirty="0"/>
          </a:p>
        </p:txBody>
      </p:sp>
      <p:sp>
        <p:nvSpPr>
          <p:cNvPr id="20" name="TextBox 19"/>
          <p:cNvSpPr txBox="1">
            <a:spLocks noChangeArrowheads="1"/>
          </p:cNvSpPr>
          <p:nvPr/>
        </p:nvSpPr>
        <p:spPr bwMode="auto">
          <a:xfrm>
            <a:off x="5927725" y="284797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Jesús</a:t>
            </a:r>
          </a:p>
          <a:p>
            <a:pPr algn="ctr" rtl="0">
              <a:spcBef>
                <a:spcPct val="0"/>
              </a:spcBef>
              <a:buFontTx/>
              <a:buNone/>
            </a:pPr>
            <a:r>
              <a:rPr lang="en-US" altLang="en-US" sz="2400" b="1" i="1"/>
              <a:t>vino</a:t>
            </a:r>
          </a:p>
        </p:txBody>
      </p:sp>
      <p:sp>
        <p:nvSpPr>
          <p:cNvPr id="21" name="TextBox 20"/>
          <p:cNvSpPr txBox="1">
            <a:spLocks noChangeArrowheads="1"/>
          </p:cNvSpPr>
          <p:nvPr/>
        </p:nvSpPr>
        <p:spPr bwMode="auto">
          <a:xfrm>
            <a:off x="7397479" y="3916363"/>
            <a:ext cx="1172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a:t>El fin,</a:t>
            </a:r>
          </a:p>
          <a:p>
            <a:pPr algn="ctr" rtl="0">
              <a:spcBef>
                <a:spcPct val="0"/>
              </a:spcBef>
              <a:buFontTx/>
              <a:buNone/>
            </a:pPr>
            <a:r>
              <a:rPr lang="en-US" altLang="en-US" sz="2400" b="1" i="1" dirty="0" err="1" smtClean="0"/>
              <a:t>juicio</a:t>
            </a:r>
            <a:endParaRPr lang="en-US" altLang="en-US" sz="2400" b="1" i="1" dirty="0"/>
          </a:p>
        </p:txBody>
      </p:sp>
      <p:sp>
        <p:nvSpPr>
          <p:cNvPr id="4917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DF6ED9A-2ABB-41F9-9117-9EBB55C3A6FA}" type="slidenum">
              <a:rPr lang="en-US" altLang="en-US" sz="1400"/>
              <a:pPr algn="l" rtl="0">
                <a:spcBef>
                  <a:spcPct val="0"/>
                </a:spcBef>
                <a:buFontTx/>
                <a:buNone/>
              </a:pPr>
              <a:t>29</a:t>
            </a:fld>
            <a:endParaRPr lang="en-US" altLang="en-US" sz="1400"/>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0359"/>
            <a:ext cx="7772400" cy="609600"/>
          </a:xfrm>
        </p:spPr>
        <p:txBody>
          <a:bodyPr/>
          <a:lstStyle/>
          <a:p>
            <a:pPr rtl="0">
              <a:defRPr/>
            </a:pPr>
            <a:r>
              <a:rPr lang="en-US" sz="2400" dirty="0" err="1" smtClean="0"/>
              <a:t>Calendario</a:t>
            </a:r>
            <a:r>
              <a:rPr lang="en-US" sz="2400" dirty="0" smtClean="0"/>
              <a:t> </a:t>
            </a:r>
            <a:r>
              <a:rPr lang="en-US" sz="2400" dirty="0"/>
              <a:t>de clases - Primavera 2020</a:t>
            </a:r>
          </a:p>
        </p:txBody>
      </p:sp>
      <p:graphicFrame>
        <p:nvGraphicFramePr>
          <p:cNvPr id="5" name="Table 4"/>
          <p:cNvGraphicFramePr>
            <a:graphicFrameLocks noGrp="1"/>
          </p:cNvGraphicFramePr>
          <p:nvPr>
            <p:extLst>
              <p:ext uri="{D42A27DB-BD31-4B8C-83A1-F6EECF244321}">
                <p14:modId xmlns:p14="http://schemas.microsoft.com/office/powerpoint/2010/main" val="12977932"/>
              </p:ext>
            </p:extLst>
          </p:nvPr>
        </p:nvGraphicFramePr>
        <p:xfrm>
          <a:off x="442913" y="1077913"/>
          <a:ext cx="8258175" cy="5299079"/>
        </p:xfrm>
        <a:graphic>
          <a:graphicData uri="http://schemas.openxmlformats.org/drawingml/2006/table">
            <a:tbl>
              <a:tblPr firstRow="1" firstCol="1" bandRow="1"/>
              <a:tblGrid>
                <a:gridCol w="2158773"/>
                <a:gridCol w="6099402"/>
              </a:tblGrid>
              <a:tr h="511991">
                <a:tc>
                  <a:txBody>
                    <a:bodyPr/>
                    <a:lstStyle/>
                    <a:p>
                      <a:pPr marL="0" marR="0" algn="ctr" rtl="0">
                        <a:spcBef>
                          <a:spcPts val="0"/>
                        </a:spcBef>
                        <a:spcAft>
                          <a:spcPts val="0"/>
                        </a:spcAft>
                      </a:pPr>
                      <a:r>
                        <a:rPr lang="en-US" sz="2000" b="1" dirty="0">
                          <a:solidFill>
                            <a:srgbClr val="1F497D"/>
                          </a:solidFill>
                          <a:effectLst/>
                          <a:latin typeface="Calibri"/>
                          <a:ea typeface="Calibri"/>
                        </a:rPr>
                        <a:t>Fecha</a:t>
                      </a:r>
                      <a:endParaRPr lang="en-US" sz="2400" b="1" dirty="0">
                        <a:effectLst/>
                        <a:latin typeface="Times New Roman"/>
                        <a:ea typeface="Calibri"/>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spcBef>
                          <a:spcPts val="0"/>
                        </a:spcBef>
                        <a:spcAft>
                          <a:spcPts val="0"/>
                        </a:spcAft>
                      </a:pPr>
                      <a:r>
                        <a:rPr lang="en-US" sz="2000" b="1" dirty="0">
                          <a:solidFill>
                            <a:srgbClr val="1F497D"/>
                          </a:solidFill>
                          <a:effectLst/>
                          <a:latin typeface="Calibri"/>
                          <a:ea typeface="Calibri"/>
                        </a:rPr>
                        <a:t>Título de la lección</a:t>
                      </a:r>
                      <a:endParaRPr lang="en-US" sz="2400" b="1" dirty="0">
                        <a:effectLst/>
                        <a:latin typeface="Times New Roman"/>
                        <a:ea typeface="Calibri"/>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30 de marzo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 – Principios </a:t>
                      </a:r>
                      <a:r>
                        <a:rPr lang="en-US" sz="2800" b="1" kern="1200" dirty="0" err="1"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básicos</a:t>
                      </a:r>
                      <a:endParaRPr lang="en-US" sz="28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6 de abril</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2 – La verdad y el conocimiento</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13 de abril</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3 – El hombre y lo sobrenatural</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20 de abril</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4 – El bien y el mal (en sentido moral)</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27 </a:t>
                      </a:r>
                      <a:r>
                        <a:rPr lang="en-US" sz="2800" kern="1200" dirty="0"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de</a:t>
                      </a:r>
                      <a:r>
                        <a:rPr lang="en-US" sz="2800" kern="1200" baseline="0" dirty="0"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en-US" sz="2800" kern="1200" baseline="0" dirty="0" err="1"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abril</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5 – El gobierno</a:t>
                      </a:r>
                      <a:endParaRPr lang="en-US" sz="28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4 de mayo</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8 – La ciencia y la tecnología</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11 de mayo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9 – La naturaleza y el medio ambiente</a:t>
                      </a:r>
                      <a:endParaRPr lang="en-US" sz="28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18 de mayo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11 – El arte y la cultura</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6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D83632D-41FA-47B6-8551-8F9FBAA18B13}" type="slidenum">
              <a:rPr lang="en-US" altLang="en-US" sz="1400"/>
              <a:pPr algn="l" rtl="0">
                <a:spcBef>
                  <a:spcPct val="0"/>
                </a:spcBef>
                <a:buFontTx/>
                <a:buNone/>
              </a:pPr>
              <a:t>3</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720138" cy="431800"/>
          </a:xfrm>
        </p:spPr>
        <p:txBody>
          <a:bodyPr/>
          <a:lstStyle/>
          <a:p>
            <a:pPr rtl="0">
              <a:defRPr/>
            </a:pPr>
            <a:r>
              <a:rPr lang="en-US" sz="2800" dirty="0"/>
              <a:t>Imaginando las </a:t>
            </a:r>
            <a:r>
              <a:rPr lang="en-US" sz="2800" dirty="0" err="1" smtClean="0"/>
              <a:t>alternativas</a:t>
            </a:r>
            <a:r>
              <a:rPr lang="en-US" sz="2800" dirty="0" smtClean="0"/>
              <a:t> </a:t>
            </a:r>
            <a:r>
              <a:rPr lang="en-US" sz="2800" dirty="0"/>
              <a:t>(</a:t>
            </a:r>
            <a:r>
              <a:rPr lang="en-US" sz="2800" dirty="0" err="1"/>
              <a:t>pág</a:t>
            </a:r>
            <a:r>
              <a:rPr lang="en-US" sz="2800" dirty="0" smtClean="0"/>
              <a:t>. 4</a:t>
            </a:r>
            <a:r>
              <a:rPr lang="en-US" sz="2800" dirty="0"/>
              <a:t>)</a:t>
            </a:r>
          </a:p>
        </p:txBody>
      </p:sp>
      <p:sp>
        <p:nvSpPr>
          <p:cNvPr id="5023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AF8D2F-4246-44B8-BBD7-9C1CEC3DE8CE}" type="slidenum">
              <a:rPr lang="en-US" altLang="en-US" sz="1400"/>
              <a:pPr algn="l" rtl="0">
                <a:spcBef>
                  <a:spcPct val="0"/>
                </a:spcBef>
                <a:buFontTx/>
                <a:buNone/>
              </a:pPr>
              <a:t>30</a:t>
            </a:fld>
            <a:endParaRPr lang="en-US" alt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720138" cy="431800"/>
          </a:xfrm>
        </p:spPr>
        <p:txBody>
          <a:bodyPr/>
          <a:lstStyle/>
          <a:p>
            <a:pPr algn="l" rtl="0">
              <a:defRPr/>
            </a:pPr>
            <a:r>
              <a:rPr lang="en-US" sz="2800" dirty="0"/>
              <a:t>Imaginando las </a:t>
            </a:r>
            <a:r>
              <a:rPr lang="en-US" sz="2800" dirty="0" err="1" smtClean="0"/>
              <a:t>alternativas</a:t>
            </a:r>
            <a:r>
              <a:rPr lang="en-US" sz="2800" dirty="0" smtClean="0"/>
              <a:t> </a:t>
            </a:r>
            <a:r>
              <a:rPr lang="en-US" sz="2800" dirty="0"/>
              <a:t>(</a:t>
            </a:r>
            <a:r>
              <a:rPr lang="en-US" sz="2800" dirty="0" err="1"/>
              <a:t>pág</a:t>
            </a:r>
            <a:r>
              <a:rPr lang="en-US" sz="2800" dirty="0" smtClean="0"/>
              <a:t>. 4</a:t>
            </a:r>
            <a:r>
              <a:rPr lang="en-US" sz="2800" dirty="0"/>
              <a:t>)</a:t>
            </a:r>
          </a:p>
        </p:txBody>
      </p:sp>
      <p:graphicFrame>
        <p:nvGraphicFramePr>
          <p:cNvPr id="4" name="Table 3"/>
          <p:cNvGraphicFramePr>
            <a:graphicFrameLocks noGrp="1"/>
          </p:cNvGraphicFramePr>
          <p:nvPr/>
        </p:nvGraphicFramePr>
        <p:xfrm>
          <a:off x="20638" y="-535"/>
          <a:ext cx="8991600" cy="6825991"/>
        </p:xfrm>
        <a:graphic>
          <a:graphicData uri="http://schemas.openxmlformats.org/drawingml/2006/table">
            <a:tbl>
              <a:tblPr firstRow="1" firstCol="1" bandRow="1">
                <a:tableStyleId>{5C22544A-7EE6-4342-B048-85BDC9FD1C3A}</a:tableStyleId>
              </a:tblPr>
              <a:tblGrid>
                <a:gridCol w="1643743"/>
                <a:gridCol w="7347857"/>
              </a:tblGrid>
              <a:tr h="0">
                <a:tc>
                  <a:txBody>
                    <a:bodyPr/>
                    <a:lstStyle/>
                    <a:p>
                      <a:pPr marL="0" marR="0" algn="ctr" rtl="0">
                        <a:spcBef>
                          <a:spcPts val="0"/>
                        </a:spcBef>
                        <a:spcAft>
                          <a:spcPts val="0"/>
                        </a:spcAft>
                      </a:pPr>
                      <a:r>
                        <a:rPr lang="en-US" sz="1400" kern="0" dirty="0">
                          <a:solidFill>
                            <a:schemeClr val="tx1"/>
                          </a:solidFill>
                          <a:effectLst/>
                        </a:rPr>
                        <a:t>Principio fundamental</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rtl="0">
                        <a:spcBef>
                          <a:spcPts val="0"/>
                        </a:spcBef>
                        <a:spcAft>
                          <a:spcPts val="0"/>
                        </a:spcAft>
                      </a:pPr>
                      <a:r>
                        <a:rPr lang="en-US" sz="1400" kern="0" dirty="0">
                          <a:solidFill>
                            <a:schemeClr val="tx1"/>
                          </a:solidFill>
                          <a:effectLst/>
                        </a:rPr>
                        <a:t>Alternativas</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69966">
                <a:tc>
                  <a:txBody>
                    <a:bodyPr/>
                    <a:lstStyle/>
                    <a:p>
                      <a:pPr marL="0" marR="0" algn="ctr" rtl="0">
                        <a:spcBef>
                          <a:spcPts val="0"/>
                        </a:spcBef>
                        <a:spcAft>
                          <a:spcPts val="0"/>
                        </a:spcAft>
                      </a:pPr>
                      <a:r>
                        <a:rPr lang="en-US" sz="1200" kern="0" dirty="0">
                          <a:solidFill>
                            <a:schemeClr val="tx1"/>
                          </a:solidFill>
                          <a:effectLst/>
                        </a:rPr>
                        <a:t>Un Dios personal e infinito.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No </a:t>
                      </a:r>
                      <a:r>
                        <a:rPr lang="en-US" sz="1200" kern="0" dirty="0" smtClean="0">
                          <a:solidFill>
                            <a:schemeClr val="tx1"/>
                          </a:solidFill>
                          <a:effectLst/>
                        </a:rPr>
                        <a:t>hay Dios, </a:t>
                      </a:r>
                      <a:r>
                        <a:rPr lang="en-US" sz="1200" kern="0" baseline="0" dirty="0" smtClean="0">
                          <a:solidFill>
                            <a:schemeClr val="tx1"/>
                          </a:solidFill>
                          <a:effectLst/>
                        </a:rPr>
                        <a:t>nada </a:t>
                      </a:r>
                      <a:r>
                        <a:rPr lang="en-US" sz="1200" kern="0" baseline="0" dirty="0">
                          <a:solidFill>
                            <a:schemeClr val="tx1"/>
                          </a:solidFill>
                          <a:effectLst/>
                        </a:rPr>
                        <a:t>sobrenatural; </a:t>
                      </a:r>
                      <a:r>
                        <a:rPr lang="en-US" sz="1200" kern="0" baseline="0" dirty="0" smtClean="0">
                          <a:solidFill>
                            <a:schemeClr val="tx1"/>
                          </a:solidFill>
                          <a:effectLst/>
                        </a:rPr>
                        <a:t>no hay </a:t>
                      </a:r>
                      <a:r>
                        <a:rPr lang="en-US" sz="1200" kern="0" baseline="0" dirty="0">
                          <a:solidFill>
                            <a:schemeClr val="tx1"/>
                          </a:solidFill>
                          <a:effectLst/>
                        </a:rPr>
                        <a:t>causa; </a:t>
                      </a:r>
                      <a:r>
                        <a:rPr lang="en-US" sz="1200" kern="0" baseline="0" dirty="0" smtClean="0">
                          <a:solidFill>
                            <a:schemeClr val="tx1"/>
                          </a:solidFill>
                          <a:effectLst/>
                        </a:rPr>
                        <a:t>no hay </a:t>
                      </a:r>
                      <a:r>
                        <a:rPr lang="en-US" sz="1200" kern="0" baseline="0" dirty="0">
                          <a:solidFill>
                            <a:schemeClr val="tx1"/>
                          </a:solidFill>
                          <a:effectLst/>
                        </a:rPr>
                        <a:t>propósito</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Dios impersonal</a:t>
                      </a:r>
                      <a:r>
                        <a:rPr lang="en-US" sz="1200" b="0" kern="0" baseline="0" dirty="0" smtClean="0">
                          <a:solidFill>
                            <a:schemeClr val="tx1"/>
                          </a:solidFill>
                          <a:effectLst/>
                          <a:latin typeface="+mn-lt"/>
                        </a:rPr>
                        <a:t>(sin </a:t>
                      </a:r>
                      <a:r>
                        <a:rPr lang="en-US" sz="1200" b="0" kern="0" baseline="0" dirty="0">
                          <a:solidFill>
                            <a:schemeClr val="tx1"/>
                          </a:solidFill>
                          <a:effectLst/>
                          <a:latin typeface="+mn-lt"/>
                        </a:rPr>
                        <a:t>plan, sin voluntad, solo poder impersonal) </a:t>
                      </a:r>
                      <a:r>
                        <a:rPr lang="en-US" sz="1200" b="0" kern="0" baseline="0" dirty="0" smtClean="0">
                          <a:solidFill>
                            <a:schemeClr val="tx1"/>
                          </a:solidFill>
                          <a:effectLst/>
                          <a:latin typeface="+mn-lt"/>
                        </a:rPr>
                        <a:t>(</a:t>
                      </a:r>
                      <a:r>
                        <a:rPr lang="en-US" sz="1200" b="0" kern="0" baseline="0" dirty="0">
                          <a:solidFill>
                            <a:schemeClr val="tx1"/>
                          </a:solidFill>
                          <a:effectLst/>
                          <a:latin typeface="+mn-lt"/>
                        </a:rPr>
                        <a:t>por </a:t>
                      </a:r>
                      <a:r>
                        <a:rPr lang="en-US" sz="1200" b="0" kern="0" baseline="0" dirty="0" err="1" smtClean="0">
                          <a:solidFill>
                            <a:schemeClr val="tx1"/>
                          </a:solidFill>
                          <a:effectLst/>
                          <a:latin typeface="+mn-lt"/>
                        </a:rPr>
                        <a:t>ej</a:t>
                      </a:r>
                      <a:r>
                        <a:rPr lang="en-US" sz="1200" b="0" kern="0" baseline="0" dirty="0" smtClean="0">
                          <a:solidFill>
                            <a:schemeClr val="tx1"/>
                          </a:solidFill>
                          <a:effectLst/>
                          <a:latin typeface="+mn-lt"/>
                        </a:rPr>
                        <a:t>., </a:t>
                      </a:r>
                      <a:r>
                        <a:rPr lang="en-US" sz="1200" b="0" kern="0" baseline="0" dirty="0">
                          <a:solidFill>
                            <a:schemeClr val="tx1"/>
                          </a:solidFill>
                          <a:effectLst/>
                          <a:latin typeface="+mn-lt"/>
                        </a:rPr>
                        <a:t>en la naturaleza)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smtClean="0">
                          <a:solidFill>
                            <a:schemeClr val="tx1"/>
                          </a:solidFill>
                          <a:effectLst/>
                        </a:rPr>
                        <a:t>Dios</a:t>
                      </a:r>
                      <a:r>
                        <a:rPr lang="en-US" sz="1200" kern="0" baseline="0" dirty="0" smtClean="0">
                          <a:solidFill>
                            <a:schemeClr val="tx1"/>
                          </a:solidFill>
                          <a:effectLst/>
                        </a:rPr>
                        <a:t> es finite </a:t>
                      </a:r>
                      <a:r>
                        <a:rPr lang="en-US" sz="1200" kern="0" dirty="0" smtClean="0">
                          <a:solidFill>
                            <a:schemeClr val="tx1"/>
                          </a:solidFill>
                          <a:effectLst/>
                        </a:rPr>
                        <a:t>(</a:t>
                      </a:r>
                      <a:r>
                        <a:rPr lang="en-US" sz="1200" kern="0" dirty="0">
                          <a:solidFill>
                            <a:schemeClr val="tx1"/>
                          </a:solidFill>
                          <a:effectLst/>
                        </a:rPr>
                        <a:t>como el panteón griego/romano)</a:t>
                      </a:r>
                      <a:r>
                        <a:rPr lang="en-US" sz="1200" kern="0" baseline="0" dirty="0">
                          <a:solidFill>
                            <a:schemeClr val="tx1"/>
                          </a:solidFill>
                          <a:effectLst/>
                        </a:rPr>
                        <a:t>, con fallas y debilidades</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Dios</a:t>
                      </a:r>
                      <a:r>
                        <a:rPr lang="en-US" sz="1200" kern="0" dirty="0" smtClean="0">
                          <a:solidFill>
                            <a:schemeClr val="tx1"/>
                          </a:solidFill>
                          <a:effectLst/>
                        </a:rPr>
                        <a:t>, </a:t>
                      </a:r>
                      <a:r>
                        <a:rPr lang="en-US" sz="1200" kern="0" baseline="0" dirty="0" err="1" smtClean="0">
                          <a:solidFill>
                            <a:schemeClr val="tx1"/>
                          </a:solidFill>
                          <a:effectLst/>
                        </a:rPr>
                        <a:t>sólo</a:t>
                      </a:r>
                      <a:r>
                        <a:rPr lang="en-US" sz="1200" kern="0" baseline="0" dirty="0" smtClean="0">
                          <a:solidFill>
                            <a:schemeClr val="tx1"/>
                          </a:solidFill>
                          <a:effectLst/>
                        </a:rPr>
                        <a:t> </a:t>
                      </a:r>
                      <a:r>
                        <a:rPr lang="en-US" sz="1200" kern="0" baseline="0" dirty="0">
                          <a:solidFill>
                            <a:schemeClr val="tx1"/>
                          </a:solidFill>
                          <a:effectLst/>
                        </a:rPr>
                        <a:t>como una idea o concepto (o imaginación) dentro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hombre es espiritual.</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El</a:t>
                      </a:r>
                      <a:r>
                        <a:rPr lang="en-US" sz="1200" kern="0" baseline="0" dirty="0" smtClean="0">
                          <a:solidFill>
                            <a:schemeClr val="tx1"/>
                          </a:solidFill>
                          <a:effectLst/>
                        </a:rPr>
                        <a:t> h</a:t>
                      </a:r>
                      <a:r>
                        <a:rPr lang="en-US" sz="1200" kern="0" dirty="0" smtClean="0">
                          <a:solidFill>
                            <a:schemeClr val="tx1"/>
                          </a:solidFill>
                          <a:effectLst/>
                        </a:rPr>
                        <a:t>ombre </a:t>
                      </a:r>
                      <a:r>
                        <a:rPr lang="en-US" sz="1200" kern="0" baseline="0" dirty="0" smtClean="0">
                          <a:solidFill>
                            <a:schemeClr val="tx1"/>
                          </a:solidFill>
                          <a:effectLst/>
                        </a:rPr>
                        <a:t>es </a:t>
                      </a:r>
                      <a:r>
                        <a:rPr lang="en-US" sz="1200" kern="0" baseline="0" dirty="0">
                          <a:solidFill>
                            <a:schemeClr val="tx1"/>
                          </a:solidFill>
                          <a:effectLst/>
                        </a:rPr>
                        <a:t>solo físico, no tiene libre albedrío y no es responsable de sus acciones</a:t>
                      </a:r>
                      <a:r>
                        <a:rPr lang="en-US" sz="1200" kern="0" dirty="0">
                          <a:solidFill>
                            <a:schemeClr val="tx1"/>
                          </a:solidFill>
                          <a:effectLst/>
                        </a:rPr>
                        <a:t> </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Hombre</a:t>
                      </a:r>
                      <a:r>
                        <a:rPr lang="en-US" sz="1200" b="0" kern="0" baseline="0" dirty="0">
                          <a:solidFill>
                            <a:schemeClr val="tx1"/>
                          </a:solidFill>
                          <a:effectLst/>
                          <a:latin typeface="+mn-lt"/>
                        </a:rPr>
                        <a:t>, </a:t>
                      </a:r>
                      <a:r>
                        <a:rPr lang="en-US" sz="1200" b="0" kern="0" baseline="0" dirty="0" err="1" smtClean="0">
                          <a:solidFill>
                            <a:schemeClr val="tx1"/>
                          </a:solidFill>
                          <a:effectLst/>
                          <a:latin typeface="+mn-lt"/>
                        </a:rPr>
                        <a:t>animales</a:t>
                      </a:r>
                      <a:r>
                        <a:rPr lang="en-US" sz="1200" b="0" kern="0" baseline="0" dirty="0" smtClean="0">
                          <a:solidFill>
                            <a:schemeClr val="tx1"/>
                          </a:solidFill>
                          <a:effectLst/>
                          <a:latin typeface="+mn-lt"/>
                        </a:rPr>
                        <a:t> </a:t>
                      </a:r>
                      <a:r>
                        <a:rPr lang="en-US" sz="1200" b="0" kern="0" baseline="0" dirty="0">
                          <a:solidFill>
                            <a:schemeClr val="tx1"/>
                          </a:solidFill>
                          <a:effectLst/>
                          <a:latin typeface="+mn-lt"/>
                        </a:rPr>
                        <a:t>y </a:t>
                      </a:r>
                      <a:r>
                        <a:rPr lang="en-US" sz="1200" b="0" kern="0" baseline="0" dirty="0" err="1" smtClean="0">
                          <a:solidFill>
                            <a:schemeClr val="tx1"/>
                          </a:solidFill>
                          <a:effectLst/>
                          <a:latin typeface="+mn-lt"/>
                        </a:rPr>
                        <a:t>naturaleza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tienen un valor 'espiritual' inherente como "formas de vida"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562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El</a:t>
                      </a:r>
                      <a:r>
                        <a:rPr lang="en-US" sz="1200" b="0" kern="0" baseline="0" dirty="0" smtClean="0">
                          <a:solidFill>
                            <a:schemeClr val="tx1"/>
                          </a:solidFill>
                          <a:effectLst/>
                          <a:latin typeface="+mn-lt"/>
                        </a:rPr>
                        <a:t> h</a:t>
                      </a:r>
                      <a:r>
                        <a:rPr lang="en-US" sz="1200" b="0" kern="0" dirty="0" smtClean="0">
                          <a:solidFill>
                            <a:schemeClr val="tx1"/>
                          </a:solidFill>
                          <a:effectLst/>
                          <a:latin typeface="+mn-lt"/>
                        </a:rPr>
                        <a:t>ombre </a:t>
                      </a:r>
                      <a:r>
                        <a:rPr lang="en-US" sz="1200" b="0" kern="0" baseline="0" dirty="0" smtClean="0">
                          <a:solidFill>
                            <a:schemeClr val="tx1"/>
                          </a:solidFill>
                          <a:effectLst/>
                          <a:latin typeface="+mn-lt"/>
                        </a:rPr>
                        <a:t>es </a:t>
                      </a:r>
                      <a:r>
                        <a:rPr lang="en-US" sz="1200" b="0" kern="0" baseline="0" dirty="0">
                          <a:solidFill>
                            <a:schemeClr val="tx1"/>
                          </a:solidFill>
                          <a:effectLst/>
                          <a:latin typeface="+mn-lt"/>
                        </a:rPr>
                        <a:t>creado por Dios para 'hacer lo que </a:t>
                      </a:r>
                      <a:r>
                        <a:rPr lang="en-US" sz="1200" b="0" kern="0" baseline="0" dirty="0" err="1" smtClean="0">
                          <a:solidFill>
                            <a:schemeClr val="tx1"/>
                          </a:solidFill>
                          <a:effectLst/>
                          <a:latin typeface="+mn-lt"/>
                        </a:rPr>
                        <a:t>está</a:t>
                      </a:r>
                      <a:r>
                        <a:rPr lang="en-US" sz="1200" b="0" kern="0" baseline="0" dirty="0" smtClean="0">
                          <a:solidFill>
                            <a:schemeClr val="tx1"/>
                          </a:solidFill>
                          <a:effectLst/>
                          <a:latin typeface="+mn-lt"/>
                        </a:rPr>
                        <a:t> </a:t>
                      </a:r>
                      <a:r>
                        <a:rPr lang="en-US" sz="1200" b="0" kern="0" baseline="0" dirty="0" err="1" smtClean="0">
                          <a:solidFill>
                            <a:schemeClr val="tx1"/>
                          </a:solidFill>
                          <a:effectLst/>
                          <a:latin typeface="+mn-lt"/>
                        </a:rPr>
                        <a:t>supuesto</a:t>
                      </a:r>
                      <a:r>
                        <a:rPr lang="en-US" sz="1200" b="0" kern="0" baseline="0" dirty="0" smtClean="0">
                          <a:solidFill>
                            <a:schemeClr val="tx1"/>
                          </a:solidFill>
                          <a:effectLst/>
                          <a:latin typeface="+mn-lt"/>
                        </a:rPr>
                        <a:t> que </a:t>
                      </a:r>
                      <a:r>
                        <a:rPr lang="en-US" sz="1200" b="0" kern="0" baseline="0" dirty="0" err="1" smtClean="0">
                          <a:solidFill>
                            <a:schemeClr val="tx1"/>
                          </a:solidFill>
                          <a:effectLst/>
                          <a:latin typeface="+mn-lt"/>
                        </a:rPr>
                        <a:t>haga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(sin culpa)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a:t>
                      </a:r>
                      <a:r>
                        <a:rPr lang="en-US" sz="1200" kern="0" dirty="0" err="1" smtClean="0">
                          <a:solidFill>
                            <a:schemeClr val="tx1"/>
                          </a:solidFill>
                          <a:effectLst/>
                        </a:rPr>
                        <a:t>mundo</a:t>
                      </a:r>
                      <a:r>
                        <a:rPr lang="en-US" sz="1200" kern="0" dirty="0" smtClean="0">
                          <a:solidFill>
                            <a:schemeClr val="tx1"/>
                          </a:solidFill>
                          <a:effectLst/>
                        </a:rPr>
                        <a:t> </a:t>
                      </a:r>
                      <a:r>
                        <a:rPr lang="en-US" sz="1200" kern="0" dirty="0">
                          <a:solidFill>
                            <a:schemeClr val="tx1"/>
                          </a:solidFill>
                          <a:effectLst/>
                        </a:rPr>
                        <a:t>está caído.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a:t>
                      </a:r>
                      <a:r>
                        <a:rPr lang="en-US" sz="1200" kern="0" dirty="0" err="1">
                          <a:solidFill>
                            <a:schemeClr val="tx1"/>
                          </a:solidFill>
                          <a:effectLst/>
                        </a:rPr>
                        <a:t>mundo</a:t>
                      </a:r>
                      <a:r>
                        <a:rPr lang="en-US" sz="1200" kern="0" dirty="0">
                          <a:solidFill>
                            <a:schemeClr val="tx1"/>
                          </a:solidFill>
                          <a:effectLst/>
                        </a:rPr>
                        <a:t> </a:t>
                      </a:r>
                      <a:r>
                        <a:rPr lang="en-US" sz="1200" kern="0" dirty="0" smtClean="0">
                          <a:solidFill>
                            <a:schemeClr val="tx1"/>
                          </a:solidFill>
                          <a:effectLst/>
                        </a:rPr>
                        <a:t>es p</a:t>
                      </a:r>
                      <a:r>
                        <a:rPr lang="en-US" sz="1200" kern="0" dirty="0" smtClean="0">
                          <a:solidFill>
                            <a:schemeClr val="tx1"/>
                          </a:solidFill>
                          <a:effectLst/>
                          <a:latin typeface="+mn-lt"/>
                          <a:ea typeface="+mn-ea"/>
                          <a:cs typeface="+mn-cs"/>
                        </a:rPr>
                        <a:t>erfecto</a:t>
                      </a:r>
                      <a:r>
                        <a:rPr lang="en-US" sz="1200" kern="0" dirty="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todo</a:t>
                      </a:r>
                      <a:r>
                        <a:rPr lang="en-US" sz="1200" kern="0" dirty="0" smtClean="0">
                          <a:solidFill>
                            <a:schemeClr val="tx1"/>
                          </a:solidFill>
                          <a:effectLst/>
                          <a:latin typeface="+mn-lt"/>
                          <a:ea typeface="+mn-ea"/>
                          <a:cs typeface="+mn-cs"/>
                        </a:rPr>
                        <a:t> lo </a:t>
                      </a:r>
                      <a:r>
                        <a:rPr lang="en-US" sz="1200" kern="0" baseline="0" dirty="0" smtClean="0">
                          <a:solidFill>
                            <a:schemeClr val="tx1"/>
                          </a:solidFill>
                          <a:effectLst/>
                          <a:latin typeface="+mn-lt"/>
                          <a:ea typeface="+mn-ea"/>
                          <a:cs typeface="+mn-cs"/>
                        </a:rPr>
                        <a:t>que </a:t>
                      </a:r>
                      <a:r>
                        <a:rPr lang="en-US" sz="1200" kern="0" baseline="0" dirty="0">
                          <a:solidFill>
                            <a:schemeClr val="tx1"/>
                          </a:solidFill>
                          <a:effectLst/>
                          <a:latin typeface="+mn-lt"/>
                          <a:ea typeface="+mn-ea"/>
                          <a:cs typeface="+mn-cs"/>
                        </a:rPr>
                        <a:t>sucede tiene un 'buen' propósito.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El mundo es lo que </a:t>
                      </a:r>
                      <a:r>
                        <a:rPr lang="en-US" sz="1200" kern="0" dirty="0" smtClean="0">
                          <a:solidFill>
                            <a:schemeClr val="tx1"/>
                          </a:solidFill>
                          <a:effectLst/>
                        </a:rPr>
                        <a:t>es…</a:t>
                      </a:r>
                      <a:r>
                        <a:rPr lang="en-US" sz="1200" kern="0" baseline="0" dirty="0" smtClean="0">
                          <a:solidFill>
                            <a:schemeClr val="tx1"/>
                          </a:solidFill>
                          <a:effectLst/>
                        </a:rPr>
                        <a:t>No </a:t>
                      </a:r>
                      <a:r>
                        <a:rPr lang="en-US" sz="1200" kern="0" baseline="0" dirty="0">
                          <a:solidFill>
                            <a:schemeClr val="tx1"/>
                          </a:solidFill>
                          <a:effectLst/>
                        </a:rPr>
                        <a:t>bueno/malo, mejor/peor... solo leyes de la física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366">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mundo no </a:t>
                      </a:r>
                      <a:r>
                        <a:rPr lang="en-US" sz="1200" kern="0" dirty="0" smtClean="0">
                          <a:solidFill>
                            <a:schemeClr val="tx1"/>
                          </a:solidFill>
                          <a:effectLst/>
                        </a:rPr>
                        <a:t>es </a:t>
                      </a:r>
                      <a:r>
                        <a:rPr lang="en-US" sz="1200" kern="0" baseline="0" dirty="0" smtClean="0">
                          <a:solidFill>
                            <a:schemeClr val="tx1"/>
                          </a:solidFill>
                          <a:effectLst/>
                        </a:rPr>
                        <a:t>perfecto</a:t>
                      </a:r>
                      <a:r>
                        <a:rPr lang="en-US" sz="1200" kern="0" baseline="0" dirty="0">
                          <a:solidFill>
                            <a:schemeClr val="tx1"/>
                          </a:solidFill>
                          <a:effectLst/>
                        </a:rPr>
                        <a:t>, </a:t>
                      </a:r>
                      <a:r>
                        <a:rPr lang="en-US" sz="1200" kern="0" baseline="0" dirty="0" err="1">
                          <a:solidFill>
                            <a:schemeClr val="tx1"/>
                          </a:solidFill>
                          <a:effectLst/>
                        </a:rPr>
                        <a:t>pero</a:t>
                      </a:r>
                      <a:r>
                        <a:rPr lang="en-US" sz="1200" kern="0" baseline="0" dirty="0">
                          <a:solidFill>
                            <a:schemeClr val="tx1"/>
                          </a:solidFill>
                          <a:effectLst/>
                        </a:rPr>
                        <a:t> </a:t>
                      </a:r>
                      <a:r>
                        <a:rPr lang="en-US" sz="1200" kern="0" baseline="0" dirty="0" smtClean="0">
                          <a:solidFill>
                            <a:schemeClr val="tx1"/>
                          </a:solidFill>
                          <a:effectLst/>
                        </a:rPr>
                        <a:t>es </a:t>
                      </a:r>
                      <a:r>
                        <a:rPr lang="en-US" sz="1200" kern="0" dirty="0" smtClean="0">
                          <a:solidFill>
                            <a:schemeClr val="tx1"/>
                          </a:solidFill>
                          <a:effectLst/>
                        </a:rPr>
                        <a:t>perfectible </a:t>
                      </a:r>
                      <a:r>
                        <a:rPr lang="en-US" sz="1200" kern="0" baseline="0" dirty="0" smtClean="0">
                          <a:solidFill>
                            <a:schemeClr val="tx1"/>
                          </a:solidFill>
                          <a:effectLst/>
                        </a:rPr>
                        <a:t>(</a:t>
                      </a:r>
                      <a:r>
                        <a:rPr lang="en-US" sz="1200" kern="0" baseline="0" dirty="0" err="1" smtClean="0">
                          <a:solidFill>
                            <a:schemeClr val="tx1"/>
                          </a:solidFill>
                          <a:effectLst/>
                        </a:rPr>
                        <a:t>quizás</a:t>
                      </a:r>
                      <a:r>
                        <a:rPr lang="en-US" sz="1200" kern="0" baseline="0" dirty="0" smtClean="0">
                          <a:solidFill>
                            <a:schemeClr val="tx1"/>
                          </a:solidFill>
                          <a:effectLst/>
                        </a:rPr>
                        <a:t> </a:t>
                      </a:r>
                      <a:r>
                        <a:rPr lang="en-US" sz="1200" kern="0" baseline="0" dirty="0">
                          <a:solidFill>
                            <a:schemeClr val="tx1"/>
                          </a:solidFill>
                          <a:effectLst/>
                        </a:rPr>
                        <a:t>un propósito para el hombre).</a:t>
                      </a:r>
                      <a:endParaRPr lang="en-US" sz="900" b="1" kern="0" dirty="0">
                        <a:solidFill>
                          <a:schemeClr val="tx1"/>
                        </a:solidFill>
                        <a:effectLst/>
                        <a:latin typeface="Times New Roman"/>
                      </a:endParaRPr>
                    </a:p>
                    <a:p>
                      <a:pPr marL="0" marR="0" indent="0" algn="l" rtl="0">
                        <a:spcBef>
                          <a:spcPts val="0"/>
                        </a:spcBef>
                        <a:spcAft>
                          <a:spcPts val="0"/>
                        </a:spcAft>
                        <a:buFont typeface="Arial" panose="020B0604020202020204" pitchFamily="34" charset="0"/>
                        <a:buNone/>
                      </a:pPr>
                      <a:endParaRPr lang="en-US" sz="1200" kern="0" dirty="0">
                        <a:solidFill>
                          <a:schemeClr val="tx1"/>
                        </a:solidFill>
                        <a:effectLst/>
                        <a:latin typeface="+mn-lt"/>
                        <a:ea typeface="+mn-ea"/>
                        <a:cs typeface="+mn-cs"/>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158">
                <a:tc>
                  <a:txBody>
                    <a:bodyPr/>
                    <a:lstStyle/>
                    <a:p>
                      <a:pPr marL="0" marR="0" algn="ctr" rtl="0">
                        <a:spcBef>
                          <a:spcPts val="0"/>
                        </a:spcBef>
                        <a:spcAft>
                          <a:spcPts val="0"/>
                        </a:spcAft>
                      </a:pPr>
                      <a:r>
                        <a:rPr lang="en-US" sz="1200" kern="0" dirty="0">
                          <a:solidFill>
                            <a:schemeClr val="tx1"/>
                          </a:solidFill>
                          <a:effectLst/>
                        </a:rPr>
                        <a:t>La </a:t>
                      </a:r>
                      <a:r>
                        <a:rPr lang="en-US" sz="1200" kern="0" dirty="0" err="1" smtClean="0">
                          <a:solidFill>
                            <a:schemeClr val="tx1"/>
                          </a:solidFill>
                          <a:effectLst/>
                        </a:rPr>
                        <a:t>Biblia</a:t>
                      </a:r>
                      <a:r>
                        <a:rPr lang="en-US" sz="1200" kern="0" dirty="0" smtClean="0">
                          <a:solidFill>
                            <a:schemeClr val="tx1"/>
                          </a:solidFill>
                          <a:effectLst/>
                        </a:rPr>
                        <a:t> </a:t>
                      </a:r>
                      <a:r>
                        <a:rPr lang="en-US" sz="1200" kern="0" dirty="0">
                          <a:solidFill>
                            <a:schemeClr val="tx1"/>
                          </a:solidFill>
                          <a:effectLst/>
                        </a:rPr>
                        <a:t>es </a:t>
                      </a:r>
                      <a:r>
                        <a:rPr lang="en-US" sz="1200" kern="0" dirty="0" smtClean="0">
                          <a:solidFill>
                            <a:schemeClr val="tx1"/>
                          </a:solidFill>
                          <a:effectLst/>
                        </a:rPr>
                        <a:t>la </a:t>
                      </a:r>
                      <a:r>
                        <a:rPr lang="en-US" sz="1200" kern="0" dirty="0" err="1" smtClean="0">
                          <a:solidFill>
                            <a:schemeClr val="tx1"/>
                          </a:solidFill>
                          <a:effectLst/>
                        </a:rPr>
                        <a:t>revelación</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No hay revelación de Dios; La Biblia es invención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err="1" smtClean="0">
                          <a:solidFill>
                            <a:schemeClr val="tx1"/>
                          </a:solidFill>
                          <a:effectLst/>
                        </a:rPr>
                        <a:t>proposicional</a:t>
                      </a:r>
                      <a:r>
                        <a:rPr lang="en-US" sz="1200" kern="0" dirty="0" smtClean="0">
                          <a:solidFill>
                            <a:schemeClr val="tx1"/>
                          </a:solidFill>
                          <a:effectLst/>
                        </a:rPr>
                        <a:t> de Dios</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 </a:t>
                      </a:r>
                      <a:r>
                        <a:rPr lang="en-US" sz="1200" kern="0" dirty="0" err="1" smtClean="0">
                          <a:solidFill>
                            <a:schemeClr val="tx1"/>
                          </a:solidFill>
                          <a:effectLst/>
                        </a:rPr>
                        <a:t>revelación</a:t>
                      </a:r>
                      <a:r>
                        <a:rPr lang="en-US" sz="1200" kern="0" dirty="0" smtClean="0">
                          <a:solidFill>
                            <a:schemeClr val="tx1"/>
                          </a:solidFill>
                          <a:effectLst/>
                        </a:rPr>
                        <a:t> </a:t>
                      </a:r>
                      <a:r>
                        <a:rPr lang="en-US" sz="1200" kern="0" dirty="0" err="1" smtClean="0">
                          <a:solidFill>
                            <a:schemeClr val="tx1"/>
                          </a:solidFill>
                          <a:effectLst/>
                        </a:rPr>
                        <a:t>bíblica</a:t>
                      </a:r>
                      <a:r>
                        <a:rPr lang="en-US" sz="1200" kern="0" dirty="0" smtClean="0">
                          <a:solidFill>
                            <a:schemeClr val="tx1"/>
                          </a:solidFill>
                          <a:effectLst/>
                        </a:rPr>
                        <a:t> </a:t>
                      </a:r>
                      <a:r>
                        <a:rPr lang="en-US" sz="1200" kern="0" dirty="0">
                          <a:solidFill>
                            <a:schemeClr val="tx1"/>
                          </a:solidFill>
                          <a:effectLst/>
                        </a:rPr>
                        <a:t>es subjetiva (</a:t>
                      </a:r>
                      <a:r>
                        <a:rPr lang="en-US" sz="1200" kern="0" dirty="0" err="1" smtClean="0">
                          <a:solidFill>
                            <a:schemeClr val="tx1"/>
                          </a:solidFill>
                          <a:effectLst/>
                        </a:rPr>
                        <a:t>determinada</a:t>
                      </a:r>
                      <a:r>
                        <a:rPr lang="en-US" sz="1200" kern="0" baseline="0" dirty="0" smtClean="0">
                          <a:solidFill>
                            <a:schemeClr val="tx1"/>
                          </a:solidFill>
                          <a:effectLst/>
                        </a:rPr>
                        <a:t>/</a:t>
                      </a:r>
                      <a:r>
                        <a:rPr lang="en-US" sz="1200" kern="0" baseline="0" dirty="0" err="1" smtClean="0">
                          <a:solidFill>
                            <a:schemeClr val="tx1"/>
                          </a:solidFill>
                          <a:effectLst/>
                        </a:rPr>
                        <a:t>experimentada</a:t>
                      </a:r>
                      <a:r>
                        <a:rPr lang="en-US" sz="1200" kern="0" baseline="0" dirty="0" smtClean="0">
                          <a:solidFill>
                            <a:schemeClr val="tx1"/>
                          </a:solidFill>
                          <a:effectLst/>
                        </a:rPr>
                        <a:t> </a:t>
                      </a:r>
                      <a:r>
                        <a:rPr lang="en-US" sz="1200" kern="0" baseline="0" dirty="0">
                          <a:solidFill>
                            <a:schemeClr val="tx1"/>
                          </a:solidFill>
                          <a:effectLst/>
                        </a:rPr>
                        <a:t>por el oyente)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a:t>
                      </a:r>
                      <a:r>
                        <a:rPr lang="en-US" sz="1200" kern="0" baseline="0" dirty="0" smtClean="0">
                          <a:solidFill>
                            <a:schemeClr val="tx1"/>
                          </a:solidFill>
                          <a:effectLst/>
                        </a:rPr>
                        <a:t> </a:t>
                      </a:r>
                      <a:r>
                        <a:rPr lang="en-US" sz="1200" kern="0" baseline="0" dirty="0" err="1" smtClean="0">
                          <a:solidFill>
                            <a:schemeClr val="tx1"/>
                          </a:solidFill>
                          <a:effectLst/>
                        </a:rPr>
                        <a:t>revelación</a:t>
                      </a:r>
                      <a:r>
                        <a:rPr lang="en-US" sz="1200" kern="0" dirty="0" smtClean="0">
                          <a:solidFill>
                            <a:schemeClr val="tx1"/>
                          </a:solidFill>
                          <a:effectLst/>
                        </a:rPr>
                        <a:t> </a:t>
                      </a:r>
                      <a:r>
                        <a:rPr lang="en-US" sz="1200" kern="0" dirty="0">
                          <a:solidFill>
                            <a:schemeClr val="tx1"/>
                          </a:solidFill>
                          <a:effectLst/>
                        </a:rPr>
                        <a:t>no está escrito en </a:t>
                      </a:r>
                      <a:r>
                        <a:rPr lang="en-US" sz="1200" kern="0" dirty="0" err="1">
                          <a:solidFill>
                            <a:schemeClr val="tx1"/>
                          </a:solidFill>
                          <a:effectLst/>
                        </a:rPr>
                        <a:t>absoluto</a:t>
                      </a:r>
                      <a:r>
                        <a:rPr lang="en-US" sz="1200" kern="0" dirty="0" smtClean="0">
                          <a:solidFill>
                            <a:schemeClr val="tx1"/>
                          </a:solidFill>
                          <a:effectLst/>
                        </a:rPr>
                        <a:t>, </a:t>
                      </a:r>
                      <a:r>
                        <a:rPr lang="en-US" sz="1200" kern="0" baseline="0" dirty="0" err="1" smtClean="0">
                          <a:solidFill>
                            <a:schemeClr val="tx1"/>
                          </a:solidFill>
                          <a:effectLst/>
                        </a:rPr>
                        <a:t>pero</a:t>
                      </a:r>
                      <a:r>
                        <a:rPr lang="en-US" sz="1200" kern="0" baseline="0" dirty="0" smtClean="0">
                          <a:solidFill>
                            <a:schemeClr val="tx1"/>
                          </a:solidFill>
                          <a:effectLst/>
                        </a:rPr>
                        <a:t> </a:t>
                      </a:r>
                      <a:r>
                        <a:rPr lang="en-US" sz="1200" kern="0" baseline="0" dirty="0">
                          <a:solidFill>
                            <a:schemeClr val="tx1"/>
                          </a:solidFill>
                          <a:effectLst/>
                        </a:rPr>
                        <a:t>se transfiere milagrosamente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1497">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La verdad </a:t>
                      </a:r>
                      <a:r>
                        <a:rPr lang="en-US" sz="1200" kern="0" dirty="0" err="1">
                          <a:solidFill>
                            <a:schemeClr val="tx1"/>
                          </a:solidFill>
                          <a:effectLst/>
                        </a:rPr>
                        <a:t>sigue</a:t>
                      </a:r>
                      <a:r>
                        <a:rPr lang="en-US" sz="1200" kern="0" dirty="0">
                          <a:solidFill>
                            <a:schemeClr val="tx1"/>
                          </a:solidFill>
                          <a:effectLst/>
                        </a:rPr>
                        <a:t> </a:t>
                      </a:r>
                      <a:r>
                        <a:rPr lang="en-US" sz="1200" kern="0" dirty="0" err="1" smtClean="0">
                          <a:solidFill>
                            <a:schemeClr val="tx1"/>
                          </a:solidFill>
                          <a:effectLst/>
                        </a:rPr>
                        <a:t>siendo</a:t>
                      </a:r>
                      <a:r>
                        <a:rPr lang="en-US" sz="1200" kern="0" dirty="0" smtClean="0">
                          <a:solidFill>
                            <a:schemeClr val="tx1"/>
                          </a:solidFill>
                          <a:effectLst/>
                        </a:rPr>
                        <a:t> </a:t>
                      </a:r>
                      <a:r>
                        <a:rPr lang="en-US" sz="1200" kern="0" baseline="0" dirty="0" err="1" smtClean="0">
                          <a:solidFill>
                            <a:schemeClr val="tx1"/>
                          </a:solidFill>
                          <a:effectLst/>
                        </a:rPr>
                        <a:t>entregada</a:t>
                      </a:r>
                      <a:r>
                        <a:rPr lang="en-US" sz="1200" kern="0" baseline="0" dirty="0" smtClean="0">
                          <a:solidFill>
                            <a:schemeClr val="tx1"/>
                          </a:solidFill>
                          <a:effectLst/>
                        </a:rPr>
                        <a:t> </a:t>
                      </a:r>
                      <a:r>
                        <a:rPr lang="en-US" sz="1200" kern="0" baseline="0" dirty="0">
                          <a:solidFill>
                            <a:schemeClr val="tx1"/>
                          </a:solidFill>
                          <a:effectLst/>
                        </a:rPr>
                        <a:t>a través de los hombres (la iglesia), no la Biblia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0121">
                <a:tc>
                  <a:txBody>
                    <a:bodyPr/>
                    <a:lstStyle/>
                    <a:p>
                      <a:pPr marL="0" marR="0" algn="ctr" rtl="0">
                        <a:spcBef>
                          <a:spcPts val="0"/>
                        </a:spcBef>
                        <a:spcAft>
                          <a:spcPts val="0"/>
                        </a:spcAft>
                      </a:pPr>
                      <a:r>
                        <a:rPr lang="en-US" sz="1200" kern="0" dirty="0">
                          <a:solidFill>
                            <a:schemeClr val="tx1"/>
                          </a:solidFill>
                          <a:effectLst/>
                        </a:rPr>
                        <a:t>Jesús vino como Dios en la carne para redimir a la humanidad del pecado.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latinLnBrk="0" hangingPunct="1">
                        <a:lnSpc>
                          <a:spcPct val="100000"/>
                        </a:lnSpc>
                        <a:spcBef>
                          <a:spcPts val="60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Jesús fue solo un hombre, </a:t>
                      </a:r>
                      <a:r>
                        <a:rPr lang="en-US" sz="1200" kern="0" dirty="0" smtClean="0">
                          <a:solidFill>
                            <a:schemeClr val="tx1"/>
                          </a:solidFill>
                          <a:effectLst/>
                          <a:latin typeface="+mn-lt"/>
                          <a:ea typeface="+mn-ea"/>
                          <a:cs typeface="+mn-cs"/>
                        </a:rPr>
                        <a:t>no </a:t>
                      </a:r>
                      <a:r>
                        <a:rPr lang="en-US" sz="1200" kern="0" dirty="0" err="1" smtClean="0">
                          <a:solidFill>
                            <a:schemeClr val="tx1"/>
                          </a:solidFill>
                          <a:effectLst/>
                          <a:latin typeface="+mn-lt"/>
                          <a:ea typeface="+mn-ea"/>
                          <a:cs typeface="+mn-cs"/>
                        </a:rPr>
                        <a:t>sobrenatural</a:t>
                      </a:r>
                      <a:r>
                        <a:rPr lang="en-US" sz="1200" kern="0" dirty="0" smtClean="0">
                          <a:solidFill>
                            <a:schemeClr val="tx1"/>
                          </a:solidFill>
                          <a:effectLst/>
                          <a:latin typeface="+mn-lt"/>
                          <a:ea typeface="+mn-ea"/>
                          <a:cs typeface="+mn-cs"/>
                        </a:rPr>
                        <a:t> para nada, </a:t>
                      </a:r>
                      <a:r>
                        <a:rPr lang="en-US" sz="1200" kern="0" dirty="0">
                          <a:solidFill>
                            <a:schemeClr val="tx1"/>
                          </a:solidFill>
                          <a:effectLst/>
                          <a:latin typeface="+mn-lt"/>
                          <a:ea typeface="+mn-ea"/>
                          <a:cs typeface="+mn-cs"/>
                        </a:rPr>
                        <a:t>que atrajo seguidores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fue un predicador talentoso ('inspirado') con un mensaje valioso para el hombre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vino de Dios con un mensaje (alegórico) de Dios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es </a:t>
                      </a:r>
                      <a:r>
                        <a:rPr lang="en-US" sz="1200" kern="0" dirty="0" err="1" smtClean="0">
                          <a:solidFill>
                            <a:schemeClr val="tx1"/>
                          </a:solidFill>
                          <a:effectLst/>
                          <a:latin typeface="+mn-lt"/>
                          <a:ea typeface="+mn-ea"/>
                          <a:cs typeface="+mn-cs"/>
                        </a:rPr>
                        <a:t>solamente</a:t>
                      </a:r>
                      <a:r>
                        <a:rPr lang="en-US" sz="1200" kern="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una</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idea (quizás una idea </a:t>
                      </a:r>
                      <a:r>
                        <a:rPr lang="en-US" sz="1200" kern="0" dirty="0" err="1">
                          <a:solidFill>
                            <a:schemeClr val="tx1"/>
                          </a:solidFill>
                          <a:effectLst/>
                          <a:latin typeface="+mn-lt"/>
                          <a:ea typeface="+mn-ea"/>
                          <a:cs typeface="+mn-cs"/>
                        </a:rPr>
                        <a:t>espiritual</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(¿invención del hombre?)</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1014">
                <a:tc>
                  <a:txBody>
                    <a:bodyPr/>
                    <a:lstStyle/>
                    <a:p>
                      <a:pPr marL="0" marR="0" algn="ctr" rtl="0">
                        <a:spcBef>
                          <a:spcPts val="0"/>
                        </a:spcBef>
                        <a:spcAft>
                          <a:spcPts val="0"/>
                        </a:spcAft>
                      </a:pPr>
                      <a:r>
                        <a:rPr lang="en-US" sz="1200" kern="0" dirty="0">
                          <a:solidFill>
                            <a:schemeClr val="tx1"/>
                          </a:solidFill>
                          <a:effectLst/>
                        </a:rPr>
                        <a:t>El universo físico es temporal, en espera de juicio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El universo es eterno: sin principio ni final </a:t>
                      </a:r>
                      <a:r>
                        <a:rPr lang="en-US" sz="1200" kern="0" dirty="0" err="1">
                          <a:solidFill>
                            <a:schemeClr val="tx1"/>
                          </a:solidFill>
                          <a:effectLst/>
                          <a:latin typeface="+mn-lt"/>
                          <a:ea typeface="+mn-ea"/>
                          <a:cs typeface="+mn-cs"/>
                        </a:rPr>
                        <a:t>previsible</a:t>
                      </a:r>
                      <a:r>
                        <a:rPr lang="en-US" sz="1200" kern="0" dirty="0">
                          <a:solidFill>
                            <a:schemeClr val="tx1"/>
                          </a:solidFill>
                          <a:effectLst/>
                          <a:latin typeface="+mn-lt"/>
                          <a:ea typeface="+mn-ea"/>
                          <a:cs typeface="+mn-cs"/>
                        </a:rPr>
                        <a:t> </a:t>
                      </a:r>
                      <a:r>
                        <a:rPr lang="en-US" sz="1200" kern="0" dirty="0" smtClean="0">
                          <a:solidFill>
                            <a:schemeClr val="tx1"/>
                          </a:solidFill>
                          <a:effectLst/>
                          <a:latin typeface="+mn-lt"/>
                          <a:ea typeface="+mn-ea"/>
                          <a:cs typeface="+mn-cs"/>
                        </a:rPr>
                        <a:t>(</a:t>
                      </a:r>
                      <a:r>
                        <a:rPr lang="en-US" sz="1200" kern="0" dirty="0" err="1" smtClean="0">
                          <a:solidFill>
                            <a:schemeClr val="tx1"/>
                          </a:solidFill>
                          <a:effectLst/>
                          <a:latin typeface="+mn-lt"/>
                          <a:ea typeface="+mn-ea"/>
                          <a:cs typeface="+mn-cs"/>
                        </a:rPr>
                        <a:t>ni</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propósito)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El universo eventualmente simplemente se agotará (sin propósito ni conclusión)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Los hombres viven después de la muerte en el cielo o el infierno, en función de </a:t>
                      </a:r>
                      <a:r>
                        <a:rPr lang="en-US" sz="1200" kern="0" dirty="0" err="1" smtClean="0">
                          <a:solidFill>
                            <a:schemeClr val="tx1"/>
                          </a:solidFill>
                          <a:effectLst/>
                          <a:latin typeface="+mn-lt"/>
                          <a:ea typeface="+mn-ea"/>
                          <a:cs typeface="+mn-cs"/>
                        </a:rPr>
                        <a:t>sus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buenas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obras</a:t>
                      </a:r>
                      <a:r>
                        <a:rPr lang="en-US" sz="1200" kern="0" baseline="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en</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la vida.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Todos los perros van al cielo</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23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AF8D2F-4246-44B8-BBD7-9C1CEC3DE8CE}" type="slidenum">
              <a:rPr lang="en-US" altLang="en-US" sz="1400"/>
              <a:pPr algn="l" rtl="0">
                <a:spcBef>
                  <a:spcPct val="0"/>
                </a:spcBef>
                <a:buFontTx/>
                <a:buNone/>
              </a:pPr>
              <a:t>31</a:t>
            </a:fld>
            <a:endParaRPr lang="en-US" altLang="en-US" sz="1400"/>
          </a:p>
        </p:txBody>
      </p:sp>
      <p:sp>
        <p:nvSpPr>
          <p:cNvPr id="5" name="Rectangle 4"/>
          <p:cNvSpPr>
            <a:spLocks noChangeArrowheads="1"/>
          </p:cNvSpPr>
          <p:nvPr/>
        </p:nvSpPr>
        <p:spPr bwMode="auto">
          <a:xfrm>
            <a:off x="1725613" y="431800"/>
            <a:ext cx="7164387" cy="114577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6" name="Rectangle 5"/>
          <p:cNvSpPr>
            <a:spLocks noChangeArrowheads="1"/>
          </p:cNvSpPr>
          <p:nvPr/>
        </p:nvSpPr>
        <p:spPr bwMode="auto">
          <a:xfrm>
            <a:off x="1725613" y="1545828"/>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7" name="Rectangle 6"/>
          <p:cNvSpPr>
            <a:spLocks noChangeArrowheads="1"/>
          </p:cNvSpPr>
          <p:nvPr/>
        </p:nvSpPr>
        <p:spPr bwMode="auto">
          <a:xfrm>
            <a:off x="1725613" y="2550914"/>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8" name="Rectangle 7"/>
          <p:cNvSpPr>
            <a:spLocks noChangeArrowheads="1"/>
          </p:cNvSpPr>
          <p:nvPr/>
        </p:nvSpPr>
        <p:spPr bwMode="auto">
          <a:xfrm>
            <a:off x="1725613" y="3560564"/>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9" name="Rectangle 8"/>
          <p:cNvSpPr>
            <a:spLocks noChangeArrowheads="1"/>
          </p:cNvSpPr>
          <p:nvPr/>
        </p:nvSpPr>
        <p:spPr bwMode="auto">
          <a:xfrm>
            <a:off x="1725612" y="4583807"/>
            <a:ext cx="7164387" cy="104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
        <p:nvSpPr>
          <p:cNvPr id="10" name="Rectangle 9"/>
          <p:cNvSpPr>
            <a:spLocks noChangeArrowheads="1"/>
          </p:cNvSpPr>
          <p:nvPr/>
        </p:nvSpPr>
        <p:spPr bwMode="auto">
          <a:xfrm>
            <a:off x="1725611" y="5616526"/>
            <a:ext cx="7218364" cy="120893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36040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720138" cy="431800"/>
          </a:xfrm>
        </p:spPr>
        <p:txBody>
          <a:bodyPr/>
          <a:lstStyle/>
          <a:p>
            <a:pPr algn="l" rtl="0">
              <a:defRPr/>
            </a:pPr>
            <a:r>
              <a:rPr lang="en-US" sz="2800" dirty="0"/>
              <a:t>Imaginando las </a:t>
            </a:r>
            <a:r>
              <a:rPr lang="en-US" sz="2800" dirty="0" err="1" smtClean="0"/>
              <a:t>alternativas</a:t>
            </a:r>
            <a:r>
              <a:rPr lang="en-US" sz="2800" dirty="0" smtClean="0"/>
              <a:t> </a:t>
            </a:r>
            <a:r>
              <a:rPr lang="en-US" sz="2800" dirty="0"/>
              <a:t>(</a:t>
            </a:r>
            <a:r>
              <a:rPr lang="en-US" sz="2800" dirty="0" err="1"/>
              <a:t>pág</a:t>
            </a:r>
            <a:r>
              <a:rPr lang="en-US" sz="2800" dirty="0" smtClean="0"/>
              <a:t>. 4</a:t>
            </a:r>
            <a:r>
              <a:rPr lang="en-US" sz="2800" dirty="0"/>
              <a:t>)</a:t>
            </a:r>
          </a:p>
        </p:txBody>
      </p:sp>
      <p:graphicFrame>
        <p:nvGraphicFramePr>
          <p:cNvPr id="4" name="Table 3"/>
          <p:cNvGraphicFramePr>
            <a:graphicFrameLocks noGrp="1"/>
          </p:cNvGraphicFramePr>
          <p:nvPr/>
        </p:nvGraphicFramePr>
        <p:xfrm>
          <a:off x="20638" y="-535"/>
          <a:ext cx="8991600" cy="6825991"/>
        </p:xfrm>
        <a:graphic>
          <a:graphicData uri="http://schemas.openxmlformats.org/drawingml/2006/table">
            <a:tbl>
              <a:tblPr firstRow="1" firstCol="1" bandRow="1">
                <a:tableStyleId>{5C22544A-7EE6-4342-B048-85BDC9FD1C3A}</a:tableStyleId>
              </a:tblPr>
              <a:tblGrid>
                <a:gridCol w="1643743"/>
                <a:gridCol w="7347857"/>
              </a:tblGrid>
              <a:tr h="0">
                <a:tc>
                  <a:txBody>
                    <a:bodyPr/>
                    <a:lstStyle/>
                    <a:p>
                      <a:pPr marL="0" marR="0" algn="ctr" rtl="0">
                        <a:spcBef>
                          <a:spcPts val="0"/>
                        </a:spcBef>
                        <a:spcAft>
                          <a:spcPts val="0"/>
                        </a:spcAft>
                      </a:pPr>
                      <a:r>
                        <a:rPr lang="en-US" sz="1400" kern="0" dirty="0">
                          <a:solidFill>
                            <a:schemeClr val="tx1"/>
                          </a:solidFill>
                          <a:effectLst/>
                        </a:rPr>
                        <a:t>Principio fundamental</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rtl="0">
                        <a:spcBef>
                          <a:spcPts val="0"/>
                        </a:spcBef>
                        <a:spcAft>
                          <a:spcPts val="0"/>
                        </a:spcAft>
                      </a:pPr>
                      <a:r>
                        <a:rPr lang="en-US" sz="1400" kern="0" dirty="0">
                          <a:solidFill>
                            <a:schemeClr val="tx1"/>
                          </a:solidFill>
                          <a:effectLst/>
                        </a:rPr>
                        <a:t>Alternativas</a:t>
                      </a:r>
                      <a:endParaRPr lang="en-US" sz="10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69966">
                <a:tc>
                  <a:txBody>
                    <a:bodyPr/>
                    <a:lstStyle/>
                    <a:p>
                      <a:pPr marL="0" marR="0" algn="ctr" rtl="0">
                        <a:spcBef>
                          <a:spcPts val="0"/>
                        </a:spcBef>
                        <a:spcAft>
                          <a:spcPts val="0"/>
                        </a:spcAft>
                      </a:pPr>
                      <a:r>
                        <a:rPr lang="en-US" sz="1200" kern="0" dirty="0">
                          <a:solidFill>
                            <a:schemeClr val="tx1"/>
                          </a:solidFill>
                          <a:effectLst/>
                        </a:rPr>
                        <a:t>Un Dios personal e infinito.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No </a:t>
                      </a:r>
                      <a:r>
                        <a:rPr lang="en-US" sz="1200" kern="0" dirty="0" smtClean="0">
                          <a:solidFill>
                            <a:schemeClr val="tx1"/>
                          </a:solidFill>
                          <a:effectLst/>
                        </a:rPr>
                        <a:t>hay Dios, </a:t>
                      </a:r>
                      <a:r>
                        <a:rPr lang="en-US" sz="1200" kern="0" baseline="0" dirty="0" smtClean="0">
                          <a:solidFill>
                            <a:schemeClr val="tx1"/>
                          </a:solidFill>
                          <a:effectLst/>
                        </a:rPr>
                        <a:t>nada </a:t>
                      </a:r>
                      <a:r>
                        <a:rPr lang="en-US" sz="1200" kern="0" baseline="0" dirty="0">
                          <a:solidFill>
                            <a:schemeClr val="tx1"/>
                          </a:solidFill>
                          <a:effectLst/>
                        </a:rPr>
                        <a:t>sobrenatural; </a:t>
                      </a:r>
                      <a:r>
                        <a:rPr lang="en-US" sz="1200" kern="0" baseline="0" dirty="0" smtClean="0">
                          <a:solidFill>
                            <a:schemeClr val="tx1"/>
                          </a:solidFill>
                          <a:effectLst/>
                        </a:rPr>
                        <a:t>no hay </a:t>
                      </a:r>
                      <a:r>
                        <a:rPr lang="en-US" sz="1200" kern="0" baseline="0" dirty="0">
                          <a:solidFill>
                            <a:schemeClr val="tx1"/>
                          </a:solidFill>
                          <a:effectLst/>
                        </a:rPr>
                        <a:t>causa; </a:t>
                      </a:r>
                      <a:r>
                        <a:rPr lang="en-US" sz="1200" kern="0" baseline="0" dirty="0" smtClean="0">
                          <a:solidFill>
                            <a:schemeClr val="tx1"/>
                          </a:solidFill>
                          <a:effectLst/>
                        </a:rPr>
                        <a:t>no hay </a:t>
                      </a:r>
                      <a:r>
                        <a:rPr lang="en-US" sz="1200" kern="0" baseline="0" dirty="0">
                          <a:solidFill>
                            <a:schemeClr val="tx1"/>
                          </a:solidFill>
                          <a:effectLst/>
                        </a:rPr>
                        <a:t>propósito</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Dios impersonal</a:t>
                      </a:r>
                      <a:r>
                        <a:rPr lang="en-US" sz="1200" b="0" kern="0" baseline="0" dirty="0" smtClean="0">
                          <a:solidFill>
                            <a:schemeClr val="tx1"/>
                          </a:solidFill>
                          <a:effectLst/>
                          <a:latin typeface="+mn-lt"/>
                        </a:rPr>
                        <a:t>(sin </a:t>
                      </a:r>
                      <a:r>
                        <a:rPr lang="en-US" sz="1200" b="0" kern="0" baseline="0" dirty="0">
                          <a:solidFill>
                            <a:schemeClr val="tx1"/>
                          </a:solidFill>
                          <a:effectLst/>
                          <a:latin typeface="+mn-lt"/>
                        </a:rPr>
                        <a:t>plan, sin voluntad, solo poder impersonal) </a:t>
                      </a:r>
                      <a:r>
                        <a:rPr lang="en-US" sz="1200" b="0" kern="0" baseline="0" dirty="0" smtClean="0">
                          <a:solidFill>
                            <a:schemeClr val="tx1"/>
                          </a:solidFill>
                          <a:effectLst/>
                          <a:latin typeface="+mn-lt"/>
                        </a:rPr>
                        <a:t>(</a:t>
                      </a:r>
                      <a:r>
                        <a:rPr lang="en-US" sz="1200" b="0" kern="0" baseline="0" dirty="0">
                          <a:solidFill>
                            <a:schemeClr val="tx1"/>
                          </a:solidFill>
                          <a:effectLst/>
                          <a:latin typeface="+mn-lt"/>
                        </a:rPr>
                        <a:t>por </a:t>
                      </a:r>
                      <a:r>
                        <a:rPr lang="en-US" sz="1200" b="0" kern="0" baseline="0" dirty="0" err="1" smtClean="0">
                          <a:solidFill>
                            <a:schemeClr val="tx1"/>
                          </a:solidFill>
                          <a:effectLst/>
                          <a:latin typeface="+mn-lt"/>
                        </a:rPr>
                        <a:t>ej</a:t>
                      </a:r>
                      <a:r>
                        <a:rPr lang="en-US" sz="1200" b="0" kern="0" baseline="0" dirty="0" smtClean="0">
                          <a:solidFill>
                            <a:schemeClr val="tx1"/>
                          </a:solidFill>
                          <a:effectLst/>
                          <a:latin typeface="+mn-lt"/>
                        </a:rPr>
                        <a:t>., </a:t>
                      </a:r>
                      <a:r>
                        <a:rPr lang="en-US" sz="1200" b="0" kern="0" baseline="0" dirty="0">
                          <a:solidFill>
                            <a:schemeClr val="tx1"/>
                          </a:solidFill>
                          <a:effectLst/>
                          <a:latin typeface="+mn-lt"/>
                        </a:rPr>
                        <a:t>en la naturaleza)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smtClean="0">
                          <a:solidFill>
                            <a:schemeClr val="tx1"/>
                          </a:solidFill>
                          <a:effectLst/>
                        </a:rPr>
                        <a:t>Dios</a:t>
                      </a:r>
                      <a:r>
                        <a:rPr lang="en-US" sz="1200" kern="0" baseline="0" dirty="0" smtClean="0">
                          <a:solidFill>
                            <a:schemeClr val="tx1"/>
                          </a:solidFill>
                          <a:effectLst/>
                        </a:rPr>
                        <a:t> es finite </a:t>
                      </a:r>
                      <a:r>
                        <a:rPr lang="en-US" sz="1200" kern="0" dirty="0" smtClean="0">
                          <a:solidFill>
                            <a:schemeClr val="tx1"/>
                          </a:solidFill>
                          <a:effectLst/>
                        </a:rPr>
                        <a:t>(</a:t>
                      </a:r>
                      <a:r>
                        <a:rPr lang="en-US" sz="1200" kern="0" dirty="0">
                          <a:solidFill>
                            <a:schemeClr val="tx1"/>
                          </a:solidFill>
                          <a:effectLst/>
                        </a:rPr>
                        <a:t>como el panteón griego/romano)</a:t>
                      </a:r>
                      <a:r>
                        <a:rPr lang="en-US" sz="1200" kern="0" baseline="0" dirty="0">
                          <a:solidFill>
                            <a:schemeClr val="tx1"/>
                          </a:solidFill>
                          <a:effectLst/>
                        </a:rPr>
                        <a:t>, con fallas y debilidades</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indent="-169863" algn="l" rtl="0">
                        <a:spcBef>
                          <a:spcPts val="0"/>
                        </a:spcBef>
                        <a:spcAft>
                          <a:spcPts val="0"/>
                        </a:spcAft>
                        <a:buFont typeface="Arial" panose="020B0604020202020204" pitchFamily="34" charset="0"/>
                        <a:buChar char="•"/>
                      </a:pPr>
                      <a:r>
                        <a:rPr lang="en-US" sz="1200" kern="0" dirty="0">
                          <a:solidFill>
                            <a:schemeClr val="tx1"/>
                          </a:solidFill>
                          <a:effectLst/>
                        </a:rPr>
                        <a:t>Dios</a:t>
                      </a:r>
                      <a:r>
                        <a:rPr lang="en-US" sz="1200" kern="0" dirty="0" smtClean="0">
                          <a:solidFill>
                            <a:schemeClr val="tx1"/>
                          </a:solidFill>
                          <a:effectLst/>
                        </a:rPr>
                        <a:t>, </a:t>
                      </a:r>
                      <a:r>
                        <a:rPr lang="en-US" sz="1200" kern="0" baseline="0" dirty="0" err="1" smtClean="0">
                          <a:solidFill>
                            <a:schemeClr val="tx1"/>
                          </a:solidFill>
                          <a:effectLst/>
                        </a:rPr>
                        <a:t>sólo</a:t>
                      </a:r>
                      <a:r>
                        <a:rPr lang="en-US" sz="1200" kern="0" baseline="0" dirty="0" smtClean="0">
                          <a:solidFill>
                            <a:schemeClr val="tx1"/>
                          </a:solidFill>
                          <a:effectLst/>
                        </a:rPr>
                        <a:t> </a:t>
                      </a:r>
                      <a:r>
                        <a:rPr lang="en-US" sz="1200" kern="0" baseline="0" dirty="0">
                          <a:solidFill>
                            <a:schemeClr val="tx1"/>
                          </a:solidFill>
                          <a:effectLst/>
                        </a:rPr>
                        <a:t>como una idea o concepto (o imaginación) dentro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hombre es espiritual.</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El</a:t>
                      </a:r>
                      <a:r>
                        <a:rPr lang="en-US" sz="1200" kern="0" baseline="0" dirty="0" smtClean="0">
                          <a:solidFill>
                            <a:schemeClr val="tx1"/>
                          </a:solidFill>
                          <a:effectLst/>
                        </a:rPr>
                        <a:t> h</a:t>
                      </a:r>
                      <a:r>
                        <a:rPr lang="en-US" sz="1200" kern="0" dirty="0" smtClean="0">
                          <a:solidFill>
                            <a:schemeClr val="tx1"/>
                          </a:solidFill>
                          <a:effectLst/>
                        </a:rPr>
                        <a:t>ombre </a:t>
                      </a:r>
                      <a:r>
                        <a:rPr lang="en-US" sz="1200" kern="0" baseline="0" dirty="0" smtClean="0">
                          <a:solidFill>
                            <a:schemeClr val="tx1"/>
                          </a:solidFill>
                          <a:effectLst/>
                        </a:rPr>
                        <a:t>es </a:t>
                      </a:r>
                      <a:r>
                        <a:rPr lang="en-US" sz="1200" kern="0" baseline="0" dirty="0">
                          <a:solidFill>
                            <a:schemeClr val="tx1"/>
                          </a:solidFill>
                          <a:effectLst/>
                        </a:rPr>
                        <a:t>solo físico, no tiene libre albedrío y no es responsable de sus acciones</a:t>
                      </a:r>
                      <a:r>
                        <a:rPr lang="en-US" sz="1200" kern="0" dirty="0">
                          <a:solidFill>
                            <a:schemeClr val="tx1"/>
                          </a:solidFill>
                          <a:effectLst/>
                        </a:rPr>
                        <a:t> </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Hombre</a:t>
                      </a:r>
                      <a:r>
                        <a:rPr lang="en-US" sz="1200" b="0" kern="0" baseline="0" dirty="0">
                          <a:solidFill>
                            <a:schemeClr val="tx1"/>
                          </a:solidFill>
                          <a:effectLst/>
                          <a:latin typeface="+mn-lt"/>
                        </a:rPr>
                        <a:t>, </a:t>
                      </a:r>
                      <a:r>
                        <a:rPr lang="en-US" sz="1200" b="0" kern="0" baseline="0" dirty="0" err="1" smtClean="0">
                          <a:solidFill>
                            <a:schemeClr val="tx1"/>
                          </a:solidFill>
                          <a:effectLst/>
                          <a:latin typeface="+mn-lt"/>
                        </a:rPr>
                        <a:t>animales</a:t>
                      </a:r>
                      <a:r>
                        <a:rPr lang="en-US" sz="1200" b="0" kern="0" baseline="0" dirty="0" smtClean="0">
                          <a:solidFill>
                            <a:schemeClr val="tx1"/>
                          </a:solidFill>
                          <a:effectLst/>
                          <a:latin typeface="+mn-lt"/>
                        </a:rPr>
                        <a:t> </a:t>
                      </a:r>
                      <a:r>
                        <a:rPr lang="en-US" sz="1200" b="0" kern="0" baseline="0" dirty="0">
                          <a:solidFill>
                            <a:schemeClr val="tx1"/>
                          </a:solidFill>
                          <a:effectLst/>
                          <a:latin typeface="+mn-lt"/>
                        </a:rPr>
                        <a:t>y </a:t>
                      </a:r>
                      <a:r>
                        <a:rPr lang="en-US" sz="1200" b="0" kern="0" baseline="0" dirty="0" err="1" smtClean="0">
                          <a:solidFill>
                            <a:schemeClr val="tx1"/>
                          </a:solidFill>
                          <a:effectLst/>
                          <a:latin typeface="+mn-lt"/>
                        </a:rPr>
                        <a:t>naturaleza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tienen un valor 'espiritual' inherente como "formas de vida"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562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b="0" kern="0" dirty="0" smtClean="0">
                          <a:solidFill>
                            <a:schemeClr val="tx1"/>
                          </a:solidFill>
                          <a:effectLst/>
                          <a:latin typeface="+mn-lt"/>
                        </a:rPr>
                        <a:t>El</a:t>
                      </a:r>
                      <a:r>
                        <a:rPr lang="en-US" sz="1200" b="0" kern="0" baseline="0" dirty="0" smtClean="0">
                          <a:solidFill>
                            <a:schemeClr val="tx1"/>
                          </a:solidFill>
                          <a:effectLst/>
                          <a:latin typeface="+mn-lt"/>
                        </a:rPr>
                        <a:t> h</a:t>
                      </a:r>
                      <a:r>
                        <a:rPr lang="en-US" sz="1200" b="0" kern="0" dirty="0" smtClean="0">
                          <a:solidFill>
                            <a:schemeClr val="tx1"/>
                          </a:solidFill>
                          <a:effectLst/>
                          <a:latin typeface="+mn-lt"/>
                        </a:rPr>
                        <a:t>ombre </a:t>
                      </a:r>
                      <a:r>
                        <a:rPr lang="en-US" sz="1200" b="0" kern="0" baseline="0" dirty="0" smtClean="0">
                          <a:solidFill>
                            <a:schemeClr val="tx1"/>
                          </a:solidFill>
                          <a:effectLst/>
                          <a:latin typeface="+mn-lt"/>
                        </a:rPr>
                        <a:t>es </a:t>
                      </a:r>
                      <a:r>
                        <a:rPr lang="en-US" sz="1200" b="0" kern="0" baseline="0" dirty="0">
                          <a:solidFill>
                            <a:schemeClr val="tx1"/>
                          </a:solidFill>
                          <a:effectLst/>
                          <a:latin typeface="+mn-lt"/>
                        </a:rPr>
                        <a:t>creado por Dios para 'hacer lo que </a:t>
                      </a:r>
                      <a:r>
                        <a:rPr lang="en-US" sz="1200" b="0" kern="0" baseline="0" dirty="0" err="1" smtClean="0">
                          <a:solidFill>
                            <a:schemeClr val="tx1"/>
                          </a:solidFill>
                          <a:effectLst/>
                          <a:latin typeface="+mn-lt"/>
                        </a:rPr>
                        <a:t>está</a:t>
                      </a:r>
                      <a:r>
                        <a:rPr lang="en-US" sz="1200" b="0" kern="0" baseline="0" dirty="0" smtClean="0">
                          <a:solidFill>
                            <a:schemeClr val="tx1"/>
                          </a:solidFill>
                          <a:effectLst/>
                          <a:latin typeface="+mn-lt"/>
                        </a:rPr>
                        <a:t> </a:t>
                      </a:r>
                      <a:r>
                        <a:rPr lang="en-US" sz="1200" b="0" kern="0" baseline="0" dirty="0" err="1" smtClean="0">
                          <a:solidFill>
                            <a:schemeClr val="tx1"/>
                          </a:solidFill>
                          <a:effectLst/>
                          <a:latin typeface="+mn-lt"/>
                        </a:rPr>
                        <a:t>supuesto</a:t>
                      </a:r>
                      <a:r>
                        <a:rPr lang="en-US" sz="1200" b="0" kern="0" baseline="0" dirty="0" smtClean="0">
                          <a:solidFill>
                            <a:schemeClr val="tx1"/>
                          </a:solidFill>
                          <a:effectLst/>
                          <a:latin typeface="+mn-lt"/>
                        </a:rPr>
                        <a:t> que </a:t>
                      </a:r>
                      <a:r>
                        <a:rPr lang="en-US" sz="1200" b="0" kern="0" baseline="0" dirty="0" err="1" smtClean="0">
                          <a:solidFill>
                            <a:schemeClr val="tx1"/>
                          </a:solidFill>
                          <a:effectLst/>
                          <a:latin typeface="+mn-lt"/>
                        </a:rPr>
                        <a:t>haga</a:t>
                      </a:r>
                      <a:r>
                        <a:rPr lang="en-US" sz="1200" b="0" kern="0" baseline="0" dirty="0" smtClean="0">
                          <a:solidFill>
                            <a:schemeClr val="tx1"/>
                          </a:solidFill>
                          <a:effectLst/>
                          <a:latin typeface="+mn-lt"/>
                        </a:rPr>
                        <a:t>' </a:t>
                      </a:r>
                      <a:r>
                        <a:rPr lang="en-US" sz="1200" b="0" kern="0" baseline="0" dirty="0">
                          <a:solidFill>
                            <a:schemeClr val="tx1"/>
                          </a:solidFill>
                          <a:effectLst/>
                          <a:latin typeface="+mn-lt"/>
                        </a:rPr>
                        <a:t>(sin culpa)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El </a:t>
                      </a:r>
                      <a:r>
                        <a:rPr lang="en-US" sz="1200" kern="0" dirty="0" err="1" smtClean="0">
                          <a:solidFill>
                            <a:schemeClr val="tx1"/>
                          </a:solidFill>
                          <a:effectLst/>
                        </a:rPr>
                        <a:t>mundo</a:t>
                      </a:r>
                      <a:r>
                        <a:rPr lang="en-US" sz="1200" kern="0" dirty="0" smtClean="0">
                          <a:solidFill>
                            <a:schemeClr val="tx1"/>
                          </a:solidFill>
                          <a:effectLst/>
                        </a:rPr>
                        <a:t> </a:t>
                      </a:r>
                      <a:r>
                        <a:rPr lang="en-US" sz="1200" kern="0" dirty="0">
                          <a:solidFill>
                            <a:schemeClr val="tx1"/>
                          </a:solidFill>
                          <a:effectLst/>
                        </a:rPr>
                        <a:t>está caído.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a:t>
                      </a:r>
                      <a:r>
                        <a:rPr lang="en-US" sz="1200" kern="0" dirty="0" err="1">
                          <a:solidFill>
                            <a:schemeClr val="tx1"/>
                          </a:solidFill>
                          <a:effectLst/>
                        </a:rPr>
                        <a:t>mundo</a:t>
                      </a:r>
                      <a:r>
                        <a:rPr lang="en-US" sz="1200" kern="0" dirty="0">
                          <a:solidFill>
                            <a:schemeClr val="tx1"/>
                          </a:solidFill>
                          <a:effectLst/>
                        </a:rPr>
                        <a:t> </a:t>
                      </a:r>
                      <a:r>
                        <a:rPr lang="en-US" sz="1200" kern="0" dirty="0" smtClean="0">
                          <a:solidFill>
                            <a:schemeClr val="tx1"/>
                          </a:solidFill>
                          <a:effectLst/>
                        </a:rPr>
                        <a:t>es p</a:t>
                      </a:r>
                      <a:r>
                        <a:rPr lang="en-US" sz="1200" kern="0" dirty="0" smtClean="0">
                          <a:solidFill>
                            <a:schemeClr val="tx1"/>
                          </a:solidFill>
                          <a:effectLst/>
                          <a:latin typeface="+mn-lt"/>
                          <a:ea typeface="+mn-ea"/>
                          <a:cs typeface="+mn-cs"/>
                        </a:rPr>
                        <a:t>erfecto</a:t>
                      </a:r>
                      <a:r>
                        <a:rPr lang="en-US" sz="1200" kern="0" dirty="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todo</a:t>
                      </a:r>
                      <a:r>
                        <a:rPr lang="en-US" sz="1200" kern="0" dirty="0" smtClean="0">
                          <a:solidFill>
                            <a:schemeClr val="tx1"/>
                          </a:solidFill>
                          <a:effectLst/>
                          <a:latin typeface="+mn-lt"/>
                          <a:ea typeface="+mn-ea"/>
                          <a:cs typeface="+mn-cs"/>
                        </a:rPr>
                        <a:t> lo </a:t>
                      </a:r>
                      <a:r>
                        <a:rPr lang="en-US" sz="1200" kern="0" baseline="0" dirty="0" smtClean="0">
                          <a:solidFill>
                            <a:schemeClr val="tx1"/>
                          </a:solidFill>
                          <a:effectLst/>
                          <a:latin typeface="+mn-lt"/>
                          <a:ea typeface="+mn-ea"/>
                          <a:cs typeface="+mn-cs"/>
                        </a:rPr>
                        <a:t>que </a:t>
                      </a:r>
                      <a:r>
                        <a:rPr lang="en-US" sz="1200" kern="0" baseline="0" dirty="0">
                          <a:solidFill>
                            <a:schemeClr val="tx1"/>
                          </a:solidFill>
                          <a:effectLst/>
                          <a:latin typeface="+mn-lt"/>
                          <a:ea typeface="+mn-ea"/>
                          <a:cs typeface="+mn-cs"/>
                        </a:rPr>
                        <a:t>sucede tiene un 'buen' propósito.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El mundo es lo que </a:t>
                      </a:r>
                      <a:r>
                        <a:rPr lang="en-US" sz="1200" kern="0" dirty="0" smtClean="0">
                          <a:solidFill>
                            <a:schemeClr val="tx1"/>
                          </a:solidFill>
                          <a:effectLst/>
                        </a:rPr>
                        <a:t>es…</a:t>
                      </a:r>
                      <a:r>
                        <a:rPr lang="en-US" sz="1200" kern="0" baseline="0" dirty="0" smtClean="0">
                          <a:solidFill>
                            <a:schemeClr val="tx1"/>
                          </a:solidFill>
                          <a:effectLst/>
                        </a:rPr>
                        <a:t>No </a:t>
                      </a:r>
                      <a:r>
                        <a:rPr lang="en-US" sz="1200" kern="0" baseline="0" dirty="0">
                          <a:solidFill>
                            <a:schemeClr val="tx1"/>
                          </a:solidFill>
                          <a:effectLst/>
                        </a:rPr>
                        <a:t>bueno/malo, mejor/peor... solo leyes de la física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366">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effectLst/>
                        </a:rPr>
                        <a:t>El mundo no </a:t>
                      </a:r>
                      <a:r>
                        <a:rPr lang="en-US" sz="1200" kern="0" dirty="0" smtClean="0">
                          <a:solidFill>
                            <a:schemeClr val="tx1"/>
                          </a:solidFill>
                          <a:effectLst/>
                        </a:rPr>
                        <a:t>es </a:t>
                      </a:r>
                      <a:r>
                        <a:rPr lang="en-US" sz="1200" kern="0" baseline="0" dirty="0" smtClean="0">
                          <a:solidFill>
                            <a:schemeClr val="tx1"/>
                          </a:solidFill>
                          <a:effectLst/>
                        </a:rPr>
                        <a:t>perfecto</a:t>
                      </a:r>
                      <a:r>
                        <a:rPr lang="en-US" sz="1200" kern="0" baseline="0" dirty="0">
                          <a:solidFill>
                            <a:schemeClr val="tx1"/>
                          </a:solidFill>
                          <a:effectLst/>
                        </a:rPr>
                        <a:t>, </a:t>
                      </a:r>
                      <a:r>
                        <a:rPr lang="en-US" sz="1200" kern="0" baseline="0" dirty="0" err="1">
                          <a:solidFill>
                            <a:schemeClr val="tx1"/>
                          </a:solidFill>
                          <a:effectLst/>
                        </a:rPr>
                        <a:t>pero</a:t>
                      </a:r>
                      <a:r>
                        <a:rPr lang="en-US" sz="1200" kern="0" baseline="0" dirty="0">
                          <a:solidFill>
                            <a:schemeClr val="tx1"/>
                          </a:solidFill>
                          <a:effectLst/>
                        </a:rPr>
                        <a:t> </a:t>
                      </a:r>
                      <a:r>
                        <a:rPr lang="en-US" sz="1200" kern="0" baseline="0" dirty="0" smtClean="0">
                          <a:solidFill>
                            <a:schemeClr val="tx1"/>
                          </a:solidFill>
                          <a:effectLst/>
                        </a:rPr>
                        <a:t>es </a:t>
                      </a:r>
                      <a:r>
                        <a:rPr lang="en-US" sz="1200" kern="0" dirty="0" smtClean="0">
                          <a:solidFill>
                            <a:schemeClr val="tx1"/>
                          </a:solidFill>
                          <a:effectLst/>
                        </a:rPr>
                        <a:t>perfectible </a:t>
                      </a:r>
                      <a:r>
                        <a:rPr lang="en-US" sz="1200" kern="0" baseline="0" dirty="0" smtClean="0">
                          <a:solidFill>
                            <a:schemeClr val="tx1"/>
                          </a:solidFill>
                          <a:effectLst/>
                        </a:rPr>
                        <a:t>(</a:t>
                      </a:r>
                      <a:r>
                        <a:rPr lang="en-US" sz="1200" kern="0" baseline="0" dirty="0" err="1" smtClean="0">
                          <a:solidFill>
                            <a:schemeClr val="tx1"/>
                          </a:solidFill>
                          <a:effectLst/>
                        </a:rPr>
                        <a:t>quizás</a:t>
                      </a:r>
                      <a:r>
                        <a:rPr lang="en-US" sz="1200" kern="0" baseline="0" dirty="0" smtClean="0">
                          <a:solidFill>
                            <a:schemeClr val="tx1"/>
                          </a:solidFill>
                          <a:effectLst/>
                        </a:rPr>
                        <a:t> </a:t>
                      </a:r>
                      <a:r>
                        <a:rPr lang="en-US" sz="1200" kern="0" baseline="0" dirty="0">
                          <a:solidFill>
                            <a:schemeClr val="tx1"/>
                          </a:solidFill>
                          <a:effectLst/>
                        </a:rPr>
                        <a:t>un propósito para el hombre).</a:t>
                      </a:r>
                      <a:endParaRPr lang="en-US" sz="900" b="1" kern="0" dirty="0">
                        <a:solidFill>
                          <a:schemeClr val="tx1"/>
                        </a:solidFill>
                        <a:effectLst/>
                        <a:latin typeface="Times New Roman"/>
                      </a:endParaRPr>
                    </a:p>
                    <a:p>
                      <a:pPr marL="0" marR="0" indent="0" algn="l" rtl="0">
                        <a:spcBef>
                          <a:spcPts val="0"/>
                        </a:spcBef>
                        <a:spcAft>
                          <a:spcPts val="0"/>
                        </a:spcAft>
                        <a:buFont typeface="Arial" panose="020B0604020202020204" pitchFamily="34" charset="0"/>
                        <a:buNone/>
                      </a:pPr>
                      <a:endParaRPr lang="en-US" sz="1200" kern="0" dirty="0">
                        <a:solidFill>
                          <a:schemeClr val="tx1"/>
                        </a:solidFill>
                        <a:effectLst/>
                        <a:latin typeface="+mn-lt"/>
                        <a:ea typeface="+mn-ea"/>
                        <a:cs typeface="+mn-cs"/>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158">
                <a:tc>
                  <a:txBody>
                    <a:bodyPr/>
                    <a:lstStyle/>
                    <a:p>
                      <a:pPr marL="0" marR="0" algn="ctr" rtl="0">
                        <a:spcBef>
                          <a:spcPts val="0"/>
                        </a:spcBef>
                        <a:spcAft>
                          <a:spcPts val="0"/>
                        </a:spcAft>
                      </a:pPr>
                      <a:r>
                        <a:rPr lang="en-US" sz="1200" kern="0" dirty="0">
                          <a:solidFill>
                            <a:schemeClr val="tx1"/>
                          </a:solidFill>
                          <a:effectLst/>
                        </a:rPr>
                        <a:t>La </a:t>
                      </a:r>
                      <a:r>
                        <a:rPr lang="en-US" sz="1200" kern="0" dirty="0" err="1" smtClean="0">
                          <a:solidFill>
                            <a:schemeClr val="tx1"/>
                          </a:solidFill>
                          <a:effectLst/>
                        </a:rPr>
                        <a:t>Biblia</a:t>
                      </a:r>
                      <a:r>
                        <a:rPr lang="en-US" sz="1200" kern="0" dirty="0" smtClean="0">
                          <a:solidFill>
                            <a:schemeClr val="tx1"/>
                          </a:solidFill>
                          <a:effectLst/>
                        </a:rPr>
                        <a:t> </a:t>
                      </a:r>
                      <a:r>
                        <a:rPr lang="en-US" sz="1200" kern="0" dirty="0">
                          <a:solidFill>
                            <a:schemeClr val="tx1"/>
                          </a:solidFill>
                          <a:effectLst/>
                        </a:rPr>
                        <a:t>es </a:t>
                      </a:r>
                      <a:r>
                        <a:rPr lang="en-US" sz="1200" kern="0" dirty="0" smtClean="0">
                          <a:solidFill>
                            <a:schemeClr val="tx1"/>
                          </a:solidFill>
                          <a:effectLst/>
                        </a:rPr>
                        <a:t>la </a:t>
                      </a:r>
                      <a:r>
                        <a:rPr lang="en-US" sz="1200" kern="0" dirty="0" err="1" smtClean="0">
                          <a:solidFill>
                            <a:schemeClr val="tx1"/>
                          </a:solidFill>
                          <a:effectLst/>
                        </a:rPr>
                        <a:t>revelación</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No hay revelación de Dios; La Biblia es invención del hombre.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err="1" smtClean="0">
                          <a:solidFill>
                            <a:schemeClr val="tx1"/>
                          </a:solidFill>
                          <a:effectLst/>
                        </a:rPr>
                        <a:t>proposicional</a:t>
                      </a:r>
                      <a:r>
                        <a:rPr lang="en-US" sz="1200" kern="0" dirty="0" smtClean="0">
                          <a:solidFill>
                            <a:schemeClr val="tx1"/>
                          </a:solidFill>
                          <a:effectLst/>
                        </a:rPr>
                        <a:t> de Dios</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 </a:t>
                      </a:r>
                      <a:r>
                        <a:rPr lang="en-US" sz="1200" kern="0" dirty="0" err="1" smtClean="0">
                          <a:solidFill>
                            <a:schemeClr val="tx1"/>
                          </a:solidFill>
                          <a:effectLst/>
                        </a:rPr>
                        <a:t>revelación</a:t>
                      </a:r>
                      <a:r>
                        <a:rPr lang="en-US" sz="1200" kern="0" dirty="0" smtClean="0">
                          <a:solidFill>
                            <a:schemeClr val="tx1"/>
                          </a:solidFill>
                          <a:effectLst/>
                        </a:rPr>
                        <a:t> </a:t>
                      </a:r>
                      <a:r>
                        <a:rPr lang="en-US" sz="1200" kern="0" dirty="0" err="1" smtClean="0">
                          <a:solidFill>
                            <a:schemeClr val="tx1"/>
                          </a:solidFill>
                          <a:effectLst/>
                        </a:rPr>
                        <a:t>bíblica</a:t>
                      </a:r>
                      <a:r>
                        <a:rPr lang="en-US" sz="1200" kern="0" dirty="0" smtClean="0">
                          <a:solidFill>
                            <a:schemeClr val="tx1"/>
                          </a:solidFill>
                          <a:effectLst/>
                        </a:rPr>
                        <a:t> </a:t>
                      </a:r>
                      <a:r>
                        <a:rPr lang="en-US" sz="1200" kern="0" dirty="0">
                          <a:solidFill>
                            <a:schemeClr val="tx1"/>
                          </a:solidFill>
                          <a:effectLst/>
                        </a:rPr>
                        <a:t>es subjetiva (</a:t>
                      </a:r>
                      <a:r>
                        <a:rPr lang="en-US" sz="1200" kern="0" dirty="0" err="1" smtClean="0">
                          <a:solidFill>
                            <a:schemeClr val="tx1"/>
                          </a:solidFill>
                          <a:effectLst/>
                        </a:rPr>
                        <a:t>determinada</a:t>
                      </a:r>
                      <a:r>
                        <a:rPr lang="en-US" sz="1200" kern="0" baseline="0" dirty="0" smtClean="0">
                          <a:solidFill>
                            <a:schemeClr val="tx1"/>
                          </a:solidFill>
                          <a:effectLst/>
                        </a:rPr>
                        <a:t>/</a:t>
                      </a:r>
                      <a:r>
                        <a:rPr lang="en-US" sz="1200" kern="0" baseline="0" dirty="0" err="1" smtClean="0">
                          <a:solidFill>
                            <a:schemeClr val="tx1"/>
                          </a:solidFill>
                          <a:effectLst/>
                        </a:rPr>
                        <a:t>experimentada</a:t>
                      </a:r>
                      <a:r>
                        <a:rPr lang="en-US" sz="1200" kern="0" baseline="0" dirty="0" smtClean="0">
                          <a:solidFill>
                            <a:schemeClr val="tx1"/>
                          </a:solidFill>
                          <a:effectLst/>
                        </a:rPr>
                        <a:t> </a:t>
                      </a:r>
                      <a:r>
                        <a:rPr lang="en-US" sz="1200" kern="0" baseline="0" dirty="0">
                          <a:solidFill>
                            <a:schemeClr val="tx1"/>
                          </a:solidFill>
                          <a:effectLst/>
                        </a:rPr>
                        <a:t>por el oyente)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8311">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smtClean="0">
                          <a:solidFill>
                            <a:schemeClr val="tx1"/>
                          </a:solidFill>
                          <a:effectLst/>
                        </a:rPr>
                        <a:t>La</a:t>
                      </a:r>
                      <a:r>
                        <a:rPr lang="en-US" sz="1200" kern="0" baseline="0" dirty="0" smtClean="0">
                          <a:solidFill>
                            <a:schemeClr val="tx1"/>
                          </a:solidFill>
                          <a:effectLst/>
                        </a:rPr>
                        <a:t> </a:t>
                      </a:r>
                      <a:r>
                        <a:rPr lang="en-US" sz="1200" kern="0" baseline="0" dirty="0" err="1" smtClean="0">
                          <a:solidFill>
                            <a:schemeClr val="tx1"/>
                          </a:solidFill>
                          <a:effectLst/>
                        </a:rPr>
                        <a:t>revelación</a:t>
                      </a:r>
                      <a:r>
                        <a:rPr lang="en-US" sz="1200" kern="0" dirty="0" smtClean="0">
                          <a:solidFill>
                            <a:schemeClr val="tx1"/>
                          </a:solidFill>
                          <a:effectLst/>
                        </a:rPr>
                        <a:t> </a:t>
                      </a:r>
                      <a:r>
                        <a:rPr lang="en-US" sz="1200" kern="0" dirty="0">
                          <a:solidFill>
                            <a:schemeClr val="tx1"/>
                          </a:solidFill>
                          <a:effectLst/>
                        </a:rPr>
                        <a:t>no está escrito en </a:t>
                      </a:r>
                      <a:r>
                        <a:rPr lang="en-US" sz="1200" kern="0" dirty="0" err="1">
                          <a:solidFill>
                            <a:schemeClr val="tx1"/>
                          </a:solidFill>
                          <a:effectLst/>
                        </a:rPr>
                        <a:t>absoluto</a:t>
                      </a:r>
                      <a:r>
                        <a:rPr lang="en-US" sz="1200" kern="0" dirty="0" smtClean="0">
                          <a:solidFill>
                            <a:schemeClr val="tx1"/>
                          </a:solidFill>
                          <a:effectLst/>
                        </a:rPr>
                        <a:t>, </a:t>
                      </a:r>
                      <a:r>
                        <a:rPr lang="en-US" sz="1200" kern="0" baseline="0" dirty="0" err="1" smtClean="0">
                          <a:solidFill>
                            <a:schemeClr val="tx1"/>
                          </a:solidFill>
                          <a:effectLst/>
                        </a:rPr>
                        <a:t>pero</a:t>
                      </a:r>
                      <a:r>
                        <a:rPr lang="en-US" sz="1200" kern="0" baseline="0" dirty="0" smtClean="0">
                          <a:solidFill>
                            <a:schemeClr val="tx1"/>
                          </a:solidFill>
                          <a:effectLst/>
                        </a:rPr>
                        <a:t> </a:t>
                      </a:r>
                      <a:r>
                        <a:rPr lang="en-US" sz="1200" kern="0" baseline="0" dirty="0">
                          <a:solidFill>
                            <a:schemeClr val="tx1"/>
                          </a:solidFill>
                          <a:effectLst/>
                        </a:rPr>
                        <a:t>se transfiere milagrosamente</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1497">
                <a:tc>
                  <a:txBody>
                    <a:bodyPr/>
                    <a:lstStyle/>
                    <a:p>
                      <a:pPr marL="0" marR="0" algn="ctr" rtl="0">
                        <a:spcBef>
                          <a:spcPts val="0"/>
                        </a:spcBef>
                        <a:spcAft>
                          <a:spcPts val="0"/>
                        </a:spcAft>
                      </a:pPr>
                      <a:r>
                        <a:rPr lang="en-US" sz="1200" kern="0" dirty="0">
                          <a:solidFill>
                            <a:schemeClr val="tx1"/>
                          </a:solidFill>
                          <a:effectLst/>
                        </a:rPr>
                        <a:t> </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spcBef>
                          <a:spcPts val="0"/>
                        </a:spcBef>
                        <a:spcAft>
                          <a:spcPts val="0"/>
                        </a:spcAft>
                        <a:buFont typeface="Arial" panose="020B0604020202020204" pitchFamily="34" charset="0"/>
                        <a:buChar char="•"/>
                      </a:pPr>
                      <a:r>
                        <a:rPr lang="en-US" sz="1200" kern="0" dirty="0">
                          <a:solidFill>
                            <a:schemeClr val="tx1"/>
                          </a:solidFill>
                          <a:effectLst/>
                        </a:rPr>
                        <a:t>La verdad </a:t>
                      </a:r>
                      <a:r>
                        <a:rPr lang="en-US" sz="1200" kern="0" dirty="0" err="1">
                          <a:solidFill>
                            <a:schemeClr val="tx1"/>
                          </a:solidFill>
                          <a:effectLst/>
                        </a:rPr>
                        <a:t>sigue</a:t>
                      </a:r>
                      <a:r>
                        <a:rPr lang="en-US" sz="1200" kern="0" dirty="0">
                          <a:solidFill>
                            <a:schemeClr val="tx1"/>
                          </a:solidFill>
                          <a:effectLst/>
                        </a:rPr>
                        <a:t> </a:t>
                      </a:r>
                      <a:r>
                        <a:rPr lang="en-US" sz="1200" kern="0" dirty="0" err="1" smtClean="0">
                          <a:solidFill>
                            <a:schemeClr val="tx1"/>
                          </a:solidFill>
                          <a:effectLst/>
                        </a:rPr>
                        <a:t>siendo</a:t>
                      </a:r>
                      <a:r>
                        <a:rPr lang="en-US" sz="1200" kern="0" dirty="0" smtClean="0">
                          <a:solidFill>
                            <a:schemeClr val="tx1"/>
                          </a:solidFill>
                          <a:effectLst/>
                        </a:rPr>
                        <a:t> </a:t>
                      </a:r>
                      <a:r>
                        <a:rPr lang="en-US" sz="1200" kern="0" baseline="0" dirty="0" err="1" smtClean="0">
                          <a:solidFill>
                            <a:schemeClr val="tx1"/>
                          </a:solidFill>
                          <a:effectLst/>
                        </a:rPr>
                        <a:t>entregada</a:t>
                      </a:r>
                      <a:r>
                        <a:rPr lang="en-US" sz="1200" kern="0" baseline="0" dirty="0" smtClean="0">
                          <a:solidFill>
                            <a:schemeClr val="tx1"/>
                          </a:solidFill>
                          <a:effectLst/>
                        </a:rPr>
                        <a:t> </a:t>
                      </a:r>
                      <a:r>
                        <a:rPr lang="en-US" sz="1200" kern="0" baseline="0" dirty="0">
                          <a:solidFill>
                            <a:schemeClr val="tx1"/>
                          </a:solidFill>
                          <a:effectLst/>
                        </a:rPr>
                        <a:t>a través de los hombres (la iglesia), no la Biblia</a:t>
                      </a:r>
                      <a:endParaRPr lang="en-US" sz="9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0121">
                <a:tc>
                  <a:txBody>
                    <a:bodyPr/>
                    <a:lstStyle/>
                    <a:p>
                      <a:pPr marL="0" marR="0" algn="ctr" rtl="0">
                        <a:spcBef>
                          <a:spcPts val="0"/>
                        </a:spcBef>
                        <a:spcAft>
                          <a:spcPts val="0"/>
                        </a:spcAft>
                      </a:pPr>
                      <a:r>
                        <a:rPr lang="en-US" sz="1200" kern="0" dirty="0">
                          <a:solidFill>
                            <a:schemeClr val="tx1"/>
                          </a:solidFill>
                          <a:effectLst/>
                        </a:rPr>
                        <a:t>Jesús vino como Dios en la carne para redimir a la humanidad del pecado.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latinLnBrk="0" hangingPunct="1">
                        <a:lnSpc>
                          <a:spcPct val="100000"/>
                        </a:lnSpc>
                        <a:spcBef>
                          <a:spcPts val="60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Jesús fue solo un hombre, </a:t>
                      </a:r>
                      <a:r>
                        <a:rPr lang="en-US" sz="1200" kern="0" dirty="0" smtClean="0">
                          <a:solidFill>
                            <a:schemeClr val="tx1"/>
                          </a:solidFill>
                          <a:effectLst/>
                          <a:latin typeface="+mn-lt"/>
                          <a:ea typeface="+mn-ea"/>
                          <a:cs typeface="+mn-cs"/>
                        </a:rPr>
                        <a:t>no </a:t>
                      </a:r>
                      <a:r>
                        <a:rPr lang="en-US" sz="1200" kern="0" dirty="0" err="1" smtClean="0">
                          <a:solidFill>
                            <a:schemeClr val="tx1"/>
                          </a:solidFill>
                          <a:effectLst/>
                          <a:latin typeface="+mn-lt"/>
                          <a:ea typeface="+mn-ea"/>
                          <a:cs typeface="+mn-cs"/>
                        </a:rPr>
                        <a:t>sobrenatural</a:t>
                      </a:r>
                      <a:r>
                        <a:rPr lang="en-US" sz="1200" kern="0" dirty="0" smtClean="0">
                          <a:solidFill>
                            <a:schemeClr val="tx1"/>
                          </a:solidFill>
                          <a:effectLst/>
                          <a:latin typeface="+mn-lt"/>
                          <a:ea typeface="+mn-ea"/>
                          <a:cs typeface="+mn-cs"/>
                        </a:rPr>
                        <a:t> para nada, </a:t>
                      </a:r>
                      <a:r>
                        <a:rPr lang="en-US" sz="1200" kern="0" dirty="0">
                          <a:solidFill>
                            <a:schemeClr val="tx1"/>
                          </a:solidFill>
                          <a:effectLst/>
                          <a:latin typeface="+mn-lt"/>
                          <a:ea typeface="+mn-ea"/>
                          <a:cs typeface="+mn-cs"/>
                        </a:rPr>
                        <a:t>que atrajo seguidores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fue un predicador talentoso ('inspirado') con un mensaje valioso para el hombre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vino de Dios con un mensaje (alegórico) de Dios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Jesús es </a:t>
                      </a:r>
                      <a:r>
                        <a:rPr lang="en-US" sz="1200" kern="0" dirty="0" err="1" smtClean="0">
                          <a:solidFill>
                            <a:schemeClr val="tx1"/>
                          </a:solidFill>
                          <a:effectLst/>
                          <a:latin typeface="+mn-lt"/>
                          <a:ea typeface="+mn-ea"/>
                          <a:cs typeface="+mn-cs"/>
                        </a:rPr>
                        <a:t>solamente</a:t>
                      </a:r>
                      <a:r>
                        <a:rPr lang="en-US" sz="1200" kern="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una</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idea (quizás una idea </a:t>
                      </a:r>
                      <a:r>
                        <a:rPr lang="en-US" sz="1200" kern="0" dirty="0" err="1">
                          <a:solidFill>
                            <a:schemeClr val="tx1"/>
                          </a:solidFill>
                          <a:effectLst/>
                          <a:latin typeface="+mn-lt"/>
                          <a:ea typeface="+mn-ea"/>
                          <a:cs typeface="+mn-cs"/>
                        </a:rPr>
                        <a:t>espiritual</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(¿invención del hombre?)</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1014">
                <a:tc>
                  <a:txBody>
                    <a:bodyPr/>
                    <a:lstStyle/>
                    <a:p>
                      <a:pPr marL="0" marR="0" algn="ctr" rtl="0">
                        <a:spcBef>
                          <a:spcPts val="0"/>
                        </a:spcBef>
                        <a:spcAft>
                          <a:spcPts val="0"/>
                        </a:spcAft>
                      </a:pPr>
                      <a:r>
                        <a:rPr lang="en-US" sz="1200" kern="0" dirty="0">
                          <a:solidFill>
                            <a:schemeClr val="tx1"/>
                          </a:solidFill>
                          <a:effectLst/>
                        </a:rPr>
                        <a:t>El universo físico es temporal, en espera de juicio</a:t>
                      </a:r>
                      <a:endParaRPr lang="en-US" sz="1200" b="1" kern="0" dirty="0">
                        <a:solidFill>
                          <a:schemeClr val="tx1"/>
                        </a:solidFill>
                        <a:effectLst/>
                        <a:latin typeface="Times New Roman"/>
                      </a:endParaRP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600"/>
                        </a:spcAft>
                        <a:buFont typeface="Arial" panose="020B0604020202020204" pitchFamily="34" charset="0"/>
                        <a:buChar char="•"/>
                      </a:pPr>
                      <a:r>
                        <a:rPr lang="en-US" sz="1200" kern="0" dirty="0">
                          <a:solidFill>
                            <a:schemeClr val="tx1"/>
                          </a:solidFill>
                          <a:effectLst/>
                          <a:latin typeface="+mn-lt"/>
                          <a:ea typeface="+mn-ea"/>
                          <a:cs typeface="+mn-cs"/>
                        </a:rPr>
                        <a:t>El universo es eterno: sin principio ni final </a:t>
                      </a:r>
                      <a:r>
                        <a:rPr lang="en-US" sz="1200" kern="0" dirty="0" err="1">
                          <a:solidFill>
                            <a:schemeClr val="tx1"/>
                          </a:solidFill>
                          <a:effectLst/>
                          <a:latin typeface="+mn-lt"/>
                          <a:ea typeface="+mn-ea"/>
                          <a:cs typeface="+mn-cs"/>
                        </a:rPr>
                        <a:t>previsible</a:t>
                      </a:r>
                      <a:r>
                        <a:rPr lang="en-US" sz="1200" kern="0" dirty="0">
                          <a:solidFill>
                            <a:schemeClr val="tx1"/>
                          </a:solidFill>
                          <a:effectLst/>
                          <a:latin typeface="+mn-lt"/>
                          <a:ea typeface="+mn-ea"/>
                          <a:cs typeface="+mn-cs"/>
                        </a:rPr>
                        <a:t> </a:t>
                      </a:r>
                      <a:r>
                        <a:rPr lang="en-US" sz="1200" kern="0" dirty="0" smtClean="0">
                          <a:solidFill>
                            <a:schemeClr val="tx1"/>
                          </a:solidFill>
                          <a:effectLst/>
                          <a:latin typeface="+mn-lt"/>
                          <a:ea typeface="+mn-ea"/>
                          <a:cs typeface="+mn-cs"/>
                        </a:rPr>
                        <a:t>(</a:t>
                      </a:r>
                      <a:r>
                        <a:rPr lang="en-US" sz="1200" kern="0" dirty="0" err="1" smtClean="0">
                          <a:solidFill>
                            <a:schemeClr val="tx1"/>
                          </a:solidFill>
                          <a:effectLst/>
                          <a:latin typeface="+mn-lt"/>
                          <a:ea typeface="+mn-ea"/>
                          <a:cs typeface="+mn-cs"/>
                        </a:rPr>
                        <a:t>ni</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propósito)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El universo eventualmente simplemente se agotará (sin propósito ni conclusión)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Los hombres viven después de la muerte en el cielo o el infierno, en función de </a:t>
                      </a:r>
                      <a:r>
                        <a:rPr lang="en-US" sz="1200" kern="0" dirty="0" err="1" smtClean="0">
                          <a:solidFill>
                            <a:schemeClr val="tx1"/>
                          </a:solidFill>
                          <a:effectLst/>
                          <a:latin typeface="+mn-lt"/>
                          <a:ea typeface="+mn-ea"/>
                          <a:cs typeface="+mn-cs"/>
                        </a:rPr>
                        <a:t>sus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buenas</a:t>
                      </a:r>
                      <a:r>
                        <a:rPr lang="en-US" sz="1200" kern="0" baseline="0" dirty="0" smtClean="0">
                          <a:solidFill>
                            <a:schemeClr val="tx1"/>
                          </a:solidFill>
                          <a:effectLst/>
                          <a:latin typeface="+mn-lt"/>
                          <a:ea typeface="+mn-ea"/>
                          <a:cs typeface="+mn-cs"/>
                        </a:rPr>
                        <a:t> </a:t>
                      </a:r>
                      <a:r>
                        <a:rPr lang="en-US" sz="1200" kern="0" baseline="0" dirty="0" err="1" smtClean="0">
                          <a:solidFill>
                            <a:schemeClr val="tx1"/>
                          </a:solidFill>
                          <a:effectLst/>
                          <a:latin typeface="+mn-lt"/>
                          <a:ea typeface="+mn-ea"/>
                          <a:cs typeface="+mn-cs"/>
                        </a:rPr>
                        <a:t>obras</a:t>
                      </a:r>
                      <a:r>
                        <a:rPr lang="en-US" sz="1200" kern="0" baseline="0" dirty="0" smtClean="0">
                          <a:solidFill>
                            <a:schemeClr val="tx1"/>
                          </a:solidFill>
                          <a:effectLst/>
                          <a:latin typeface="+mn-lt"/>
                          <a:ea typeface="+mn-ea"/>
                          <a:cs typeface="+mn-cs"/>
                        </a:rPr>
                        <a:t> </a:t>
                      </a:r>
                      <a:r>
                        <a:rPr lang="en-US" sz="1200" kern="0" dirty="0" err="1" smtClean="0">
                          <a:solidFill>
                            <a:schemeClr val="tx1"/>
                          </a:solidFill>
                          <a:effectLst/>
                          <a:latin typeface="+mn-lt"/>
                          <a:ea typeface="+mn-ea"/>
                          <a:cs typeface="+mn-cs"/>
                        </a:rPr>
                        <a:t>en</a:t>
                      </a:r>
                      <a:r>
                        <a:rPr lang="en-US" sz="1200" kern="0" dirty="0" smtClean="0">
                          <a:solidFill>
                            <a:schemeClr val="tx1"/>
                          </a:solidFill>
                          <a:effectLst/>
                          <a:latin typeface="+mn-lt"/>
                          <a:ea typeface="+mn-ea"/>
                          <a:cs typeface="+mn-cs"/>
                        </a:rPr>
                        <a:t> </a:t>
                      </a:r>
                      <a:r>
                        <a:rPr lang="en-US" sz="1200" kern="0" dirty="0">
                          <a:solidFill>
                            <a:schemeClr val="tx1"/>
                          </a:solidFill>
                          <a:effectLst/>
                          <a:latin typeface="+mn-lt"/>
                          <a:ea typeface="+mn-ea"/>
                          <a:cs typeface="+mn-cs"/>
                        </a:rPr>
                        <a:t>la vida.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0" dirty="0">
                          <a:solidFill>
                            <a:schemeClr val="tx1"/>
                          </a:solidFill>
                          <a:effectLst/>
                          <a:latin typeface="+mn-lt"/>
                          <a:ea typeface="+mn-ea"/>
                          <a:cs typeface="+mn-cs"/>
                        </a:rPr>
                        <a:t>Todos los perros van al cielo</a:t>
                      </a:r>
                    </a:p>
                  </a:txBody>
                  <a:tcPr marL="39565" marR="39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23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AF8D2F-4246-44B8-BBD7-9C1CEC3DE8CE}" type="slidenum">
              <a:rPr lang="en-US" altLang="en-US" sz="1400"/>
              <a:pPr algn="l" rtl="0">
                <a:spcBef>
                  <a:spcPct val="0"/>
                </a:spcBef>
                <a:buFontTx/>
                <a:buNone/>
              </a:pPr>
              <a:t>32</a:t>
            </a:fld>
            <a:endParaRPr lang="en-US" altLang="en-US" sz="1400"/>
          </a:p>
        </p:txBody>
      </p:sp>
    </p:spTree>
    <p:extLst>
      <p:ext uri="{BB962C8B-B14F-4D97-AF65-F5344CB8AC3E}">
        <p14:creationId xmlns:p14="http://schemas.microsoft.com/office/powerpoint/2010/main" val="3540168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0075" y="169863"/>
            <a:ext cx="7772400" cy="533400"/>
          </a:xfrm>
        </p:spPr>
        <p:txBody>
          <a:bodyPr/>
          <a:lstStyle/>
          <a:p>
            <a:pPr rtl="0">
              <a:lnSpc>
                <a:spcPct val="80000"/>
              </a:lnSpc>
              <a:defRPr/>
            </a:pPr>
            <a:r>
              <a:rPr lang="en-US" altLang="en-US" dirty="0" smtClean="0"/>
              <a:t>La </a:t>
            </a:r>
            <a:r>
              <a:rPr lang="en-US" altLang="en-US" dirty="0" err="1" smtClean="0"/>
              <a:t>relación</a:t>
            </a:r>
            <a:r>
              <a:rPr lang="en-US" altLang="en-US" dirty="0" smtClean="0"/>
              <a:t> </a:t>
            </a:r>
            <a:r>
              <a:rPr lang="en-US" altLang="en-US" dirty="0"/>
              <a:t>con el mundo</a:t>
            </a:r>
            <a:r>
              <a:rPr lang="en-US" altLang="en-US" sz="2400" dirty="0"/>
              <a:t/>
            </a:r>
            <a:br>
              <a:rPr lang="en-US" altLang="en-US" sz="2400" dirty="0"/>
            </a:br>
            <a:r>
              <a:rPr lang="en-US" altLang="en-US" sz="2400" dirty="0"/>
              <a:t>(Lección 1 Parte F)</a:t>
            </a:r>
          </a:p>
        </p:txBody>
      </p:sp>
      <p:sp>
        <p:nvSpPr>
          <p:cNvPr id="44036" name="Rectangle 3"/>
          <p:cNvSpPr>
            <a:spLocks noGrp="1" noChangeArrowheads="1"/>
          </p:cNvSpPr>
          <p:nvPr>
            <p:ph type="body" idx="1"/>
          </p:nvPr>
        </p:nvSpPr>
        <p:spPr>
          <a:xfrm>
            <a:off x="76200" y="825500"/>
            <a:ext cx="9067800" cy="5867400"/>
          </a:xfrm>
        </p:spPr>
        <p:txBody>
          <a:bodyPr/>
          <a:lstStyle/>
          <a:p>
            <a:pPr marL="0" indent="0">
              <a:lnSpc>
                <a:spcPct val="90000"/>
              </a:lnSpc>
              <a:buNone/>
            </a:pPr>
            <a:r>
              <a:rPr lang="en-US" altLang="en-US" sz="2400" b="1" u="sng" dirty="0" smtClean="0">
                <a:latin typeface="Geneva"/>
                <a:cs typeface="Times New Roman" panose="02020603050405020304" pitchFamily="18" charset="0"/>
              </a:rPr>
              <a:t>Juan 15:18-22</a:t>
            </a:r>
            <a:r>
              <a:rPr lang="en-US" altLang="en-US" sz="2400" dirty="0" smtClean="0">
                <a:latin typeface="Geneva"/>
                <a:cs typeface="Times New Roman" panose="02020603050405020304" pitchFamily="18" charset="0"/>
              </a:rPr>
              <a:t> </a:t>
            </a:r>
            <a:r>
              <a:rPr lang="es-ES" altLang="en-US" sz="2400" dirty="0" smtClean="0">
                <a:latin typeface="Geneva"/>
                <a:cs typeface="Times New Roman" panose="02020603050405020304" pitchFamily="18" charset="0"/>
              </a:rPr>
              <a:t>18 </a:t>
            </a:r>
            <a:r>
              <a:rPr lang="es-ES" altLang="en-US" sz="2400" b="1" dirty="0" smtClean="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Si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el mundo los odia</a:t>
            </a:r>
            <a:r>
              <a:rPr lang="es-ES" altLang="en-US" sz="2400" dirty="0">
                <a:latin typeface="Geneva"/>
                <a:cs typeface="Times New Roman" panose="02020603050405020304" pitchFamily="18" charset="0"/>
              </a:rPr>
              <a:t>, sepan que me ha odiado a Mí antes que a ustedes.19  Si ustedes fueran del mundo, el mundo amaría lo suyo; pero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como no son del mundo</a:t>
            </a:r>
            <a:r>
              <a:rPr lang="es-ES" altLang="en-US" sz="2400" dirty="0">
                <a:latin typeface="Geneva"/>
                <a:cs typeface="Times New Roman" panose="02020603050405020304" pitchFamily="18" charset="0"/>
              </a:rPr>
              <a:t>, sino que Yo los escogí de entre el mundo,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por eso el mundo los odia</a:t>
            </a:r>
            <a:r>
              <a:rPr lang="es-ES" altLang="en-US" sz="2400" dirty="0">
                <a:latin typeface="Geneva"/>
                <a:cs typeface="Times New Roman" panose="02020603050405020304" pitchFamily="18" charset="0"/>
              </a:rPr>
              <a:t>.20  Acuérdense de la palabra que Yo les dije: “Un siervo no es mayor que su señor”. Si me persiguieron a Mí,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también los perseguirán a ustedes</a:t>
            </a:r>
            <a:r>
              <a:rPr lang="es-ES" altLang="en-US" sz="2400" dirty="0">
                <a:latin typeface="Geneva"/>
                <a:cs typeface="Times New Roman" panose="02020603050405020304" pitchFamily="18" charset="0"/>
              </a:rPr>
              <a:t>; si guardaron Mi palabra, también guardarán la de ustedes.21  Pero todo eso les harán por causa de Mi nombre, porque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no conocen a Aquel que me envió</a:t>
            </a:r>
            <a:r>
              <a:rPr lang="es-ES" altLang="en-US" sz="2400" dirty="0">
                <a:latin typeface="Geneva"/>
                <a:cs typeface="Times New Roman" panose="02020603050405020304" pitchFamily="18" charset="0"/>
              </a:rPr>
              <a:t>.22  Si Yo no hubiera venido y no les hubiera hablado, no tendrían pecado, pero ahora no tienen excusa por su pecado.</a:t>
            </a:r>
            <a:endParaRPr lang="en-US" altLang="en-US" sz="2400" dirty="0" smtClean="0">
              <a:latin typeface="Geneva"/>
              <a:cs typeface="Times New Roman" panose="02020603050405020304" pitchFamily="18" charset="0"/>
            </a:endParaRPr>
          </a:p>
          <a:p>
            <a:pPr marL="0" indent="0">
              <a:lnSpc>
                <a:spcPct val="90000"/>
              </a:lnSpc>
              <a:buNone/>
            </a:pPr>
            <a:r>
              <a:rPr lang="en-US" altLang="en-US" sz="2400" b="1" u="sng" dirty="0" smtClean="0">
                <a:latin typeface="Geneva"/>
                <a:cs typeface="Times New Roman" panose="02020603050405020304" pitchFamily="18" charset="0"/>
              </a:rPr>
              <a:t>Juan 3:19,20</a:t>
            </a:r>
            <a:r>
              <a:rPr lang="en-US" altLang="en-US" sz="2400" b="1" dirty="0" smtClean="0">
                <a:latin typeface="Geneva"/>
                <a:cs typeface="Times New Roman" panose="02020603050405020304" pitchFamily="18" charset="0"/>
              </a:rPr>
              <a:t> </a:t>
            </a:r>
            <a:r>
              <a:rPr lang="es-ES" altLang="en-US" sz="2400" dirty="0" smtClean="0">
                <a:latin typeface="Geneva"/>
                <a:cs typeface="Times New Roman" panose="02020603050405020304" pitchFamily="18" charset="0"/>
              </a:rPr>
              <a:t>Y este </a:t>
            </a:r>
            <a:r>
              <a:rPr lang="es-ES" altLang="en-US" sz="2400" dirty="0">
                <a:latin typeface="Geneva"/>
                <a:cs typeface="Times New Roman" panose="02020603050405020304" pitchFamily="18" charset="0"/>
              </a:rPr>
              <a:t>es el juicio: que la Luz vino al mundo, y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los hombres amaron más las tinieblas que la Luz, pues sus acciones eran malas</a:t>
            </a:r>
            <a:r>
              <a:rPr lang="es-ES" altLang="en-US" sz="2400" dirty="0">
                <a:latin typeface="Geneva"/>
                <a:cs typeface="Times New Roman" panose="02020603050405020304" pitchFamily="18" charset="0"/>
              </a:rPr>
              <a:t>. </a:t>
            </a:r>
            <a:r>
              <a:rPr lang="es-ES" altLang="en-US" sz="2400" dirty="0" smtClean="0">
                <a:latin typeface="Geneva"/>
                <a:cs typeface="Times New Roman" panose="02020603050405020304" pitchFamily="18" charset="0"/>
              </a:rPr>
              <a:t>20</a:t>
            </a:r>
            <a:r>
              <a:rPr lang="es-ES" altLang="en-US" sz="2400" dirty="0">
                <a:latin typeface="Geneva"/>
                <a:cs typeface="Times New Roman" panose="02020603050405020304" pitchFamily="18" charset="0"/>
              </a:rPr>
              <a:t>  Porque todo el que hace lo malo odia la Luz, y no viene a la Luz </a:t>
            </a:r>
            <a:r>
              <a:rPr lang="es-ES" altLang="en-US" sz="24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para que sus acciones no sean expuestas</a:t>
            </a:r>
            <a:r>
              <a:rPr lang="es-ES" altLang="en-US" sz="2400" dirty="0">
                <a:latin typeface="Geneva"/>
                <a:cs typeface="Times New Roman" panose="02020603050405020304" pitchFamily="18" charset="0"/>
              </a:rPr>
              <a:t>. </a:t>
            </a:r>
            <a:endParaRPr lang="en-US" altLang="en-US" sz="2400" dirty="0" smtClean="0">
              <a:latin typeface="Geneva"/>
              <a:cs typeface="Times New Roman" panose="02020603050405020304" pitchFamily="18" charset="0"/>
            </a:endParaRPr>
          </a:p>
        </p:txBody>
      </p:sp>
      <p:sp>
        <p:nvSpPr>
          <p:cNvPr id="5222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D9E8B75-B566-4D84-9F78-9B88D55B6957}" type="slidenum">
              <a:rPr lang="en-US" altLang="en-US" sz="1400"/>
              <a:pPr algn="l" rtl="0">
                <a:spcBef>
                  <a:spcPct val="0"/>
                </a:spcBef>
                <a:buFontTx/>
                <a:buNone/>
              </a:pPr>
              <a:t>33</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458200" cy="533400"/>
          </a:xfrm>
        </p:spPr>
        <p:txBody>
          <a:bodyPr/>
          <a:lstStyle/>
          <a:p>
            <a:pPr rtl="0">
              <a:defRPr/>
            </a:pPr>
            <a:r>
              <a:rPr lang="en-US" altLang="en-US" sz="2000" dirty="0" err="1"/>
              <a:t>Lección</a:t>
            </a:r>
            <a:r>
              <a:rPr lang="en-US" altLang="en-US" sz="2000" dirty="0"/>
              <a:t> 1</a:t>
            </a:r>
            <a:br>
              <a:rPr lang="en-US" altLang="en-US" sz="2000" dirty="0"/>
            </a:br>
            <a:r>
              <a:rPr lang="en-US" altLang="en-US" sz="3100" dirty="0"/>
              <a:t>La </a:t>
            </a:r>
            <a:r>
              <a:rPr lang="en-US" altLang="en-US" sz="3100" dirty="0" err="1" smtClean="0"/>
              <a:t>cosmovisi</a:t>
            </a:r>
            <a:r>
              <a:rPr lang="es-ES" altLang="en-US" sz="3100" dirty="0" err="1" smtClean="0"/>
              <a:t>ón</a:t>
            </a:r>
            <a:r>
              <a:rPr lang="es-ES" altLang="en-US" sz="3100" dirty="0" smtClean="0"/>
              <a:t> cristiana </a:t>
            </a:r>
            <a:r>
              <a:rPr lang="en-US" altLang="en-US" sz="3100" dirty="0" err="1" smtClean="0"/>
              <a:t>en</a:t>
            </a:r>
            <a:r>
              <a:rPr lang="en-US" altLang="en-US" sz="3100" dirty="0" smtClean="0"/>
              <a:t> </a:t>
            </a:r>
            <a:r>
              <a:rPr lang="en-US" altLang="en-US" sz="3100" dirty="0" err="1"/>
              <a:t>conflicto</a:t>
            </a:r>
            <a:endParaRPr lang="en-US" altLang="en-US" sz="3100" dirty="0"/>
          </a:p>
        </p:txBody>
      </p:sp>
      <p:sp>
        <p:nvSpPr>
          <p:cNvPr id="54276" name="Rectangle 3"/>
          <p:cNvSpPr>
            <a:spLocks noGrp="1" noChangeArrowheads="1"/>
          </p:cNvSpPr>
          <p:nvPr>
            <p:ph type="body" idx="1"/>
          </p:nvPr>
        </p:nvSpPr>
        <p:spPr>
          <a:xfrm>
            <a:off x="76200" y="609600"/>
            <a:ext cx="9067800" cy="5867400"/>
          </a:xfrm>
        </p:spPr>
        <p:txBody>
          <a:bodyPr>
            <a:normAutofit lnSpcReduction="10000"/>
          </a:bodyPr>
          <a:lstStyle/>
          <a:p>
            <a:pPr marL="0" indent="0" algn="l" rtl="0">
              <a:lnSpc>
                <a:spcPct val="90000"/>
              </a:lnSpc>
              <a:buFontTx/>
              <a:buNone/>
            </a:pPr>
            <a:endParaRPr lang="en-US" altLang="en-US" sz="2600" dirty="0" smtClean="0">
              <a:latin typeface="Geneva"/>
              <a:cs typeface="Times New Roman" panose="02020603050405020304" pitchFamily="18" charset="0"/>
            </a:endParaRPr>
          </a:p>
          <a:p>
            <a:pPr marL="0" indent="0">
              <a:lnSpc>
                <a:spcPct val="90000"/>
              </a:lnSpc>
              <a:buNone/>
            </a:pPr>
            <a:r>
              <a:rPr lang="en-US" altLang="en-US" sz="2600" b="1" u="sng" dirty="0" err="1" smtClean="0">
                <a:latin typeface="Geneva"/>
                <a:cs typeface="Times New Roman" panose="02020603050405020304" pitchFamily="18" charset="0"/>
              </a:rPr>
              <a:t>Hebreos</a:t>
            </a:r>
            <a:r>
              <a:rPr lang="en-US" altLang="en-US" sz="2600" b="1" u="sng" dirty="0" smtClean="0">
                <a:latin typeface="Geneva"/>
                <a:cs typeface="Times New Roman" panose="02020603050405020304" pitchFamily="18" charset="0"/>
              </a:rPr>
              <a:t> 11:7</a:t>
            </a:r>
            <a:r>
              <a:rPr lang="en-US" altLang="en-US" sz="2600" dirty="0">
                <a:latin typeface="Geneva"/>
                <a:cs typeface="Times New Roman" panose="02020603050405020304" pitchFamily="18" charset="0"/>
              </a:rPr>
              <a:t> </a:t>
            </a:r>
            <a:r>
              <a:rPr lang="es-ES" altLang="en-US" sz="2600" dirty="0" smtClean="0">
                <a:latin typeface="Geneva"/>
                <a:cs typeface="Times New Roman" panose="02020603050405020304" pitchFamily="18" charset="0"/>
              </a:rPr>
              <a:t>Por </a:t>
            </a:r>
            <a:r>
              <a:rPr lang="es-ES" altLang="en-US" sz="2600" dirty="0">
                <a:latin typeface="Geneva"/>
                <a:cs typeface="Times New Roman" panose="02020603050405020304" pitchFamily="18" charset="0"/>
              </a:rPr>
              <a:t>la fe Noé, siendo advertido por Dios acerca de cosas que aún no se veían, con temor reverente preparó un arca para la salvación de su casa, por la cual </a:t>
            </a:r>
            <a:r>
              <a:rPr lang="es-ES" altLang="en-US" sz="26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condenó al mundo</a:t>
            </a:r>
            <a:r>
              <a:rPr lang="es-ES" altLang="en-US" sz="2600" dirty="0">
                <a:latin typeface="Geneva"/>
                <a:cs typeface="Times New Roman" panose="02020603050405020304" pitchFamily="18" charset="0"/>
              </a:rPr>
              <a:t>, y llegó a ser heredero de la justicia que es según la fe. </a:t>
            </a:r>
            <a:endParaRPr lang="es-ES" altLang="en-US" sz="2600" dirty="0" smtClean="0">
              <a:latin typeface="Geneva"/>
              <a:cs typeface="Times New Roman" panose="02020603050405020304" pitchFamily="18" charset="0"/>
            </a:endParaRPr>
          </a:p>
          <a:p>
            <a:pPr marL="0" indent="0">
              <a:lnSpc>
                <a:spcPct val="90000"/>
              </a:lnSpc>
              <a:buNone/>
            </a:pPr>
            <a:endParaRPr lang="en-US" altLang="en-US" sz="2600" b="1" u="sng" dirty="0" smtClean="0">
              <a:latin typeface="Geneva"/>
              <a:cs typeface="Times New Roman" panose="02020603050405020304" pitchFamily="18" charset="0"/>
            </a:endParaRPr>
          </a:p>
          <a:p>
            <a:pPr marL="0" indent="0">
              <a:lnSpc>
                <a:spcPct val="90000"/>
              </a:lnSpc>
              <a:buNone/>
            </a:pPr>
            <a:r>
              <a:rPr lang="en-US" altLang="en-US" sz="2600" b="1" u="sng" dirty="0" smtClean="0">
                <a:latin typeface="Geneva"/>
                <a:cs typeface="Times New Roman" panose="02020603050405020304" pitchFamily="18" charset="0"/>
              </a:rPr>
              <a:t>1 Pedro 2:12</a:t>
            </a:r>
            <a:r>
              <a:rPr lang="en-US" altLang="en-US" sz="2600" b="1" dirty="0" smtClean="0">
                <a:latin typeface="Geneva"/>
                <a:cs typeface="Times New Roman" panose="02020603050405020304" pitchFamily="18" charset="0"/>
              </a:rPr>
              <a:t> ...</a:t>
            </a:r>
            <a:r>
              <a:rPr lang="en-US" altLang="en-US" sz="2600" dirty="0" smtClean="0">
                <a:latin typeface="Geneva"/>
                <a:cs typeface="Times New Roman" panose="02020603050405020304" pitchFamily="18" charset="0"/>
              </a:rPr>
              <a:t> </a:t>
            </a:r>
            <a:r>
              <a:rPr lang="es-ES" altLang="en-US" sz="2600" dirty="0" smtClean="0">
                <a:latin typeface="Geneva"/>
                <a:cs typeface="Times New Roman" panose="02020603050405020304" pitchFamily="18" charset="0"/>
              </a:rPr>
              <a:t>Mantengan </a:t>
            </a:r>
            <a:r>
              <a:rPr lang="es-ES" altLang="en-US" sz="2600" dirty="0">
                <a:latin typeface="Geneva"/>
                <a:cs typeface="Times New Roman" panose="02020603050405020304" pitchFamily="18" charset="0"/>
              </a:rPr>
              <a:t>entre los gentiles una conducta irreprochable, a fin de que en aquello que </a:t>
            </a:r>
            <a:r>
              <a:rPr lang="es-ES" altLang="en-US" sz="26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les calumnian como malhechores</a:t>
            </a:r>
            <a:r>
              <a:rPr lang="es-ES" altLang="en-US" sz="2600" dirty="0">
                <a:latin typeface="Geneva"/>
                <a:cs typeface="Times New Roman" panose="02020603050405020304" pitchFamily="18" charset="0"/>
              </a:rPr>
              <a:t>, ellos, por razón de las buenas obras de ustedes, al considerarlas, glorifiquen a Dios en el día de la visitación. </a:t>
            </a:r>
            <a:endParaRPr lang="es-ES" altLang="en-US" sz="2600" dirty="0" smtClean="0">
              <a:latin typeface="Geneva"/>
              <a:cs typeface="Times New Roman" panose="02020603050405020304" pitchFamily="18" charset="0"/>
            </a:endParaRPr>
          </a:p>
          <a:p>
            <a:pPr marL="0" indent="0">
              <a:lnSpc>
                <a:spcPct val="90000"/>
              </a:lnSpc>
              <a:buNone/>
            </a:pPr>
            <a:endParaRPr lang="en-US" altLang="en-US" sz="2600" dirty="0" smtClean="0">
              <a:latin typeface="Geneva"/>
              <a:cs typeface="Times New Roman" panose="02020603050405020304" pitchFamily="18" charset="0"/>
            </a:endParaRPr>
          </a:p>
          <a:p>
            <a:pPr marL="0" indent="0">
              <a:lnSpc>
                <a:spcPct val="90000"/>
              </a:lnSpc>
              <a:buNone/>
            </a:pPr>
            <a:r>
              <a:rPr lang="en-US" altLang="en-US" sz="2600" b="1" u="sng" dirty="0" smtClean="0">
                <a:latin typeface="Geneva"/>
                <a:cs typeface="Times New Roman" panose="02020603050405020304" pitchFamily="18" charset="0"/>
              </a:rPr>
              <a:t>1 Pedro 4:4</a:t>
            </a:r>
            <a:r>
              <a:rPr lang="en-US" altLang="en-US" sz="2600" dirty="0">
                <a:latin typeface="Geneva"/>
                <a:cs typeface="Times New Roman" panose="02020603050405020304" pitchFamily="18" charset="0"/>
              </a:rPr>
              <a:t> </a:t>
            </a:r>
            <a:r>
              <a:rPr lang="es-ES" altLang="en-US" sz="2600" dirty="0" smtClean="0">
                <a:latin typeface="Geneva"/>
                <a:cs typeface="Times New Roman" panose="02020603050405020304" pitchFamily="18" charset="0"/>
              </a:rPr>
              <a:t>Y </a:t>
            </a:r>
            <a:r>
              <a:rPr lang="es-ES" altLang="en-US" sz="2600" dirty="0">
                <a:latin typeface="Geneva"/>
                <a:cs typeface="Times New Roman" panose="02020603050405020304" pitchFamily="18" charset="0"/>
              </a:rPr>
              <a:t>en todo esto, </a:t>
            </a:r>
            <a:r>
              <a:rPr lang="es-ES" altLang="en-US" sz="26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se sorprenden </a:t>
            </a:r>
            <a:r>
              <a:rPr lang="es-ES" altLang="en-US" sz="2600" dirty="0">
                <a:latin typeface="Geneva"/>
                <a:cs typeface="Times New Roman" panose="02020603050405020304" pitchFamily="18" charset="0"/>
              </a:rPr>
              <a:t>de que ustedes no corren con ellos en el mismo desenfreno de disolución, y </a:t>
            </a:r>
            <a:r>
              <a:rPr lang="es-ES" altLang="en-US" sz="2600" b="1" dirty="0">
                <a:solidFill>
                  <a:schemeClr val="accent6"/>
                </a:solidFill>
                <a:effectLst>
                  <a:outerShdw blurRad="38100" dist="38100" dir="2700000" algn="tl">
                    <a:srgbClr val="000000">
                      <a:alpha val="43137"/>
                    </a:srgbClr>
                  </a:outerShdw>
                </a:effectLst>
                <a:latin typeface="Geneva"/>
                <a:cs typeface="Times New Roman" panose="02020603050405020304" pitchFamily="18" charset="0"/>
              </a:rPr>
              <a:t>los insultan</a:t>
            </a:r>
            <a:r>
              <a:rPr lang="es-ES" altLang="en-US" sz="2600" dirty="0">
                <a:latin typeface="Geneva"/>
                <a:cs typeface="Times New Roman" panose="02020603050405020304" pitchFamily="18" charset="0"/>
              </a:rPr>
              <a:t>. </a:t>
            </a:r>
            <a:endParaRPr lang="en-US" altLang="en-US" sz="2600" dirty="0" smtClean="0">
              <a:latin typeface="Geneva"/>
              <a:cs typeface="Times New Roman" panose="02020603050405020304" pitchFamily="18" charset="0"/>
            </a:endParaRPr>
          </a:p>
        </p:txBody>
      </p:sp>
      <p:sp>
        <p:nvSpPr>
          <p:cNvPr id="5427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429A74C-3FF9-43A1-B3DE-90EB042B54C5}" type="slidenum">
              <a:rPr lang="en-US" altLang="en-US" sz="1400"/>
              <a:pPr algn="l" rtl="0">
                <a:spcBef>
                  <a:spcPct val="0"/>
                </a:spcBef>
                <a:buFontTx/>
                <a:buNone/>
              </a:pPr>
              <a:t>34</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685800"/>
          </a:xfrm>
        </p:spPr>
        <p:txBody>
          <a:bodyPr/>
          <a:lstStyle/>
          <a:p>
            <a:pPr rtl="0">
              <a:lnSpc>
                <a:spcPct val="90000"/>
              </a:lnSpc>
              <a:defRPr/>
            </a:pPr>
            <a:r>
              <a:rPr lang="en-US" altLang="en-US" sz="2000" dirty="0" err="1"/>
              <a:t>Lección</a:t>
            </a:r>
            <a:r>
              <a:rPr lang="en-US" altLang="en-US" sz="2000" dirty="0"/>
              <a:t> 1</a:t>
            </a:r>
            <a:br>
              <a:rPr lang="en-US" altLang="en-US" sz="2000" dirty="0"/>
            </a:br>
            <a:r>
              <a:rPr lang="en-US" altLang="en-US" sz="3000" dirty="0"/>
              <a:t>Principios </a:t>
            </a:r>
            <a:r>
              <a:rPr lang="en-US" altLang="en-US" sz="3000" dirty="0" err="1"/>
              <a:t>fundamentales</a:t>
            </a:r>
            <a:r>
              <a:rPr lang="en-US" altLang="en-US" sz="3000" dirty="0"/>
              <a:t> (</a:t>
            </a:r>
            <a:r>
              <a:rPr lang="en-US" altLang="en-US" sz="3000" dirty="0" err="1"/>
              <a:t>resumen</a:t>
            </a:r>
            <a:r>
              <a:rPr lang="en-US" altLang="en-US" sz="3000" dirty="0"/>
              <a:t>)</a:t>
            </a:r>
          </a:p>
        </p:txBody>
      </p:sp>
      <p:sp>
        <p:nvSpPr>
          <p:cNvPr id="11267" name="Rectangle 3"/>
          <p:cNvSpPr>
            <a:spLocks noGrp="1" noChangeArrowheads="1"/>
          </p:cNvSpPr>
          <p:nvPr>
            <p:ph type="body" idx="1"/>
          </p:nvPr>
        </p:nvSpPr>
        <p:spPr>
          <a:xfrm>
            <a:off x="76200" y="871538"/>
            <a:ext cx="9067800" cy="5986462"/>
          </a:xfrm>
        </p:spPr>
        <p:txBody>
          <a:bodyPr>
            <a:normAutofit fontScale="92500" lnSpcReduction="20000"/>
          </a:bodyPr>
          <a:lstStyle/>
          <a:p>
            <a:pPr marL="457200" indent="-457200" algn="l" rtl="0">
              <a:spcBef>
                <a:spcPts val="0"/>
              </a:spcBef>
              <a:spcAft>
                <a:spcPts val="300"/>
              </a:spcAft>
              <a:buFontTx/>
              <a:buAutoNum type="arabicPeriod"/>
              <a:defRPr/>
            </a:pPr>
            <a:r>
              <a:rPr lang="en-US" altLang="en-US" sz="2400" dirty="0" err="1" smtClean="0"/>
              <a:t>Nuestra</a:t>
            </a:r>
            <a:r>
              <a:rPr lang="en-US" altLang="en-US" sz="2400" dirty="0" smtClean="0"/>
              <a:t> </a:t>
            </a:r>
            <a:r>
              <a:rPr lang="en-US" altLang="en-US" sz="2400" b="1" dirty="0" err="1" smtClean="0">
                <a:solidFill>
                  <a:srgbClr val="FF0000"/>
                </a:solidFill>
              </a:rPr>
              <a:t>cosmovisión</a:t>
            </a:r>
            <a:r>
              <a:rPr lang="en-US" altLang="en-US" sz="2400" b="1" dirty="0" smtClean="0">
                <a:solidFill>
                  <a:srgbClr val="FF0000"/>
                </a:solidFill>
              </a:rPr>
              <a:t> </a:t>
            </a:r>
            <a:r>
              <a:rPr lang="en-US" altLang="en-US" sz="2400" dirty="0" err="1" smtClean="0"/>
              <a:t>determina</a:t>
            </a:r>
            <a:r>
              <a:rPr lang="en-US" altLang="en-US" sz="2400" dirty="0" smtClean="0"/>
              <a:t> </a:t>
            </a:r>
            <a:r>
              <a:rPr lang="en-US" altLang="en-US" sz="2400" dirty="0" err="1" smtClean="0"/>
              <a:t>cómo</a:t>
            </a:r>
            <a:r>
              <a:rPr lang="en-US" altLang="en-US" sz="2400" dirty="0" smtClean="0"/>
              <a:t> </a:t>
            </a:r>
            <a:r>
              <a:rPr lang="en-US" altLang="en-US" sz="2400" dirty="0" err="1" smtClean="0"/>
              <a:t>reaccionamos</a:t>
            </a:r>
            <a:r>
              <a:rPr lang="en-US" altLang="en-US" sz="2400" dirty="0" smtClean="0"/>
              <a:t> </a:t>
            </a:r>
            <a:r>
              <a:rPr lang="en-US" altLang="en-US" sz="2400" dirty="0"/>
              <a:t>a </a:t>
            </a:r>
            <a:r>
              <a:rPr lang="en-US" altLang="en-US" sz="2400" dirty="0" err="1"/>
              <a:t>los</a:t>
            </a:r>
            <a:r>
              <a:rPr lang="en-US" altLang="en-US" sz="2400" dirty="0"/>
              <a:t> </a:t>
            </a:r>
            <a:r>
              <a:rPr lang="en-US" altLang="en-US" sz="2400" dirty="0" err="1" smtClean="0"/>
              <a:t>acontecimientos</a:t>
            </a:r>
            <a:endParaRPr lang="en-US" altLang="en-US" sz="2400" dirty="0"/>
          </a:p>
          <a:p>
            <a:pPr marL="457200" indent="-457200" algn="l" rtl="0">
              <a:spcBef>
                <a:spcPts val="0"/>
              </a:spcBef>
              <a:spcAft>
                <a:spcPts val="300"/>
              </a:spcAft>
              <a:buFontTx/>
              <a:buAutoNum type="arabicPeriod"/>
              <a:defRPr/>
            </a:pPr>
            <a:r>
              <a:rPr lang="en-US" altLang="en-US" sz="2400" dirty="0" smtClean="0"/>
              <a:t>La </a:t>
            </a:r>
            <a:r>
              <a:rPr lang="en-US" altLang="en-US" sz="2400" b="1" dirty="0" smtClean="0">
                <a:solidFill>
                  <a:srgbClr val="FF0000"/>
                </a:solidFill>
              </a:rPr>
              <a:t>base </a:t>
            </a:r>
            <a:r>
              <a:rPr lang="en-US" altLang="en-US" sz="2400" dirty="0" smtClean="0"/>
              <a:t>de </a:t>
            </a:r>
            <a:r>
              <a:rPr lang="en-US" altLang="en-US" sz="2400" dirty="0"/>
              <a:t>la cosmovisión cristiana es:</a:t>
            </a:r>
          </a:p>
          <a:p>
            <a:pPr marL="739775" lvl="1" indent="-287338" algn="l" rtl="0">
              <a:spcBef>
                <a:spcPts val="0"/>
              </a:spcBef>
              <a:spcAft>
                <a:spcPts val="300"/>
              </a:spcAft>
              <a:buFontTx/>
              <a:buChar char="•"/>
              <a:defRPr/>
            </a:pPr>
            <a:r>
              <a:rPr lang="en-US" altLang="en-US" sz="2000" dirty="0"/>
              <a:t>Hay </a:t>
            </a:r>
            <a:r>
              <a:rPr lang="en-US" altLang="en-US" sz="2000" dirty="0" smtClean="0"/>
              <a:t>un </a:t>
            </a:r>
            <a:r>
              <a:rPr lang="en-US" altLang="en-US" sz="2000" b="1" dirty="0" smtClean="0">
                <a:solidFill>
                  <a:schemeClr val="accent2"/>
                </a:solidFill>
              </a:rPr>
              <a:t>Dios </a:t>
            </a:r>
            <a:r>
              <a:rPr lang="en-US" altLang="en-US" sz="2000" b="1" dirty="0">
                <a:solidFill>
                  <a:schemeClr val="accent2"/>
                </a:solidFill>
              </a:rPr>
              <a:t>personal e infinito</a:t>
            </a:r>
            <a:r>
              <a:rPr lang="en-US" altLang="en-US" sz="2000" dirty="0"/>
              <a:t>.</a:t>
            </a:r>
          </a:p>
          <a:p>
            <a:pPr marL="739775" lvl="1" indent="-287338" algn="l" rtl="0">
              <a:spcBef>
                <a:spcPts val="0"/>
              </a:spcBef>
              <a:spcAft>
                <a:spcPts val="300"/>
              </a:spcAft>
              <a:buFontTx/>
              <a:buChar char="•"/>
              <a:defRPr/>
            </a:pPr>
            <a:r>
              <a:rPr lang="en-US" altLang="en-US" sz="2000" b="1" dirty="0">
                <a:solidFill>
                  <a:schemeClr val="accent2"/>
                </a:solidFill>
              </a:rPr>
              <a:t>El hombre es espiritual</a:t>
            </a:r>
            <a:r>
              <a:rPr lang="en-US" altLang="en-US" sz="2000" dirty="0"/>
              <a:t>, con </a:t>
            </a:r>
            <a:r>
              <a:rPr lang="en-US" altLang="en-US" sz="2000" dirty="0" err="1" smtClean="0"/>
              <a:t>libre</a:t>
            </a:r>
            <a:r>
              <a:rPr lang="en-US" altLang="en-US" sz="2000" dirty="0" smtClean="0"/>
              <a:t> </a:t>
            </a:r>
            <a:r>
              <a:rPr lang="en-US" altLang="en-US" sz="2000" dirty="0" err="1"/>
              <a:t>a</a:t>
            </a:r>
            <a:r>
              <a:rPr lang="en-US" altLang="en-US" sz="2000" dirty="0" err="1" smtClean="0"/>
              <a:t>lbedrío</a:t>
            </a:r>
            <a:r>
              <a:rPr lang="en-US" altLang="en-US" sz="2000" dirty="0" smtClean="0"/>
              <a:t> </a:t>
            </a:r>
            <a:r>
              <a:rPr lang="en-US" altLang="en-US" sz="2000" dirty="0"/>
              <a:t>y </a:t>
            </a:r>
            <a:r>
              <a:rPr lang="en-US" altLang="en-US" sz="2000" dirty="0" err="1" smtClean="0"/>
              <a:t>responsabilidad</a:t>
            </a:r>
            <a:r>
              <a:rPr lang="en-US" altLang="en-US" sz="2000" dirty="0"/>
              <a:t>.</a:t>
            </a:r>
          </a:p>
          <a:p>
            <a:pPr marL="739775" lvl="1" indent="-287338" algn="l" rtl="0">
              <a:spcBef>
                <a:spcPts val="0"/>
              </a:spcBef>
              <a:spcAft>
                <a:spcPts val="300"/>
              </a:spcAft>
              <a:buFontTx/>
              <a:buChar char="•"/>
              <a:defRPr/>
            </a:pPr>
            <a:r>
              <a:rPr lang="en-US" altLang="en-US" sz="2000" b="1" dirty="0" smtClean="0">
                <a:solidFill>
                  <a:schemeClr val="accent2"/>
                </a:solidFill>
              </a:rPr>
              <a:t>El </a:t>
            </a:r>
            <a:r>
              <a:rPr lang="en-US" altLang="en-US" sz="2000" b="1" dirty="0">
                <a:solidFill>
                  <a:schemeClr val="accent2"/>
                </a:solidFill>
              </a:rPr>
              <a:t>mundo está caído</a:t>
            </a:r>
            <a:r>
              <a:rPr lang="en-US" altLang="en-US" sz="2000" dirty="0"/>
              <a:t>: </a:t>
            </a:r>
            <a:r>
              <a:rPr lang="en-US" altLang="en-US" sz="2000" dirty="0" err="1"/>
              <a:t>Imperfecciones</a:t>
            </a:r>
            <a:r>
              <a:rPr lang="en-US" altLang="en-US" sz="2000" dirty="0"/>
              <a:t> </a:t>
            </a:r>
            <a:r>
              <a:rPr lang="en-US" altLang="en-US" sz="2000" dirty="0" err="1" smtClean="0"/>
              <a:t>causadas</a:t>
            </a:r>
            <a:r>
              <a:rPr lang="en-US" altLang="en-US" sz="2000" dirty="0" smtClean="0"/>
              <a:t> </a:t>
            </a:r>
            <a:r>
              <a:rPr lang="en-US" altLang="en-US" sz="2000" dirty="0"/>
              <a:t>por el </a:t>
            </a:r>
            <a:r>
              <a:rPr lang="en-US" altLang="en-US" sz="2000" dirty="0" err="1" smtClean="0"/>
              <a:t>pecado</a:t>
            </a:r>
            <a:r>
              <a:rPr lang="en-US" altLang="en-US" sz="2000" dirty="0"/>
              <a:t>, </a:t>
            </a:r>
            <a:r>
              <a:rPr lang="en-US" altLang="en-US" sz="2000" dirty="0" err="1" smtClean="0"/>
              <a:t>bien</a:t>
            </a:r>
            <a:r>
              <a:rPr lang="en-US" altLang="en-US" sz="2000" dirty="0" smtClean="0"/>
              <a:t>/mal</a:t>
            </a:r>
            <a:r>
              <a:rPr lang="en-US" altLang="en-US" sz="2000" dirty="0"/>
              <a:t>.</a:t>
            </a:r>
          </a:p>
          <a:p>
            <a:pPr marL="739775" lvl="1" indent="-287338" algn="l" rtl="0">
              <a:spcBef>
                <a:spcPts val="0"/>
              </a:spcBef>
              <a:spcAft>
                <a:spcPts val="300"/>
              </a:spcAft>
              <a:buFontTx/>
              <a:buChar char="•"/>
              <a:defRPr/>
            </a:pPr>
            <a:r>
              <a:rPr lang="en-US" altLang="en-US" sz="2000" dirty="0"/>
              <a:t>La Biblia es </a:t>
            </a:r>
            <a:r>
              <a:rPr lang="en-US" altLang="en-US" sz="2000" dirty="0" smtClean="0"/>
              <a:t>un </a:t>
            </a:r>
            <a:r>
              <a:rPr lang="en-US" altLang="en-US" sz="2000" b="1" dirty="0" err="1">
                <a:solidFill>
                  <a:schemeClr val="accent2"/>
                </a:solidFill>
              </a:rPr>
              <a:t>r</a:t>
            </a:r>
            <a:r>
              <a:rPr lang="en-US" altLang="en-US" sz="2000" b="1" dirty="0" err="1" smtClean="0">
                <a:solidFill>
                  <a:schemeClr val="accent2"/>
                </a:solidFill>
              </a:rPr>
              <a:t>evelación</a:t>
            </a:r>
            <a:r>
              <a:rPr lang="en-US" altLang="en-US" sz="2000" b="1" dirty="0" smtClean="0">
                <a:solidFill>
                  <a:schemeClr val="accent2"/>
                </a:solidFill>
              </a:rPr>
              <a:t> </a:t>
            </a:r>
            <a:r>
              <a:rPr lang="en-US" altLang="en-US" sz="2000" b="1" dirty="0" err="1" smtClean="0">
                <a:solidFill>
                  <a:schemeClr val="accent2"/>
                </a:solidFill>
              </a:rPr>
              <a:t>proposicional</a:t>
            </a:r>
            <a:r>
              <a:rPr lang="en-US" altLang="en-US" sz="2000" b="1" dirty="0" smtClean="0">
                <a:solidFill>
                  <a:schemeClr val="accent2"/>
                </a:solidFill>
              </a:rPr>
              <a:t> </a:t>
            </a:r>
            <a:r>
              <a:rPr lang="en-US" altLang="en-US" sz="2000" dirty="0" smtClean="0"/>
              <a:t>de </a:t>
            </a:r>
            <a:r>
              <a:rPr lang="en-US" altLang="en-US" sz="2000" dirty="0"/>
              <a:t>Dios.</a:t>
            </a:r>
          </a:p>
          <a:p>
            <a:pPr marL="739775" lvl="1" indent="-287338" algn="l" rtl="0">
              <a:spcBef>
                <a:spcPts val="0"/>
              </a:spcBef>
              <a:spcAft>
                <a:spcPts val="300"/>
              </a:spcAft>
              <a:buFontTx/>
              <a:buChar char="•"/>
              <a:defRPr/>
            </a:pPr>
            <a:r>
              <a:rPr lang="en-US" altLang="en-US" sz="2000" b="1" dirty="0" err="1">
                <a:solidFill>
                  <a:schemeClr val="accent2"/>
                </a:solidFill>
              </a:rPr>
              <a:t>J</a:t>
            </a:r>
            <a:r>
              <a:rPr lang="en-US" altLang="en-US" sz="2000" b="1" dirty="0" err="1" smtClean="0">
                <a:solidFill>
                  <a:schemeClr val="accent2"/>
                </a:solidFill>
              </a:rPr>
              <a:t>esús</a:t>
            </a:r>
            <a:r>
              <a:rPr lang="en-US" altLang="en-US" sz="2000" b="1" dirty="0" smtClean="0">
                <a:solidFill>
                  <a:schemeClr val="accent2"/>
                </a:solidFill>
              </a:rPr>
              <a:t> </a:t>
            </a:r>
            <a:r>
              <a:rPr lang="en-US" altLang="en-US" sz="2000" b="1" dirty="0">
                <a:solidFill>
                  <a:schemeClr val="accent2"/>
                </a:solidFill>
              </a:rPr>
              <a:t>vino</a:t>
            </a:r>
            <a:r>
              <a:rPr lang="en-US" altLang="en-US" sz="2000" dirty="0"/>
              <a:t>—Dios en la </a:t>
            </a:r>
            <a:r>
              <a:rPr lang="en-US" altLang="en-US" sz="2000" dirty="0" smtClean="0"/>
              <a:t>carne—para </a:t>
            </a:r>
            <a:r>
              <a:rPr lang="en-US" altLang="en-US" sz="2000" b="1" dirty="0" err="1" smtClean="0">
                <a:solidFill>
                  <a:schemeClr val="accent2"/>
                </a:solidFill>
              </a:rPr>
              <a:t>redimir</a:t>
            </a:r>
            <a:r>
              <a:rPr lang="en-US" altLang="en-US" sz="2000" b="1" dirty="0" smtClean="0">
                <a:solidFill>
                  <a:schemeClr val="accent2"/>
                </a:solidFill>
              </a:rPr>
              <a:t> </a:t>
            </a:r>
            <a:r>
              <a:rPr lang="en-US" altLang="en-US" sz="2000" b="1" dirty="0">
                <a:solidFill>
                  <a:schemeClr val="accent2"/>
                </a:solidFill>
              </a:rPr>
              <a:t>del pecado</a:t>
            </a:r>
            <a:r>
              <a:rPr lang="en-US" altLang="en-US" sz="2000" dirty="0"/>
              <a:t>.</a:t>
            </a:r>
          </a:p>
          <a:p>
            <a:pPr marL="739775" lvl="1" indent="-287338" algn="l" rtl="0">
              <a:spcBef>
                <a:spcPts val="0"/>
              </a:spcBef>
              <a:spcAft>
                <a:spcPts val="300"/>
              </a:spcAft>
              <a:buFontTx/>
              <a:buChar char="•"/>
              <a:defRPr/>
            </a:pPr>
            <a:r>
              <a:rPr lang="en-US" altLang="en-US" sz="2000" b="1" dirty="0" smtClean="0">
                <a:solidFill>
                  <a:schemeClr val="accent2"/>
                </a:solidFill>
              </a:rPr>
              <a:t>El </a:t>
            </a:r>
            <a:r>
              <a:rPr lang="en-US" altLang="en-US" sz="2000" b="1" dirty="0">
                <a:solidFill>
                  <a:schemeClr val="accent2"/>
                </a:solidFill>
              </a:rPr>
              <a:t>universo es temporal</a:t>
            </a:r>
            <a:r>
              <a:rPr lang="en-US" altLang="en-US" sz="2000" dirty="0"/>
              <a:t>, esperando el juicio venidero.</a:t>
            </a:r>
          </a:p>
          <a:p>
            <a:pPr marL="457200" indent="-457200" algn="l" rtl="0">
              <a:spcBef>
                <a:spcPts val="0"/>
              </a:spcBef>
              <a:spcAft>
                <a:spcPts val="300"/>
              </a:spcAft>
              <a:buFontTx/>
              <a:buAutoNum type="arabicPeriod"/>
              <a:defRPr/>
            </a:pPr>
            <a:r>
              <a:rPr lang="en-US" altLang="en-US" sz="2400" b="1" dirty="0" err="1" smtClean="0">
                <a:solidFill>
                  <a:srgbClr val="FF0000"/>
                </a:solidFill>
              </a:rPr>
              <a:t>Alternativas</a:t>
            </a:r>
            <a:r>
              <a:rPr lang="en-US" altLang="en-US" sz="2400" b="1" dirty="0" smtClean="0">
                <a:solidFill>
                  <a:srgbClr val="FF0000"/>
                </a:solidFill>
              </a:rPr>
              <a:t> </a:t>
            </a:r>
            <a:r>
              <a:rPr lang="en-US" altLang="en-US" sz="2400" dirty="0" smtClean="0"/>
              <a:t>de </a:t>
            </a:r>
            <a:r>
              <a:rPr lang="en-US" altLang="en-US" sz="2400" dirty="0"/>
              <a:t>la </a:t>
            </a:r>
            <a:r>
              <a:rPr lang="en-US" altLang="en-US" sz="2400" dirty="0" err="1" smtClean="0"/>
              <a:t>cosmovisión</a:t>
            </a:r>
            <a:r>
              <a:rPr lang="en-US" altLang="en-US" sz="2400" dirty="0" smtClean="0"/>
              <a:t> </a:t>
            </a:r>
            <a:r>
              <a:rPr lang="en-US" altLang="en-US" sz="2400" dirty="0" err="1"/>
              <a:t>c</a:t>
            </a:r>
            <a:r>
              <a:rPr lang="en-US" altLang="en-US" sz="2400" dirty="0" err="1" smtClean="0"/>
              <a:t>ristiana</a:t>
            </a:r>
            <a:r>
              <a:rPr lang="en-US" altLang="en-US" sz="2400" dirty="0" smtClean="0"/>
              <a:t> </a:t>
            </a:r>
            <a:r>
              <a:rPr lang="en-US" altLang="en-US" sz="2400" dirty="0"/>
              <a:t>incluyen:</a:t>
            </a:r>
          </a:p>
          <a:p>
            <a:pPr marL="685800" lvl="1" indent="-342900" algn="l" rtl="0">
              <a:spcBef>
                <a:spcPts val="0"/>
              </a:spcBef>
              <a:spcAft>
                <a:spcPts val="300"/>
              </a:spcAft>
              <a:buFontTx/>
              <a:buAutoNum type="arabicPeriod"/>
              <a:defRPr/>
            </a:pPr>
            <a:r>
              <a:rPr lang="en-US" altLang="en-US" sz="2000" dirty="0" err="1" smtClean="0"/>
              <a:t>Ningún</a:t>
            </a:r>
            <a:r>
              <a:rPr lang="en-US" altLang="en-US" sz="2000" dirty="0" smtClean="0"/>
              <a:t> </a:t>
            </a:r>
            <a:r>
              <a:rPr lang="en-US" altLang="en-US" sz="2000" dirty="0"/>
              <a:t>Dios, Dios Impersonal, Dios Finito</a:t>
            </a:r>
          </a:p>
          <a:p>
            <a:pPr marL="685800" lvl="1" indent="-342900" algn="l" rtl="0">
              <a:spcBef>
                <a:spcPts val="0"/>
              </a:spcBef>
              <a:spcAft>
                <a:spcPts val="300"/>
              </a:spcAft>
              <a:buFontTx/>
              <a:buAutoNum type="arabicPeriod"/>
              <a:defRPr/>
            </a:pPr>
            <a:r>
              <a:rPr lang="en-US" altLang="en-US" sz="2000" dirty="0"/>
              <a:t>El hombre es sólo físico: sin </a:t>
            </a:r>
            <a:r>
              <a:rPr lang="en-US" altLang="en-US" sz="2000" dirty="0" smtClean="0"/>
              <a:t>la </a:t>
            </a:r>
            <a:r>
              <a:rPr lang="en-US" altLang="en-US" sz="2000" dirty="0" err="1" smtClean="0"/>
              <a:t>capacidad</a:t>
            </a:r>
            <a:r>
              <a:rPr lang="en-US" altLang="en-US" sz="2000" dirty="0" smtClean="0"/>
              <a:t> de </a:t>
            </a:r>
            <a:r>
              <a:rPr lang="en-US" altLang="en-US" sz="2000" dirty="0" err="1" smtClean="0"/>
              <a:t>elegir</a:t>
            </a:r>
            <a:r>
              <a:rPr lang="en-US" altLang="en-US" sz="2000" dirty="0" smtClean="0"/>
              <a:t>, </a:t>
            </a:r>
            <a:r>
              <a:rPr lang="en-US" altLang="en-US" sz="2000" dirty="0"/>
              <a:t>conciencia, </a:t>
            </a:r>
            <a:r>
              <a:rPr lang="en-US" altLang="en-US" sz="2000" dirty="0" err="1" smtClean="0"/>
              <a:t>ni</a:t>
            </a:r>
            <a:r>
              <a:rPr lang="en-US" altLang="en-US" sz="2000" dirty="0" smtClean="0"/>
              <a:t> </a:t>
            </a:r>
            <a:r>
              <a:rPr lang="en-US" altLang="en-US" sz="2000" dirty="0" err="1" smtClean="0"/>
              <a:t>responsabilidad</a:t>
            </a:r>
            <a:endParaRPr lang="en-US" altLang="en-US" sz="2000" dirty="0"/>
          </a:p>
          <a:p>
            <a:pPr marL="685800" lvl="1" indent="-342900" algn="l" rtl="0">
              <a:spcBef>
                <a:spcPts val="0"/>
              </a:spcBef>
              <a:spcAft>
                <a:spcPts val="300"/>
              </a:spcAft>
              <a:buFontTx/>
              <a:buAutoNum type="arabicPeriod"/>
              <a:defRPr/>
            </a:pPr>
            <a:r>
              <a:rPr lang="en-US" altLang="en-US" sz="2000" dirty="0"/>
              <a:t>El mundo es lo 'mejor/peor' que podría ser.</a:t>
            </a:r>
          </a:p>
          <a:p>
            <a:pPr marL="685800" lvl="1" indent="-342900" algn="l" rtl="0">
              <a:spcBef>
                <a:spcPts val="0"/>
              </a:spcBef>
              <a:spcAft>
                <a:spcPts val="300"/>
              </a:spcAft>
              <a:buFontTx/>
              <a:buAutoNum type="arabicPeriod"/>
              <a:defRPr/>
            </a:pPr>
            <a:r>
              <a:rPr lang="en-US" altLang="en-US" sz="2000" dirty="0"/>
              <a:t>La verdad solo se determina subjetivamente (especialmente en teología)</a:t>
            </a:r>
          </a:p>
          <a:p>
            <a:pPr marL="685800" lvl="1" indent="-342900" algn="l" rtl="0">
              <a:spcBef>
                <a:spcPts val="0"/>
              </a:spcBef>
              <a:spcAft>
                <a:spcPts val="300"/>
              </a:spcAft>
              <a:buFontTx/>
              <a:buAutoNum type="arabicPeriod"/>
              <a:defRPr/>
            </a:pPr>
            <a:r>
              <a:rPr lang="en-US" altLang="en-US" sz="2000" dirty="0"/>
              <a:t>Jesús es solo idea, o mito, o solo hombre, sin milagros</a:t>
            </a:r>
          </a:p>
          <a:p>
            <a:pPr marL="685800" lvl="1" indent="-342900" algn="l" rtl="0">
              <a:spcBef>
                <a:spcPts val="0"/>
              </a:spcBef>
              <a:spcAft>
                <a:spcPts val="300"/>
              </a:spcAft>
              <a:buFontTx/>
              <a:buAutoNum type="arabicPeriod"/>
              <a:defRPr/>
            </a:pPr>
            <a:r>
              <a:rPr lang="en-US" altLang="en-US" sz="2000" dirty="0"/>
              <a:t>El universo es eterno, amoral, sin resolución de imperfecciones.</a:t>
            </a:r>
          </a:p>
          <a:p>
            <a:pPr marL="457200" indent="-457200" algn="l" rtl="0">
              <a:spcBef>
                <a:spcPts val="0"/>
              </a:spcBef>
              <a:spcAft>
                <a:spcPts val="300"/>
              </a:spcAft>
              <a:buFontTx/>
              <a:buAutoNum type="arabicPeriod"/>
              <a:defRPr/>
            </a:pPr>
            <a:r>
              <a:rPr lang="en-US" altLang="en-US" sz="2400" dirty="0"/>
              <a:t>Las diferencias de </a:t>
            </a:r>
            <a:r>
              <a:rPr lang="en-US" altLang="en-US" sz="2400" dirty="0" err="1" smtClean="0"/>
              <a:t>cosmovisión</a:t>
            </a:r>
            <a:r>
              <a:rPr lang="en-US" altLang="en-US" sz="2400" dirty="0" smtClean="0"/>
              <a:t> </a:t>
            </a:r>
            <a:r>
              <a:rPr lang="en-US" altLang="en-US" sz="2400" dirty="0" err="1" smtClean="0"/>
              <a:t>crean</a:t>
            </a:r>
            <a:r>
              <a:rPr lang="en-US" altLang="en-US" sz="2400" dirty="0" smtClean="0"/>
              <a:t> </a:t>
            </a:r>
            <a:r>
              <a:rPr lang="en-US" altLang="en-US" sz="2400" b="1" dirty="0" err="1" smtClean="0">
                <a:solidFill>
                  <a:srgbClr val="FF0000"/>
                </a:solidFill>
              </a:rPr>
              <a:t>conflicto</a:t>
            </a:r>
            <a:r>
              <a:rPr lang="en-US" altLang="en-US" sz="2400" b="1" dirty="0">
                <a:solidFill>
                  <a:srgbClr val="FF0000"/>
                </a:solidFill>
              </a:rPr>
              <a:t>.</a:t>
            </a:r>
            <a:endParaRPr lang="en-US" altLang="en-US" sz="2400" dirty="0"/>
          </a:p>
        </p:txBody>
      </p:sp>
      <p:sp>
        <p:nvSpPr>
          <p:cNvPr id="55301" name="AutoShape 4">
            <a:hlinkClick r:id="rId2" action="ppaction://hlinksldjump" highlightClick="1"/>
          </p:cNvPr>
          <p:cNvSpPr>
            <a:spLocks noChangeArrowheads="1"/>
          </p:cNvSpPr>
          <p:nvPr/>
        </p:nvSpPr>
        <p:spPr bwMode="auto">
          <a:xfrm>
            <a:off x="8258175" y="1336676"/>
            <a:ext cx="609600" cy="34925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55302" name="AutoShape 5">
            <a:hlinkClick r:id="rId3" action="ppaction://hlinksldjump" highlightClick="1"/>
          </p:cNvPr>
          <p:cNvSpPr>
            <a:spLocks noChangeArrowheads="1"/>
          </p:cNvSpPr>
          <p:nvPr/>
        </p:nvSpPr>
        <p:spPr bwMode="auto">
          <a:xfrm>
            <a:off x="0" y="0"/>
            <a:ext cx="1993900" cy="3302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5530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3C5827C-B0D6-4113-BB3E-68022E797B49}" type="slidenum">
              <a:rPr lang="en-US" altLang="en-US" sz="1400"/>
              <a:pPr algn="l" rtl="0">
                <a:spcBef>
                  <a:spcPct val="0"/>
                </a:spcBef>
                <a:buFontTx/>
                <a:buNone/>
              </a:pPr>
              <a:t>35</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up)">
                                      <p:cBhvr>
                                        <p:cTn id="7" dur="500"/>
                                        <p:tgtEl>
                                          <p:spTgt spid="1126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wipe(up)">
                                      <p:cBhvr>
                                        <p:cTn id="10" dur="500"/>
                                        <p:tgtEl>
                                          <p:spTgt spid="1126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wipe(up)">
                                      <p:cBhvr>
                                        <p:cTn id="13" dur="500"/>
                                        <p:tgtEl>
                                          <p:spTgt spid="1126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wipe(up)">
                                      <p:cBhvr>
                                        <p:cTn id="16" dur="500"/>
                                        <p:tgtEl>
                                          <p:spTgt spid="1126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wipe(up)">
                                      <p:cBhvr>
                                        <p:cTn id="19" dur="500"/>
                                        <p:tgtEl>
                                          <p:spTgt spid="11267">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wipe(up)">
                                      <p:cBhvr>
                                        <p:cTn id="22" dur="500"/>
                                        <p:tgtEl>
                                          <p:spTgt spid="11267">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wipe(up)">
                                      <p:cBhvr>
                                        <p:cTn id="25" dur="500"/>
                                        <p:tgtEl>
                                          <p:spTgt spid="11267">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267">
                                            <p:txEl>
                                              <p:pRg st="7" end="7"/>
                                            </p:txEl>
                                          </p:spTgt>
                                        </p:tgtEl>
                                        <p:attrNameLst>
                                          <p:attrName>style.visibility</p:attrName>
                                        </p:attrNameLst>
                                      </p:cBhvr>
                                      <p:to>
                                        <p:strVal val="visible"/>
                                      </p:to>
                                    </p:set>
                                    <p:animEffect transition="in" filter="wipe(up)">
                                      <p:cBhvr>
                                        <p:cTn id="28" dur="500"/>
                                        <p:tgtEl>
                                          <p:spTgt spid="11267">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Effect transition="in" filter="wipe(up)">
                                      <p:cBhvr>
                                        <p:cTn id="33" dur="500"/>
                                        <p:tgtEl>
                                          <p:spTgt spid="11267">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267">
                                            <p:txEl>
                                              <p:pRg st="9" end="9"/>
                                            </p:txEl>
                                          </p:spTgt>
                                        </p:tgtEl>
                                        <p:attrNameLst>
                                          <p:attrName>style.visibility</p:attrName>
                                        </p:attrNameLst>
                                      </p:cBhvr>
                                      <p:to>
                                        <p:strVal val="visible"/>
                                      </p:to>
                                    </p:set>
                                    <p:animEffect transition="in" filter="wipe(up)">
                                      <p:cBhvr>
                                        <p:cTn id="36" dur="500"/>
                                        <p:tgtEl>
                                          <p:spTgt spid="11267">
                                            <p:txEl>
                                              <p:pRg st="9" end="9"/>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267">
                                            <p:txEl>
                                              <p:pRg st="10" end="10"/>
                                            </p:txEl>
                                          </p:spTgt>
                                        </p:tgtEl>
                                        <p:attrNameLst>
                                          <p:attrName>style.visibility</p:attrName>
                                        </p:attrNameLst>
                                      </p:cBhvr>
                                      <p:to>
                                        <p:strVal val="visible"/>
                                      </p:to>
                                    </p:set>
                                    <p:animEffect transition="in" filter="wipe(up)">
                                      <p:cBhvr>
                                        <p:cTn id="39" dur="500"/>
                                        <p:tgtEl>
                                          <p:spTgt spid="11267">
                                            <p:txEl>
                                              <p:pRg st="10" end="10"/>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267">
                                            <p:txEl>
                                              <p:pRg st="11" end="11"/>
                                            </p:txEl>
                                          </p:spTgt>
                                        </p:tgtEl>
                                        <p:attrNameLst>
                                          <p:attrName>style.visibility</p:attrName>
                                        </p:attrNameLst>
                                      </p:cBhvr>
                                      <p:to>
                                        <p:strVal val="visible"/>
                                      </p:to>
                                    </p:set>
                                    <p:animEffect transition="in" filter="wipe(up)">
                                      <p:cBhvr>
                                        <p:cTn id="42" dur="500"/>
                                        <p:tgtEl>
                                          <p:spTgt spid="11267">
                                            <p:txEl>
                                              <p:pRg st="11" end="11"/>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267">
                                            <p:txEl>
                                              <p:pRg st="12" end="12"/>
                                            </p:txEl>
                                          </p:spTgt>
                                        </p:tgtEl>
                                        <p:attrNameLst>
                                          <p:attrName>style.visibility</p:attrName>
                                        </p:attrNameLst>
                                      </p:cBhvr>
                                      <p:to>
                                        <p:strVal val="visible"/>
                                      </p:to>
                                    </p:set>
                                    <p:animEffect transition="in" filter="wipe(up)">
                                      <p:cBhvr>
                                        <p:cTn id="45" dur="500"/>
                                        <p:tgtEl>
                                          <p:spTgt spid="11267">
                                            <p:txEl>
                                              <p:pRg st="12" end="12"/>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1267">
                                            <p:txEl>
                                              <p:pRg st="13" end="13"/>
                                            </p:txEl>
                                          </p:spTgt>
                                        </p:tgtEl>
                                        <p:attrNameLst>
                                          <p:attrName>style.visibility</p:attrName>
                                        </p:attrNameLst>
                                      </p:cBhvr>
                                      <p:to>
                                        <p:strVal val="visible"/>
                                      </p:to>
                                    </p:set>
                                    <p:animEffect transition="in" filter="wipe(up)">
                                      <p:cBhvr>
                                        <p:cTn id="48" dur="500"/>
                                        <p:tgtEl>
                                          <p:spTgt spid="11267">
                                            <p:txEl>
                                              <p:pRg st="13" end="13"/>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267">
                                            <p:txEl>
                                              <p:pRg st="14" end="14"/>
                                            </p:txEl>
                                          </p:spTgt>
                                        </p:tgtEl>
                                        <p:attrNameLst>
                                          <p:attrName>style.visibility</p:attrName>
                                        </p:attrNameLst>
                                      </p:cBhvr>
                                      <p:to>
                                        <p:strVal val="visible"/>
                                      </p:to>
                                    </p:set>
                                    <p:animEffect transition="in" filter="wipe(up)">
                                      <p:cBhvr>
                                        <p:cTn id="51" dur="500"/>
                                        <p:tgtEl>
                                          <p:spTgt spid="11267">
                                            <p:txEl>
                                              <p:pRg st="14" end="1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1267">
                                            <p:txEl>
                                              <p:pRg st="15" end="15"/>
                                            </p:txEl>
                                          </p:spTgt>
                                        </p:tgtEl>
                                        <p:attrNameLst>
                                          <p:attrName>style.visibility</p:attrName>
                                        </p:attrNameLst>
                                      </p:cBhvr>
                                      <p:to>
                                        <p:strVal val="visible"/>
                                      </p:to>
                                    </p:set>
                                    <p:animEffect transition="in" filter="wipe(up)">
                                      <p:cBhvr>
                                        <p:cTn id="56" dur="500"/>
                                        <p:tgtEl>
                                          <p:spTgt spid="1126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0050"/>
            <a:ext cx="7772400" cy="609600"/>
          </a:xfrm>
        </p:spPr>
        <p:txBody>
          <a:bodyPr/>
          <a:lstStyle/>
          <a:p>
            <a:pPr rtl="0">
              <a:defRPr/>
            </a:pPr>
            <a:r>
              <a:rPr lang="en-US" dirty="0"/>
              <a:t>Objetivos del curso</a:t>
            </a:r>
          </a:p>
        </p:txBody>
      </p:sp>
      <p:sp>
        <p:nvSpPr>
          <p:cNvPr id="3" name="Content Placeholder 2"/>
          <p:cNvSpPr>
            <a:spLocks noGrp="1" noChangeArrowheads="1"/>
          </p:cNvSpPr>
          <p:nvPr>
            <p:ph idx="1"/>
          </p:nvPr>
        </p:nvSpPr>
        <p:spPr>
          <a:xfrm>
            <a:off x="149225" y="1460500"/>
            <a:ext cx="8845550" cy="4394200"/>
          </a:xfrm>
        </p:spPr>
        <p:txBody>
          <a:bodyPr/>
          <a:lstStyle/>
          <a:p>
            <a:pPr marL="514350" indent="-514350">
              <a:spcBef>
                <a:spcPct val="0"/>
              </a:spcBef>
              <a:spcAft>
                <a:spcPts val="1800"/>
              </a:spcAft>
              <a:buFont typeface="Verdana" panose="020B0604030504040204" pitchFamily="34" charset="0"/>
              <a:buAutoNum type="arabicPeriod"/>
            </a:pPr>
            <a:r>
              <a:rPr lang="es-ES" altLang="en-US" b="1" dirty="0" smtClean="0"/>
              <a:t>Establecer </a:t>
            </a:r>
            <a:r>
              <a:rPr lang="es-ES" altLang="en-US" b="1" dirty="0"/>
              <a:t>principios por los cuales todos los sucesos de la vida deben ser evaluados.</a:t>
            </a:r>
          </a:p>
          <a:p>
            <a:pPr marL="514350" indent="-514350">
              <a:spcBef>
                <a:spcPct val="0"/>
              </a:spcBef>
              <a:spcAft>
                <a:spcPts val="1800"/>
              </a:spcAft>
              <a:buFont typeface="Verdana" panose="020B0604030504040204" pitchFamily="34" charset="0"/>
              <a:buAutoNum type="arabicPeriod"/>
            </a:pPr>
            <a:r>
              <a:rPr lang="es-ES" altLang="en-US" b="1" dirty="0" smtClean="0"/>
              <a:t>Examinar </a:t>
            </a:r>
            <a:r>
              <a:rPr lang="es-ES" altLang="en-US" b="1" dirty="0"/>
              <a:t>ejemplos de problemas públicos y sucesos de la vida y determinar los valores, interpretaciones, emociones y decisiones que son consistentes con una cosmovisión cristiana.</a:t>
            </a:r>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17413"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05E089B-083E-4060-B723-F41E9EAD3F42}" type="slidenum">
              <a:rPr lang="en-US" altLang="en-US" sz="1400"/>
              <a:pPr algn="l" rtl="0">
                <a:spcBef>
                  <a:spcPct val="0"/>
                </a:spcBef>
                <a:buFontTx/>
                <a:buNone/>
              </a:pPr>
              <a:t>36</a:t>
            </a:fld>
            <a:endParaRPr lang="en-US" altLang="en-US" sz="1400" dirty="0"/>
          </a:p>
        </p:txBody>
      </p:sp>
    </p:spTree>
    <p:extLst>
      <p:ext uri="{BB962C8B-B14F-4D97-AF65-F5344CB8AC3E}">
        <p14:creationId xmlns:p14="http://schemas.microsoft.com/office/powerpoint/2010/main" val="1892936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0359"/>
            <a:ext cx="7772400" cy="609600"/>
          </a:xfrm>
        </p:spPr>
        <p:txBody>
          <a:bodyPr/>
          <a:lstStyle/>
          <a:p>
            <a:pPr rtl="0">
              <a:defRPr/>
            </a:pPr>
            <a:r>
              <a:rPr lang="en-US" sz="2400" dirty="0" err="1" smtClean="0"/>
              <a:t>Calendario</a:t>
            </a:r>
            <a:r>
              <a:rPr lang="en-US" sz="2400" dirty="0" smtClean="0"/>
              <a:t> </a:t>
            </a:r>
            <a:r>
              <a:rPr lang="en-US" sz="2400" dirty="0"/>
              <a:t>de clases - Primavera 2020</a:t>
            </a:r>
          </a:p>
        </p:txBody>
      </p:sp>
      <p:graphicFrame>
        <p:nvGraphicFramePr>
          <p:cNvPr id="5" name="Table 4"/>
          <p:cNvGraphicFramePr>
            <a:graphicFrameLocks noGrp="1"/>
          </p:cNvGraphicFramePr>
          <p:nvPr>
            <p:extLst/>
          </p:nvPr>
        </p:nvGraphicFramePr>
        <p:xfrm>
          <a:off x="442913" y="1077913"/>
          <a:ext cx="8258175" cy="5299079"/>
        </p:xfrm>
        <a:graphic>
          <a:graphicData uri="http://schemas.openxmlformats.org/drawingml/2006/table">
            <a:tbl>
              <a:tblPr firstRow="1" firstCol="1" bandRow="1"/>
              <a:tblGrid>
                <a:gridCol w="2158773"/>
                <a:gridCol w="6099402"/>
              </a:tblGrid>
              <a:tr h="511991">
                <a:tc>
                  <a:txBody>
                    <a:bodyPr/>
                    <a:lstStyle/>
                    <a:p>
                      <a:pPr marL="0" marR="0" algn="ctr" rtl="0">
                        <a:spcBef>
                          <a:spcPts val="0"/>
                        </a:spcBef>
                        <a:spcAft>
                          <a:spcPts val="0"/>
                        </a:spcAft>
                      </a:pPr>
                      <a:r>
                        <a:rPr lang="en-US" sz="2000" b="1" dirty="0">
                          <a:solidFill>
                            <a:srgbClr val="1F497D"/>
                          </a:solidFill>
                          <a:effectLst/>
                          <a:latin typeface="Calibri"/>
                          <a:ea typeface="Calibri"/>
                        </a:rPr>
                        <a:t>Fecha</a:t>
                      </a:r>
                      <a:endParaRPr lang="en-US" sz="2400" b="1" dirty="0">
                        <a:effectLst/>
                        <a:latin typeface="Times New Roman"/>
                        <a:ea typeface="Calibri"/>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spcBef>
                          <a:spcPts val="0"/>
                        </a:spcBef>
                        <a:spcAft>
                          <a:spcPts val="0"/>
                        </a:spcAft>
                      </a:pPr>
                      <a:r>
                        <a:rPr lang="en-US" sz="2000" b="1" dirty="0">
                          <a:solidFill>
                            <a:srgbClr val="1F497D"/>
                          </a:solidFill>
                          <a:effectLst/>
                          <a:latin typeface="Calibri"/>
                          <a:ea typeface="Calibri"/>
                        </a:rPr>
                        <a:t>Título de la lección</a:t>
                      </a:r>
                      <a:endParaRPr lang="en-US" sz="2400" b="1" dirty="0">
                        <a:effectLst/>
                        <a:latin typeface="Times New Roman"/>
                        <a:ea typeface="Calibri"/>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30 de marzo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 – Principios </a:t>
                      </a:r>
                      <a:r>
                        <a:rPr lang="en-US" sz="2800" b="1" kern="1200" dirty="0" err="1"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básicos</a:t>
                      </a:r>
                      <a:endParaRPr lang="en-US" sz="28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6 de abril</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2 – La verdad y el conocimiento</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13 de abril</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3 – El hombre y lo sobrenatural</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20 de abril</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4 – El bien y el mal (en sentido moral)</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27 </a:t>
                      </a:r>
                      <a:r>
                        <a:rPr lang="en-US" sz="2800" kern="1200" dirty="0"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de</a:t>
                      </a:r>
                      <a:r>
                        <a:rPr lang="en-US" sz="2800" kern="1200" baseline="0" dirty="0"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r>
                        <a:rPr lang="en-US" sz="2800" kern="1200" baseline="0" dirty="0" err="1" smtClean="0">
                          <a:solidFill>
                            <a:srgbClr val="1F497D"/>
                          </a:solidFill>
                          <a:effectLst/>
                          <a:latin typeface="Calibri" panose="020F0502020204030204" pitchFamily="34" charset="0"/>
                          <a:ea typeface="Calibri" panose="020F0502020204030204" pitchFamily="34" charset="0"/>
                          <a:cs typeface="Arial" panose="020B0604020202020204" pitchFamily="34" charset="0"/>
                        </a:rPr>
                        <a:t>abril</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5 – El gobierno</a:t>
                      </a:r>
                      <a:endParaRPr lang="en-US" sz="28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4 de mayo</a:t>
                      </a:r>
                      <a:endParaRPr lang="en-US" sz="160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8 – La ciencia y la tecnología</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11 de mayo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a:solidFill>
                            <a:srgbClr val="1F497D"/>
                          </a:solidFill>
                          <a:effectLst/>
                          <a:latin typeface="Calibri" panose="020F0502020204030204" pitchFamily="34" charset="0"/>
                          <a:ea typeface="Calibri" panose="020F0502020204030204" pitchFamily="34" charset="0"/>
                          <a:cs typeface="Arial" panose="020B0604020202020204" pitchFamily="34" charset="0"/>
                        </a:rPr>
                        <a:t>9 – La naturaleza y el medio ambiente</a:t>
                      </a:r>
                      <a:endParaRPr lang="en-US" sz="280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6">
                <a:tc>
                  <a:txBody>
                    <a:bodyPr/>
                    <a:lstStyle/>
                    <a:p>
                      <a:pPr marL="0" marR="0" algn="l" rtl="0">
                        <a:spcBef>
                          <a:spcPts val="0"/>
                        </a:spcBef>
                        <a:spcAft>
                          <a:spcPts val="0"/>
                        </a:spcAft>
                      </a:pPr>
                      <a:r>
                        <a:rPr lang="en-US" sz="2800"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18 de mayo</a:t>
                      </a:r>
                      <a:endParaRPr lang="en-US" sz="1600" dirty="0">
                        <a:effectLst/>
                        <a:latin typeface="Times New Roman" panose="02020603050405020304" pitchFamily="18" charset="0"/>
                        <a:ea typeface="Times New Roman" panose="02020603050405020304" pitchFamily="18" charset="0"/>
                      </a:endParaRPr>
                    </a:p>
                  </a:txBody>
                  <a:tcPr marL="68589" marR="68589"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2800" b="1" kern="1200" dirty="0">
                          <a:solidFill>
                            <a:srgbClr val="1F497D"/>
                          </a:solidFill>
                          <a:effectLst/>
                          <a:latin typeface="Calibri" panose="020F0502020204030204" pitchFamily="34" charset="0"/>
                          <a:ea typeface="Calibri" panose="020F0502020204030204" pitchFamily="34" charset="0"/>
                          <a:cs typeface="Arial" panose="020B0604020202020204" pitchFamily="34" charset="0"/>
                        </a:rPr>
                        <a:t>11 – El arte y la cultura</a:t>
                      </a:r>
                      <a:endParaRPr lang="en-US" sz="2800" dirty="0">
                        <a:effectLst/>
                        <a:latin typeface="Times New Roman" panose="02020603050405020304" pitchFamily="18" charset="0"/>
                        <a:ea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6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D83632D-41FA-47B6-8551-8F9FBAA18B13}" type="slidenum">
              <a:rPr lang="en-US" altLang="en-US" sz="1400"/>
              <a:pPr algn="l" rtl="0">
                <a:spcBef>
                  <a:spcPct val="0"/>
                </a:spcBef>
                <a:buFontTx/>
                <a:buNone/>
              </a:pPr>
              <a:t>37</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431011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p:cNvSpPr>
            <a:spLocks noChangeArrowheads="1"/>
          </p:cNvSpPr>
          <p:nvPr/>
        </p:nvSpPr>
        <p:spPr bwMode="auto">
          <a:xfrm>
            <a:off x="1143000" y="1143000"/>
            <a:ext cx="5334000" cy="43542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a:t>
            </a:r>
            <a:r>
              <a:rPr lang="en-US" altLang="en-US" sz="2300" dirty="0" err="1">
                <a:solidFill>
                  <a:schemeClr val="bg2"/>
                </a:solidFill>
                <a:cs typeface="Times New Roman" panose="02020603050405020304" pitchFamily="18" charset="0"/>
              </a:rPr>
              <a:t>historia</a:t>
            </a:r>
            <a:r>
              <a:rPr lang="en-US" altLang="en-US" sz="2300" dirty="0">
                <a:solidFill>
                  <a:schemeClr val="bg2"/>
                </a:solidFill>
                <a:cs typeface="Times New Roman" panose="02020603050405020304" pitchFamily="18" charset="0"/>
              </a:rPr>
              <a:t>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a:t>
            </a:r>
            <a:r>
              <a:rPr lang="en-US" altLang="en-US" sz="2300" dirty="0" err="1">
                <a:solidFill>
                  <a:schemeClr val="bg2"/>
                </a:solidFill>
                <a:cs typeface="Times New Roman" panose="02020603050405020304" pitchFamily="18" charset="0"/>
              </a:rPr>
              <a:t>historia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38</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1984776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64600" cy="609600"/>
          </a:xfrm>
        </p:spPr>
        <p:txBody>
          <a:bodyPr/>
          <a:lstStyle/>
          <a:p>
            <a:pPr rtl="0">
              <a:defRPr/>
            </a:pPr>
            <a:r>
              <a:rPr lang="en-US" sz="2800" dirty="0" err="1" smtClean="0"/>
              <a:t>Preguntas</a:t>
            </a:r>
            <a:r>
              <a:rPr lang="en-US" sz="2800" dirty="0" smtClean="0"/>
              <a:t> para la </a:t>
            </a:r>
            <a:r>
              <a:rPr lang="en-US" sz="2800" dirty="0" err="1" smtClean="0"/>
              <a:t>dama</a:t>
            </a:r>
            <a:r>
              <a:rPr lang="en-US" sz="2800" dirty="0" smtClean="0"/>
              <a:t> </a:t>
            </a:r>
            <a:r>
              <a:rPr lang="en-US" sz="2800" dirty="0" err="1" smtClean="0"/>
              <a:t>en</a:t>
            </a:r>
            <a:r>
              <a:rPr lang="en-US" sz="2800" dirty="0" smtClean="0"/>
              <a:t> </a:t>
            </a:r>
            <a:r>
              <a:rPr lang="en-US" sz="2800" dirty="0" err="1" smtClean="0"/>
              <a:t>una</a:t>
            </a:r>
            <a:r>
              <a:rPr lang="en-US" sz="2800" dirty="0" smtClean="0"/>
              <a:t> </a:t>
            </a:r>
            <a:r>
              <a:rPr lang="en-US" sz="2800" dirty="0" err="1" smtClean="0"/>
              <a:t>camiseta</a:t>
            </a:r>
            <a:endParaRPr lang="en-US" sz="2800" dirty="0"/>
          </a:p>
        </p:txBody>
      </p:sp>
      <p:sp>
        <p:nvSpPr>
          <p:cNvPr id="3" name="Content Placeholder 2"/>
          <p:cNvSpPr>
            <a:spLocks noGrp="1"/>
          </p:cNvSpPr>
          <p:nvPr>
            <p:ph idx="1"/>
          </p:nvPr>
        </p:nvSpPr>
        <p:spPr>
          <a:xfrm>
            <a:off x="152400" y="609600"/>
            <a:ext cx="8991600" cy="6083300"/>
          </a:xfrm>
        </p:spPr>
        <p:txBody>
          <a:bodyPr>
            <a:normAutofit fontScale="92500" lnSpcReduction="20000"/>
          </a:bodyPr>
          <a:lstStyle/>
          <a:p>
            <a:pPr marL="457200" indent="-457200" algn="l" rtl="0">
              <a:spcBef>
                <a:spcPts val="0"/>
              </a:spcBef>
              <a:buFont typeface="+mj-lt"/>
              <a:buAutoNum type="arabicPeriod"/>
              <a:defRPr/>
            </a:pPr>
            <a:r>
              <a:rPr lang="en-US" dirty="0"/>
              <a:t>¿Cree </a:t>
            </a:r>
            <a:r>
              <a:rPr lang="en-US" dirty="0" err="1" smtClean="0"/>
              <a:t>ella</a:t>
            </a:r>
            <a:r>
              <a:rPr lang="en-US" dirty="0" smtClean="0"/>
              <a:t> </a:t>
            </a:r>
            <a:r>
              <a:rPr lang="en-US" dirty="0" err="1" smtClean="0"/>
              <a:t>en</a:t>
            </a:r>
            <a:r>
              <a:rPr lang="en-US" dirty="0" smtClean="0"/>
              <a:t> </a:t>
            </a:r>
            <a:r>
              <a:rPr lang="en-US" dirty="0"/>
              <a:t>la verdad absoluta [proposicional] en las disciplinas de la ciencia y la historia?</a:t>
            </a:r>
          </a:p>
          <a:p>
            <a:pPr marL="914400" lvl="1" indent="-457200" algn="l" rtl="0">
              <a:spcBef>
                <a:spcPts val="0"/>
              </a:spcBef>
              <a:buFont typeface="+mj-lt"/>
              <a:buAutoNum type="alphaLcPeriod"/>
              <a:defRPr/>
            </a:pPr>
            <a:r>
              <a:rPr lang="en-US" dirty="0" smtClean="0"/>
              <a:t>¿</a:t>
            </a:r>
            <a:r>
              <a:rPr lang="en-US" dirty="0" err="1" smtClean="0"/>
              <a:t>Diría</a:t>
            </a:r>
            <a:r>
              <a:rPr lang="en-US" dirty="0" smtClean="0"/>
              <a:t> </a:t>
            </a:r>
            <a:r>
              <a:rPr lang="en-US" dirty="0" err="1" smtClean="0"/>
              <a:t>ella</a:t>
            </a:r>
            <a:r>
              <a:rPr lang="en-US" dirty="0" smtClean="0"/>
              <a:t> que </a:t>
            </a:r>
            <a:r>
              <a:rPr lang="en-US" dirty="0" err="1" smtClean="0"/>
              <a:t>estás</a:t>
            </a:r>
            <a:r>
              <a:rPr lang="en-US" dirty="0" smtClean="0"/>
              <a:t> </a:t>
            </a:r>
            <a:r>
              <a:rPr lang="en-US" dirty="0" err="1" smtClean="0"/>
              <a:t>equivocado</a:t>
            </a:r>
            <a:r>
              <a:rPr lang="en-US" dirty="0" smtClean="0"/>
              <a:t> </a:t>
            </a:r>
            <a:r>
              <a:rPr lang="en-US" dirty="0" err="1" smtClean="0"/>
              <a:t>si</a:t>
            </a:r>
            <a:r>
              <a:rPr lang="en-US" dirty="0" smtClean="0"/>
              <a:t> </a:t>
            </a:r>
            <a:r>
              <a:rPr lang="en-US" dirty="0" err="1"/>
              <a:t>creyeras</a:t>
            </a:r>
            <a:r>
              <a:rPr lang="en-US" dirty="0"/>
              <a:t> </a:t>
            </a:r>
            <a:r>
              <a:rPr lang="en-US" dirty="0" err="1" smtClean="0"/>
              <a:t>otra</a:t>
            </a:r>
            <a:r>
              <a:rPr lang="en-US" dirty="0" smtClean="0"/>
              <a:t> </a:t>
            </a:r>
            <a:r>
              <a:rPr lang="en-US" dirty="0" err="1" smtClean="0"/>
              <a:t>cosa</a:t>
            </a:r>
            <a:r>
              <a:rPr lang="en-US" dirty="0" smtClean="0"/>
              <a:t>?</a:t>
            </a:r>
            <a:endParaRPr lang="en-US" dirty="0"/>
          </a:p>
          <a:p>
            <a:pPr marL="914400" lvl="1" indent="-457200" algn="l" rtl="0">
              <a:spcBef>
                <a:spcPts val="0"/>
              </a:spcBef>
              <a:buFont typeface="+mj-lt"/>
              <a:buAutoNum type="alphaLcPeriod"/>
              <a:defRPr/>
            </a:pPr>
            <a:r>
              <a:rPr lang="en-US" dirty="0"/>
              <a:t>¿Cree ella que el conocimiento humano es estable e inmutable?</a:t>
            </a:r>
          </a:p>
          <a:p>
            <a:pPr marL="457200" indent="-457200" algn="l" rtl="0">
              <a:spcBef>
                <a:spcPts val="600"/>
              </a:spcBef>
              <a:buFont typeface="+mj-lt"/>
              <a:buAutoNum type="arabicPeriod"/>
              <a:defRPr/>
            </a:pPr>
            <a:r>
              <a:rPr lang="en-US" dirty="0"/>
              <a:t>¿</a:t>
            </a:r>
            <a:r>
              <a:rPr lang="en-US" dirty="0" err="1"/>
              <a:t>Cuáles</a:t>
            </a:r>
            <a:r>
              <a:rPr lang="en-US" dirty="0"/>
              <a:t> </a:t>
            </a:r>
            <a:r>
              <a:rPr lang="en-US" dirty="0" err="1" smtClean="0"/>
              <a:t>cree</a:t>
            </a:r>
            <a:r>
              <a:rPr lang="en-US" dirty="0" smtClean="0"/>
              <a:t> </a:t>
            </a:r>
            <a:r>
              <a:rPr lang="en-US" dirty="0" err="1" smtClean="0"/>
              <a:t>usted</a:t>
            </a:r>
            <a:r>
              <a:rPr lang="en-US" dirty="0" smtClean="0"/>
              <a:t> </a:t>
            </a:r>
            <a:r>
              <a:rPr lang="en-US" dirty="0"/>
              <a:t>que podrían </a:t>
            </a:r>
            <a:r>
              <a:rPr lang="en-US" dirty="0" err="1"/>
              <a:t>ser</a:t>
            </a:r>
            <a:r>
              <a:rPr lang="en-US" dirty="0"/>
              <a:t> </a:t>
            </a:r>
            <a:r>
              <a:rPr lang="en-US" dirty="0" smtClean="0"/>
              <a:t>las </a:t>
            </a:r>
            <a:r>
              <a:rPr lang="en-US" dirty="0" err="1"/>
              <a:t>creencias</a:t>
            </a:r>
            <a:r>
              <a:rPr lang="en-US" dirty="0"/>
              <a:t> </a:t>
            </a:r>
            <a:r>
              <a:rPr lang="en-US" dirty="0" err="1" smtClean="0"/>
              <a:t>religiosas</a:t>
            </a:r>
            <a:r>
              <a:rPr lang="en-US" dirty="0" smtClean="0"/>
              <a:t> de </a:t>
            </a:r>
            <a:r>
              <a:rPr lang="en-US" dirty="0" err="1" smtClean="0"/>
              <a:t>ella</a:t>
            </a:r>
            <a:r>
              <a:rPr lang="en-US" dirty="0" smtClean="0"/>
              <a:t>?</a:t>
            </a:r>
            <a:endParaRPr lang="en-US" dirty="0"/>
          </a:p>
          <a:p>
            <a:pPr marL="914400" lvl="1" indent="-457200">
              <a:spcBef>
                <a:spcPts val="0"/>
              </a:spcBef>
              <a:buFont typeface="+mj-lt"/>
              <a:buAutoNum type="alphaLcPeriod"/>
              <a:defRPr/>
            </a:pPr>
            <a:r>
              <a:rPr lang="en-US" dirty="0"/>
              <a:t>¿</a:t>
            </a:r>
            <a:r>
              <a:rPr lang="en-US" dirty="0" err="1" smtClean="0"/>
              <a:t>Diría</a:t>
            </a:r>
            <a:r>
              <a:rPr lang="en-US" dirty="0" smtClean="0"/>
              <a:t> </a:t>
            </a:r>
            <a:r>
              <a:rPr lang="en-US" dirty="0" err="1" smtClean="0"/>
              <a:t>ella</a:t>
            </a:r>
            <a:r>
              <a:rPr lang="en-US" dirty="0" smtClean="0"/>
              <a:t> </a:t>
            </a:r>
            <a:r>
              <a:rPr lang="en-US" dirty="0"/>
              <a:t>que </a:t>
            </a:r>
            <a:r>
              <a:rPr lang="en-US" dirty="0" err="1"/>
              <a:t>estás</a:t>
            </a:r>
            <a:r>
              <a:rPr lang="en-US" dirty="0"/>
              <a:t> </a:t>
            </a:r>
            <a:r>
              <a:rPr lang="en-US" dirty="0" err="1"/>
              <a:t>equivocado</a:t>
            </a:r>
            <a:r>
              <a:rPr lang="en-US" dirty="0"/>
              <a:t> </a:t>
            </a:r>
            <a:r>
              <a:rPr lang="en-US" dirty="0" err="1"/>
              <a:t>si</a:t>
            </a:r>
            <a:r>
              <a:rPr lang="en-US" dirty="0"/>
              <a:t> </a:t>
            </a:r>
            <a:r>
              <a:rPr lang="en-US" dirty="0" err="1"/>
              <a:t>creyeras</a:t>
            </a:r>
            <a:r>
              <a:rPr lang="en-US" dirty="0"/>
              <a:t> </a:t>
            </a:r>
            <a:r>
              <a:rPr lang="en-US" dirty="0" err="1"/>
              <a:t>otra</a:t>
            </a:r>
            <a:r>
              <a:rPr lang="en-US" dirty="0"/>
              <a:t> </a:t>
            </a:r>
            <a:r>
              <a:rPr lang="en-US" dirty="0" err="1"/>
              <a:t>cosa</a:t>
            </a:r>
            <a:r>
              <a:rPr lang="en-US" dirty="0"/>
              <a:t>?</a:t>
            </a:r>
          </a:p>
          <a:p>
            <a:pPr marL="457200" indent="-457200" algn="l" rtl="0">
              <a:spcBef>
                <a:spcPts val="600"/>
              </a:spcBef>
              <a:buFont typeface="+mj-lt"/>
              <a:buAutoNum type="arabicPeriod"/>
              <a:defRPr/>
            </a:pPr>
            <a:r>
              <a:rPr lang="en-US" dirty="0" smtClean="0"/>
              <a:t>¿</a:t>
            </a:r>
            <a:r>
              <a:rPr lang="en-US" dirty="0" err="1"/>
              <a:t>Parece</a:t>
            </a:r>
            <a:r>
              <a:rPr lang="en-US" dirty="0"/>
              <a:t> </a:t>
            </a:r>
            <a:r>
              <a:rPr lang="en-US" dirty="0" err="1" smtClean="0"/>
              <a:t>ella</a:t>
            </a:r>
            <a:r>
              <a:rPr lang="en-US" dirty="0" smtClean="0"/>
              <a:t> </a:t>
            </a:r>
            <a:r>
              <a:rPr lang="en-US" dirty="0" err="1" smtClean="0"/>
              <a:t>creer</a:t>
            </a:r>
            <a:r>
              <a:rPr lang="en-US" dirty="0" smtClean="0"/>
              <a:t> </a:t>
            </a:r>
            <a:r>
              <a:rPr lang="en-US" dirty="0"/>
              <a:t>en el valor </a:t>
            </a:r>
            <a:r>
              <a:rPr lang="en-US" dirty="0" smtClean="0"/>
              <a:t>(</a:t>
            </a:r>
            <a:r>
              <a:rPr lang="en-US" dirty="0" err="1" smtClean="0"/>
              <a:t>valioso</a:t>
            </a:r>
            <a:r>
              <a:rPr lang="en-US" dirty="0" smtClean="0"/>
              <a:t>/</a:t>
            </a:r>
            <a:r>
              <a:rPr lang="en-US" dirty="0" err="1" smtClean="0"/>
              <a:t>inútil</a:t>
            </a:r>
            <a:r>
              <a:rPr lang="en-US" dirty="0" smtClean="0"/>
              <a:t>; </a:t>
            </a:r>
            <a:r>
              <a:rPr lang="en-US" dirty="0"/>
              <a:t>bueno/malo) de algunas cosas (preservar la tierra, los derechos humanos, los derechos de los animales, la importancia del amor y la amistad...)?</a:t>
            </a:r>
          </a:p>
          <a:p>
            <a:pPr marL="914400" lvl="1" indent="-457200">
              <a:spcBef>
                <a:spcPts val="0"/>
              </a:spcBef>
              <a:buFont typeface="+mj-lt"/>
              <a:buAutoNum type="alphaLcPeriod"/>
              <a:defRPr/>
            </a:pPr>
            <a:r>
              <a:rPr lang="en-US" dirty="0"/>
              <a:t>¿</a:t>
            </a:r>
            <a:r>
              <a:rPr lang="en-US" dirty="0" err="1"/>
              <a:t>Diría</a:t>
            </a:r>
            <a:r>
              <a:rPr lang="en-US" dirty="0"/>
              <a:t> </a:t>
            </a:r>
            <a:r>
              <a:rPr lang="en-US" dirty="0" err="1"/>
              <a:t>ella</a:t>
            </a:r>
            <a:r>
              <a:rPr lang="en-US" dirty="0"/>
              <a:t> que </a:t>
            </a:r>
            <a:r>
              <a:rPr lang="en-US" dirty="0" err="1"/>
              <a:t>estás</a:t>
            </a:r>
            <a:r>
              <a:rPr lang="en-US" dirty="0"/>
              <a:t> </a:t>
            </a:r>
            <a:r>
              <a:rPr lang="en-US" dirty="0" err="1"/>
              <a:t>equivocado</a:t>
            </a:r>
            <a:r>
              <a:rPr lang="en-US" dirty="0"/>
              <a:t> </a:t>
            </a:r>
            <a:r>
              <a:rPr lang="en-US" dirty="0" err="1"/>
              <a:t>si</a:t>
            </a:r>
            <a:r>
              <a:rPr lang="en-US" dirty="0"/>
              <a:t> </a:t>
            </a:r>
            <a:r>
              <a:rPr lang="en-US" dirty="0" err="1"/>
              <a:t>creyeras</a:t>
            </a:r>
            <a:r>
              <a:rPr lang="en-US" dirty="0"/>
              <a:t> </a:t>
            </a:r>
            <a:r>
              <a:rPr lang="en-US" dirty="0" err="1"/>
              <a:t>otra</a:t>
            </a:r>
            <a:r>
              <a:rPr lang="en-US" dirty="0"/>
              <a:t> </a:t>
            </a:r>
            <a:r>
              <a:rPr lang="en-US" dirty="0" err="1"/>
              <a:t>cosa</a:t>
            </a:r>
            <a:r>
              <a:rPr lang="en-US" dirty="0"/>
              <a:t>?</a:t>
            </a:r>
          </a:p>
          <a:p>
            <a:pPr marL="457200" indent="-457200" algn="l" rtl="0">
              <a:spcBef>
                <a:spcPts val="600"/>
              </a:spcBef>
              <a:spcAft>
                <a:spcPts val="0"/>
              </a:spcAft>
              <a:buFont typeface="+mj-lt"/>
              <a:buAutoNum type="arabicPeriod"/>
              <a:defRPr/>
            </a:pPr>
            <a:r>
              <a:rPr lang="en-US" dirty="0" smtClean="0"/>
              <a:t>¿</a:t>
            </a:r>
            <a:r>
              <a:rPr lang="en-US" dirty="0"/>
              <a:t>Cuál sería su orden de precedencia de fuentes para </a:t>
            </a:r>
            <a:r>
              <a:rPr lang="en-US" dirty="0" err="1"/>
              <a:t>establecer</a:t>
            </a:r>
            <a:r>
              <a:rPr lang="en-US" dirty="0"/>
              <a:t> la verdad?</a:t>
            </a:r>
          </a:p>
          <a:p>
            <a:pPr marL="914400" lvl="1" indent="-457200" algn="l" rtl="0">
              <a:spcBef>
                <a:spcPts val="0"/>
              </a:spcBef>
              <a:buFont typeface="+mj-lt"/>
              <a:buAutoNum type="alphaLcPeriod"/>
              <a:defRPr/>
            </a:pPr>
            <a:r>
              <a:rPr lang="en-US" dirty="0"/>
              <a:t>Dogmas o tradiciones religiosas</a:t>
            </a:r>
          </a:p>
          <a:p>
            <a:pPr marL="914400" lvl="1" indent="-457200" algn="l" rtl="0">
              <a:spcBef>
                <a:spcPts val="0"/>
              </a:spcBef>
              <a:buFont typeface="+mj-lt"/>
              <a:buAutoNum type="alphaLcPeriod"/>
              <a:defRPr/>
            </a:pPr>
            <a:r>
              <a:rPr lang="en-US" dirty="0"/>
              <a:t>Creencias y normas sociales o culturales</a:t>
            </a:r>
          </a:p>
          <a:p>
            <a:pPr marL="914400" lvl="1" indent="-457200" algn="l" rtl="0">
              <a:spcBef>
                <a:spcPts val="0"/>
              </a:spcBef>
              <a:buFont typeface="+mj-lt"/>
              <a:buAutoNum type="alphaLcPeriod"/>
              <a:defRPr/>
            </a:pPr>
            <a:r>
              <a:rPr lang="en-US" dirty="0"/>
              <a:t>Observación personal y experiencia.</a:t>
            </a:r>
          </a:p>
        </p:txBody>
      </p:sp>
      <p:sp>
        <p:nvSpPr>
          <p:cNvPr id="60421"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B37CF28-2B40-4A5C-A6D9-9A255274FC5B}" type="slidenum">
              <a:rPr lang="en-US" altLang="en-US" sz="1400"/>
              <a:pPr algn="l" rtl="0">
                <a:spcBef>
                  <a:spcPct val="0"/>
                </a:spcBef>
                <a:buFontTx/>
                <a:buNone/>
              </a:pPr>
              <a:t>39</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20485" name="Text Box 6"/>
          <p:cNvSpPr txBox="1">
            <a:spLocks noChangeArrowheads="1"/>
          </p:cNvSpPr>
          <p:nvPr/>
        </p:nvSpPr>
        <p:spPr bwMode="auto">
          <a:xfrm>
            <a:off x="1066800" y="838200"/>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a:t>
            </a:r>
            <a:r>
              <a:rPr lang="en-US" altLang="en-US" sz="2300" dirty="0" err="1">
                <a:solidFill>
                  <a:schemeClr val="bg2"/>
                </a:solidFill>
                <a:cs typeface="Times New Roman" panose="02020603050405020304" pitchFamily="18" charset="0"/>
              </a:rPr>
              <a:t>historia</a:t>
            </a:r>
            <a:r>
              <a:rPr lang="en-US" altLang="en-US" sz="2300" dirty="0">
                <a:solidFill>
                  <a:schemeClr val="bg2"/>
                </a:solidFill>
                <a:cs typeface="Times New Roman" panose="02020603050405020304" pitchFamily="18" charset="0"/>
              </a:rPr>
              <a:t>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a:t>
            </a:r>
            <a:r>
              <a:rPr lang="en-US" altLang="en-US" sz="2300" dirty="0" err="1">
                <a:solidFill>
                  <a:schemeClr val="bg2"/>
                </a:solidFill>
                <a:cs typeface="Times New Roman" panose="02020603050405020304" pitchFamily="18" charset="0"/>
              </a:rPr>
              <a:t>historia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4</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defRPr/>
            </a:pPr>
            <a:r>
              <a:rPr lang="en-US" dirty="0"/>
              <a:t>(Posibles) fuentes de la verdad</a:t>
            </a:r>
          </a:p>
        </p:txBody>
      </p:sp>
      <p:sp>
        <p:nvSpPr>
          <p:cNvPr id="61444" name="TextBox 6"/>
          <p:cNvSpPr txBox="1">
            <a:spLocks noChangeArrowheads="1"/>
          </p:cNvSpPr>
          <p:nvPr/>
        </p:nvSpPr>
        <p:spPr bwMode="auto">
          <a:xfrm>
            <a:off x="4038600" y="1290638"/>
            <a:ext cx="86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Dios</a:t>
            </a:r>
          </a:p>
        </p:txBody>
      </p:sp>
      <p:sp>
        <p:nvSpPr>
          <p:cNvPr id="61445" name="TextBox 9"/>
          <p:cNvSpPr txBox="1">
            <a:spLocks noChangeArrowheads="1"/>
          </p:cNvSpPr>
          <p:nvPr/>
        </p:nvSpPr>
        <p:spPr bwMode="auto">
          <a:xfrm>
            <a:off x="4038600" y="2895600"/>
            <a:ext cx="901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endParaRPr lang="en-US" altLang="en-US" sz="2400" b="1" i="1"/>
          </a:p>
          <a:p>
            <a:pPr algn="ctr" rtl="0">
              <a:spcBef>
                <a:spcPct val="0"/>
              </a:spcBef>
              <a:buFontTx/>
              <a:buNone/>
            </a:pPr>
            <a:r>
              <a:rPr lang="en-US" altLang="en-US" sz="2400" b="1" i="1"/>
              <a:t>Hombre</a:t>
            </a:r>
          </a:p>
        </p:txBody>
      </p:sp>
      <p:sp>
        <p:nvSpPr>
          <p:cNvPr id="61446" name="TextBox 10"/>
          <p:cNvSpPr txBox="1">
            <a:spLocks noChangeArrowheads="1"/>
          </p:cNvSpPr>
          <p:nvPr/>
        </p:nvSpPr>
        <p:spPr bwMode="auto">
          <a:xfrm>
            <a:off x="3124200" y="5113338"/>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Mundo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61447" name="Straight Connector 2"/>
          <p:cNvCxnSpPr>
            <a:cxnSpLocks noChangeShapeType="1"/>
          </p:cNvCxnSpPr>
          <p:nvPr/>
        </p:nvCxnSpPr>
        <p:spPr bwMode="auto">
          <a:xfrm>
            <a:off x="3810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8" name="Straight Connector 15"/>
          <p:cNvCxnSpPr>
            <a:cxnSpLocks noChangeShapeType="1"/>
          </p:cNvCxnSpPr>
          <p:nvPr/>
        </p:nvCxnSpPr>
        <p:spPr bwMode="auto">
          <a:xfrm>
            <a:off x="12747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9"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0"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1"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2"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39"/>
          <p:cNvSpPr>
            <a:spLocks/>
          </p:cNvSpPr>
          <p:nvPr/>
        </p:nvSpPr>
        <p:spPr bwMode="auto">
          <a:xfrm flipV="1">
            <a:off x="5152231" y="3694905"/>
            <a:ext cx="801687" cy="1828800"/>
          </a:xfrm>
          <a:custGeom>
            <a:avLst/>
            <a:gdLst>
              <a:gd name="T0" fmla="*/ 2147483646 w 435776"/>
              <a:gd name="T1" fmla="*/ 0 h 1654629"/>
              <a:gd name="T2" fmla="*/ 2147483646 w 435776"/>
              <a:gd name="T3" fmla="*/ 24410410 h 1654629"/>
              <a:gd name="T4" fmla="*/ 0 w 435776"/>
              <a:gd name="T5" fmla="*/ 49692620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3733800" y="2416175"/>
            <a:ext cx="154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a:solidFill>
                  <a:srgbClr val="FF0000"/>
                </a:solidFill>
              </a:rPr>
              <a:t>Revelación</a:t>
            </a:r>
          </a:p>
        </p:txBody>
      </p:sp>
      <p:sp>
        <p:nvSpPr>
          <p:cNvPr id="24" name="Freeform 23"/>
          <p:cNvSpPr>
            <a:spLocks/>
          </p:cNvSpPr>
          <p:nvPr/>
        </p:nvSpPr>
        <p:spPr bwMode="auto">
          <a:xfrm rot="16200000" flipH="1">
            <a:off x="2886868" y="2936082"/>
            <a:ext cx="703263" cy="2209800"/>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61456" name="TextBox 25"/>
          <p:cNvSpPr txBox="1">
            <a:spLocks noChangeArrowheads="1"/>
          </p:cNvSpPr>
          <p:nvPr/>
        </p:nvSpPr>
        <p:spPr bwMode="auto">
          <a:xfrm>
            <a:off x="1101726" y="290353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Otros</a:t>
            </a:r>
            <a:r>
              <a:rPr lang="en-US" altLang="en-US" sz="2400" b="1" i="1" dirty="0"/>
              <a:t> hombres</a:t>
            </a:r>
          </a:p>
        </p:txBody>
      </p:sp>
      <p:sp>
        <p:nvSpPr>
          <p:cNvPr id="39" name="Freeform 38"/>
          <p:cNvSpPr>
            <a:spLocks/>
          </p:cNvSpPr>
          <p:nvPr/>
        </p:nvSpPr>
        <p:spPr bwMode="auto">
          <a:xfrm flipH="1">
            <a:off x="3778250" y="1698625"/>
            <a:ext cx="56515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30" name="TextBox 29"/>
          <p:cNvSpPr txBox="1">
            <a:spLocks noChangeArrowheads="1"/>
          </p:cNvSpPr>
          <p:nvPr/>
        </p:nvSpPr>
        <p:spPr bwMode="auto">
          <a:xfrm>
            <a:off x="4038600" y="44450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dirty="0" err="1">
                <a:solidFill>
                  <a:srgbClr val="FF0000"/>
                </a:solidFill>
              </a:rPr>
              <a:t>Observación</a:t>
            </a:r>
            <a:r>
              <a:rPr lang="en-US" altLang="en-US" sz="1600" b="1" i="1" dirty="0">
                <a:solidFill>
                  <a:srgbClr val="FF0000"/>
                </a:solidFill>
              </a:rPr>
              <a:t>, </a:t>
            </a:r>
            <a:r>
              <a:rPr lang="en-US" altLang="en-US" sz="1600" b="1" i="1" dirty="0" err="1">
                <a:solidFill>
                  <a:srgbClr val="FF0000"/>
                </a:solidFill>
              </a:rPr>
              <a:t>Ciencia</a:t>
            </a:r>
            <a:endParaRPr lang="en-US" altLang="en-US" sz="1600" b="1" i="1" dirty="0">
              <a:solidFill>
                <a:srgbClr val="FF0000"/>
              </a:solidFill>
            </a:endParaRPr>
          </a:p>
        </p:txBody>
      </p:sp>
      <p:sp>
        <p:nvSpPr>
          <p:cNvPr id="31" name="TextBox 30"/>
          <p:cNvSpPr txBox="1">
            <a:spLocks noChangeArrowheads="1"/>
          </p:cNvSpPr>
          <p:nvPr/>
        </p:nvSpPr>
        <p:spPr bwMode="auto">
          <a:xfrm>
            <a:off x="2300287" y="3609977"/>
            <a:ext cx="176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dirty="0" err="1">
                <a:solidFill>
                  <a:srgbClr val="FF0000"/>
                </a:solidFill>
              </a:rPr>
              <a:t>Educación</a:t>
            </a:r>
            <a:r>
              <a:rPr lang="en-US" altLang="en-US" sz="1600" b="1" i="1" dirty="0">
                <a:solidFill>
                  <a:srgbClr val="FF0000"/>
                </a:solidFill>
              </a:rPr>
              <a:t>, </a:t>
            </a:r>
            <a:r>
              <a:rPr lang="en-US" altLang="en-US" sz="1600" b="1" i="1" dirty="0" err="1">
                <a:solidFill>
                  <a:srgbClr val="FF0000"/>
                </a:solidFill>
              </a:rPr>
              <a:t>Consejos</a:t>
            </a:r>
            <a:r>
              <a:rPr lang="en-US" altLang="en-US" sz="1600" b="1" i="1" dirty="0">
                <a:solidFill>
                  <a:srgbClr val="FF0000"/>
                </a:solidFill>
              </a:rPr>
              <a:t>…</a:t>
            </a:r>
          </a:p>
        </p:txBody>
      </p:sp>
      <p:sp>
        <p:nvSpPr>
          <p:cNvPr id="61460"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5" name="TextBox 24"/>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27" name="TextBox 26"/>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28" name="TextBox 27"/>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6146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0640E7-195F-4726-BBDE-3418C68FFDDE}" type="slidenum">
              <a:rPr lang="en-US" altLang="en-US" sz="1400"/>
              <a:pPr algn="l" rtl="0">
                <a:spcBef>
                  <a:spcPct val="0"/>
                </a:spcBef>
                <a:buFontTx/>
                <a:buNone/>
              </a:pPr>
              <a:t>40</a:t>
            </a:fld>
            <a:endParaRPr lang="en-US" altLang="en-US" sz="1400"/>
          </a:p>
        </p:txBody>
      </p:sp>
      <p:sp>
        <p:nvSpPr>
          <p:cNvPr id="29"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2" grpId="0"/>
      <p:bldP spid="24" grpId="0" animBg="1"/>
      <p:bldP spid="39" grpId="0" animBg="1"/>
      <p:bldP spid="30" grpId="0"/>
      <p:bldP spid="31" grpId="0"/>
      <p:bldP spid="25" grpId="0"/>
      <p:bldP spid="26" grpId="0"/>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76200"/>
            <a:ext cx="7772400" cy="609600"/>
          </a:xfrm>
        </p:spPr>
        <p:txBody>
          <a:bodyPr/>
          <a:lstStyle/>
          <a:p>
            <a:pPr rtl="0">
              <a:lnSpc>
                <a:spcPct val="90000"/>
              </a:lnSpc>
              <a:defRPr/>
            </a:pPr>
            <a:r>
              <a:rPr lang="en-US" altLang="en-US" sz="2000" dirty="0" err="1"/>
              <a:t>Lección</a:t>
            </a:r>
            <a:r>
              <a:rPr lang="en-US" altLang="en-US" sz="2000" dirty="0"/>
              <a:t> 2</a:t>
            </a:r>
            <a:br>
              <a:rPr lang="en-US" altLang="en-US" sz="2000" dirty="0"/>
            </a:br>
            <a:r>
              <a:rPr lang="en-US" altLang="en-US" dirty="0" err="1" smtClean="0"/>
              <a:t>Ejemplos</a:t>
            </a:r>
            <a:r>
              <a:rPr lang="en-US" altLang="en-US" dirty="0" smtClean="0"/>
              <a:t> de </a:t>
            </a:r>
            <a:r>
              <a:rPr lang="en-US" altLang="en-US" dirty="0" err="1" smtClean="0"/>
              <a:t>puntos</a:t>
            </a:r>
            <a:r>
              <a:rPr lang="en-US" altLang="en-US" dirty="0" smtClean="0"/>
              <a:t> de debate</a:t>
            </a:r>
            <a:endParaRPr lang="en-US" altLang="en-US" dirty="0"/>
          </a:p>
        </p:txBody>
      </p:sp>
      <p:sp>
        <p:nvSpPr>
          <p:cNvPr id="62468" name="Rectangle 3"/>
          <p:cNvSpPr>
            <a:spLocks noGrp="1" noChangeArrowheads="1"/>
          </p:cNvSpPr>
          <p:nvPr>
            <p:ph type="body" idx="1"/>
          </p:nvPr>
        </p:nvSpPr>
        <p:spPr>
          <a:xfrm>
            <a:off x="76200" y="792163"/>
            <a:ext cx="9067800" cy="5791200"/>
          </a:xfrm>
        </p:spPr>
        <p:txBody>
          <a:bodyPr>
            <a:normAutofit lnSpcReduction="10000"/>
          </a:bodyPr>
          <a:lstStyle/>
          <a:p>
            <a:pPr marL="282575" indent="-282575">
              <a:lnSpc>
                <a:spcPct val="90000"/>
              </a:lnSpc>
              <a:spcAft>
                <a:spcPct val="20000"/>
              </a:spcAft>
            </a:pPr>
            <a:r>
              <a:rPr lang="en-US" altLang="en-US" sz="2400" b="1" dirty="0" smtClean="0"/>
              <a:t>“</a:t>
            </a:r>
            <a:r>
              <a:rPr lang="es-ES" altLang="en-US" sz="2400" b="1" dirty="0" smtClean="0"/>
              <a:t>Es </a:t>
            </a:r>
            <a:r>
              <a:rPr lang="es-ES" altLang="en-US" sz="2400" b="1" dirty="0"/>
              <a:t>un reproche común contra el cristianismo que sus dogmas no cambian mientras que el conocimiento humano está en continuo </a:t>
            </a:r>
            <a:r>
              <a:rPr lang="es-ES" altLang="en-US" sz="2400" b="1" dirty="0" smtClean="0"/>
              <a:t>crecimiento</a:t>
            </a:r>
            <a:r>
              <a:rPr lang="en-US" altLang="en-US" sz="2400" b="1" dirty="0" smtClean="0"/>
              <a:t>”.</a:t>
            </a:r>
            <a:r>
              <a:rPr lang="en-US" altLang="en-US" sz="2400" b="1" baseline="30000" dirty="0" smtClean="0"/>
              <a:t>1</a:t>
            </a:r>
            <a:r>
              <a:rPr lang="en-US" altLang="en-US" sz="2400" b="1" dirty="0" smtClean="0"/>
              <a:t> </a:t>
            </a:r>
          </a:p>
          <a:p>
            <a:pPr marL="282575" indent="-282575" algn="l" rtl="0">
              <a:lnSpc>
                <a:spcPct val="90000"/>
              </a:lnSpc>
              <a:spcAft>
                <a:spcPct val="20000"/>
              </a:spcAft>
            </a:pPr>
            <a:r>
              <a:rPr lang="en-US" altLang="en-US" sz="2400" b="1" dirty="0" smtClean="0"/>
              <a:t>La </a:t>
            </a:r>
            <a:r>
              <a:rPr lang="en-US" altLang="en-US" sz="2400" b="1" dirty="0" err="1" smtClean="0"/>
              <a:t>verdad</a:t>
            </a:r>
            <a:r>
              <a:rPr lang="en-US" altLang="en-US" sz="2400" b="1" dirty="0" smtClean="0"/>
              <a:t> </a:t>
            </a:r>
            <a:r>
              <a:rPr lang="en-US" altLang="en-US" sz="2400" b="1" dirty="0" err="1" smtClean="0"/>
              <a:t>religiosa</a:t>
            </a:r>
            <a:r>
              <a:rPr lang="en-US" altLang="en-US" sz="2400" b="1" dirty="0" smtClean="0"/>
              <a:t> es </a:t>
            </a:r>
            <a:r>
              <a:rPr lang="en-US" altLang="en-US" sz="2400" b="1" dirty="0" err="1" smtClean="0"/>
              <a:t>esencialmente</a:t>
            </a:r>
            <a:r>
              <a:rPr lang="en-US" altLang="en-US" sz="2400" b="1" dirty="0" smtClean="0"/>
              <a:t> </a:t>
            </a:r>
            <a:r>
              <a:rPr lang="en-US" altLang="en-US" sz="2400" b="1" dirty="0" err="1" smtClean="0"/>
              <a:t>diferente</a:t>
            </a:r>
            <a:r>
              <a:rPr lang="en-US" altLang="en-US" sz="2400" b="1" dirty="0" smtClean="0"/>
              <a:t> y </a:t>
            </a:r>
            <a:r>
              <a:rPr lang="en-US" altLang="en-US" sz="2400" b="1" dirty="0" err="1" smtClean="0"/>
              <a:t>separada</a:t>
            </a:r>
            <a:r>
              <a:rPr lang="en-US" altLang="en-US" sz="2400" b="1" dirty="0" smtClean="0"/>
              <a:t> del </a:t>
            </a:r>
            <a:r>
              <a:rPr lang="en-US" altLang="en-US" sz="2400" b="1" dirty="0" err="1" smtClean="0"/>
              <a:t>conocimiento</a:t>
            </a:r>
            <a:r>
              <a:rPr lang="en-US" altLang="en-US" sz="2400" b="1" dirty="0" smtClean="0"/>
              <a:t> </a:t>
            </a:r>
            <a:r>
              <a:rPr lang="en-US" altLang="en-US" sz="2400" b="1" dirty="0" err="1" smtClean="0"/>
              <a:t>descubierto</a:t>
            </a:r>
            <a:r>
              <a:rPr lang="en-US" altLang="en-US" sz="2400" b="1" dirty="0" smtClean="0"/>
              <a:t> </a:t>
            </a:r>
            <a:r>
              <a:rPr lang="en-US" altLang="en-US" sz="2400" b="1" dirty="0" err="1" smtClean="0"/>
              <a:t>empíricamente</a:t>
            </a:r>
            <a:r>
              <a:rPr lang="en-US" altLang="en-US" sz="2400" b="1" dirty="0" smtClean="0"/>
              <a:t>, </a:t>
            </a:r>
            <a:r>
              <a:rPr lang="en-US" altLang="en-US" sz="2400" b="1" dirty="0" err="1" smtClean="0"/>
              <a:t>como</a:t>
            </a:r>
            <a:r>
              <a:rPr lang="en-US" altLang="en-US" sz="2400" b="1" dirty="0" smtClean="0"/>
              <a:t> la </a:t>
            </a:r>
            <a:r>
              <a:rPr lang="en-US" altLang="en-US" sz="2400" b="1" dirty="0" err="1" smtClean="0"/>
              <a:t>experiencia</a:t>
            </a:r>
            <a:r>
              <a:rPr lang="en-US" altLang="en-US" sz="2400" b="1" dirty="0" smtClean="0"/>
              <a:t> personal y el </a:t>
            </a:r>
            <a:r>
              <a:rPr lang="en-US" altLang="en-US" sz="2400" b="1" dirty="0" err="1" smtClean="0"/>
              <a:t>descubrimiento</a:t>
            </a:r>
            <a:r>
              <a:rPr lang="en-US" altLang="en-US" sz="2400" b="1" dirty="0" smtClean="0"/>
              <a:t> </a:t>
            </a:r>
            <a:r>
              <a:rPr lang="en-US" altLang="en-US" sz="2400" b="1" dirty="0" err="1" smtClean="0"/>
              <a:t>científico</a:t>
            </a:r>
            <a:r>
              <a:rPr lang="en-US" altLang="en-US" sz="2400" b="1" dirty="0" smtClean="0"/>
              <a:t>.</a:t>
            </a:r>
          </a:p>
          <a:p>
            <a:pPr marL="282575" indent="-282575" algn="l" rtl="0">
              <a:lnSpc>
                <a:spcPct val="90000"/>
              </a:lnSpc>
              <a:spcAft>
                <a:spcPct val="20000"/>
              </a:spcAft>
            </a:pPr>
            <a:r>
              <a:rPr lang="en-US" altLang="en-US" sz="2400" b="1" dirty="0" smtClean="0"/>
              <a:t>La </a:t>
            </a:r>
            <a:r>
              <a:rPr lang="en-US" altLang="en-US" sz="2400" b="1" dirty="0" err="1" smtClean="0"/>
              <a:t>verdad</a:t>
            </a:r>
            <a:r>
              <a:rPr lang="en-US" altLang="en-US" sz="2400" b="1" dirty="0" smtClean="0"/>
              <a:t> </a:t>
            </a:r>
            <a:r>
              <a:rPr lang="en-US" altLang="en-US" sz="2400" b="1" dirty="0" err="1" smtClean="0"/>
              <a:t>religiosa</a:t>
            </a:r>
            <a:r>
              <a:rPr lang="en-US" altLang="en-US" sz="2400" b="1" dirty="0" smtClean="0"/>
              <a:t> </a:t>
            </a:r>
            <a:r>
              <a:rPr lang="en-US" altLang="en-US" sz="2400" b="1" dirty="0" err="1" smtClean="0"/>
              <a:t>está</a:t>
            </a:r>
            <a:r>
              <a:rPr lang="en-US" altLang="en-US" sz="2400" b="1" dirty="0" smtClean="0"/>
              <a:t> </a:t>
            </a:r>
            <a:r>
              <a:rPr lang="en-US" altLang="en-US" sz="2400" b="1" dirty="0" err="1" smtClean="0"/>
              <a:t>determinada</a:t>
            </a:r>
            <a:r>
              <a:rPr lang="en-US" altLang="en-US" sz="2400" b="1" dirty="0" smtClean="0"/>
              <a:t> individual y </a:t>
            </a:r>
            <a:r>
              <a:rPr lang="en-US" altLang="en-US" sz="2400" b="1" dirty="0" err="1" smtClean="0"/>
              <a:t>subjetivamente</a:t>
            </a:r>
            <a:r>
              <a:rPr lang="en-US" altLang="en-US" sz="2400" b="1" dirty="0" smtClean="0"/>
              <a:t> y, por lo </a:t>
            </a:r>
            <a:r>
              <a:rPr lang="en-US" altLang="en-US" sz="2400" b="1" dirty="0" err="1" smtClean="0"/>
              <a:t>tanto</a:t>
            </a:r>
            <a:r>
              <a:rPr lang="en-US" altLang="en-US" sz="2400" b="1" dirty="0" smtClean="0"/>
              <a:t>, es </a:t>
            </a:r>
            <a:r>
              <a:rPr lang="en-US" altLang="en-US" sz="2400" b="1" dirty="0" err="1" smtClean="0"/>
              <a:t>indiscutible</a:t>
            </a:r>
            <a:r>
              <a:rPr lang="en-US" altLang="en-US" sz="2400" b="1" dirty="0" smtClean="0"/>
              <a:t>, </a:t>
            </a:r>
            <a:r>
              <a:rPr lang="en-US" altLang="en-US" sz="2400" b="1" dirty="0" err="1" smtClean="0"/>
              <a:t>privada</a:t>
            </a:r>
            <a:r>
              <a:rPr lang="en-US" altLang="en-US" sz="2400" b="1" dirty="0" smtClean="0"/>
              <a:t> y </a:t>
            </a:r>
            <a:r>
              <a:rPr lang="en-US" altLang="en-US" sz="2400" b="1" dirty="0" err="1" smtClean="0"/>
              <a:t>varía</a:t>
            </a:r>
            <a:r>
              <a:rPr lang="en-US" altLang="en-US" sz="2400" b="1" dirty="0" smtClean="0"/>
              <a:t> de persona a persona.</a:t>
            </a:r>
          </a:p>
          <a:p>
            <a:pPr marL="282575" indent="-282575" algn="l" rtl="0">
              <a:lnSpc>
                <a:spcPct val="90000"/>
              </a:lnSpc>
              <a:spcAft>
                <a:spcPct val="20000"/>
              </a:spcAft>
            </a:pPr>
            <a:r>
              <a:rPr lang="en-US" altLang="en-US" sz="2400" b="1" dirty="0" smtClean="0"/>
              <a:t>La </a:t>
            </a:r>
            <a:r>
              <a:rPr lang="en-US" altLang="en-US" sz="2400" b="1" dirty="0" err="1" smtClean="0"/>
              <a:t>ciencia</a:t>
            </a:r>
            <a:r>
              <a:rPr lang="en-US" altLang="en-US" sz="2400" b="1" dirty="0" smtClean="0"/>
              <a:t> </a:t>
            </a:r>
            <a:r>
              <a:rPr lang="en-US" altLang="en-US" sz="2400" b="1" dirty="0" err="1" smtClean="0"/>
              <a:t>moderna</a:t>
            </a:r>
            <a:r>
              <a:rPr lang="en-US" altLang="en-US" sz="2400" b="1" dirty="0" smtClean="0"/>
              <a:t> (</a:t>
            </a:r>
            <a:r>
              <a:rPr lang="en-US" altLang="en-US" sz="2400" b="1" dirty="0" err="1" smtClean="0"/>
              <a:t>especialmente</a:t>
            </a:r>
            <a:r>
              <a:rPr lang="en-US" altLang="en-US" sz="2400" b="1" dirty="0" smtClean="0"/>
              <a:t> la </a:t>
            </a:r>
            <a:r>
              <a:rPr lang="en-US" altLang="en-US" sz="2400" b="1" dirty="0" err="1" smtClean="0"/>
              <a:t>psicología</a:t>
            </a:r>
            <a:r>
              <a:rPr lang="en-US" altLang="en-US" sz="2400" b="1" dirty="0" smtClean="0"/>
              <a:t>), la </a:t>
            </a:r>
            <a:r>
              <a:rPr lang="en-US" altLang="en-US" sz="2400" b="1" dirty="0" err="1" smtClean="0"/>
              <a:t>filosofía</a:t>
            </a:r>
            <a:r>
              <a:rPr lang="en-US" altLang="en-US" sz="2400" b="1" dirty="0" smtClean="0"/>
              <a:t> y la </a:t>
            </a:r>
            <a:r>
              <a:rPr lang="en-US" altLang="en-US" sz="2400" b="1" dirty="0" err="1" smtClean="0"/>
              <a:t>historia</a:t>
            </a:r>
            <a:r>
              <a:rPr lang="en-US" altLang="en-US" sz="2400" b="1" dirty="0" smtClean="0"/>
              <a:t>... </a:t>
            </a:r>
            <a:r>
              <a:rPr lang="en-US" altLang="en-US" sz="2400" b="1" dirty="0" err="1" smtClean="0"/>
              <a:t>prueban</a:t>
            </a:r>
            <a:r>
              <a:rPr lang="en-US" altLang="en-US" sz="2400" b="1" dirty="0" smtClean="0"/>
              <a:t> que nada es </a:t>
            </a:r>
            <a:r>
              <a:rPr lang="en-US" altLang="en-US" sz="2400" b="1" dirty="0" err="1" smtClean="0"/>
              <a:t>seguro</a:t>
            </a:r>
            <a:r>
              <a:rPr lang="en-US" altLang="en-US" sz="2400" b="1" dirty="0" smtClean="0"/>
              <a:t>.</a:t>
            </a:r>
          </a:p>
          <a:p>
            <a:pPr marL="282575" indent="-282575" algn="l" rtl="0">
              <a:lnSpc>
                <a:spcPct val="90000"/>
              </a:lnSpc>
              <a:spcAft>
                <a:spcPct val="20000"/>
              </a:spcAft>
            </a:pPr>
            <a:r>
              <a:rPr lang="en-US" altLang="en-US" sz="2400" b="1" dirty="0" smtClean="0"/>
              <a:t>No </a:t>
            </a:r>
            <a:r>
              <a:rPr lang="en-US" altLang="en-US" sz="2400" b="1" dirty="0" err="1" smtClean="0"/>
              <a:t>existe</a:t>
            </a:r>
            <a:r>
              <a:rPr lang="en-US" altLang="en-US" sz="2400" b="1" dirty="0" smtClean="0"/>
              <a:t> </a:t>
            </a:r>
            <a:r>
              <a:rPr lang="en-US" altLang="en-US" sz="2400" b="1" dirty="0" err="1" smtClean="0"/>
              <a:t>una</a:t>
            </a:r>
            <a:r>
              <a:rPr lang="en-US" altLang="en-US" sz="2400" b="1" dirty="0" smtClean="0"/>
              <a:t> </a:t>
            </a:r>
            <a:r>
              <a:rPr lang="en-US" altLang="en-US" sz="2400" b="1" dirty="0" err="1" smtClean="0"/>
              <a:t>Verdad</a:t>
            </a:r>
            <a:r>
              <a:rPr lang="en-US" altLang="en-US" sz="2400" b="1" dirty="0" smtClean="0"/>
              <a:t> real (</a:t>
            </a:r>
            <a:r>
              <a:rPr lang="en-US" altLang="en-US" sz="2400" b="1" dirty="0" err="1" smtClean="0"/>
              <a:t>especialmente</a:t>
            </a:r>
            <a:r>
              <a:rPr lang="en-US" altLang="en-US" sz="2400" b="1" dirty="0" smtClean="0"/>
              <a:t> </a:t>
            </a:r>
            <a:r>
              <a:rPr lang="en-US" altLang="en-US" sz="2400" b="1" dirty="0" err="1" smtClean="0"/>
              <a:t>en</a:t>
            </a:r>
            <a:r>
              <a:rPr lang="en-US" altLang="en-US" sz="2400" b="1" dirty="0" smtClean="0"/>
              <a:t> </a:t>
            </a:r>
            <a:r>
              <a:rPr lang="en-US" altLang="en-US" sz="2400" b="1" dirty="0" err="1" smtClean="0"/>
              <a:t>asuntos</a:t>
            </a:r>
            <a:r>
              <a:rPr lang="en-US" altLang="en-US" sz="2400" b="1" dirty="0" smtClean="0"/>
              <a:t> </a:t>
            </a:r>
            <a:r>
              <a:rPr lang="en-US" altLang="en-US" sz="2400" b="1" dirty="0" err="1" smtClean="0"/>
              <a:t>religiosos</a:t>
            </a:r>
            <a:r>
              <a:rPr lang="en-US" altLang="en-US" sz="2400" b="1" dirty="0" smtClean="0"/>
              <a:t>). "¿Que es la verdad?"</a:t>
            </a:r>
            <a:r>
              <a:rPr lang="en-US" altLang="en-US" sz="2400" b="1" baseline="30000" dirty="0" smtClean="0"/>
              <a:t>2</a:t>
            </a:r>
          </a:p>
        </p:txBody>
      </p:sp>
      <p:sp>
        <p:nvSpPr>
          <p:cNvPr id="62469" name="TextBox 1"/>
          <p:cNvSpPr txBox="1">
            <a:spLocks noChangeArrowheads="1"/>
          </p:cNvSpPr>
          <p:nvPr/>
        </p:nvSpPr>
        <p:spPr bwMode="auto">
          <a:xfrm>
            <a:off x="3213100" y="6162675"/>
            <a:ext cx="5854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150000"/>
              </a:lnSpc>
              <a:spcBef>
                <a:spcPct val="0"/>
              </a:spcBef>
              <a:buFontTx/>
              <a:buNone/>
            </a:pPr>
            <a:r>
              <a:rPr lang="en-US" altLang="en-US" sz="1400" baseline="30000" dirty="0"/>
              <a:t>1</a:t>
            </a:r>
            <a:r>
              <a:rPr lang="en-US" altLang="en-US" sz="1400" b="1" dirty="0"/>
              <a:t>C. S. </a:t>
            </a:r>
            <a:r>
              <a:rPr lang="en-US" altLang="en-US" sz="1400" b="1" dirty="0" smtClean="0"/>
              <a:t>Lewis,</a:t>
            </a:r>
            <a:r>
              <a:rPr lang="en-US" altLang="en-US" sz="1400" b="1" dirty="0"/>
              <a:t> </a:t>
            </a:r>
            <a:r>
              <a:rPr lang="en-US" altLang="en-US" sz="1400" b="1" u="sng" dirty="0" smtClean="0"/>
              <a:t>God in the Dock</a:t>
            </a:r>
            <a:r>
              <a:rPr lang="en-US" altLang="en-US" sz="1400" b="1" dirty="0" smtClean="0"/>
              <a:t>, </a:t>
            </a:r>
            <a:r>
              <a:rPr lang="en-US" altLang="en-US" sz="1400" b="1" dirty="0"/>
              <a:t>1970, Eerdmans, </a:t>
            </a:r>
            <a:r>
              <a:rPr lang="en-US" altLang="en-US" sz="1400" b="1" dirty="0" err="1"/>
              <a:t>pág</a:t>
            </a:r>
            <a:r>
              <a:rPr lang="en-US" altLang="en-US" sz="1400" b="1" dirty="0"/>
              <a:t>. 38.</a:t>
            </a:r>
          </a:p>
          <a:p>
            <a:pPr algn="l" rtl="0">
              <a:lnSpc>
                <a:spcPct val="150000"/>
              </a:lnSpc>
              <a:spcBef>
                <a:spcPct val="0"/>
              </a:spcBef>
              <a:buFontTx/>
              <a:buNone/>
            </a:pPr>
            <a:r>
              <a:rPr lang="en-US" altLang="en-US" sz="1400" b="1" baseline="30000" dirty="0"/>
              <a:t>2</a:t>
            </a:r>
            <a:r>
              <a:rPr lang="en-US" altLang="en-US" sz="1400" b="1" dirty="0"/>
              <a:t>Juan </a:t>
            </a:r>
            <a:r>
              <a:rPr lang="en-US" altLang="en-US" sz="1400" b="1" dirty="0" smtClean="0"/>
              <a:t>18:38</a:t>
            </a:r>
            <a:endParaRPr lang="en-US" altLang="en-US" sz="1400" dirty="0"/>
          </a:p>
        </p:txBody>
      </p:sp>
      <p:sp>
        <p:nvSpPr>
          <p:cNvPr id="6247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CDD1BDE-1345-49F8-B0B2-86A243D715DE}" type="slidenum">
              <a:rPr lang="en-US" altLang="en-US" sz="1400"/>
              <a:pPr algn="l" rtl="0">
                <a:spcBef>
                  <a:spcPct val="0"/>
                </a:spcBef>
                <a:buFontTx/>
                <a:buNone/>
              </a:pPr>
              <a:t>41</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pPr>
              <a:defRPr/>
            </a:pPr>
            <a:r>
              <a:rPr lang="en-US" altLang="en-US" dirty="0" err="1"/>
              <a:t>Ejemplos</a:t>
            </a:r>
            <a:r>
              <a:rPr lang="en-US" altLang="en-US" dirty="0"/>
              <a:t> de </a:t>
            </a:r>
            <a:r>
              <a:rPr lang="en-US" altLang="en-US" dirty="0" err="1"/>
              <a:t>puntos</a:t>
            </a:r>
            <a:r>
              <a:rPr lang="en-US" altLang="en-US" dirty="0"/>
              <a:t> de debate</a:t>
            </a:r>
            <a:endParaRPr lang="en-US" dirty="0"/>
          </a:p>
        </p:txBody>
      </p:sp>
      <p:sp>
        <p:nvSpPr>
          <p:cNvPr id="64515" name="Content Placeholder 2"/>
          <p:cNvSpPr>
            <a:spLocks noGrp="1" noChangeArrowheads="1"/>
          </p:cNvSpPr>
          <p:nvPr>
            <p:ph idx="1"/>
          </p:nvPr>
        </p:nvSpPr>
        <p:spPr>
          <a:xfrm>
            <a:off x="152400" y="914400"/>
            <a:ext cx="8915400" cy="5562600"/>
          </a:xfrm>
        </p:spPr>
        <p:txBody>
          <a:bodyPr>
            <a:normAutofit lnSpcReduction="10000"/>
          </a:bodyPr>
          <a:lstStyle/>
          <a:p>
            <a:pPr algn="l" rtl="0"/>
            <a:r>
              <a:rPr lang="en-US" altLang="en-US" b="1" dirty="0" smtClean="0">
                <a:solidFill>
                  <a:srgbClr val="FF0000"/>
                </a:solidFill>
              </a:rPr>
              <a:t>La </a:t>
            </a:r>
            <a:r>
              <a:rPr lang="en-US" altLang="en-US" b="1" dirty="0" err="1" smtClean="0">
                <a:solidFill>
                  <a:srgbClr val="FF0000"/>
                </a:solidFill>
              </a:rPr>
              <a:t>edad</a:t>
            </a:r>
            <a:r>
              <a:rPr lang="en-US" altLang="en-US" b="1" dirty="0" smtClean="0">
                <a:solidFill>
                  <a:srgbClr val="FF0000"/>
                </a:solidFill>
              </a:rPr>
              <a:t> de la </a:t>
            </a:r>
            <a:r>
              <a:rPr lang="en-US" altLang="en-US" b="1" dirty="0" err="1" smtClean="0">
                <a:solidFill>
                  <a:srgbClr val="FF0000"/>
                </a:solidFill>
              </a:rPr>
              <a:t>tierra</a:t>
            </a:r>
            <a:endParaRPr lang="en-US" altLang="en-US" b="1" dirty="0" smtClean="0">
              <a:solidFill>
                <a:srgbClr val="FF0000"/>
              </a:solidFill>
            </a:endParaRPr>
          </a:p>
          <a:p>
            <a:pPr algn="l" rtl="0"/>
            <a:r>
              <a:rPr lang="en-US" altLang="en-US" dirty="0" smtClean="0"/>
              <a:t>La </a:t>
            </a:r>
            <a:r>
              <a:rPr lang="en-US" altLang="en-US" dirty="0" err="1" smtClean="0"/>
              <a:t>evolución</a:t>
            </a:r>
            <a:r>
              <a:rPr lang="en-US" altLang="en-US" dirty="0" smtClean="0"/>
              <a:t> y </a:t>
            </a:r>
            <a:r>
              <a:rPr lang="en-US" altLang="en-US" dirty="0" err="1" smtClean="0"/>
              <a:t>los</a:t>
            </a:r>
            <a:r>
              <a:rPr lang="en-US" altLang="en-US" dirty="0" smtClean="0"/>
              <a:t> </a:t>
            </a:r>
            <a:r>
              <a:rPr lang="en-US" altLang="en-US" dirty="0" err="1" smtClean="0"/>
              <a:t>orígenes</a:t>
            </a:r>
            <a:r>
              <a:rPr lang="en-US" altLang="en-US" dirty="0" smtClean="0"/>
              <a:t/>
            </a:r>
            <a:br>
              <a:rPr lang="en-US" altLang="en-US" dirty="0" smtClean="0"/>
            </a:br>
            <a:endParaRPr lang="en-US" altLang="en-US" dirty="0" smtClean="0"/>
          </a:p>
          <a:p>
            <a:pPr algn="l" rtl="0"/>
            <a:r>
              <a:rPr lang="en-US" altLang="en-US" dirty="0" err="1" smtClean="0"/>
              <a:t>Siempre</a:t>
            </a:r>
            <a:r>
              <a:rPr lang="en-US" altLang="en-US" dirty="0" smtClean="0"/>
              <a:t> hay que </a:t>
            </a:r>
            <a:r>
              <a:rPr lang="en-US" altLang="en-US" dirty="0" err="1" smtClean="0"/>
              <a:t>ser</a:t>
            </a:r>
            <a:r>
              <a:rPr lang="en-US" altLang="en-US" dirty="0" smtClean="0"/>
              <a:t> </a:t>
            </a:r>
            <a:r>
              <a:rPr lang="en-US" altLang="en-US" dirty="0" err="1" smtClean="0"/>
              <a:t>honesto</a:t>
            </a:r>
            <a:endParaRPr lang="en-US" altLang="en-US" dirty="0" smtClean="0"/>
          </a:p>
          <a:p>
            <a:pPr algn="l" rtl="0"/>
            <a:r>
              <a:rPr lang="en-US" altLang="en-US" b="1" dirty="0" smtClean="0">
                <a:solidFill>
                  <a:srgbClr val="FF0000"/>
                </a:solidFill>
              </a:rPr>
              <a:t>La </a:t>
            </a:r>
            <a:r>
              <a:rPr lang="en-US" altLang="en-US" b="1" dirty="0" err="1" smtClean="0">
                <a:solidFill>
                  <a:srgbClr val="FF0000"/>
                </a:solidFill>
              </a:rPr>
              <a:t>homosexualidad</a:t>
            </a:r>
            <a:r>
              <a:rPr lang="en-US" altLang="en-US" b="1" dirty="0" smtClean="0">
                <a:solidFill>
                  <a:srgbClr val="FF0000"/>
                </a:solidFill>
              </a:rPr>
              <a:t> </a:t>
            </a:r>
            <a:r>
              <a:rPr lang="en-US" altLang="en-US" b="1" dirty="0" err="1" smtClean="0">
                <a:solidFill>
                  <a:srgbClr val="FF0000"/>
                </a:solidFill>
              </a:rPr>
              <a:t>como</a:t>
            </a:r>
            <a:r>
              <a:rPr lang="en-US" altLang="en-US" b="1" dirty="0" smtClean="0">
                <a:solidFill>
                  <a:srgbClr val="FF0000"/>
                </a:solidFill>
              </a:rPr>
              <a:t> </a:t>
            </a:r>
            <a:r>
              <a:rPr lang="en-US" altLang="en-US" b="1" dirty="0" err="1" smtClean="0">
                <a:solidFill>
                  <a:srgbClr val="FF0000"/>
                </a:solidFill>
              </a:rPr>
              <a:t>aceptable</a:t>
            </a:r>
            <a:r>
              <a:rPr lang="en-US" altLang="en-US" b="1" dirty="0" smtClean="0">
                <a:solidFill>
                  <a:srgbClr val="FF0000"/>
                </a:solidFill>
              </a:rPr>
              <a:t>, normal, </a:t>
            </a:r>
            <a:r>
              <a:rPr lang="en-US" altLang="en-US" b="1" dirty="0" err="1" smtClean="0">
                <a:solidFill>
                  <a:srgbClr val="FF0000"/>
                </a:solidFill>
              </a:rPr>
              <a:t>virtuosa</a:t>
            </a:r>
            <a:endParaRPr lang="en-US" altLang="en-US" b="1" dirty="0" smtClean="0">
              <a:solidFill>
                <a:srgbClr val="FF0000"/>
              </a:solidFill>
            </a:endParaRPr>
          </a:p>
          <a:p>
            <a:pPr algn="l" rtl="0"/>
            <a:r>
              <a:rPr lang="en-US" altLang="en-US" dirty="0" smtClean="0"/>
              <a:t>Las </a:t>
            </a:r>
            <a:r>
              <a:rPr lang="en-US" altLang="en-US" dirty="0" err="1" smtClean="0"/>
              <a:t>leyes</a:t>
            </a:r>
            <a:r>
              <a:rPr lang="en-US" altLang="en-US" dirty="0" smtClean="0"/>
              <a:t> del </a:t>
            </a:r>
            <a:r>
              <a:rPr lang="en-US" altLang="en-US" dirty="0" err="1" smtClean="0"/>
              <a:t>matrimonio</a:t>
            </a:r>
            <a:endParaRPr lang="en-US" altLang="en-US" dirty="0" smtClean="0"/>
          </a:p>
          <a:p>
            <a:pPr lvl="1" algn="l" rtl="0"/>
            <a:r>
              <a:rPr lang="en-US" altLang="en-US" dirty="0" smtClean="0"/>
              <a:t>La </a:t>
            </a:r>
            <a:r>
              <a:rPr lang="en-US" altLang="en-US" dirty="0" err="1" smtClean="0"/>
              <a:t>mejor</a:t>
            </a:r>
            <a:r>
              <a:rPr lang="en-US" altLang="en-US" dirty="0" smtClean="0"/>
              <a:t> </a:t>
            </a:r>
            <a:r>
              <a:rPr lang="en-US" altLang="en-US" dirty="0" err="1" smtClean="0"/>
              <a:t>estructura</a:t>
            </a:r>
            <a:endParaRPr lang="en-US" altLang="en-US" dirty="0" smtClean="0"/>
          </a:p>
          <a:p>
            <a:pPr lvl="1" algn="l" rtl="0"/>
            <a:r>
              <a:rPr lang="en-US" altLang="en-US" dirty="0" smtClean="0"/>
              <a:t>Las </a:t>
            </a:r>
            <a:r>
              <a:rPr lang="en-US" altLang="en-US" dirty="0" err="1" smtClean="0"/>
              <a:t>reglas</a:t>
            </a:r>
            <a:r>
              <a:rPr lang="en-US" altLang="en-US" dirty="0" smtClean="0"/>
              <a:t> de </a:t>
            </a:r>
            <a:r>
              <a:rPr lang="en-US" altLang="en-US" dirty="0" err="1" smtClean="0"/>
              <a:t>conducta</a:t>
            </a:r>
            <a:r>
              <a:rPr lang="en-US" altLang="en-US" dirty="0" smtClean="0"/>
              <a:t/>
            </a:r>
            <a:br>
              <a:rPr lang="en-US" altLang="en-US" dirty="0" smtClean="0"/>
            </a:br>
            <a:endParaRPr lang="en-US" altLang="en-US" dirty="0" smtClean="0"/>
          </a:p>
          <a:p>
            <a:pPr algn="l" rtl="0"/>
            <a:r>
              <a:rPr lang="en-US" altLang="en-US" b="1" dirty="0" smtClean="0">
                <a:solidFill>
                  <a:srgbClr val="FF0000"/>
                </a:solidFill>
              </a:rPr>
              <a:t>Los </a:t>
            </a:r>
            <a:r>
              <a:rPr lang="en-US" altLang="en-US" b="1" dirty="0" err="1" smtClean="0">
                <a:solidFill>
                  <a:srgbClr val="FF0000"/>
                </a:solidFill>
              </a:rPr>
              <a:t>papeles</a:t>
            </a:r>
            <a:r>
              <a:rPr lang="en-US" altLang="en-US" b="1" dirty="0" smtClean="0">
                <a:solidFill>
                  <a:srgbClr val="FF0000"/>
                </a:solidFill>
              </a:rPr>
              <a:t> de hombres y </a:t>
            </a:r>
            <a:r>
              <a:rPr lang="en-US" altLang="en-US" b="1" dirty="0" err="1" smtClean="0">
                <a:solidFill>
                  <a:srgbClr val="FF0000"/>
                </a:solidFill>
              </a:rPr>
              <a:t>mujeres</a:t>
            </a:r>
            <a:r>
              <a:rPr lang="en-US" altLang="en-US" b="1" dirty="0" smtClean="0">
                <a:solidFill>
                  <a:srgbClr val="FF0000"/>
                </a:solidFill>
              </a:rPr>
              <a:t> </a:t>
            </a:r>
            <a:r>
              <a:rPr lang="en-US" altLang="en-US" b="1" dirty="0" err="1" smtClean="0">
                <a:solidFill>
                  <a:srgbClr val="FF0000"/>
                </a:solidFill>
              </a:rPr>
              <a:t>en</a:t>
            </a:r>
            <a:r>
              <a:rPr lang="en-US" altLang="en-US" b="1" dirty="0" smtClean="0">
                <a:solidFill>
                  <a:srgbClr val="FF0000"/>
                </a:solidFill>
              </a:rPr>
              <a:t> la </a:t>
            </a:r>
            <a:r>
              <a:rPr lang="en-US" altLang="en-US" b="1" dirty="0" err="1" smtClean="0">
                <a:solidFill>
                  <a:srgbClr val="FF0000"/>
                </a:solidFill>
              </a:rPr>
              <a:t>familia</a:t>
            </a:r>
            <a:r>
              <a:rPr lang="en-US" altLang="en-US" b="1" dirty="0" smtClean="0">
                <a:solidFill>
                  <a:srgbClr val="FF0000"/>
                </a:solidFill>
              </a:rPr>
              <a:t>, la </a:t>
            </a:r>
            <a:r>
              <a:rPr lang="en-US" altLang="en-US" b="1" dirty="0" err="1" smtClean="0">
                <a:solidFill>
                  <a:srgbClr val="FF0000"/>
                </a:solidFill>
              </a:rPr>
              <a:t>sociedad</a:t>
            </a:r>
            <a:r>
              <a:rPr lang="en-US" altLang="en-US" b="1" dirty="0" smtClean="0">
                <a:solidFill>
                  <a:srgbClr val="FF0000"/>
                </a:solidFill>
              </a:rPr>
              <a:t>, el </a:t>
            </a:r>
            <a:r>
              <a:rPr lang="en-US" altLang="en-US" b="1" dirty="0" err="1" smtClean="0">
                <a:solidFill>
                  <a:srgbClr val="FF0000"/>
                </a:solidFill>
              </a:rPr>
              <a:t>lugar</a:t>
            </a:r>
            <a:r>
              <a:rPr lang="en-US" altLang="en-US" b="1" dirty="0" smtClean="0">
                <a:solidFill>
                  <a:srgbClr val="FF0000"/>
                </a:solidFill>
              </a:rPr>
              <a:t> de </a:t>
            </a:r>
            <a:r>
              <a:rPr lang="en-US" altLang="en-US" b="1" dirty="0" err="1" smtClean="0">
                <a:solidFill>
                  <a:srgbClr val="FF0000"/>
                </a:solidFill>
              </a:rPr>
              <a:t>trabajo</a:t>
            </a:r>
            <a:r>
              <a:rPr lang="en-US" altLang="en-US" b="1" dirty="0" smtClean="0">
                <a:solidFill>
                  <a:srgbClr val="FF0000"/>
                </a:solidFill>
              </a:rPr>
              <a:t>...</a:t>
            </a:r>
          </a:p>
          <a:p>
            <a:pPr algn="l" rtl="0"/>
            <a:endParaRPr lang="en-US" altLang="en-US" dirty="0" smtClean="0"/>
          </a:p>
        </p:txBody>
      </p:sp>
      <p:sp>
        <p:nvSpPr>
          <p:cNvPr id="64517"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5BA80C8-9A21-43E3-9213-4B6A25F3FBEA}" type="slidenum">
              <a:rPr lang="en-US" altLang="en-US" sz="1400"/>
              <a:pPr algn="l" rtl="0">
                <a:spcBef>
                  <a:spcPct val="0"/>
                </a:spcBef>
                <a:buFontTx/>
                <a:buNone/>
              </a:pPr>
              <a:t>42</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338" y="0"/>
            <a:ext cx="9177338" cy="838200"/>
          </a:xfrm>
        </p:spPr>
        <p:txBody>
          <a:bodyPr/>
          <a:lstStyle/>
          <a:p>
            <a:pPr rtl="0">
              <a:lnSpc>
                <a:spcPct val="90000"/>
              </a:lnSpc>
              <a:defRPr/>
            </a:pPr>
            <a:r>
              <a:rPr lang="en-US" altLang="en-US" sz="2000" dirty="0" err="1"/>
              <a:t>Lección</a:t>
            </a:r>
            <a:r>
              <a:rPr lang="en-US" altLang="en-US" sz="2000" dirty="0"/>
              <a:t> 2 – </a:t>
            </a:r>
            <a:r>
              <a:rPr lang="en-US" altLang="en-US" sz="2000" dirty="0" err="1"/>
              <a:t>Lógica</a:t>
            </a:r>
            <a:r>
              <a:rPr lang="en-US" altLang="en-US" sz="2000" dirty="0"/>
              <a:t> de la </a:t>
            </a:r>
            <a:r>
              <a:rPr lang="en-US" altLang="en-US" sz="2000" dirty="0" err="1"/>
              <a:t>lección</a:t>
            </a:r>
            <a:r>
              <a:rPr lang="en-US" altLang="en-US" sz="2000" dirty="0"/>
              <a:t/>
            </a:r>
            <a:br>
              <a:rPr lang="en-US" altLang="en-US" sz="2000" dirty="0"/>
            </a:br>
            <a:r>
              <a:rPr lang="en-US" altLang="en-US" sz="2400" dirty="0" err="1"/>
              <a:t>Estableciendo</a:t>
            </a:r>
            <a:r>
              <a:rPr lang="en-US" altLang="en-US" sz="2400" dirty="0"/>
              <a:t> la </a:t>
            </a:r>
            <a:r>
              <a:rPr lang="en-US" altLang="en-US" sz="2400" dirty="0" err="1"/>
              <a:t>Verdad</a:t>
            </a:r>
            <a:r>
              <a:rPr lang="en-US" altLang="en-US" sz="2400" dirty="0"/>
              <a:t> (</a:t>
            </a:r>
            <a:r>
              <a:rPr lang="en-US" altLang="en-US" sz="2400" dirty="0" err="1"/>
              <a:t>Conocimiento</a:t>
            </a:r>
            <a:r>
              <a:rPr lang="en-US" altLang="en-US" sz="2400" dirty="0"/>
              <a:t> </a:t>
            </a:r>
            <a:r>
              <a:rPr lang="en-US" altLang="en-US" sz="2400" dirty="0" err="1"/>
              <a:t>Humano</a:t>
            </a:r>
            <a:r>
              <a:rPr lang="en-US" altLang="en-US" sz="2400" dirty="0"/>
              <a:t>)</a:t>
            </a:r>
            <a:endParaRPr lang="en-US" altLang="en-US" sz="4000" dirty="0"/>
          </a:p>
        </p:txBody>
      </p:sp>
      <p:sp>
        <p:nvSpPr>
          <p:cNvPr id="34819" name="Rectangle 3"/>
          <p:cNvSpPr>
            <a:spLocks noGrp="1" noChangeArrowheads="1"/>
          </p:cNvSpPr>
          <p:nvPr>
            <p:ph type="body" idx="1"/>
          </p:nvPr>
        </p:nvSpPr>
        <p:spPr>
          <a:xfrm>
            <a:off x="0" y="723900"/>
            <a:ext cx="8877300" cy="6134100"/>
          </a:xfrm>
        </p:spPr>
        <p:txBody>
          <a:bodyPr>
            <a:normAutofit fontScale="92500" lnSpcReduction="20000"/>
          </a:bodyPr>
          <a:lstStyle/>
          <a:p>
            <a:pPr marL="461963" indent="-461963" algn="l" rtl="0">
              <a:lnSpc>
                <a:spcPct val="90000"/>
              </a:lnSpc>
              <a:buFontTx/>
              <a:buAutoNum type="arabicPeriod"/>
            </a:pPr>
            <a:r>
              <a:rPr lang="en-US" altLang="en-US" sz="2000" dirty="0" smtClean="0"/>
              <a:t>El </a:t>
            </a:r>
            <a:r>
              <a:rPr lang="en-US" altLang="en-US" sz="2000" dirty="0" err="1" smtClean="0"/>
              <a:t>temor</a:t>
            </a:r>
            <a:r>
              <a:rPr lang="en-US" altLang="en-US" sz="2000" dirty="0" smtClean="0"/>
              <a:t> de Dios es el </a:t>
            </a:r>
            <a:r>
              <a:rPr lang="en-US" altLang="en-US" sz="2000" dirty="0" err="1" smtClean="0"/>
              <a:t>fundamento</a:t>
            </a:r>
            <a:r>
              <a:rPr lang="en-US" altLang="en-US" sz="2000" dirty="0" smtClean="0"/>
              <a:t> del </a:t>
            </a:r>
            <a:r>
              <a:rPr lang="en-US" altLang="en-US" sz="2000" dirty="0" err="1" smtClean="0"/>
              <a:t>conocimiento</a:t>
            </a:r>
            <a:r>
              <a:rPr lang="en-US" altLang="en-US" sz="2000" dirty="0" smtClean="0"/>
              <a:t> del Hombre.</a:t>
            </a:r>
          </a:p>
          <a:p>
            <a:pPr marL="461963" indent="-461963" algn="l" rtl="0">
              <a:lnSpc>
                <a:spcPct val="90000"/>
              </a:lnSpc>
              <a:buFontTx/>
              <a:buAutoNum type="arabicPeriod"/>
            </a:pPr>
            <a:r>
              <a:rPr lang="en-US" altLang="en-US" sz="2000" dirty="0" smtClean="0"/>
              <a:t>La “</a:t>
            </a:r>
            <a:r>
              <a:rPr lang="en-US" altLang="en-US" sz="2000" dirty="0" err="1" smtClean="0"/>
              <a:t>sabiduría</a:t>
            </a:r>
            <a:r>
              <a:rPr lang="en-US" altLang="en-US" sz="2000" dirty="0" smtClean="0"/>
              <a:t>” o “</a:t>
            </a:r>
            <a:r>
              <a:rPr lang="en-US" altLang="en-US" sz="2000" dirty="0" err="1" smtClean="0"/>
              <a:t>verdad</a:t>
            </a:r>
            <a:r>
              <a:rPr lang="en-US" altLang="en-US" sz="2000" dirty="0" smtClean="0"/>
              <a:t>” de Dios </a:t>
            </a:r>
            <a:r>
              <a:rPr lang="en-US" altLang="en-US" sz="2000" dirty="0" err="1" smtClean="0"/>
              <a:t>incluye</a:t>
            </a:r>
            <a:r>
              <a:rPr lang="en-US" altLang="en-US" sz="2000" dirty="0" smtClean="0"/>
              <a:t> </a:t>
            </a:r>
            <a:r>
              <a:rPr lang="en-US" altLang="en-US" sz="2000" dirty="0" err="1" smtClean="0"/>
              <a:t>tanto</a:t>
            </a:r>
            <a:r>
              <a:rPr lang="en-US" altLang="en-US" sz="2000" dirty="0" smtClean="0"/>
              <a:t> lo </a:t>
            </a:r>
            <a:r>
              <a:rPr lang="en-US" altLang="en-US" sz="2000" dirty="0" err="1" smtClean="0"/>
              <a:t>teológico</a:t>
            </a:r>
            <a:r>
              <a:rPr lang="en-US" altLang="en-US" sz="2000" dirty="0" smtClean="0"/>
              <a:t> </a:t>
            </a:r>
            <a:r>
              <a:rPr lang="en-US" altLang="en-US" sz="2000" dirty="0" err="1" smtClean="0"/>
              <a:t>como</a:t>
            </a:r>
            <a:r>
              <a:rPr lang="en-US" altLang="en-US" sz="2000" dirty="0" smtClean="0"/>
              <a:t> lo </a:t>
            </a:r>
            <a:r>
              <a:rPr lang="en-US" altLang="en-US" sz="2000" dirty="0" err="1" smtClean="0"/>
              <a:t>práctico</a:t>
            </a:r>
            <a:r>
              <a:rPr lang="en-US" altLang="en-US" sz="2000" dirty="0" smtClean="0"/>
              <a:t> (</a:t>
            </a:r>
            <a:r>
              <a:rPr lang="en-US" altLang="en-US" sz="2000" dirty="0" err="1" smtClean="0"/>
              <a:t>aplicaciones</a:t>
            </a:r>
            <a:r>
              <a:rPr lang="en-US" altLang="en-US" sz="2000" dirty="0" smtClean="0"/>
              <a:t> para la </a:t>
            </a:r>
            <a:r>
              <a:rPr lang="en-US" altLang="en-US" sz="2000" dirty="0" err="1" smtClean="0"/>
              <a:t>vida</a:t>
            </a:r>
            <a:r>
              <a:rPr lang="en-US" altLang="en-US" sz="2000" dirty="0" smtClean="0"/>
              <a:t> </a:t>
            </a:r>
            <a:r>
              <a:rPr lang="en-US" altLang="en-US" sz="2000" dirty="0" err="1" smtClean="0"/>
              <a:t>diaria</a:t>
            </a:r>
            <a:r>
              <a:rPr lang="en-US" altLang="en-US" sz="2000" dirty="0" smtClean="0"/>
              <a:t>).</a:t>
            </a:r>
          </a:p>
          <a:p>
            <a:pPr marL="461963" indent="-461963" algn="l" rtl="0">
              <a:lnSpc>
                <a:spcPct val="90000"/>
              </a:lnSpc>
              <a:buFontTx/>
              <a:buAutoNum type="arabicPeriod"/>
            </a:pPr>
            <a:r>
              <a:rPr lang="en-US" altLang="en-US" sz="2000" dirty="0" smtClean="0"/>
              <a:t>El hombre no </a:t>
            </a:r>
            <a:r>
              <a:rPr lang="en-US" altLang="en-US" sz="2000" dirty="0" err="1" smtClean="0"/>
              <a:t>puede</a:t>
            </a:r>
            <a:r>
              <a:rPr lang="en-US" altLang="en-US" sz="2000" dirty="0" smtClean="0"/>
              <a:t> </a:t>
            </a:r>
            <a:r>
              <a:rPr lang="en-US" altLang="en-US" sz="2000" dirty="0" err="1" smtClean="0"/>
              <a:t>alcanzar</a:t>
            </a:r>
            <a:r>
              <a:rPr lang="en-US" altLang="en-US" sz="2000" dirty="0" smtClean="0"/>
              <a:t> la </a:t>
            </a:r>
            <a:r>
              <a:rPr lang="en-US" altLang="en-US" sz="2000" dirty="0" err="1" smtClean="0"/>
              <a:t>amplitud</a:t>
            </a:r>
            <a:r>
              <a:rPr lang="en-US" altLang="en-US" sz="2000" dirty="0" smtClean="0"/>
              <a:t> y </a:t>
            </a:r>
            <a:r>
              <a:rPr lang="en-US" altLang="en-US" sz="2000" dirty="0" err="1" smtClean="0"/>
              <a:t>profundidad</a:t>
            </a:r>
            <a:r>
              <a:rPr lang="en-US" altLang="en-US" sz="2000" dirty="0" smtClean="0"/>
              <a:t> del </a:t>
            </a:r>
            <a:r>
              <a:rPr lang="en-US" altLang="en-US" sz="2000" dirty="0" err="1" smtClean="0"/>
              <a:t>conocimiento</a:t>
            </a:r>
            <a:r>
              <a:rPr lang="en-US" altLang="en-US" sz="2000" dirty="0" smtClean="0"/>
              <a:t> de Dios.</a:t>
            </a:r>
          </a:p>
          <a:p>
            <a:pPr marL="804863" lvl="1" indent="-228600" algn="l" rtl="0">
              <a:lnSpc>
                <a:spcPct val="90000"/>
              </a:lnSpc>
            </a:pPr>
            <a:r>
              <a:rPr lang="en-US" altLang="en-US" sz="1800" dirty="0" err="1" smtClean="0"/>
              <a:t>Él</a:t>
            </a:r>
            <a:r>
              <a:rPr lang="en-US" altLang="en-US" sz="1800" dirty="0" smtClean="0"/>
              <a:t> </a:t>
            </a:r>
            <a:r>
              <a:rPr lang="en-US" altLang="en-US" sz="1800" dirty="0" err="1" smtClean="0"/>
              <a:t>sabe</a:t>
            </a:r>
            <a:r>
              <a:rPr lang="en-US" altLang="en-US" sz="1800" dirty="0" smtClean="0"/>
              <a:t> </a:t>
            </a:r>
            <a:r>
              <a:rPr lang="en-US" altLang="en-US" sz="1800" dirty="0" err="1" smtClean="0"/>
              <a:t>cosas</a:t>
            </a:r>
            <a:r>
              <a:rPr lang="en-US" altLang="en-US" sz="1800" dirty="0" smtClean="0"/>
              <a:t> que </a:t>
            </a:r>
            <a:r>
              <a:rPr lang="en-US" altLang="en-US" sz="1800" dirty="0" err="1" smtClean="0"/>
              <a:t>nosotros</a:t>
            </a:r>
            <a:r>
              <a:rPr lang="en-US" altLang="en-US" sz="1800" dirty="0" smtClean="0"/>
              <a:t> no (y no </a:t>
            </a:r>
            <a:r>
              <a:rPr lang="en-US" altLang="en-US" sz="1800" dirty="0" err="1" smtClean="0"/>
              <a:t>podríamos</a:t>
            </a:r>
            <a:r>
              <a:rPr lang="en-US" altLang="en-US" sz="1800" dirty="0" smtClean="0"/>
              <a:t>).</a:t>
            </a:r>
          </a:p>
          <a:p>
            <a:pPr marL="804863" lvl="1" indent="-228600" algn="l" rtl="0">
              <a:lnSpc>
                <a:spcPct val="90000"/>
              </a:lnSpc>
            </a:pPr>
            <a:r>
              <a:rPr lang="en-US" altLang="en-US" sz="1800" dirty="0" smtClean="0"/>
              <a:t>Su </a:t>
            </a:r>
            <a:r>
              <a:rPr lang="en-US" altLang="en-US" sz="1800" dirty="0" err="1" smtClean="0"/>
              <a:t>conocimiento</a:t>
            </a:r>
            <a:r>
              <a:rPr lang="en-US" altLang="en-US" sz="1800" dirty="0" smtClean="0"/>
              <a:t> </a:t>
            </a:r>
            <a:r>
              <a:rPr lang="en-US" altLang="en-US" sz="1800" dirty="0" err="1" smtClean="0"/>
              <a:t>abarca</a:t>
            </a:r>
            <a:r>
              <a:rPr lang="en-US" altLang="en-US" sz="1800" dirty="0" smtClean="0"/>
              <a:t>/</a:t>
            </a:r>
            <a:r>
              <a:rPr lang="en-US" altLang="en-US" sz="1800" dirty="0" err="1" smtClean="0"/>
              <a:t>unifica</a:t>
            </a:r>
            <a:r>
              <a:rPr lang="en-US" altLang="en-US" sz="1800" dirty="0" smtClean="0"/>
              <a:t> la </a:t>
            </a:r>
            <a:r>
              <a:rPr lang="en-US" altLang="en-US" sz="1800" dirty="0" err="1" smtClean="0"/>
              <a:t>verdad</a:t>
            </a:r>
            <a:r>
              <a:rPr lang="en-US" altLang="en-US" sz="1800" dirty="0" smtClean="0"/>
              <a:t> natural, </a:t>
            </a:r>
            <a:r>
              <a:rPr lang="en-US" altLang="en-US" sz="1800" dirty="0" err="1" smtClean="0"/>
              <a:t>histórica</a:t>
            </a:r>
            <a:r>
              <a:rPr lang="en-US" altLang="en-US" sz="1800" dirty="0" smtClean="0"/>
              <a:t> y </a:t>
            </a:r>
            <a:r>
              <a:rPr lang="en-US" altLang="en-US" sz="1800" dirty="0" err="1" smtClean="0"/>
              <a:t>espiritual</a:t>
            </a:r>
            <a:r>
              <a:rPr lang="en-US" altLang="en-US" sz="1800" dirty="0" smtClean="0"/>
              <a:t>.</a:t>
            </a:r>
          </a:p>
          <a:p>
            <a:pPr marL="804863" lvl="1" indent="-228600" algn="l" rtl="0">
              <a:lnSpc>
                <a:spcPct val="90000"/>
              </a:lnSpc>
            </a:pPr>
            <a:r>
              <a:rPr lang="en-US" altLang="en-US" sz="1800" dirty="0" smtClean="0"/>
              <a:t>Por lo </a:t>
            </a:r>
            <a:r>
              <a:rPr lang="en-US" altLang="en-US" sz="1800" dirty="0" err="1" smtClean="0"/>
              <a:t>tanto</a:t>
            </a:r>
            <a:r>
              <a:rPr lang="en-US" altLang="en-US" sz="1800" dirty="0" smtClean="0"/>
              <a:t>, Su </a:t>
            </a:r>
            <a:r>
              <a:rPr lang="en-US" altLang="en-US" sz="1800" dirty="0" err="1" smtClean="0"/>
              <a:t>conocimiento</a:t>
            </a:r>
            <a:r>
              <a:rPr lang="en-US" altLang="en-US" sz="1800" dirty="0" smtClean="0"/>
              <a:t> es </a:t>
            </a:r>
            <a:r>
              <a:rPr lang="en-US" altLang="en-US" sz="1800" dirty="0" err="1" smtClean="0"/>
              <a:t>más</a:t>
            </a:r>
            <a:r>
              <a:rPr lang="en-US" altLang="en-US" sz="1800" dirty="0" smtClean="0"/>
              <a:t> </a:t>
            </a:r>
            <a:r>
              <a:rPr lang="en-US" altLang="en-US" sz="1800" dirty="0" err="1" smtClean="0"/>
              <a:t>preciso</a:t>
            </a:r>
            <a:r>
              <a:rPr lang="en-US" altLang="en-US" sz="1800" dirty="0" smtClean="0"/>
              <a:t> y </a:t>
            </a:r>
            <a:r>
              <a:rPr lang="en-US" altLang="en-US" sz="1800" dirty="0" err="1" smtClean="0"/>
              <a:t>extenso</a:t>
            </a:r>
            <a:r>
              <a:rPr lang="en-US" altLang="en-US" sz="1800" dirty="0" smtClean="0"/>
              <a:t> que el del hombre.</a:t>
            </a:r>
          </a:p>
          <a:p>
            <a:pPr marL="461963" indent="-461963" algn="l" rtl="0">
              <a:lnSpc>
                <a:spcPct val="90000"/>
              </a:lnSpc>
              <a:buFontTx/>
              <a:buAutoNum type="arabicPeriod"/>
            </a:pPr>
            <a:r>
              <a:rPr lang="en-US" altLang="en-US" sz="2000" dirty="0" smtClean="0"/>
              <a:t>La </a:t>
            </a:r>
            <a:r>
              <a:rPr lang="en-US" altLang="en-US" sz="2000" dirty="0" err="1" smtClean="0"/>
              <a:t>verdad</a:t>
            </a:r>
            <a:r>
              <a:rPr lang="en-US" altLang="en-US" sz="2000" dirty="0" smtClean="0"/>
              <a:t> </a:t>
            </a:r>
            <a:r>
              <a:rPr lang="en-US" altLang="en-US" sz="2000" dirty="0" err="1" smtClean="0"/>
              <a:t>revelada</a:t>
            </a:r>
            <a:r>
              <a:rPr lang="en-US" altLang="en-US" sz="2000" dirty="0" smtClean="0"/>
              <a:t> de Dios no </a:t>
            </a:r>
            <a:r>
              <a:rPr lang="en-US" altLang="en-US" sz="2000" dirty="0" err="1" smtClean="0"/>
              <a:t>varía</a:t>
            </a:r>
            <a:r>
              <a:rPr lang="en-US" altLang="en-US" sz="2000" dirty="0" smtClean="0"/>
              <a:t> con el </a:t>
            </a:r>
            <a:r>
              <a:rPr lang="en-US" altLang="en-US" sz="2000" dirty="0" err="1" smtClean="0"/>
              <a:t>tiempo</a:t>
            </a:r>
            <a:r>
              <a:rPr lang="en-US" altLang="en-US" sz="2000" dirty="0" smtClean="0"/>
              <a:t> </a:t>
            </a:r>
            <a:r>
              <a:rPr lang="en-US" altLang="en-US" sz="2000" dirty="0" err="1" smtClean="0"/>
              <a:t>ni</a:t>
            </a:r>
            <a:r>
              <a:rPr lang="en-US" altLang="en-US" sz="2000" dirty="0" smtClean="0"/>
              <a:t> las </a:t>
            </a:r>
            <a:r>
              <a:rPr lang="en-US" altLang="en-US" sz="2000" dirty="0" err="1" smtClean="0"/>
              <a:t>circunstancias</a:t>
            </a:r>
            <a:r>
              <a:rPr lang="en-US" altLang="en-US" sz="2000" dirty="0" smtClean="0"/>
              <a:t>.</a:t>
            </a:r>
          </a:p>
          <a:p>
            <a:pPr marL="461963" indent="-461963" algn="l" rtl="0">
              <a:lnSpc>
                <a:spcPct val="90000"/>
              </a:lnSpc>
              <a:buFontTx/>
              <a:buAutoNum type="arabicPeriod"/>
            </a:pPr>
            <a:r>
              <a:rPr lang="en-US" altLang="en-US" sz="2000" dirty="0" smtClean="0"/>
              <a:t>Gran parte de la </a:t>
            </a:r>
            <a:r>
              <a:rPr lang="en-US" altLang="en-US" sz="2000" dirty="0" err="1" smtClean="0"/>
              <a:t>verdad</a:t>
            </a:r>
            <a:r>
              <a:rPr lang="en-US" altLang="en-US" sz="2000" dirty="0" smtClean="0"/>
              <a:t> de Dios </a:t>
            </a:r>
            <a:r>
              <a:rPr lang="en-US" altLang="en-US" sz="2000" dirty="0" err="1" smtClean="0"/>
              <a:t>está</a:t>
            </a:r>
            <a:r>
              <a:rPr lang="en-US" altLang="en-US" sz="2000" dirty="0" smtClean="0"/>
              <a:t> </a:t>
            </a:r>
            <a:r>
              <a:rPr lang="en-US" altLang="en-US" sz="2000" dirty="0" err="1" smtClean="0"/>
              <a:t>disponible</a:t>
            </a:r>
            <a:r>
              <a:rPr lang="en-US" altLang="en-US" sz="2000" dirty="0" smtClean="0"/>
              <a:t> para el hombre solo por </a:t>
            </a:r>
            <a:r>
              <a:rPr lang="en-US" altLang="en-US" sz="2000" dirty="0" err="1" smtClean="0"/>
              <a:t>revelación</a:t>
            </a:r>
            <a:r>
              <a:rPr lang="en-US" altLang="en-US" sz="2000" dirty="0" smtClean="0"/>
              <a:t>.</a:t>
            </a:r>
          </a:p>
          <a:p>
            <a:pPr marL="461963" indent="-461963" algn="l" rtl="0">
              <a:lnSpc>
                <a:spcPct val="90000"/>
              </a:lnSpc>
              <a:buFontTx/>
              <a:buAutoNum type="arabicPeriod"/>
            </a:pPr>
            <a:r>
              <a:rPr lang="en-US" altLang="en-US" sz="2000" dirty="0" smtClean="0"/>
              <a:t>El hombre </a:t>
            </a:r>
            <a:r>
              <a:rPr lang="en-US" altLang="en-US" sz="2000" dirty="0" err="1" smtClean="0"/>
              <a:t>puede</a:t>
            </a:r>
            <a:r>
              <a:rPr lang="en-US" altLang="en-US" sz="2000" dirty="0" smtClean="0"/>
              <a:t> </a:t>
            </a:r>
            <a:r>
              <a:rPr lang="en-US" altLang="en-US" sz="2000" dirty="0" err="1" smtClean="0"/>
              <a:t>rechazar</a:t>
            </a:r>
            <a:r>
              <a:rPr lang="en-US" altLang="en-US" sz="2000" dirty="0" smtClean="0"/>
              <a:t> la </a:t>
            </a:r>
            <a:r>
              <a:rPr lang="en-US" altLang="en-US" sz="2000" dirty="0" err="1" smtClean="0"/>
              <a:t>verdad</a:t>
            </a:r>
            <a:r>
              <a:rPr lang="en-US" altLang="en-US" sz="2000" dirty="0" smtClean="0"/>
              <a:t> </a:t>
            </a:r>
            <a:r>
              <a:rPr lang="en-US" altLang="en-US" sz="2000" dirty="0" err="1" smtClean="0"/>
              <a:t>revelada</a:t>
            </a:r>
            <a:r>
              <a:rPr lang="en-US" altLang="en-US" sz="2000" dirty="0" smtClean="0"/>
              <a:t> de Dios (</a:t>
            </a:r>
            <a:r>
              <a:rPr lang="en-US" altLang="en-US" sz="2000" dirty="0" err="1" smtClean="0"/>
              <a:t>debido</a:t>
            </a:r>
            <a:r>
              <a:rPr lang="en-US" altLang="en-US" sz="2000" dirty="0" smtClean="0"/>
              <a:t> a </a:t>
            </a:r>
            <a:r>
              <a:rPr lang="en-US" altLang="en-US" sz="2000" dirty="0" err="1" smtClean="0"/>
              <a:t>su</a:t>
            </a:r>
            <a:r>
              <a:rPr lang="en-US" altLang="en-US" sz="2000" dirty="0" smtClean="0"/>
              <a:t> '</a:t>
            </a:r>
            <a:r>
              <a:rPr lang="en-US" altLang="en-US" sz="2000" dirty="0" err="1" smtClean="0"/>
              <a:t>libre</a:t>
            </a:r>
            <a:r>
              <a:rPr lang="en-US" altLang="en-US" sz="2000" dirty="0" smtClean="0"/>
              <a:t> </a:t>
            </a:r>
            <a:r>
              <a:rPr lang="en-US" altLang="en-US" sz="2000" dirty="0" err="1" smtClean="0"/>
              <a:t>albedrío</a:t>
            </a:r>
            <a:r>
              <a:rPr lang="en-US" altLang="en-US" sz="2000" dirty="0" smtClean="0"/>
              <a:t>').</a:t>
            </a:r>
          </a:p>
          <a:p>
            <a:pPr marL="461963" indent="-461963" algn="l" rtl="0">
              <a:lnSpc>
                <a:spcPct val="90000"/>
              </a:lnSpc>
              <a:buFontTx/>
              <a:buAutoNum type="arabicPeriod"/>
            </a:pPr>
            <a:r>
              <a:rPr lang="en-US" altLang="en-US" sz="2000" dirty="0" smtClean="0"/>
              <a:t>La </a:t>
            </a:r>
            <a:r>
              <a:rPr lang="en-US" altLang="en-US" sz="2000" dirty="0" err="1" smtClean="0"/>
              <a:t>verdad</a:t>
            </a:r>
            <a:r>
              <a:rPr lang="en-US" altLang="en-US" sz="2000" dirty="0" smtClean="0"/>
              <a:t> </a:t>
            </a:r>
            <a:r>
              <a:rPr lang="en-US" altLang="en-US" sz="2000" dirty="0" err="1" smtClean="0"/>
              <a:t>revelada</a:t>
            </a:r>
            <a:r>
              <a:rPr lang="en-US" altLang="en-US" sz="2000" dirty="0" smtClean="0"/>
              <a:t> de Dios es </a:t>
            </a:r>
            <a:r>
              <a:rPr lang="en-US" altLang="en-US" sz="2000" dirty="0" err="1" smtClean="0"/>
              <a:t>consistente</a:t>
            </a:r>
            <a:r>
              <a:rPr lang="en-US" altLang="en-US" sz="2000" dirty="0" smtClean="0"/>
              <a:t> (del </a:t>
            </a:r>
            <a:r>
              <a:rPr lang="en-US" altLang="en-US" sz="2000" dirty="0" err="1" smtClean="0"/>
              <a:t>mismo</a:t>
            </a:r>
            <a:r>
              <a:rPr lang="en-US" altLang="en-US" sz="2000" dirty="0" smtClean="0"/>
              <a:t> </a:t>
            </a:r>
            <a:r>
              <a:rPr lang="en-US" altLang="en-US" sz="2000" dirty="0" err="1" smtClean="0"/>
              <a:t>carácter</a:t>
            </a:r>
            <a:r>
              <a:rPr lang="en-US" altLang="en-US" sz="2000" dirty="0" smtClean="0"/>
              <a:t> </a:t>
            </a:r>
            <a:r>
              <a:rPr lang="en-US" altLang="en-US" sz="2000" dirty="0" err="1" smtClean="0"/>
              <a:t>esencial</a:t>
            </a:r>
            <a:r>
              <a:rPr lang="en-US" altLang="en-US" sz="2000" dirty="0" smtClean="0"/>
              <a:t>) y continua con </a:t>
            </a:r>
            <a:r>
              <a:rPr lang="en-US" altLang="en-US" sz="2000" dirty="0" err="1" smtClean="0"/>
              <a:t>los</a:t>
            </a:r>
            <a:r>
              <a:rPr lang="en-US" altLang="en-US" sz="2000" dirty="0" smtClean="0"/>
              <a:t> </a:t>
            </a:r>
            <a:r>
              <a:rPr lang="en-US" altLang="en-US" sz="2000" dirty="0" err="1" smtClean="0"/>
              <a:t>hechos</a:t>
            </a:r>
            <a:r>
              <a:rPr lang="en-US" altLang="en-US" sz="2000" dirty="0" smtClean="0"/>
              <a:t> </a:t>
            </a:r>
            <a:r>
              <a:rPr lang="en-US" altLang="en-US" sz="2000" dirty="0" err="1" smtClean="0"/>
              <a:t>históricos</a:t>
            </a:r>
            <a:r>
              <a:rPr lang="en-US" altLang="en-US" sz="2000" dirty="0" smtClean="0"/>
              <a:t> (</a:t>
            </a:r>
            <a:r>
              <a:rPr lang="en-US" altLang="en-US" sz="2000" dirty="0" err="1" smtClean="0"/>
              <a:t>terrenales</a:t>
            </a:r>
            <a:r>
              <a:rPr lang="en-US" altLang="en-US" sz="2000" dirty="0" smtClean="0"/>
              <a:t>).</a:t>
            </a:r>
          </a:p>
          <a:p>
            <a:pPr marL="461963" indent="-461963" algn="l" rtl="0">
              <a:lnSpc>
                <a:spcPct val="90000"/>
              </a:lnSpc>
              <a:buFontTx/>
              <a:buAutoNum type="arabicPeriod"/>
            </a:pPr>
            <a:r>
              <a:rPr lang="en-US" altLang="en-US" sz="2000" dirty="0" smtClean="0"/>
              <a:t>La </a:t>
            </a:r>
            <a:r>
              <a:rPr lang="en-US" altLang="en-US" sz="2000" dirty="0" err="1" smtClean="0"/>
              <a:t>verdad</a:t>
            </a:r>
            <a:r>
              <a:rPr lang="en-US" altLang="en-US" sz="2000" dirty="0" smtClean="0"/>
              <a:t> </a:t>
            </a:r>
            <a:r>
              <a:rPr lang="en-US" altLang="en-US" sz="2000" dirty="0" err="1" smtClean="0"/>
              <a:t>revelada</a:t>
            </a:r>
            <a:r>
              <a:rPr lang="en-US" altLang="en-US" sz="2000" dirty="0" smtClean="0"/>
              <a:t> de Dios es </a:t>
            </a:r>
            <a:r>
              <a:rPr lang="en-US" altLang="en-US" sz="2000" dirty="0" err="1" smtClean="0"/>
              <a:t>consistente</a:t>
            </a:r>
            <a:r>
              <a:rPr lang="en-US" altLang="en-US" sz="2000" dirty="0" smtClean="0"/>
              <a:t> con la </a:t>
            </a:r>
            <a:r>
              <a:rPr lang="en-US" altLang="en-US" sz="2000" dirty="0" err="1" smtClean="0"/>
              <a:t>experiencia</a:t>
            </a:r>
            <a:r>
              <a:rPr lang="en-US" altLang="en-US" sz="2000" dirty="0" smtClean="0"/>
              <a:t> </a:t>
            </a:r>
            <a:r>
              <a:rPr lang="en-US" altLang="en-US" sz="2000" dirty="0" err="1" smtClean="0"/>
              <a:t>diaria</a:t>
            </a:r>
            <a:r>
              <a:rPr lang="en-US" altLang="en-US" sz="2000" dirty="0" smtClean="0"/>
              <a:t>.</a:t>
            </a:r>
          </a:p>
          <a:p>
            <a:pPr marL="461963" indent="-461963" algn="l" rtl="0">
              <a:lnSpc>
                <a:spcPct val="90000"/>
              </a:lnSpc>
              <a:buFontTx/>
              <a:buAutoNum type="arabicPeriod"/>
            </a:pPr>
            <a:r>
              <a:rPr lang="en-US" altLang="en-US" sz="2000" dirty="0" err="1" smtClean="0"/>
              <a:t>Otras</a:t>
            </a:r>
            <a:r>
              <a:rPr lang="en-US" altLang="en-US" sz="2000" dirty="0" smtClean="0"/>
              <a:t> </a:t>
            </a:r>
            <a:r>
              <a:rPr lang="en-US" altLang="en-US" sz="2000" dirty="0" err="1" smtClean="0"/>
              <a:t>fuentes</a:t>
            </a:r>
            <a:r>
              <a:rPr lang="en-US" altLang="en-US" sz="2000" dirty="0" smtClean="0"/>
              <a:t> de </a:t>
            </a:r>
            <a:r>
              <a:rPr lang="en-US" altLang="en-US" sz="2000" dirty="0" err="1" smtClean="0"/>
              <a:t>conocimiento</a:t>
            </a:r>
            <a:r>
              <a:rPr lang="en-US" altLang="en-US" sz="2000" dirty="0" smtClean="0"/>
              <a:t> (</a:t>
            </a:r>
            <a:r>
              <a:rPr lang="en-US" altLang="en-US" sz="2000" dirty="0" err="1" smtClean="0"/>
              <a:t>verdadero</a:t>
            </a:r>
            <a:r>
              <a:rPr lang="en-US" altLang="en-US" sz="2000" dirty="0" smtClean="0"/>
              <a:t>), </a:t>
            </a:r>
            <a:r>
              <a:rPr lang="en-US" altLang="en-US" sz="2000" dirty="0" err="1" smtClean="0"/>
              <a:t>menos</a:t>
            </a:r>
            <a:r>
              <a:rPr lang="en-US" altLang="en-US" sz="2000" dirty="0" smtClean="0"/>
              <a:t> </a:t>
            </a:r>
            <a:r>
              <a:rPr lang="en-US" altLang="en-US" sz="2000" dirty="0" err="1" smtClean="0"/>
              <a:t>confiables</a:t>
            </a:r>
            <a:r>
              <a:rPr lang="en-US" altLang="en-US" sz="2000" dirty="0" smtClean="0"/>
              <a:t>, son:</a:t>
            </a:r>
          </a:p>
          <a:p>
            <a:pPr marL="804863" lvl="1" indent="-228600" algn="l" rtl="0">
              <a:lnSpc>
                <a:spcPct val="90000"/>
              </a:lnSpc>
            </a:pPr>
            <a:r>
              <a:rPr lang="en-US" altLang="en-US" sz="1800" dirty="0" smtClean="0"/>
              <a:t>La </a:t>
            </a:r>
            <a:r>
              <a:rPr lang="en-US" altLang="en-US" sz="1800" dirty="0" err="1" smtClean="0"/>
              <a:t>sabiduría</a:t>
            </a:r>
            <a:r>
              <a:rPr lang="en-US" altLang="en-US" sz="1800" dirty="0" smtClean="0"/>
              <a:t> de </a:t>
            </a:r>
            <a:r>
              <a:rPr lang="en-US" altLang="en-US" sz="1800" dirty="0" err="1" smtClean="0"/>
              <a:t>los</a:t>
            </a:r>
            <a:r>
              <a:rPr lang="en-US" altLang="en-US" sz="1800" dirty="0" smtClean="0"/>
              <a:t> </a:t>
            </a:r>
            <a:r>
              <a:rPr lang="en-US" altLang="en-US" sz="1800" dirty="0" err="1" smtClean="0"/>
              <a:t>demás</a:t>
            </a:r>
            <a:r>
              <a:rPr lang="en-US" altLang="en-US" sz="1800" dirty="0" smtClean="0"/>
              <a:t> (</a:t>
            </a:r>
            <a:r>
              <a:rPr lang="en-US" altLang="en-US" sz="1800" dirty="0" err="1" smtClean="0"/>
              <a:t>conforme</a:t>
            </a:r>
            <a:r>
              <a:rPr lang="en-US" altLang="en-US" sz="1800" dirty="0" smtClean="0"/>
              <a:t> a </a:t>
            </a:r>
            <a:r>
              <a:rPr lang="en-US" altLang="en-US" sz="1800" dirty="0" err="1" smtClean="0"/>
              <a:t>su</a:t>
            </a:r>
            <a:r>
              <a:rPr lang="en-US" altLang="en-US" sz="1800" dirty="0" smtClean="0"/>
              <a:t> </a:t>
            </a:r>
            <a:r>
              <a:rPr lang="en-US" altLang="en-US" sz="1800" dirty="0" err="1" smtClean="0"/>
              <a:t>aceptación</a:t>
            </a:r>
            <a:r>
              <a:rPr lang="en-US" altLang="en-US" sz="1800" dirty="0" smtClean="0"/>
              <a:t> del </a:t>
            </a:r>
            <a:r>
              <a:rPr lang="en-US" altLang="en-US" sz="1800" dirty="0" err="1" smtClean="0"/>
              <a:t>conocimiento</a:t>
            </a:r>
            <a:r>
              <a:rPr lang="en-US" altLang="en-US" sz="1800" dirty="0" smtClean="0"/>
              <a:t> de Dios)</a:t>
            </a:r>
          </a:p>
          <a:p>
            <a:pPr marL="804863" lvl="1" indent="-228600" algn="l" rtl="0">
              <a:lnSpc>
                <a:spcPct val="90000"/>
              </a:lnSpc>
            </a:pPr>
            <a:r>
              <a:rPr lang="en-US" altLang="en-US" sz="1800" dirty="0" smtClean="0"/>
              <a:t>La </a:t>
            </a:r>
            <a:r>
              <a:rPr lang="en-US" altLang="en-US" sz="1800" dirty="0" err="1" smtClean="0"/>
              <a:t>experiencia</a:t>
            </a:r>
            <a:r>
              <a:rPr lang="en-US" altLang="en-US" sz="1800" dirty="0" smtClean="0"/>
              <a:t> personal (con “el </a:t>
            </a:r>
            <a:r>
              <a:rPr lang="en-US" altLang="en-US" sz="1800" dirty="0" err="1" smtClean="0"/>
              <a:t>temor</a:t>
            </a:r>
            <a:r>
              <a:rPr lang="en-US" altLang="en-US" sz="1800" dirty="0" smtClean="0"/>
              <a:t> de Dios” </a:t>
            </a:r>
            <a:r>
              <a:rPr lang="en-US" altLang="en-US" sz="1800" dirty="0" err="1" smtClean="0"/>
              <a:t>como</a:t>
            </a:r>
            <a:r>
              <a:rPr lang="en-US" altLang="en-US" sz="1800" dirty="0" smtClean="0"/>
              <a:t> base)</a:t>
            </a:r>
          </a:p>
          <a:p>
            <a:pPr marL="461963" indent="-461963" algn="l" rtl="0">
              <a:lnSpc>
                <a:spcPct val="90000"/>
              </a:lnSpc>
              <a:buFontTx/>
              <a:buAutoNum type="arabicPeriod"/>
            </a:pPr>
            <a:r>
              <a:rPr lang="en-US" altLang="en-US" sz="2000" dirty="0" err="1" smtClean="0"/>
              <a:t>Debido</a:t>
            </a:r>
            <a:r>
              <a:rPr lang="en-US" altLang="en-US" sz="2000" dirty="0" smtClean="0"/>
              <a:t> a las </a:t>
            </a:r>
            <a:r>
              <a:rPr lang="en-US" altLang="en-US" sz="2000" dirty="0" err="1" smtClean="0"/>
              <a:t>limitaciones</a:t>
            </a:r>
            <a:r>
              <a:rPr lang="en-US" altLang="en-US" sz="2000" dirty="0" smtClean="0"/>
              <a:t> del hombre, el </a:t>
            </a:r>
            <a:r>
              <a:rPr lang="en-US" altLang="en-US" sz="2000" dirty="0" err="1" smtClean="0"/>
              <a:t>conocimiento</a:t>
            </a:r>
            <a:r>
              <a:rPr lang="en-US" altLang="en-US" sz="2000" dirty="0" smtClean="0"/>
              <a:t> (la </a:t>
            </a:r>
            <a:r>
              <a:rPr lang="en-US" altLang="en-US" sz="2000" dirty="0" err="1"/>
              <a:t>v</a:t>
            </a:r>
            <a:r>
              <a:rPr lang="en-US" altLang="en-US" sz="2000" dirty="0" err="1" smtClean="0"/>
              <a:t>erdad</a:t>
            </a:r>
            <a:r>
              <a:rPr lang="en-US" altLang="en-US" sz="2000" dirty="0" smtClean="0"/>
              <a:t>) de Dios </a:t>
            </a:r>
            <a:r>
              <a:rPr lang="en-US" altLang="en-US" sz="2000" dirty="0" err="1" smtClean="0"/>
              <a:t>tiene</a:t>
            </a:r>
            <a:r>
              <a:rPr lang="en-US" altLang="en-US" sz="2000" dirty="0" smtClean="0"/>
              <a:t> </a:t>
            </a:r>
            <a:r>
              <a:rPr lang="en-US" altLang="en-US" sz="2000" dirty="0" err="1" smtClean="0"/>
              <a:t>prioridad</a:t>
            </a:r>
            <a:r>
              <a:rPr lang="en-US" altLang="en-US" sz="2000" dirty="0" smtClean="0"/>
              <a:t> </a:t>
            </a:r>
            <a:r>
              <a:rPr lang="en-US" altLang="en-US" sz="2000" dirty="0" err="1" smtClean="0"/>
              <a:t>sobre</a:t>
            </a:r>
            <a:r>
              <a:rPr lang="en-US" altLang="en-US" sz="2000" dirty="0" smtClean="0"/>
              <a:t> el </a:t>
            </a:r>
            <a:r>
              <a:rPr lang="en-US" altLang="en-US" sz="2000" dirty="0" err="1" smtClean="0"/>
              <a:t>conocimiento</a:t>
            </a:r>
            <a:r>
              <a:rPr lang="en-US" altLang="en-US" sz="2000" dirty="0" smtClean="0"/>
              <a:t> del hombre (de </a:t>
            </a:r>
            <a:r>
              <a:rPr lang="en-US" altLang="en-US" sz="2000" dirty="0" err="1" smtClean="0"/>
              <a:t>otros</a:t>
            </a:r>
            <a:r>
              <a:rPr lang="en-US" altLang="en-US" sz="2000" dirty="0" smtClean="0"/>
              <a:t> o de </a:t>
            </a:r>
            <a:r>
              <a:rPr lang="en-US" altLang="en-US" sz="2000" dirty="0" err="1" smtClean="0"/>
              <a:t>nosotros</a:t>
            </a:r>
            <a:r>
              <a:rPr lang="en-US" altLang="en-US" sz="2000" dirty="0" smtClean="0"/>
              <a:t> </a:t>
            </a:r>
            <a:r>
              <a:rPr lang="en-US" altLang="en-US" sz="2000" dirty="0" err="1" smtClean="0"/>
              <a:t>mismos</a:t>
            </a:r>
            <a:r>
              <a:rPr lang="en-US" altLang="en-US" sz="2000" dirty="0" smtClean="0"/>
              <a:t>).</a:t>
            </a:r>
          </a:p>
        </p:txBody>
      </p:sp>
      <p:sp>
        <p:nvSpPr>
          <p:cNvPr id="34820" name="AutoShape 4">
            <a:hlinkClick r:id="rId2" action="ppaction://hlinksldjump" highlightClick="1"/>
          </p:cNvPr>
          <p:cNvSpPr>
            <a:spLocks noChangeArrowheads="1"/>
          </p:cNvSpPr>
          <p:nvPr/>
        </p:nvSpPr>
        <p:spPr bwMode="auto">
          <a:xfrm>
            <a:off x="8267700" y="0"/>
            <a:ext cx="876300" cy="304800"/>
          </a:xfrm>
          <a:prstGeom prst="actionButtonBlank">
            <a:avLst/>
          </a:prstGeom>
          <a:solidFill>
            <a:srgbClr val="FFFF00"/>
          </a:solidFill>
          <a:ln>
            <a:noFill/>
          </a:ln>
          <a:effectLst/>
        </p:spPr>
        <p:txBody>
          <a:bodyPr wrap="none" anchor="ctr"/>
          <a:lstStyle/>
          <a:p>
            <a:pPr algn="ctr" rtl="0">
              <a:defRPr/>
            </a:pPr>
            <a:r>
              <a:rPr lang="en-US" altLang="en-US" sz="1800" dirty="0" err="1" smtClean="0">
                <a:effectLst>
                  <a:outerShdw blurRad="38100" dist="38100" dir="2700000" algn="tl">
                    <a:srgbClr val="FFFFFF"/>
                  </a:outerShdw>
                </a:effectLst>
                <a:cs typeface="+mn-cs"/>
              </a:rPr>
              <a:t>Gráfica</a:t>
            </a:r>
            <a:endParaRPr lang="en-US" altLang="en-US" sz="1800" dirty="0">
              <a:effectLst>
                <a:outerShdw blurRad="38100" dist="38100" dir="2700000" algn="tl">
                  <a:srgbClr val="FFFFFF"/>
                </a:outerShdw>
              </a:effectLst>
              <a:cs typeface="+mn-cs"/>
            </a:endParaRPr>
          </a:p>
        </p:txBody>
      </p:sp>
      <p:sp>
        <p:nvSpPr>
          <p:cNvPr id="65542" name="AutoShape 5">
            <a:hlinkClick r:id="rId3" action="ppaction://hlinksldjump" highlightClick="1"/>
          </p:cNvPr>
          <p:cNvSpPr>
            <a:spLocks noChangeArrowheads="1"/>
          </p:cNvSpPr>
          <p:nvPr/>
        </p:nvSpPr>
        <p:spPr bwMode="auto">
          <a:xfrm>
            <a:off x="0" y="0"/>
            <a:ext cx="1993900"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65543" name="AutoShape 6">
            <a:hlinkClick r:id="rId4" action="ppaction://hlinksldjump" highlightClick="1"/>
          </p:cNvPr>
          <p:cNvSpPr>
            <a:spLocks noChangeArrowheads="1"/>
          </p:cNvSpPr>
          <p:nvPr/>
        </p:nvSpPr>
        <p:spPr bwMode="auto">
          <a:xfrm>
            <a:off x="8763000" y="7239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4" name="AutoShape 7">
            <a:hlinkClick r:id="rId5" action="ppaction://hlinksldjump" highlightClick="1"/>
          </p:cNvPr>
          <p:cNvSpPr>
            <a:spLocks noChangeArrowheads="1"/>
          </p:cNvSpPr>
          <p:nvPr/>
        </p:nvSpPr>
        <p:spPr bwMode="auto">
          <a:xfrm>
            <a:off x="8763000" y="97710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5" name="AutoShape 8">
            <a:hlinkClick r:id="rId6" action="ppaction://hlinksldjump" highlightClick="1"/>
          </p:cNvPr>
          <p:cNvSpPr>
            <a:spLocks noChangeArrowheads="1"/>
          </p:cNvSpPr>
          <p:nvPr/>
        </p:nvSpPr>
        <p:spPr bwMode="auto">
          <a:xfrm>
            <a:off x="8763000" y="14478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6" name="AutoShape 9">
            <a:hlinkClick r:id="rId7" action="ppaction://hlinksldjump" highlightClick="1"/>
          </p:cNvPr>
          <p:cNvSpPr>
            <a:spLocks noChangeArrowheads="1"/>
          </p:cNvSpPr>
          <p:nvPr/>
        </p:nvSpPr>
        <p:spPr bwMode="auto">
          <a:xfrm>
            <a:off x="8763000" y="326707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7" name="AutoShape 10">
            <a:hlinkClick r:id="rId8" action="ppaction://hlinksldjump" highlightClick="1"/>
          </p:cNvPr>
          <p:cNvSpPr>
            <a:spLocks noChangeArrowheads="1"/>
          </p:cNvSpPr>
          <p:nvPr/>
        </p:nvSpPr>
        <p:spPr bwMode="auto">
          <a:xfrm>
            <a:off x="8763000" y="602297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8" name="AutoShape 11">
            <a:hlinkClick r:id="rId9" action="ppaction://hlinksldjump" highlightClick="1"/>
          </p:cNvPr>
          <p:cNvSpPr>
            <a:spLocks noChangeArrowheads="1"/>
          </p:cNvSpPr>
          <p:nvPr/>
        </p:nvSpPr>
        <p:spPr bwMode="auto">
          <a:xfrm>
            <a:off x="8763000" y="372427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49" name="AutoShape 12">
            <a:hlinkClick r:id="rId10" action="ppaction://hlinksldjump" highlightClick="1"/>
          </p:cNvPr>
          <p:cNvSpPr>
            <a:spLocks noChangeArrowheads="1"/>
          </p:cNvSpPr>
          <p:nvPr/>
        </p:nvSpPr>
        <p:spPr bwMode="auto">
          <a:xfrm>
            <a:off x="8745538" y="509587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50" name="AutoShape 13">
            <a:hlinkClick r:id="rId11" action="ppaction://hlinksldjump" highlightClick="1"/>
          </p:cNvPr>
          <p:cNvSpPr>
            <a:spLocks noChangeArrowheads="1"/>
          </p:cNvSpPr>
          <p:nvPr/>
        </p:nvSpPr>
        <p:spPr bwMode="auto">
          <a:xfrm>
            <a:off x="8763000" y="285908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51" name="AutoShape 11">
            <a:hlinkClick r:id="rId12" action="ppaction://hlinksldjump" highlightClick="1"/>
          </p:cNvPr>
          <p:cNvSpPr>
            <a:spLocks noChangeArrowheads="1"/>
          </p:cNvSpPr>
          <p:nvPr/>
        </p:nvSpPr>
        <p:spPr bwMode="auto">
          <a:xfrm>
            <a:off x="8763000" y="46355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555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521331F-4730-49C4-AB21-7271F6E7F46E}" type="slidenum">
              <a:rPr lang="en-US" altLang="en-US" sz="1400"/>
              <a:pPr algn="l" rtl="0">
                <a:spcBef>
                  <a:spcPct val="0"/>
                </a:spcBef>
                <a:buFontTx/>
                <a:buNone/>
              </a:pPr>
              <a:t>43</a:t>
            </a:fld>
            <a:endParaRPr lang="en-US" altLang="en-US" sz="1400"/>
          </a:p>
        </p:txBody>
      </p:sp>
      <p:sp>
        <p:nvSpPr>
          <p:cNvPr id="65553" name="AutoShape 11">
            <a:hlinkClick r:id="rId13" action="ppaction://hlinksldjump" highlightClick="1"/>
          </p:cNvPr>
          <p:cNvSpPr>
            <a:spLocks noChangeArrowheads="1"/>
          </p:cNvSpPr>
          <p:nvPr/>
        </p:nvSpPr>
        <p:spPr bwMode="auto">
          <a:xfrm>
            <a:off x="8763000" y="4181476"/>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up)">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up)">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up)">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wipe(up)">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wipe(up)">
                                      <p:cBhvr>
                                        <p:cTn id="32" dur="500"/>
                                        <p:tgtEl>
                                          <p:spTgt spid="34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wipe(up)">
                                      <p:cBhvr>
                                        <p:cTn id="37" dur="500"/>
                                        <p:tgtEl>
                                          <p:spTgt spid="34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wipe(up)">
                                      <p:cBhvr>
                                        <p:cTn id="42" dur="500"/>
                                        <p:tgtEl>
                                          <p:spTgt spid="348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4819">
                                            <p:txEl>
                                              <p:pRg st="8" end="8"/>
                                            </p:txEl>
                                          </p:spTgt>
                                        </p:tgtEl>
                                        <p:attrNameLst>
                                          <p:attrName>style.visibility</p:attrName>
                                        </p:attrNameLst>
                                      </p:cBhvr>
                                      <p:to>
                                        <p:strVal val="visible"/>
                                      </p:to>
                                    </p:set>
                                    <p:animEffect transition="in" filter="wipe(up)">
                                      <p:cBhvr>
                                        <p:cTn id="47" dur="500"/>
                                        <p:tgtEl>
                                          <p:spTgt spid="3481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4819">
                                            <p:txEl>
                                              <p:pRg st="9" end="9"/>
                                            </p:txEl>
                                          </p:spTgt>
                                        </p:tgtEl>
                                        <p:attrNameLst>
                                          <p:attrName>style.visibility</p:attrName>
                                        </p:attrNameLst>
                                      </p:cBhvr>
                                      <p:to>
                                        <p:strVal val="visible"/>
                                      </p:to>
                                    </p:set>
                                    <p:animEffect transition="in" filter="wipe(up)">
                                      <p:cBhvr>
                                        <p:cTn id="52" dur="500"/>
                                        <p:tgtEl>
                                          <p:spTgt spid="3481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4819">
                                            <p:txEl>
                                              <p:pRg st="10" end="10"/>
                                            </p:txEl>
                                          </p:spTgt>
                                        </p:tgtEl>
                                        <p:attrNameLst>
                                          <p:attrName>style.visibility</p:attrName>
                                        </p:attrNameLst>
                                      </p:cBhvr>
                                      <p:to>
                                        <p:strVal val="visible"/>
                                      </p:to>
                                    </p:set>
                                    <p:animEffect transition="in" filter="wipe(up)">
                                      <p:cBhvr>
                                        <p:cTn id="57" dur="500"/>
                                        <p:tgtEl>
                                          <p:spTgt spid="3481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4819">
                                            <p:txEl>
                                              <p:pRg st="11" end="11"/>
                                            </p:txEl>
                                          </p:spTgt>
                                        </p:tgtEl>
                                        <p:attrNameLst>
                                          <p:attrName>style.visibility</p:attrName>
                                        </p:attrNameLst>
                                      </p:cBhvr>
                                      <p:to>
                                        <p:strVal val="visible"/>
                                      </p:to>
                                    </p:set>
                                    <p:animEffect transition="in" filter="wipe(up)">
                                      <p:cBhvr>
                                        <p:cTn id="62" dur="500"/>
                                        <p:tgtEl>
                                          <p:spTgt spid="34819">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4819">
                                            <p:txEl>
                                              <p:pRg st="12" end="12"/>
                                            </p:txEl>
                                          </p:spTgt>
                                        </p:tgtEl>
                                        <p:attrNameLst>
                                          <p:attrName>style.visibility</p:attrName>
                                        </p:attrNameLst>
                                      </p:cBhvr>
                                      <p:to>
                                        <p:strVal val="visible"/>
                                      </p:to>
                                    </p:set>
                                    <p:animEffect transition="in" filter="wipe(up)">
                                      <p:cBhvr>
                                        <p:cTn id="67" dur="500"/>
                                        <p:tgtEl>
                                          <p:spTgt spid="34819">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4819">
                                            <p:txEl>
                                              <p:pRg st="13" end="13"/>
                                            </p:txEl>
                                          </p:spTgt>
                                        </p:tgtEl>
                                        <p:attrNameLst>
                                          <p:attrName>style.visibility</p:attrName>
                                        </p:attrNameLst>
                                      </p:cBhvr>
                                      <p:to>
                                        <p:strVal val="visible"/>
                                      </p:to>
                                    </p:set>
                                    <p:animEffect transition="in" filter="wipe(up)">
                                      <p:cBhvr>
                                        <p:cTn id="72" dur="500"/>
                                        <p:tgtEl>
                                          <p:spTgt spid="34819">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4819">
                                            <p:txEl>
                                              <p:pRg st="14" end="14"/>
                                            </p:txEl>
                                          </p:spTgt>
                                        </p:tgtEl>
                                        <p:attrNameLst>
                                          <p:attrName>style.visibility</p:attrName>
                                        </p:attrNameLst>
                                      </p:cBhvr>
                                      <p:to>
                                        <p:strVal val="visible"/>
                                      </p:to>
                                    </p:set>
                                    <p:animEffect transition="in" filter="wipe(up)">
                                      <p:cBhvr>
                                        <p:cTn id="77" dur="500"/>
                                        <p:tgtEl>
                                          <p:spTgt spid="348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0"/>
          <p:cNvSpPr>
            <a:spLocks noGrp="1" noChangeArrowheads="1"/>
          </p:cNvSpPr>
          <p:nvPr>
            <p:ph type="title"/>
          </p:nvPr>
        </p:nvSpPr>
        <p:spPr>
          <a:xfrm>
            <a:off x="304800" y="0"/>
            <a:ext cx="8534400" cy="914400"/>
          </a:xfrm>
        </p:spPr>
        <p:txBody>
          <a:bodyPr/>
          <a:lstStyle/>
          <a:p>
            <a:pPr rtl="0">
              <a:defRPr/>
            </a:pPr>
            <a:r>
              <a:rPr lang="en-US" altLang="en-US" sz="2000" dirty="0" err="1"/>
              <a:t>Lección</a:t>
            </a:r>
            <a:r>
              <a:rPr lang="en-US" altLang="en-US" sz="2000" dirty="0"/>
              <a:t> 2</a:t>
            </a:r>
            <a:br>
              <a:rPr lang="en-US" altLang="en-US" sz="2000" dirty="0"/>
            </a:br>
            <a:r>
              <a:rPr lang="en-US" altLang="en-US" sz="2800" dirty="0" err="1"/>
              <a:t>Determinación</a:t>
            </a:r>
            <a:r>
              <a:rPr lang="en-US" altLang="en-US" sz="2800" dirty="0"/>
              <a:t> de la </a:t>
            </a:r>
            <a:r>
              <a:rPr lang="en-US" altLang="en-US" sz="2800" dirty="0" err="1"/>
              <a:t>verdad</a:t>
            </a:r>
            <a:r>
              <a:rPr lang="en-US" altLang="en-US" sz="2800" dirty="0"/>
              <a:t> (</a:t>
            </a:r>
            <a:r>
              <a:rPr lang="en-US" altLang="en-US" sz="2800" dirty="0" err="1"/>
              <a:t>ejemplos</a:t>
            </a:r>
            <a:r>
              <a:rPr lang="en-US" altLang="en-US" sz="2800" dirty="0"/>
              <a:t>)</a:t>
            </a:r>
          </a:p>
        </p:txBody>
      </p:sp>
      <p:grpSp>
        <p:nvGrpSpPr>
          <p:cNvPr id="35874" name="Group 2082"/>
          <p:cNvGrpSpPr>
            <a:grpSpLocks/>
          </p:cNvGrpSpPr>
          <p:nvPr/>
        </p:nvGrpSpPr>
        <p:grpSpPr bwMode="auto">
          <a:xfrm>
            <a:off x="90489" y="1352550"/>
            <a:ext cx="1412876" cy="1285876"/>
            <a:chOff x="57" y="797"/>
            <a:chExt cx="890" cy="810"/>
          </a:xfrm>
        </p:grpSpPr>
        <p:sp>
          <p:nvSpPr>
            <p:cNvPr id="66612" name="Text Box 2051"/>
            <p:cNvSpPr txBox="1">
              <a:spLocks noChangeArrowheads="1"/>
            </p:cNvSpPr>
            <p:nvPr/>
          </p:nvSpPr>
          <p:spPr bwMode="auto">
            <a:xfrm>
              <a:off x="57" y="797"/>
              <a:ext cx="890"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a:t>Dios </a:t>
              </a:r>
              <a:r>
                <a:rPr lang="en-US" altLang="en-US" sz="1800" b="1" dirty="0" err="1"/>
                <a:t>hizo</a:t>
              </a:r>
              <a:endParaRPr lang="en-US" altLang="en-US" sz="1800" b="1" dirty="0"/>
            </a:p>
            <a:p>
              <a:pPr algn="ctr" rtl="0">
                <a:lnSpc>
                  <a:spcPct val="90000"/>
                </a:lnSpc>
                <a:spcBef>
                  <a:spcPct val="0"/>
                </a:spcBef>
                <a:buFontTx/>
                <a:buNone/>
              </a:pPr>
              <a:r>
                <a:rPr lang="en-US" altLang="en-US" sz="1800" b="1" dirty="0" smtClean="0"/>
                <a:t>hombre y</a:t>
              </a:r>
              <a:endParaRPr lang="en-US" altLang="en-US" sz="1800" b="1" dirty="0"/>
            </a:p>
            <a:p>
              <a:pPr algn="ctr" rtl="0">
                <a:lnSpc>
                  <a:spcPct val="90000"/>
                </a:lnSpc>
                <a:spcBef>
                  <a:spcPct val="0"/>
                </a:spcBef>
                <a:buFontTx/>
                <a:buNone/>
              </a:pPr>
              <a:r>
                <a:rPr lang="en-US" altLang="en-US" sz="1800" b="1" dirty="0" err="1"/>
                <a:t>m</a:t>
              </a:r>
              <a:r>
                <a:rPr lang="en-US" altLang="en-US" sz="1800" b="1" dirty="0" err="1" smtClean="0"/>
                <a:t>ujer</a:t>
              </a:r>
              <a:endParaRPr lang="en-US" altLang="en-US" sz="1800" b="1" dirty="0"/>
            </a:p>
          </p:txBody>
        </p:sp>
        <p:sp>
          <p:nvSpPr>
            <p:cNvPr id="66613" name="Text Box 2055"/>
            <p:cNvSpPr txBox="1">
              <a:spLocks noChangeArrowheads="1"/>
            </p:cNvSpPr>
            <p:nvPr/>
          </p:nvSpPr>
          <p:spPr bwMode="auto">
            <a:xfrm>
              <a:off x="144" y="1392"/>
              <a:ext cx="71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dirty="0" err="1" smtClean="0">
                  <a:solidFill>
                    <a:schemeClr val="accent2"/>
                  </a:solidFill>
                </a:rPr>
                <a:t>Gén</a:t>
              </a:r>
              <a:r>
                <a:rPr lang="en-US" altLang="en-US" sz="1800" dirty="0" smtClean="0">
                  <a:solidFill>
                    <a:schemeClr val="accent2"/>
                  </a:solidFill>
                </a:rPr>
                <a:t> </a:t>
              </a:r>
              <a:r>
                <a:rPr lang="en-US" altLang="en-US" sz="1800" dirty="0">
                  <a:solidFill>
                    <a:schemeClr val="accent2"/>
                  </a:solidFill>
                </a:rPr>
                <a:t>1-3</a:t>
              </a:r>
            </a:p>
          </p:txBody>
        </p:sp>
      </p:grpSp>
      <p:grpSp>
        <p:nvGrpSpPr>
          <p:cNvPr id="35877" name="Group 2085"/>
          <p:cNvGrpSpPr>
            <a:grpSpLocks/>
          </p:cNvGrpSpPr>
          <p:nvPr/>
        </p:nvGrpSpPr>
        <p:grpSpPr bwMode="auto">
          <a:xfrm>
            <a:off x="1447800" y="1382713"/>
            <a:ext cx="2649538" cy="1284287"/>
            <a:chOff x="912" y="816"/>
            <a:chExt cx="1669" cy="809"/>
          </a:xfrm>
        </p:grpSpPr>
        <p:sp>
          <p:nvSpPr>
            <p:cNvPr id="66609" name="Text Box 2052"/>
            <p:cNvSpPr txBox="1">
              <a:spLocks noChangeArrowheads="1"/>
            </p:cNvSpPr>
            <p:nvPr/>
          </p:nvSpPr>
          <p:spPr bwMode="auto">
            <a:xfrm>
              <a:off x="1110" y="816"/>
              <a:ext cx="1471"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err="1" smtClean="0"/>
                <a:t>Permanencia</a:t>
              </a:r>
              <a:r>
                <a:rPr lang="en-US" altLang="en-US" sz="1800" b="1" dirty="0" smtClean="0"/>
                <a:t>,</a:t>
              </a:r>
              <a:endParaRPr lang="en-US" altLang="en-US" sz="1800" b="1" dirty="0"/>
            </a:p>
            <a:p>
              <a:pPr algn="ctr" rtl="0">
                <a:lnSpc>
                  <a:spcPct val="90000"/>
                </a:lnSpc>
                <a:spcBef>
                  <a:spcPct val="0"/>
                </a:spcBef>
                <a:buFontTx/>
                <a:buNone/>
              </a:pPr>
              <a:r>
                <a:rPr lang="en-US" altLang="en-US" sz="1800" b="1" dirty="0" err="1" smtClean="0"/>
                <a:t>dirección</a:t>
              </a:r>
              <a:r>
                <a:rPr lang="en-US" altLang="en-US" sz="1800" b="1" dirty="0" smtClean="0"/>
                <a:t> </a:t>
              </a:r>
              <a:r>
                <a:rPr lang="en-US" altLang="en-US" sz="1800" b="1" dirty="0"/>
                <a:t>y</a:t>
              </a:r>
            </a:p>
            <a:p>
              <a:pPr algn="ctr" rtl="0">
                <a:lnSpc>
                  <a:spcPct val="90000"/>
                </a:lnSpc>
                <a:spcBef>
                  <a:spcPct val="0"/>
                </a:spcBef>
                <a:buFontTx/>
                <a:buNone/>
              </a:pPr>
              <a:r>
                <a:rPr lang="en-US" altLang="en-US" sz="1800" b="1" dirty="0" err="1"/>
                <a:t>amor</a:t>
              </a:r>
              <a:r>
                <a:rPr lang="en-US" altLang="en-US" sz="1800" b="1" dirty="0"/>
                <a:t> </a:t>
              </a:r>
              <a:r>
                <a:rPr lang="en-US" altLang="en-US" sz="1800" b="1" dirty="0" err="1" smtClean="0"/>
                <a:t>requeridos</a:t>
              </a:r>
              <a:endParaRPr lang="en-US" altLang="en-US" sz="1800" b="1" dirty="0"/>
            </a:p>
            <a:p>
              <a:pPr algn="ctr" rtl="0">
                <a:lnSpc>
                  <a:spcPct val="90000"/>
                </a:lnSpc>
                <a:spcBef>
                  <a:spcPct val="0"/>
                </a:spcBef>
                <a:buFontTx/>
                <a:buNone/>
              </a:pPr>
              <a:endParaRPr lang="en-US" altLang="en-US" sz="1800" b="1" dirty="0"/>
            </a:p>
          </p:txBody>
        </p:sp>
        <p:sp>
          <p:nvSpPr>
            <p:cNvPr id="66610" name="Text Box 2056"/>
            <p:cNvSpPr txBox="1">
              <a:spLocks noChangeArrowheads="1"/>
            </p:cNvSpPr>
            <p:nvPr/>
          </p:nvSpPr>
          <p:spPr bwMode="auto">
            <a:xfrm>
              <a:off x="1580" y="1411"/>
              <a:ext cx="531"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a:solidFill>
                    <a:schemeClr val="accent2"/>
                  </a:solidFill>
                </a:rPr>
                <a:t>Ef 5</a:t>
              </a:r>
            </a:p>
          </p:txBody>
        </p:sp>
        <p:sp>
          <p:nvSpPr>
            <p:cNvPr id="35851" name="AutoShape 2059"/>
            <p:cNvSpPr>
              <a:spLocks noChangeArrowheads="1"/>
            </p:cNvSpPr>
            <p:nvPr/>
          </p:nvSpPr>
          <p:spPr bwMode="auto">
            <a:xfrm>
              <a:off x="912" y="1008"/>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78" name="Group 2086"/>
          <p:cNvGrpSpPr>
            <a:grpSpLocks/>
          </p:cNvGrpSpPr>
          <p:nvPr/>
        </p:nvGrpSpPr>
        <p:grpSpPr bwMode="auto">
          <a:xfrm>
            <a:off x="3962400" y="1382713"/>
            <a:ext cx="2819400" cy="1262062"/>
            <a:chOff x="2496" y="816"/>
            <a:chExt cx="1776" cy="795"/>
          </a:xfrm>
        </p:grpSpPr>
        <p:sp>
          <p:nvSpPr>
            <p:cNvPr id="66606" name="Text Box 2053"/>
            <p:cNvSpPr txBox="1">
              <a:spLocks noChangeArrowheads="1"/>
            </p:cNvSpPr>
            <p:nvPr/>
          </p:nvSpPr>
          <p:spPr bwMode="auto">
            <a:xfrm>
              <a:off x="2725" y="816"/>
              <a:ext cx="1547"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err="1" smtClean="0"/>
                <a:t>Mujeres</a:t>
              </a:r>
              <a:r>
                <a:rPr lang="en-US" altLang="en-US" sz="1800" b="1" dirty="0" smtClean="0"/>
                <a:t> </a:t>
              </a:r>
              <a:r>
                <a:rPr lang="en-US" altLang="en-US" sz="1800" b="1" dirty="0" err="1" smtClean="0"/>
                <a:t>mayores</a:t>
              </a:r>
              <a:endParaRPr lang="en-US" altLang="en-US" sz="1800" b="1" dirty="0"/>
            </a:p>
            <a:p>
              <a:pPr algn="ctr" rtl="0">
                <a:lnSpc>
                  <a:spcPct val="90000"/>
                </a:lnSpc>
                <a:spcBef>
                  <a:spcPct val="0"/>
                </a:spcBef>
                <a:buFontTx/>
                <a:buNone/>
              </a:pPr>
              <a:r>
                <a:rPr lang="en-US" altLang="en-US" sz="1800" b="1" dirty="0" err="1" smtClean="0"/>
                <a:t>enseñen</a:t>
              </a:r>
              <a:r>
                <a:rPr lang="en-US" altLang="en-US" sz="1800" b="1" dirty="0" smtClean="0"/>
                <a:t> </a:t>
              </a:r>
              <a:r>
                <a:rPr lang="en-US" altLang="en-US" sz="1800" b="1" dirty="0"/>
                <a:t>a </a:t>
              </a:r>
              <a:r>
                <a:rPr lang="en-US" altLang="en-US" sz="1800" b="1" dirty="0" smtClean="0"/>
                <a:t>las </a:t>
              </a:r>
              <a:r>
                <a:rPr lang="en-US" altLang="en-US" sz="1800" b="1" dirty="0" err="1"/>
                <a:t>más</a:t>
              </a:r>
              <a:r>
                <a:rPr lang="en-US" altLang="en-US" sz="1800" b="1" dirty="0"/>
                <a:t> </a:t>
              </a:r>
              <a:r>
                <a:rPr lang="en-US" altLang="en-US" sz="1800" b="1" dirty="0" err="1"/>
                <a:t>jóvenes</a:t>
              </a:r>
              <a:r>
                <a:rPr lang="en-US" altLang="en-US" sz="1800" b="1" dirty="0"/>
                <a:t> a...</a:t>
              </a:r>
            </a:p>
          </p:txBody>
        </p:sp>
        <p:sp>
          <p:nvSpPr>
            <p:cNvPr id="66607" name="Text Box 2057"/>
            <p:cNvSpPr txBox="1">
              <a:spLocks noChangeArrowheads="1"/>
            </p:cNvSpPr>
            <p:nvPr/>
          </p:nvSpPr>
          <p:spPr bwMode="auto">
            <a:xfrm>
              <a:off x="2725" y="1397"/>
              <a:ext cx="1547"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dirty="0" smtClean="0">
                  <a:solidFill>
                    <a:schemeClr val="accent2"/>
                  </a:solidFill>
                </a:rPr>
                <a:t>Tito </a:t>
              </a:r>
              <a:r>
                <a:rPr lang="en-US" altLang="en-US" sz="1800" dirty="0">
                  <a:solidFill>
                    <a:schemeClr val="accent2"/>
                  </a:solidFill>
                </a:rPr>
                <a:t>2</a:t>
              </a:r>
            </a:p>
          </p:txBody>
        </p:sp>
        <p:sp>
          <p:nvSpPr>
            <p:cNvPr id="35852" name="AutoShape 2060"/>
            <p:cNvSpPr>
              <a:spLocks noChangeArrowheads="1"/>
            </p:cNvSpPr>
            <p:nvPr/>
          </p:nvSpPr>
          <p:spPr bwMode="auto">
            <a:xfrm>
              <a:off x="2496" y="1008"/>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79" name="Group 2087"/>
          <p:cNvGrpSpPr>
            <a:grpSpLocks/>
          </p:cNvGrpSpPr>
          <p:nvPr/>
        </p:nvGrpSpPr>
        <p:grpSpPr bwMode="auto">
          <a:xfrm>
            <a:off x="6705600" y="1306513"/>
            <a:ext cx="2514600" cy="1089025"/>
            <a:chOff x="4224" y="768"/>
            <a:chExt cx="1584" cy="686"/>
          </a:xfrm>
        </p:grpSpPr>
        <p:sp>
          <p:nvSpPr>
            <p:cNvPr id="66604" name="Text Box 2054"/>
            <p:cNvSpPr txBox="1">
              <a:spLocks noChangeArrowheads="1"/>
            </p:cNvSpPr>
            <p:nvPr/>
          </p:nvSpPr>
          <p:spPr bwMode="auto">
            <a:xfrm>
              <a:off x="4416" y="768"/>
              <a:ext cx="139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err="1"/>
                <a:t>Experiencia</a:t>
              </a:r>
              <a:r>
                <a:rPr lang="en-US" altLang="en-US" sz="1800" b="1" dirty="0"/>
                <a:t> personal: mi </a:t>
              </a:r>
              <a:r>
                <a:rPr lang="en-US" altLang="en-US" sz="1800" b="1" dirty="0" err="1"/>
                <a:t>familia</a:t>
              </a:r>
              <a:r>
                <a:rPr lang="en-US" altLang="en-US" sz="1800" b="1" dirty="0"/>
                <a:t>, mi </a:t>
              </a:r>
              <a:r>
                <a:rPr lang="en-US" altLang="en-US" sz="1800" b="1" dirty="0" err="1"/>
                <a:t>matrimonio</a:t>
              </a:r>
              <a:endParaRPr lang="en-US" altLang="en-US" sz="1800" b="1" dirty="0"/>
            </a:p>
          </p:txBody>
        </p:sp>
        <p:sp>
          <p:nvSpPr>
            <p:cNvPr id="35853" name="AutoShape 2061"/>
            <p:cNvSpPr>
              <a:spLocks noChangeArrowheads="1"/>
            </p:cNvSpPr>
            <p:nvPr/>
          </p:nvSpPr>
          <p:spPr bwMode="auto">
            <a:xfrm>
              <a:off x="4224" y="1008"/>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76" name="Group 2084"/>
          <p:cNvGrpSpPr>
            <a:grpSpLocks/>
          </p:cNvGrpSpPr>
          <p:nvPr/>
        </p:nvGrpSpPr>
        <p:grpSpPr bwMode="auto">
          <a:xfrm>
            <a:off x="-4764" y="5246690"/>
            <a:ext cx="1609727" cy="1430338"/>
            <a:chOff x="-3" y="3113"/>
            <a:chExt cx="1014" cy="901"/>
          </a:xfrm>
        </p:grpSpPr>
        <p:sp>
          <p:nvSpPr>
            <p:cNvPr id="66602" name="Text Box 2062"/>
            <p:cNvSpPr txBox="1">
              <a:spLocks noChangeArrowheads="1"/>
            </p:cNvSpPr>
            <p:nvPr/>
          </p:nvSpPr>
          <p:spPr bwMode="auto">
            <a:xfrm>
              <a:off x="-3" y="3113"/>
              <a:ext cx="1014"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a:t>H</a:t>
              </a:r>
              <a:r>
                <a:rPr lang="en-US" altLang="en-US" sz="1800" b="1" dirty="0" smtClean="0"/>
                <a:t>ombre </a:t>
              </a:r>
              <a:r>
                <a:rPr lang="en-US" altLang="en-US" sz="1800" b="1" dirty="0" err="1"/>
                <a:t>en</a:t>
              </a:r>
              <a:endParaRPr lang="en-US" altLang="en-US" sz="1800" b="1" dirty="0"/>
            </a:p>
            <a:p>
              <a:pPr algn="ctr" rtl="0">
                <a:lnSpc>
                  <a:spcPct val="90000"/>
                </a:lnSpc>
                <a:spcBef>
                  <a:spcPct val="0"/>
                </a:spcBef>
                <a:buFontTx/>
                <a:buNone/>
              </a:pPr>
              <a:r>
                <a:rPr lang="en-US" altLang="en-US" sz="1800" b="1" dirty="0"/>
                <a:t>l</a:t>
              </a:r>
              <a:r>
                <a:rPr lang="en-US" altLang="en-US" sz="1800" b="1" dirty="0" smtClean="0"/>
                <a:t>a imagen </a:t>
              </a:r>
              <a:br>
                <a:rPr lang="en-US" altLang="en-US" sz="1800" b="1" dirty="0" smtClean="0"/>
              </a:br>
              <a:r>
                <a:rPr lang="en-US" altLang="en-US" sz="1800" b="1" dirty="0" smtClean="0"/>
                <a:t>de Dios</a:t>
              </a:r>
              <a:endParaRPr lang="en-US" altLang="en-US" sz="1800" b="1" dirty="0"/>
            </a:p>
          </p:txBody>
        </p:sp>
        <p:sp>
          <p:nvSpPr>
            <p:cNvPr id="66603" name="Text Box 2066"/>
            <p:cNvSpPr txBox="1">
              <a:spLocks noChangeArrowheads="1"/>
            </p:cNvSpPr>
            <p:nvPr/>
          </p:nvSpPr>
          <p:spPr bwMode="auto">
            <a:xfrm>
              <a:off x="144" y="3799"/>
              <a:ext cx="71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dirty="0" err="1" smtClean="0">
                  <a:solidFill>
                    <a:schemeClr val="accent2"/>
                  </a:solidFill>
                </a:rPr>
                <a:t>Gén</a:t>
              </a:r>
              <a:r>
                <a:rPr lang="en-US" altLang="en-US" sz="1800" dirty="0" smtClean="0">
                  <a:solidFill>
                    <a:schemeClr val="accent2"/>
                  </a:solidFill>
                </a:rPr>
                <a:t> </a:t>
              </a:r>
              <a:r>
                <a:rPr lang="en-US" altLang="en-US" sz="1800" dirty="0">
                  <a:solidFill>
                    <a:schemeClr val="accent2"/>
                  </a:solidFill>
                </a:rPr>
                <a:t>9:6</a:t>
              </a:r>
            </a:p>
          </p:txBody>
        </p:sp>
      </p:grpSp>
      <p:grpSp>
        <p:nvGrpSpPr>
          <p:cNvPr id="35883" name="Group 2091"/>
          <p:cNvGrpSpPr>
            <a:grpSpLocks/>
          </p:cNvGrpSpPr>
          <p:nvPr/>
        </p:nvGrpSpPr>
        <p:grpSpPr bwMode="auto">
          <a:xfrm>
            <a:off x="1447800" y="5276850"/>
            <a:ext cx="2368550" cy="1428750"/>
            <a:chOff x="912" y="3132"/>
            <a:chExt cx="1492" cy="900"/>
          </a:xfrm>
        </p:grpSpPr>
        <p:sp>
          <p:nvSpPr>
            <p:cNvPr id="66599" name="Text Box 2063"/>
            <p:cNvSpPr txBox="1">
              <a:spLocks noChangeArrowheads="1"/>
            </p:cNvSpPr>
            <p:nvPr/>
          </p:nvSpPr>
          <p:spPr bwMode="auto">
            <a:xfrm>
              <a:off x="1296" y="3132"/>
              <a:ext cx="1108"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smtClean="0"/>
                <a:t>El </a:t>
              </a:r>
              <a:r>
                <a:rPr lang="en-US" altLang="en-US" sz="1800" b="1" dirty="0" err="1" smtClean="0"/>
                <a:t>homicidio</a:t>
              </a:r>
              <a:endParaRPr lang="en-US" altLang="en-US" sz="1800" b="1" dirty="0"/>
            </a:p>
            <a:p>
              <a:pPr algn="ctr" rtl="0">
                <a:lnSpc>
                  <a:spcPct val="90000"/>
                </a:lnSpc>
                <a:spcBef>
                  <a:spcPct val="0"/>
                </a:spcBef>
                <a:buFontTx/>
                <a:buNone/>
              </a:pPr>
              <a:r>
                <a:rPr lang="en-US" altLang="en-US" sz="1800" b="1" dirty="0" err="1" smtClean="0"/>
                <a:t>está</a:t>
              </a:r>
              <a:r>
                <a:rPr lang="en-US" altLang="en-US" sz="1800" b="1" dirty="0" smtClean="0"/>
                <a:t> </a:t>
              </a:r>
              <a:r>
                <a:rPr lang="en-US" altLang="en-US" sz="1800" b="1" dirty="0"/>
                <a:t>m</a:t>
              </a:r>
              <a:r>
                <a:rPr lang="en-US" altLang="en-US" sz="1800" b="1" dirty="0" smtClean="0"/>
                <a:t>al</a:t>
              </a:r>
              <a:r>
                <a:rPr lang="en-US" altLang="en-US" sz="1800" b="1" dirty="0"/>
                <a:t>,</a:t>
              </a:r>
            </a:p>
            <a:p>
              <a:pPr algn="ctr" rtl="0">
                <a:lnSpc>
                  <a:spcPct val="90000"/>
                </a:lnSpc>
                <a:spcBef>
                  <a:spcPct val="0"/>
                </a:spcBef>
                <a:buFontTx/>
                <a:buNone/>
              </a:pPr>
              <a:r>
                <a:rPr lang="en-US" altLang="en-US" sz="1800" b="1" dirty="0" smtClean="0"/>
                <a:t>(</a:t>
              </a:r>
              <a:r>
                <a:rPr lang="en-US" altLang="en-US" sz="1800" b="1" dirty="0" err="1" smtClean="0"/>
                <a:t>castigable</a:t>
              </a:r>
              <a:r>
                <a:rPr lang="en-US" altLang="en-US" sz="1800" b="1" dirty="0"/>
                <a:t>)</a:t>
              </a:r>
            </a:p>
          </p:txBody>
        </p:sp>
        <p:sp>
          <p:nvSpPr>
            <p:cNvPr id="66600" name="Text Box 2067"/>
            <p:cNvSpPr txBox="1">
              <a:spLocks noChangeArrowheads="1"/>
            </p:cNvSpPr>
            <p:nvPr/>
          </p:nvSpPr>
          <p:spPr bwMode="auto">
            <a:xfrm>
              <a:off x="1459" y="3818"/>
              <a:ext cx="776"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a:solidFill>
                    <a:schemeClr val="accent2"/>
                  </a:solidFill>
                </a:rPr>
                <a:t>Éx 20:13</a:t>
              </a:r>
            </a:p>
          </p:txBody>
        </p:sp>
        <p:sp>
          <p:nvSpPr>
            <p:cNvPr id="12" name="AutoShape 2069"/>
            <p:cNvSpPr>
              <a:spLocks noChangeArrowheads="1"/>
            </p:cNvSpPr>
            <p:nvPr/>
          </p:nvSpPr>
          <p:spPr bwMode="auto">
            <a:xfrm>
              <a:off x="912" y="3324"/>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84" name="Group 2092"/>
          <p:cNvGrpSpPr>
            <a:grpSpLocks/>
          </p:cNvGrpSpPr>
          <p:nvPr/>
        </p:nvGrpSpPr>
        <p:grpSpPr bwMode="auto">
          <a:xfrm>
            <a:off x="3886200" y="5276850"/>
            <a:ext cx="2819400" cy="1406525"/>
            <a:chOff x="2496" y="3132"/>
            <a:chExt cx="1776" cy="886"/>
          </a:xfrm>
        </p:grpSpPr>
        <p:sp>
          <p:nvSpPr>
            <p:cNvPr id="66596" name="Text Box 2064"/>
            <p:cNvSpPr txBox="1">
              <a:spLocks noChangeArrowheads="1"/>
            </p:cNvSpPr>
            <p:nvPr/>
          </p:nvSpPr>
          <p:spPr bwMode="auto">
            <a:xfrm>
              <a:off x="2725" y="3132"/>
              <a:ext cx="1547"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smtClean="0"/>
                <a:t>La </a:t>
              </a:r>
              <a:r>
                <a:rPr lang="en-US" altLang="en-US" sz="1800" b="1" dirty="0" err="1" smtClean="0"/>
                <a:t>malicia</a:t>
              </a:r>
              <a:r>
                <a:rPr lang="en-US" altLang="en-US" sz="1800" b="1" dirty="0" smtClean="0"/>
                <a:t>, la </a:t>
              </a:r>
              <a:r>
                <a:rPr lang="en-US" altLang="en-US" sz="1800" b="1" dirty="0" err="1" smtClean="0"/>
                <a:t>crueldad</a:t>
              </a:r>
              <a:r>
                <a:rPr lang="en-US" altLang="en-US" sz="1800" b="1" dirty="0" smtClean="0"/>
                <a:t> y el</a:t>
              </a:r>
              <a:endParaRPr lang="en-US" altLang="en-US" sz="1800" b="1" dirty="0"/>
            </a:p>
            <a:p>
              <a:pPr algn="ctr" rtl="0">
                <a:lnSpc>
                  <a:spcPct val="90000"/>
                </a:lnSpc>
                <a:spcBef>
                  <a:spcPct val="0"/>
                </a:spcBef>
                <a:buFontTx/>
                <a:buNone/>
              </a:pPr>
              <a:r>
                <a:rPr lang="en-US" altLang="en-US" sz="1800" b="1" dirty="0" err="1" smtClean="0"/>
                <a:t>odio</a:t>
              </a:r>
              <a:r>
                <a:rPr lang="en-US" altLang="en-US" sz="1800" b="1" dirty="0" smtClean="0"/>
                <a:t> </a:t>
              </a:r>
              <a:r>
                <a:rPr lang="en-US" altLang="en-US" sz="1800" b="1" dirty="0" err="1" smtClean="0"/>
                <a:t>están</a:t>
              </a:r>
              <a:r>
                <a:rPr lang="en-US" altLang="en-US" sz="1800" b="1" dirty="0" smtClean="0"/>
                <a:t> mal</a:t>
              </a:r>
              <a:endParaRPr lang="en-US" altLang="en-US" sz="1800" b="1" dirty="0"/>
            </a:p>
          </p:txBody>
        </p:sp>
        <p:sp>
          <p:nvSpPr>
            <p:cNvPr id="66597" name="Text Box 2068"/>
            <p:cNvSpPr txBox="1">
              <a:spLocks noChangeArrowheads="1"/>
            </p:cNvSpPr>
            <p:nvPr/>
          </p:nvSpPr>
          <p:spPr bwMode="auto">
            <a:xfrm>
              <a:off x="2725" y="3804"/>
              <a:ext cx="1547"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dirty="0">
                  <a:solidFill>
                    <a:schemeClr val="accent2"/>
                  </a:solidFill>
                </a:rPr>
                <a:t>T</a:t>
              </a:r>
              <a:r>
                <a:rPr lang="en-US" altLang="en-US" sz="1800" dirty="0" smtClean="0">
                  <a:solidFill>
                    <a:schemeClr val="accent2"/>
                  </a:solidFill>
                </a:rPr>
                <a:t>ito 3</a:t>
              </a:r>
              <a:endParaRPr lang="en-US" altLang="en-US" sz="1800" dirty="0">
                <a:solidFill>
                  <a:schemeClr val="accent2"/>
                </a:solidFill>
              </a:endParaRPr>
            </a:p>
          </p:txBody>
        </p:sp>
        <p:sp>
          <p:nvSpPr>
            <p:cNvPr id="35862" name="AutoShape 2070"/>
            <p:cNvSpPr>
              <a:spLocks noChangeArrowheads="1"/>
            </p:cNvSpPr>
            <p:nvPr/>
          </p:nvSpPr>
          <p:spPr bwMode="auto">
            <a:xfrm>
              <a:off x="2496" y="3324"/>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85" name="Group 2093"/>
          <p:cNvGrpSpPr>
            <a:grpSpLocks/>
          </p:cNvGrpSpPr>
          <p:nvPr/>
        </p:nvGrpSpPr>
        <p:grpSpPr bwMode="auto">
          <a:xfrm>
            <a:off x="6553200" y="5200650"/>
            <a:ext cx="2590800" cy="1089025"/>
            <a:chOff x="4176" y="3084"/>
            <a:chExt cx="1632" cy="686"/>
          </a:xfrm>
        </p:grpSpPr>
        <p:sp>
          <p:nvSpPr>
            <p:cNvPr id="66594" name="Text Box 2065"/>
            <p:cNvSpPr txBox="1">
              <a:spLocks noChangeArrowheads="1"/>
            </p:cNvSpPr>
            <p:nvPr/>
          </p:nvSpPr>
          <p:spPr bwMode="auto">
            <a:xfrm>
              <a:off x="4368" y="3084"/>
              <a:ext cx="1440"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err="1"/>
                <a:t>Experiencia</a:t>
              </a:r>
              <a:r>
                <a:rPr lang="en-US" altLang="en-US" sz="1800" b="1" dirty="0"/>
                <a:t> personal: </a:t>
              </a:r>
              <a:r>
                <a:rPr lang="en-US" altLang="en-US" sz="1800" b="1" dirty="0" err="1"/>
                <a:t>mis</a:t>
              </a:r>
              <a:r>
                <a:rPr lang="en-US" altLang="en-US" sz="1800" b="1" dirty="0"/>
                <a:t> </a:t>
              </a:r>
              <a:r>
                <a:rPr lang="en-US" altLang="en-US" sz="1800" b="1" dirty="0" err="1"/>
                <a:t>enemigos</a:t>
              </a:r>
              <a:r>
                <a:rPr lang="en-US" altLang="en-US" sz="1800" b="1" dirty="0"/>
                <a:t>,</a:t>
              </a:r>
            </a:p>
            <a:p>
              <a:pPr algn="ctr" rtl="0">
                <a:lnSpc>
                  <a:spcPct val="90000"/>
                </a:lnSpc>
                <a:spcBef>
                  <a:spcPct val="0"/>
                </a:spcBef>
                <a:buFontTx/>
                <a:buNone/>
              </a:pPr>
              <a:r>
                <a:rPr lang="en-US" altLang="en-US" sz="1800" b="1" dirty="0" err="1"/>
                <a:t>mis</a:t>
              </a:r>
              <a:r>
                <a:rPr lang="en-US" altLang="en-US" sz="1800" b="1" dirty="0"/>
                <a:t> </a:t>
              </a:r>
              <a:r>
                <a:rPr lang="en-US" altLang="en-US" sz="1800" b="1" dirty="0" err="1"/>
                <a:t>problemas</a:t>
              </a:r>
              <a:endParaRPr lang="en-US" altLang="en-US" sz="1800" b="1" dirty="0"/>
            </a:p>
          </p:txBody>
        </p:sp>
        <p:sp>
          <p:nvSpPr>
            <p:cNvPr id="16" name="AutoShape 2071"/>
            <p:cNvSpPr>
              <a:spLocks noChangeArrowheads="1"/>
            </p:cNvSpPr>
            <p:nvPr/>
          </p:nvSpPr>
          <p:spPr bwMode="auto">
            <a:xfrm>
              <a:off x="4176" y="3324"/>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75" name="Group 2083"/>
          <p:cNvGrpSpPr>
            <a:grpSpLocks/>
          </p:cNvGrpSpPr>
          <p:nvPr/>
        </p:nvGrpSpPr>
        <p:grpSpPr bwMode="auto">
          <a:xfrm>
            <a:off x="-33337" y="3600451"/>
            <a:ext cx="1685925" cy="1008063"/>
            <a:chOff x="-21" y="2124"/>
            <a:chExt cx="1062" cy="635"/>
          </a:xfrm>
        </p:grpSpPr>
        <p:sp>
          <p:nvSpPr>
            <p:cNvPr id="66592" name="Text Box 2072"/>
            <p:cNvSpPr txBox="1">
              <a:spLocks noChangeArrowheads="1"/>
            </p:cNvSpPr>
            <p:nvPr/>
          </p:nvSpPr>
          <p:spPr bwMode="auto">
            <a:xfrm>
              <a:off x="-21" y="2124"/>
              <a:ext cx="1062"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a:t>Dios </a:t>
              </a:r>
              <a:r>
                <a:rPr lang="en-US" altLang="en-US" sz="1800" b="1" dirty="0" err="1"/>
                <a:t>hizo</a:t>
              </a:r>
              <a:endParaRPr lang="en-US" altLang="en-US" sz="1800" b="1" dirty="0"/>
            </a:p>
            <a:p>
              <a:pPr algn="ctr" rtl="0">
                <a:lnSpc>
                  <a:spcPct val="90000"/>
                </a:lnSpc>
                <a:spcBef>
                  <a:spcPct val="0"/>
                </a:spcBef>
                <a:buFontTx/>
                <a:buNone/>
              </a:pPr>
              <a:r>
                <a:rPr lang="en-US" altLang="en-US" sz="1800" b="1" dirty="0" err="1"/>
                <a:t>m</a:t>
              </a:r>
              <a:r>
                <a:rPr lang="en-US" altLang="en-US" sz="1800" b="1" dirty="0" err="1" smtClean="0"/>
                <a:t>atrimonio</a:t>
              </a:r>
              <a:endParaRPr lang="en-US" altLang="en-US" sz="1800" b="1" dirty="0"/>
            </a:p>
          </p:txBody>
        </p:sp>
        <p:sp>
          <p:nvSpPr>
            <p:cNvPr id="66593" name="Text Box 2076"/>
            <p:cNvSpPr txBox="1">
              <a:spLocks noChangeArrowheads="1"/>
            </p:cNvSpPr>
            <p:nvPr/>
          </p:nvSpPr>
          <p:spPr bwMode="auto">
            <a:xfrm>
              <a:off x="145" y="2544"/>
              <a:ext cx="71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dirty="0" err="1" smtClean="0">
                  <a:solidFill>
                    <a:schemeClr val="accent2"/>
                  </a:solidFill>
                </a:rPr>
                <a:t>Gén</a:t>
              </a:r>
              <a:r>
                <a:rPr lang="en-US" altLang="en-US" sz="1800" dirty="0" smtClean="0">
                  <a:solidFill>
                    <a:schemeClr val="accent2"/>
                  </a:solidFill>
                </a:rPr>
                <a:t> </a:t>
              </a:r>
              <a:r>
                <a:rPr lang="en-US" altLang="en-US" sz="1800" dirty="0">
                  <a:solidFill>
                    <a:schemeClr val="accent2"/>
                  </a:solidFill>
                </a:rPr>
                <a:t>1-3</a:t>
              </a:r>
            </a:p>
          </p:txBody>
        </p:sp>
      </p:grpSp>
      <p:grpSp>
        <p:nvGrpSpPr>
          <p:cNvPr id="35880" name="Group 2088"/>
          <p:cNvGrpSpPr>
            <a:grpSpLocks/>
          </p:cNvGrpSpPr>
          <p:nvPr/>
        </p:nvGrpSpPr>
        <p:grpSpPr bwMode="auto">
          <a:xfrm>
            <a:off x="1447800" y="3352800"/>
            <a:ext cx="2932113" cy="1284288"/>
            <a:chOff x="912" y="1968"/>
            <a:chExt cx="1847" cy="809"/>
          </a:xfrm>
        </p:grpSpPr>
        <p:sp>
          <p:nvSpPr>
            <p:cNvPr id="66589" name="Text Box 2073"/>
            <p:cNvSpPr txBox="1">
              <a:spLocks noChangeArrowheads="1"/>
            </p:cNvSpPr>
            <p:nvPr/>
          </p:nvSpPr>
          <p:spPr bwMode="auto">
            <a:xfrm>
              <a:off x="1065" y="1968"/>
              <a:ext cx="1694"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smtClean="0"/>
                <a:t>La </a:t>
              </a:r>
              <a:r>
                <a:rPr lang="en-US" altLang="en-US" sz="1800" b="1" dirty="0" err="1" smtClean="0"/>
                <a:t>homosexualidad</a:t>
              </a:r>
              <a:endParaRPr lang="en-US" altLang="en-US" sz="1800" b="1" dirty="0"/>
            </a:p>
            <a:p>
              <a:pPr algn="ctr" rtl="0">
                <a:lnSpc>
                  <a:spcPct val="90000"/>
                </a:lnSpc>
                <a:spcBef>
                  <a:spcPct val="0"/>
                </a:spcBef>
                <a:buFontTx/>
                <a:buNone/>
              </a:pPr>
              <a:r>
                <a:rPr lang="en-US" altLang="en-US" sz="1800" b="1" dirty="0"/>
                <a:t>y</a:t>
              </a:r>
              <a:r>
                <a:rPr lang="en-US" altLang="en-US" sz="1800" b="1" dirty="0" smtClean="0"/>
                <a:t> la </a:t>
              </a:r>
              <a:r>
                <a:rPr lang="en-US" altLang="en-US" sz="1800" b="1" dirty="0" err="1" smtClean="0"/>
                <a:t>fornicación</a:t>
              </a:r>
              <a:endParaRPr lang="en-US" altLang="en-US" sz="1800" b="1" dirty="0"/>
            </a:p>
            <a:p>
              <a:pPr algn="ctr" rtl="0">
                <a:lnSpc>
                  <a:spcPct val="90000"/>
                </a:lnSpc>
                <a:spcBef>
                  <a:spcPct val="0"/>
                </a:spcBef>
                <a:buFontTx/>
                <a:buNone/>
              </a:pPr>
              <a:r>
                <a:rPr lang="en-US" altLang="en-US" sz="1800" b="1" dirty="0" err="1" smtClean="0"/>
                <a:t>están</a:t>
              </a:r>
              <a:r>
                <a:rPr lang="en-US" altLang="en-US" sz="1800" b="1" dirty="0" smtClean="0"/>
                <a:t> mal</a:t>
              </a:r>
              <a:endParaRPr lang="en-US" altLang="en-US" sz="1800" b="1" dirty="0"/>
            </a:p>
            <a:p>
              <a:pPr algn="ctr" rtl="0">
                <a:lnSpc>
                  <a:spcPct val="90000"/>
                </a:lnSpc>
                <a:spcBef>
                  <a:spcPct val="0"/>
                </a:spcBef>
                <a:buFontTx/>
                <a:buNone/>
              </a:pPr>
              <a:endParaRPr lang="en-US" altLang="en-US" sz="1800" b="1" dirty="0"/>
            </a:p>
          </p:txBody>
        </p:sp>
        <p:sp>
          <p:nvSpPr>
            <p:cNvPr id="66590" name="Text Box 2077"/>
            <p:cNvSpPr txBox="1">
              <a:spLocks noChangeArrowheads="1"/>
            </p:cNvSpPr>
            <p:nvPr/>
          </p:nvSpPr>
          <p:spPr bwMode="auto">
            <a:xfrm>
              <a:off x="1181" y="2563"/>
              <a:ext cx="1337"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a:solidFill>
                    <a:schemeClr val="accent2"/>
                  </a:solidFill>
                </a:rPr>
                <a:t>Rom 1, 1 Cor 5,6</a:t>
              </a:r>
            </a:p>
          </p:txBody>
        </p:sp>
        <p:sp>
          <p:nvSpPr>
            <p:cNvPr id="35871" name="AutoShape 2079"/>
            <p:cNvSpPr>
              <a:spLocks noChangeArrowheads="1"/>
            </p:cNvSpPr>
            <p:nvPr/>
          </p:nvSpPr>
          <p:spPr bwMode="auto">
            <a:xfrm>
              <a:off x="912" y="2160"/>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81" name="Group 2089"/>
          <p:cNvGrpSpPr>
            <a:grpSpLocks/>
          </p:cNvGrpSpPr>
          <p:nvPr/>
        </p:nvGrpSpPr>
        <p:grpSpPr bwMode="auto">
          <a:xfrm>
            <a:off x="4114800" y="3254375"/>
            <a:ext cx="2743200" cy="1360488"/>
            <a:chOff x="2592" y="1906"/>
            <a:chExt cx="1728" cy="857"/>
          </a:xfrm>
        </p:grpSpPr>
        <p:sp>
          <p:nvSpPr>
            <p:cNvPr id="66586" name="Text Box 2074"/>
            <p:cNvSpPr txBox="1">
              <a:spLocks noChangeArrowheads="1"/>
            </p:cNvSpPr>
            <p:nvPr/>
          </p:nvSpPr>
          <p:spPr bwMode="auto">
            <a:xfrm>
              <a:off x="2773" y="1906"/>
              <a:ext cx="1547"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a:t>La </a:t>
              </a:r>
              <a:r>
                <a:rPr lang="en-US" altLang="en-US" sz="1800" b="1" dirty="0" err="1" smtClean="0"/>
                <a:t>codicia</a:t>
              </a:r>
              <a:r>
                <a:rPr lang="en-US" altLang="en-US" sz="1800" b="1" dirty="0" smtClean="0"/>
                <a:t>, </a:t>
              </a:r>
              <a:r>
                <a:rPr lang="en-US" altLang="en-US" sz="1800" b="1" dirty="0"/>
                <a:t>la </a:t>
              </a:r>
              <a:r>
                <a:rPr lang="en-US" altLang="en-US" sz="1800" b="1" dirty="0" err="1" smtClean="0"/>
                <a:t>lujuria</a:t>
              </a:r>
              <a:r>
                <a:rPr lang="en-US" altLang="en-US" sz="1800" b="1" dirty="0" smtClean="0"/>
                <a:t>, </a:t>
              </a:r>
              <a:r>
                <a:rPr lang="en-US" altLang="en-US" sz="1800" b="1" dirty="0"/>
                <a:t>la </a:t>
              </a:r>
              <a:r>
                <a:rPr lang="en-US" altLang="en-US" sz="1800" b="1" dirty="0" err="1"/>
                <a:t>inmodestia</a:t>
              </a:r>
              <a:r>
                <a:rPr lang="en-US" altLang="en-US" sz="1800" b="1" dirty="0"/>
                <a:t> </a:t>
              </a:r>
              <a:r>
                <a:rPr lang="en-US" altLang="en-US" sz="1800" b="1" dirty="0" err="1"/>
                <a:t>condenada</a:t>
              </a:r>
              <a:endParaRPr lang="en-US" altLang="en-US" sz="1800" b="1" dirty="0"/>
            </a:p>
          </p:txBody>
        </p:sp>
        <p:sp>
          <p:nvSpPr>
            <p:cNvPr id="66587" name="Text Box 2078"/>
            <p:cNvSpPr txBox="1">
              <a:spLocks noChangeArrowheads="1"/>
            </p:cNvSpPr>
            <p:nvPr/>
          </p:nvSpPr>
          <p:spPr bwMode="auto">
            <a:xfrm>
              <a:off x="2725" y="2549"/>
              <a:ext cx="1547"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a:solidFill>
                    <a:schemeClr val="accent2"/>
                  </a:solidFill>
                </a:rPr>
                <a:t>Mateo 5, Prov 7…</a:t>
              </a:r>
            </a:p>
          </p:txBody>
        </p:sp>
        <p:sp>
          <p:nvSpPr>
            <p:cNvPr id="35872" name="AutoShape 2080"/>
            <p:cNvSpPr>
              <a:spLocks noChangeArrowheads="1"/>
            </p:cNvSpPr>
            <p:nvPr/>
          </p:nvSpPr>
          <p:spPr bwMode="auto">
            <a:xfrm>
              <a:off x="2592" y="2160"/>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grpSp>
        <p:nvGrpSpPr>
          <p:cNvPr id="35882" name="Group 2090"/>
          <p:cNvGrpSpPr>
            <a:grpSpLocks/>
          </p:cNvGrpSpPr>
          <p:nvPr/>
        </p:nvGrpSpPr>
        <p:grpSpPr bwMode="auto">
          <a:xfrm>
            <a:off x="6629400" y="3276600"/>
            <a:ext cx="2590800" cy="1089025"/>
            <a:chOff x="4176" y="1920"/>
            <a:chExt cx="1632" cy="686"/>
          </a:xfrm>
        </p:grpSpPr>
        <p:sp>
          <p:nvSpPr>
            <p:cNvPr id="66584" name="Text Box 2075"/>
            <p:cNvSpPr txBox="1">
              <a:spLocks noChangeArrowheads="1"/>
            </p:cNvSpPr>
            <p:nvPr/>
          </p:nvSpPr>
          <p:spPr bwMode="auto">
            <a:xfrm>
              <a:off x="4416" y="1920"/>
              <a:ext cx="139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90000"/>
                </a:lnSpc>
                <a:spcBef>
                  <a:spcPct val="0"/>
                </a:spcBef>
                <a:buFontTx/>
                <a:buNone/>
              </a:pPr>
              <a:r>
                <a:rPr lang="en-US" altLang="en-US" sz="1800" b="1" dirty="0" err="1"/>
                <a:t>Experiencia</a:t>
              </a:r>
              <a:r>
                <a:rPr lang="en-US" altLang="en-US" sz="1800" b="1" dirty="0"/>
                <a:t> personal: mi </a:t>
              </a:r>
              <a:r>
                <a:rPr lang="en-US" altLang="en-US" sz="1800" b="1" dirty="0" smtClean="0"/>
                <a:t>'</a:t>
              </a:r>
              <a:r>
                <a:rPr lang="en-US" altLang="en-US" sz="1800" b="1" dirty="0" err="1" smtClean="0"/>
                <a:t>naturaleza</a:t>
              </a:r>
              <a:r>
                <a:rPr lang="en-US" altLang="en-US" sz="1800" b="1" dirty="0" smtClean="0"/>
                <a:t>‘,</a:t>
              </a:r>
              <a:endParaRPr lang="en-US" altLang="en-US" sz="1800" b="1" dirty="0"/>
            </a:p>
            <a:p>
              <a:pPr algn="ctr" rtl="0">
                <a:lnSpc>
                  <a:spcPct val="90000"/>
                </a:lnSpc>
                <a:spcBef>
                  <a:spcPct val="0"/>
                </a:spcBef>
                <a:buFontTx/>
                <a:buNone/>
              </a:pPr>
              <a:r>
                <a:rPr lang="en-US" altLang="en-US" sz="1800" b="1" dirty="0" err="1"/>
                <a:t>mis</a:t>
              </a:r>
              <a:r>
                <a:rPr lang="en-US" altLang="en-US" sz="1800" b="1" dirty="0"/>
                <a:t> </a:t>
              </a:r>
              <a:r>
                <a:rPr lang="en-US" altLang="en-US" sz="1800" b="1" dirty="0" err="1"/>
                <a:t>deseos</a:t>
              </a:r>
              <a:endParaRPr lang="en-US" altLang="en-US" sz="1800" b="1" dirty="0"/>
            </a:p>
          </p:txBody>
        </p:sp>
        <p:sp>
          <p:nvSpPr>
            <p:cNvPr id="35873" name="AutoShape 2081"/>
            <p:cNvSpPr>
              <a:spLocks noChangeArrowheads="1"/>
            </p:cNvSpPr>
            <p:nvPr/>
          </p:nvSpPr>
          <p:spPr bwMode="auto">
            <a:xfrm>
              <a:off x="4176" y="2160"/>
              <a:ext cx="288" cy="240"/>
            </a:xfrm>
            <a:prstGeom prst="rightArrow">
              <a:avLst>
                <a:gd name="adj1" fmla="val 50000"/>
                <a:gd name="adj2" fmla="val 30000"/>
              </a:avLst>
            </a:prstGeom>
            <a:gradFill rotWithShape="0">
              <a:gsLst>
                <a:gs pos="0">
                  <a:schemeClr val="hlink"/>
                </a:gs>
                <a:gs pos="100000">
                  <a:schemeClr val="hlink">
                    <a:gamma/>
                    <a:shade val="27451"/>
                    <a:invGamma/>
                  </a:schemeClr>
                </a:gs>
              </a:gsLst>
              <a:lin ang="0" scaled="1"/>
            </a:gradFill>
            <a:ln>
              <a:noFill/>
            </a:ln>
            <a:effectLst/>
          </p:spPr>
          <p:txBody>
            <a:bodyPr wrap="none" anchor="ctr"/>
            <a:lstStyle/>
            <a:p>
              <a:pPr algn="l" rtl="0">
                <a:defRPr/>
              </a:pPr>
              <a:endParaRPr lang="en-US">
                <a:cs typeface="+mn-cs"/>
              </a:endParaRPr>
            </a:p>
          </p:txBody>
        </p:sp>
      </p:grpSp>
      <p:sp>
        <p:nvSpPr>
          <p:cNvPr id="66576" name="Line 2094"/>
          <p:cNvSpPr>
            <a:spLocks noChangeShapeType="1"/>
          </p:cNvSpPr>
          <p:nvPr/>
        </p:nvSpPr>
        <p:spPr bwMode="auto">
          <a:xfrm>
            <a:off x="0" y="2743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66577" name="Line 2095"/>
          <p:cNvSpPr>
            <a:spLocks noChangeShapeType="1"/>
          </p:cNvSpPr>
          <p:nvPr/>
        </p:nvSpPr>
        <p:spPr bwMode="auto">
          <a:xfrm>
            <a:off x="0" y="472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35888" name="Text Box 2096"/>
          <p:cNvSpPr txBox="1">
            <a:spLocks noChangeArrowheads="1"/>
          </p:cNvSpPr>
          <p:nvPr/>
        </p:nvSpPr>
        <p:spPr bwMode="auto">
          <a:xfrm>
            <a:off x="96838" y="920750"/>
            <a:ext cx="38491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000" b="1" i="1" dirty="0" err="1" smtClean="0">
                <a:solidFill>
                  <a:schemeClr val="accent2"/>
                </a:solidFill>
              </a:rPr>
              <a:t>Papeles</a:t>
            </a:r>
            <a:r>
              <a:rPr lang="en-US" altLang="en-US" sz="2000" b="1" i="1" dirty="0" smtClean="0">
                <a:solidFill>
                  <a:schemeClr val="accent2"/>
                </a:solidFill>
              </a:rPr>
              <a:t> </a:t>
            </a:r>
            <a:r>
              <a:rPr lang="en-US" altLang="en-US" sz="2000" b="1" i="1" dirty="0" err="1">
                <a:solidFill>
                  <a:schemeClr val="accent2"/>
                </a:solidFill>
              </a:rPr>
              <a:t>en</a:t>
            </a:r>
            <a:r>
              <a:rPr lang="en-US" altLang="en-US" sz="2000" b="1" i="1" dirty="0">
                <a:solidFill>
                  <a:schemeClr val="accent2"/>
                </a:solidFill>
              </a:rPr>
              <a:t> el </a:t>
            </a:r>
            <a:r>
              <a:rPr lang="en-US" altLang="en-US" sz="2000" b="1" i="1" dirty="0" err="1">
                <a:solidFill>
                  <a:schemeClr val="accent2"/>
                </a:solidFill>
              </a:rPr>
              <a:t>matrimonio</a:t>
            </a:r>
            <a:endParaRPr lang="en-US" altLang="en-US" sz="2000" b="1" i="1" dirty="0">
              <a:solidFill>
                <a:schemeClr val="accent2"/>
              </a:solidFill>
            </a:endParaRPr>
          </a:p>
        </p:txBody>
      </p:sp>
      <p:sp>
        <p:nvSpPr>
          <p:cNvPr id="35889" name="Text Box 2097"/>
          <p:cNvSpPr txBox="1">
            <a:spLocks noChangeArrowheads="1"/>
          </p:cNvSpPr>
          <p:nvPr/>
        </p:nvSpPr>
        <p:spPr bwMode="auto">
          <a:xfrm>
            <a:off x="36513" y="2819400"/>
            <a:ext cx="2555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000" b="1" i="1" dirty="0" err="1" smtClean="0">
                <a:solidFill>
                  <a:schemeClr val="accent2"/>
                </a:solidFill>
              </a:rPr>
              <a:t>Conducta</a:t>
            </a:r>
            <a:r>
              <a:rPr lang="en-US" altLang="en-US" sz="2000" b="1" i="1" dirty="0" smtClean="0">
                <a:solidFill>
                  <a:schemeClr val="accent2"/>
                </a:solidFill>
              </a:rPr>
              <a:t> sexual</a:t>
            </a:r>
            <a:endParaRPr lang="en-US" altLang="en-US" sz="2000" b="1" i="1" dirty="0">
              <a:solidFill>
                <a:schemeClr val="accent2"/>
              </a:solidFill>
            </a:endParaRPr>
          </a:p>
        </p:txBody>
      </p:sp>
      <p:sp>
        <p:nvSpPr>
          <p:cNvPr id="35890" name="Text Box 2098"/>
          <p:cNvSpPr txBox="1">
            <a:spLocks noChangeArrowheads="1"/>
          </p:cNvSpPr>
          <p:nvPr/>
        </p:nvSpPr>
        <p:spPr bwMode="auto">
          <a:xfrm>
            <a:off x="36513" y="4800600"/>
            <a:ext cx="39276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000" b="1" i="1" dirty="0" err="1">
                <a:solidFill>
                  <a:schemeClr val="accent2"/>
                </a:solidFill>
              </a:rPr>
              <a:t>T</a:t>
            </a:r>
            <a:r>
              <a:rPr lang="en-US" altLang="en-US" sz="2000" b="1" i="1" dirty="0" err="1" smtClean="0">
                <a:solidFill>
                  <a:schemeClr val="accent2"/>
                </a:solidFill>
              </a:rPr>
              <a:t>ratamiento</a:t>
            </a:r>
            <a:r>
              <a:rPr lang="en-US" altLang="en-US" sz="2000" b="1" i="1" dirty="0" smtClean="0">
                <a:solidFill>
                  <a:schemeClr val="accent2"/>
                </a:solidFill>
              </a:rPr>
              <a:t> </a:t>
            </a:r>
            <a:r>
              <a:rPr lang="en-US" altLang="en-US" sz="2000" b="1" i="1" dirty="0">
                <a:solidFill>
                  <a:schemeClr val="accent2"/>
                </a:solidFill>
              </a:rPr>
              <a:t>de </a:t>
            </a:r>
            <a:r>
              <a:rPr lang="en-US" altLang="en-US" sz="2000" b="1" i="1" dirty="0" err="1">
                <a:solidFill>
                  <a:schemeClr val="accent2"/>
                </a:solidFill>
              </a:rPr>
              <a:t>los</a:t>
            </a:r>
            <a:r>
              <a:rPr lang="en-US" altLang="en-US" sz="2000" b="1" i="1" dirty="0">
                <a:solidFill>
                  <a:schemeClr val="accent2"/>
                </a:solidFill>
              </a:rPr>
              <a:t> </a:t>
            </a:r>
            <a:r>
              <a:rPr lang="en-US" altLang="en-US" sz="2000" b="1" i="1" dirty="0" err="1">
                <a:solidFill>
                  <a:schemeClr val="accent2"/>
                </a:solidFill>
              </a:rPr>
              <a:t>demás</a:t>
            </a:r>
            <a:endParaRPr lang="en-US" altLang="en-US" sz="2000" b="1" i="1" dirty="0">
              <a:solidFill>
                <a:schemeClr val="accent2"/>
              </a:solidFill>
            </a:endParaRPr>
          </a:p>
        </p:txBody>
      </p:sp>
      <p:sp>
        <p:nvSpPr>
          <p:cNvPr id="66581" name="AutoShape 2099">
            <a:hlinkClick r:id="rId2" action="ppaction://hlinksldjump" highlightClick="1"/>
          </p:cNvPr>
          <p:cNvSpPr>
            <a:spLocks noChangeArrowheads="1"/>
          </p:cNvSpPr>
          <p:nvPr/>
        </p:nvSpPr>
        <p:spPr bwMode="auto">
          <a:xfrm>
            <a:off x="0" y="0"/>
            <a:ext cx="2057400" cy="31115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5892" name="AutoShape 2100">
            <a:hlinkClick r:id="rId3" action="ppaction://hlinksldjump" highlightClick="1"/>
          </p:cNvPr>
          <p:cNvSpPr>
            <a:spLocks noChangeArrowheads="1"/>
          </p:cNvSpPr>
          <p:nvPr/>
        </p:nvSpPr>
        <p:spPr bwMode="auto">
          <a:xfrm>
            <a:off x="6858000" y="6477000"/>
            <a:ext cx="2286000" cy="381000"/>
          </a:xfrm>
          <a:prstGeom prst="actionButtonBlank">
            <a:avLst/>
          </a:prstGeom>
          <a:solidFill>
            <a:schemeClr val="folHlink"/>
          </a:solidFill>
          <a:ln>
            <a:noFill/>
          </a:ln>
          <a:effectLst/>
        </p:spPr>
        <p:txBody>
          <a:bodyPr wrap="none" anchor="ctr"/>
          <a:lstStyle/>
          <a:p>
            <a:pPr algn="ctr" rtl="0">
              <a:defRPr/>
            </a:pPr>
            <a:r>
              <a:rPr lang="en-US" altLang="en-US" sz="1600" b="1" dirty="0" err="1">
                <a:effectLst>
                  <a:outerShdw blurRad="38100" dist="38100" dir="2700000" algn="tl">
                    <a:srgbClr val="FFFFFF"/>
                  </a:outerShdw>
                </a:effectLst>
                <a:cs typeface="+mn-cs"/>
              </a:rPr>
              <a:t>Lógica</a:t>
            </a:r>
            <a:r>
              <a:rPr lang="en-US" altLang="en-US" sz="1600" b="1" dirty="0">
                <a:effectLst>
                  <a:outerShdw blurRad="38100" dist="38100" dir="2700000" algn="tl">
                    <a:srgbClr val="FFFFFF"/>
                  </a:outerShdw>
                </a:effectLst>
                <a:cs typeface="+mn-cs"/>
              </a:rPr>
              <a:t> de la </a:t>
            </a:r>
            <a:r>
              <a:rPr lang="en-US" altLang="en-US" sz="1600" b="1" dirty="0" err="1">
                <a:effectLst>
                  <a:outerShdw blurRad="38100" dist="38100" dir="2700000" algn="tl">
                    <a:srgbClr val="FFFFFF"/>
                  </a:outerShdw>
                </a:effectLst>
                <a:cs typeface="+mn-cs"/>
              </a:rPr>
              <a:t>lección</a:t>
            </a:r>
            <a:endParaRPr lang="en-US" altLang="en-US" sz="1600" b="1" dirty="0">
              <a:effectLst>
                <a:outerShdw blurRad="38100" dist="38100" dir="2700000" algn="tl">
                  <a:srgbClr val="FFFFFF"/>
                </a:outerShdw>
              </a:effectLst>
              <a:cs typeface="+mn-cs"/>
            </a:endParaRPr>
          </a:p>
        </p:txBody>
      </p:sp>
      <p:sp>
        <p:nvSpPr>
          <p:cNvPr id="66583"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C6381CE-7341-4FF9-9679-ED3012A170A7}" type="slidenum">
              <a:rPr lang="en-US" altLang="en-US" sz="1400"/>
              <a:pPr algn="l" rtl="0">
                <a:spcBef>
                  <a:spcPct val="0"/>
                </a:spcBef>
                <a:buFontTx/>
                <a:buNone/>
              </a:pPr>
              <a:t>44</a:t>
            </a:fld>
            <a:endParaRPr lang="en-US" altLang="en-US" sz="1400"/>
          </a:p>
        </p:txBody>
      </p:sp>
      <p:sp>
        <p:nvSpPr>
          <p:cNvPr id="54"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5874"/>
                                        </p:tgtEl>
                                        <p:attrNameLst>
                                          <p:attrName>style.visibility</p:attrName>
                                        </p:attrNameLst>
                                      </p:cBhvr>
                                      <p:to>
                                        <p:strVal val="visible"/>
                                      </p:to>
                                    </p:set>
                                    <p:animEffect transition="in" filter="wipe(left)">
                                      <p:cBhvr>
                                        <p:cTn id="11" dur="500"/>
                                        <p:tgtEl>
                                          <p:spTgt spid="358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5877"/>
                                        </p:tgtEl>
                                        <p:attrNameLst>
                                          <p:attrName>style.visibility</p:attrName>
                                        </p:attrNameLst>
                                      </p:cBhvr>
                                      <p:to>
                                        <p:strVal val="visible"/>
                                      </p:to>
                                    </p:set>
                                    <p:animEffect transition="in" filter="wipe(left)">
                                      <p:cBhvr>
                                        <p:cTn id="16" dur="500"/>
                                        <p:tgtEl>
                                          <p:spTgt spid="358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5878"/>
                                        </p:tgtEl>
                                        <p:attrNameLst>
                                          <p:attrName>style.visibility</p:attrName>
                                        </p:attrNameLst>
                                      </p:cBhvr>
                                      <p:to>
                                        <p:strVal val="visible"/>
                                      </p:to>
                                    </p:set>
                                    <p:animEffect transition="in" filter="wipe(left)">
                                      <p:cBhvr>
                                        <p:cTn id="21" dur="500"/>
                                        <p:tgtEl>
                                          <p:spTgt spid="358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5879"/>
                                        </p:tgtEl>
                                        <p:attrNameLst>
                                          <p:attrName>style.visibility</p:attrName>
                                        </p:attrNameLst>
                                      </p:cBhvr>
                                      <p:to>
                                        <p:strVal val="visible"/>
                                      </p:to>
                                    </p:set>
                                    <p:animEffect transition="in" filter="wipe(left)">
                                      <p:cBhvr>
                                        <p:cTn id="26" dur="500"/>
                                        <p:tgtEl>
                                          <p:spTgt spid="358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5876"/>
                                        </p:tgtEl>
                                        <p:attrNameLst>
                                          <p:attrName>style.visibility</p:attrName>
                                        </p:attrNameLst>
                                      </p:cBhvr>
                                      <p:to>
                                        <p:strVal val="visible"/>
                                      </p:to>
                                    </p:set>
                                    <p:animEffect transition="in" filter="wipe(left)">
                                      <p:cBhvr>
                                        <p:cTn id="35" dur="500"/>
                                        <p:tgtEl>
                                          <p:spTgt spid="358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5883"/>
                                        </p:tgtEl>
                                        <p:attrNameLst>
                                          <p:attrName>style.visibility</p:attrName>
                                        </p:attrNameLst>
                                      </p:cBhvr>
                                      <p:to>
                                        <p:strVal val="visible"/>
                                      </p:to>
                                    </p:set>
                                    <p:animEffect transition="in" filter="wipe(left)">
                                      <p:cBhvr>
                                        <p:cTn id="40" dur="500"/>
                                        <p:tgtEl>
                                          <p:spTgt spid="358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5884"/>
                                        </p:tgtEl>
                                        <p:attrNameLst>
                                          <p:attrName>style.visibility</p:attrName>
                                        </p:attrNameLst>
                                      </p:cBhvr>
                                      <p:to>
                                        <p:strVal val="visible"/>
                                      </p:to>
                                    </p:set>
                                    <p:animEffect transition="in" filter="wipe(left)">
                                      <p:cBhvr>
                                        <p:cTn id="45" dur="500"/>
                                        <p:tgtEl>
                                          <p:spTgt spid="3588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5885"/>
                                        </p:tgtEl>
                                        <p:attrNameLst>
                                          <p:attrName>style.visibility</p:attrName>
                                        </p:attrNameLst>
                                      </p:cBhvr>
                                      <p:to>
                                        <p:strVal val="visible"/>
                                      </p:to>
                                    </p:set>
                                    <p:animEffect transition="in" filter="wipe(left)">
                                      <p:cBhvr>
                                        <p:cTn id="50" dur="500"/>
                                        <p:tgtEl>
                                          <p:spTgt spid="358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588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5875"/>
                                        </p:tgtEl>
                                        <p:attrNameLst>
                                          <p:attrName>style.visibility</p:attrName>
                                        </p:attrNameLst>
                                      </p:cBhvr>
                                      <p:to>
                                        <p:strVal val="visible"/>
                                      </p:to>
                                    </p:set>
                                    <p:animEffect transition="in" filter="wipe(left)">
                                      <p:cBhvr>
                                        <p:cTn id="59" dur="500"/>
                                        <p:tgtEl>
                                          <p:spTgt spid="3587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5880"/>
                                        </p:tgtEl>
                                        <p:attrNameLst>
                                          <p:attrName>style.visibility</p:attrName>
                                        </p:attrNameLst>
                                      </p:cBhvr>
                                      <p:to>
                                        <p:strVal val="visible"/>
                                      </p:to>
                                    </p:set>
                                    <p:animEffect transition="in" filter="wipe(left)">
                                      <p:cBhvr>
                                        <p:cTn id="64" dur="500"/>
                                        <p:tgtEl>
                                          <p:spTgt spid="358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35881"/>
                                        </p:tgtEl>
                                        <p:attrNameLst>
                                          <p:attrName>style.visibility</p:attrName>
                                        </p:attrNameLst>
                                      </p:cBhvr>
                                      <p:to>
                                        <p:strVal val="visible"/>
                                      </p:to>
                                    </p:set>
                                    <p:animEffect transition="in" filter="wipe(left)">
                                      <p:cBhvr>
                                        <p:cTn id="69" dur="500"/>
                                        <p:tgtEl>
                                          <p:spTgt spid="3588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35882"/>
                                        </p:tgtEl>
                                        <p:attrNameLst>
                                          <p:attrName>style.visibility</p:attrName>
                                        </p:attrNameLst>
                                      </p:cBhvr>
                                      <p:to>
                                        <p:strVal val="visible"/>
                                      </p:to>
                                    </p:set>
                                    <p:animEffect transition="in" filter="wipe(left)">
                                      <p:cBhvr>
                                        <p:cTn id="74" dur="500"/>
                                        <p:tgtEl>
                                          <p:spTgt spid="3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8" grpId="0" autoUpdateAnimBg="0"/>
      <p:bldP spid="35889" grpId="0" autoUpdateAnimBg="0"/>
      <p:bldP spid="358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306" name="Group 18"/>
          <p:cNvGrpSpPr>
            <a:grpSpLocks/>
          </p:cNvGrpSpPr>
          <p:nvPr/>
        </p:nvGrpSpPr>
        <p:grpSpPr bwMode="auto">
          <a:xfrm>
            <a:off x="5334000" y="1619250"/>
            <a:ext cx="3657600" cy="2741613"/>
            <a:chOff x="3408" y="1201"/>
            <a:chExt cx="2304" cy="1727"/>
          </a:xfrm>
        </p:grpSpPr>
        <p:sp>
          <p:nvSpPr>
            <p:cNvPr id="67604" name="Cloud" descr="20%"/>
            <p:cNvSpPr>
              <a:spLocks noChangeAspect="1" noEditPoints="1" noChangeArrowheads="1"/>
            </p:cNvSpPr>
            <p:nvPr/>
          </p:nvSpPr>
          <p:spPr bwMode="auto">
            <a:xfrm>
              <a:off x="3408" y="1201"/>
              <a:ext cx="2304" cy="17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1 w 21600"/>
                <a:gd name="T13" fmla="*/ 3264 h 21600"/>
                <a:gd name="T14" fmla="*/ 17091 w 21600"/>
                <a:gd name="T15" fmla="*/ 1733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blipFill dpi="0" rotWithShape="0">
              <a:blip r:embed="rId2"/>
              <a:srcRect/>
              <a:tile tx="0" ty="0" sx="100000" sy="100000" flip="none" algn="tl"/>
            </a:blipFill>
            <a:ln w="9525" cap="rnd">
              <a:solidFill>
                <a:schemeClr val="hlink"/>
              </a:solidFill>
              <a:prstDash val="sysDot"/>
              <a:miter lim="800000"/>
              <a:headEnd/>
              <a:tailEnd/>
            </a:ln>
            <a:effectLst>
              <a:outerShdw dist="107763" dir="2700000" algn="ctr" rotWithShape="0">
                <a:srgbClr val="808080">
                  <a:alpha val="50000"/>
                </a:srgbClr>
              </a:outerShdw>
            </a:effectLst>
          </p:spPr>
          <p:txBody>
            <a:bodyPr/>
            <a:lstStyle/>
            <a:p>
              <a:pPr algn="l" rtl="0"/>
              <a:endParaRPr lang="en-US"/>
            </a:p>
          </p:txBody>
        </p:sp>
        <p:sp>
          <p:nvSpPr>
            <p:cNvPr id="67605" name="Text Box 16"/>
            <p:cNvSpPr txBox="1">
              <a:spLocks noChangeArrowheads="1"/>
            </p:cNvSpPr>
            <p:nvPr/>
          </p:nvSpPr>
          <p:spPr bwMode="auto">
            <a:xfrm>
              <a:off x="4180" y="1288"/>
              <a:ext cx="128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400" b="1"/>
                <a:t>Dogma y Tradición Religiosa</a:t>
              </a:r>
            </a:p>
          </p:txBody>
        </p:sp>
      </p:grpSp>
      <p:sp>
        <p:nvSpPr>
          <p:cNvPr id="12290" name="Rectangle 2"/>
          <p:cNvSpPr>
            <a:spLocks noGrp="1" noChangeArrowheads="1"/>
          </p:cNvSpPr>
          <p:nvPr>
            <p:ph type="title"/>
          </p:nvPr>
        </p:nvSpPr>
        <p:spPr>
          <a:xfrm>
            <a:off x="685800" y="76200"/>
            <a:ext cx="7772400" cy="838200"/>
          </a:xfrm>
        </p:spPr>
        <p:txBody>
          <a:bodyPr/>
          <a:lstStyle/>
          <a:p>
            <a:pPr rtl="0">
              <a:defRPr/>
            </a:pPr>
            <a:r>
              <a:rPr lang="en-US" altLang="en-US" sz="2000" dirty="0" err="1"/>
              <a:t>Lección</a:t>
            </a:r>
            <a:r>
              <a:rPr lang="en-US" altLang="en-US" sz="2000" dirty="0"/>
              <a:t> 2</a:t>
            </a:r>
            <a:br>
              <a:rPr lang="en-US" altLang="en-US" sz="2000" dirty="0"/>
            </a:br>
            <a:r>
              <a:rPr lang="en-US" altLang="en-US" dirty="0" smtClean="0"/>
              <a:t>La </a:t>
            </a:r>
            <a:r>
              <a:rPr lang="en-US" altLang="en-US" dirty="0" err="1" smtClean="0"/>
              <a:t>verdad</a:t>
            </a:r>
            <a:r>
              <a:rPr lang="en-US" altLang="en-US" dirty="0" smtClean="0"/>
              <a:t> </a:t>
            </a:r>
            <a:r>
              <a:rPr lang="en-US" altLang="en-US" dirty="0"/>
              <a:t>y </a:t>
            </a:r>
            <a:r>
              <a:rPr lang="en-US" altLang="en-US" dirty="0" smtClean="0"/>
              <a:t>el </a:t>
            </a:r>
            <a:r>
              <a:rPr lang="en-US" altLang="en-US" dirty="0" err="1" smtClean="0"/>
              <a:t>conocimiento</a:t>
            </a:r>
            <a:endParaRPr lang="en-US" altLang="en-US" sz="4800" dirty="0"/>
          </a:p>
        </p:txBody>
      </p:sp>
      <p:sp>
        <p:nvSpPr>
          <p:cNvPr id="12292" name="Rectangle 4"/>
          <p:cNvSpPr>
            <a:spLocks noChangeArrowheads="1"/>
          </p:cNvSpPr>
          <p:nvPr/>
        </p:nvSpPr>
        <p:spPr bwMode="auto">
          <a:xfrm>
            <a:off x="457200" y="6096000"/>
            <a:ext cx="6781800" cy="533400"/>
          </a:xfrm>
          <a:prstGeom prst="rect">
            <a:avLst/>
          </a:prstGeom>
          <a:solidFill>
            <a:schemeClr val="accent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a:solidFill>
                  <a:schemeClr val="bg1"/>
                </a:solidFill>
              </a:rPr>
              <a:t>La verdad revelada de Dios</a:t>
            </a:r>
          </a:p>
        </p:txBody>
      </p:sp>
      <p:sp>
        <p:nvSpPr>
          <p:cNvPr id="12293" name="Rectangle 5" descr="60%"/>
          <p:cNvSpPr>
            <a:spLocks noChangeArrowheads="1"/>
          </p:cNvSpPr>
          <p:nvPr/>
        </p:nvSpPr>
        <p:spPr bwMode="auto">
          <a:xfrm>
            <a:off x="685800" y="5562600"/>
            <a:ext cx="6324600" cy="533400"/>
          </a:xfrm>
          <a:prstGeom prst="rect">
            <a:avLst/>
          </a:prstGeom>
          <a:blipFill dpi="0" rotWithShape="0">
            <a:blip r:embed="rId3"/>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000" b="1" dirty="0" err="1"/>
              <a:t>Aprender</a:t>
            </a:r>
            <a:r>
              <a:rPr lang="en-US" altLang="en-US" sz="2000" b="1" dirty="0"/>
              <a:t> de </a:t>
            </a:r>
            <a:r>
              <a:rPr lang="en-US" altLang="en-US" sz="2000" b="1" dirty="0" err="1" smtClean="0"/>
              <a:t>otras</a:t>
            </a:r>
            <a:r>
              <a:rPr lang="en-US" altLang="en-US" sz="2000" b="1" dirty="0" smtClean="0"/>
              <a:t> personas (</a:t>
            </a:r>
            <a:r>
              <a:rPr lang="en-US" altLang="en-US" sz="2000" b="1" dirty="0" err="1" smtClean="0"/>
              <a:t>confiables</a:t>
            </a:r>
            <a:r>
              <a:rPr lang="en-US" altLang="en-US" sz="2000" b="1" dirty="0"/>
              <a:t>)</a:t>
            </a:r>
          </a:p>
        </p:txBody>
      </p:sp>
      <p:sp>
        <p:nvSpPr>
          <p:cNvPr id="12296" name="Rectangle 8" descr="60%"/>
          <p:cNvSpPr>
            <a:spLocks noChangeArrowheads="1"/>
          </p:cNvSpPr>
          <p:nvPr/>
        </p:nvSpPr>
        <p:spPr bwMode="auto">
          <a:xfrm>
            <a:off x="990600" y="5029200"/>
            <a:ext cx="5791200" cy="533400"/>
          </a:xfrm>
          <a:prstGeom prst="rect">
            <a:avLst/>
          </a:prstGeom>
          <a:blipFill dpi="0" rotWithShape="0">
            <a:blip r:embed="rId4"/>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000" b="1" dirty="0" err="1"/>
              <a:t>Observación</a:t>
            </a:r>
            <a:r>
              <a:rPr lang="en-US" altLang="en-US" sz="2000" b="1" dirty="0"/>
              <a:t> personal y </a:t>
            </a:r>
            <a:r>
              <a:rPr lang="en-US" altLang="en-US" sz="2000" b="1" dirty="0" err="1"/>
              <a:t>experiencia</a:t>
            </a:r>
            <a:endParaRPr lang="en-US" altLang="en-US" sz="2000" b="1" dirty="0"/>
          </a:p>
        </p:txBody>
      </p:sp>
      <p:grpSp>
        <p:nvGrpSpPr>
          <p:cNvPr id="12307" name="Group 19"/>
          <p:cNvGrpSpPr>
            <a:grpSpLocks/>
          </p:cNvGrpSpPr>
          <p:nvPr/>
        </p:nvGrpSpPr>
        <p:grpSpPr bwMode="auto">
          <a:xfrm>
            <a:off x="6808787" y="5102225"/>
            <a:ext cx="2232025" cy="1219200"/>
            <a:chOff x="4080" y="3216"/>
            <a:chExt cx="1406" cy="768"/>
          </a:xfrm>
        </p:grpSpPr>
        <p:sp>
          <p:nvSpPr>
            <p:cNvPr id="67602" name="Line 9"/>
            <p:cNvSpPr>
              <a:spLocks noChangeShapeType="1"/>
            </p:cNvSpPr>
            <p:nvPr/>
          </p:nvSpPr>
          <p:spPr bwMode="auto">
            <a:xfrm flipV="1">
              <a:off x="4080" y="3216"/>
              <a:ext cx="0" cy="7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67603" name="Text Box 10"/>
            <p:cNvSpPr txBox="1">
              <a:spLocks noChangeArrowheads="1"/>
            </p:cNvSpPr>
            <p:nvPr/>
          </p:nvSpPr>
          <p:spPr bwMode="auto">
            <a:xfrm>
              <a:off x="4080" y="3468"/>
              <a:ext cx="14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2000" b="1" i="1" dirty="0">
                  <a:solidFill>
                    <a:srgbClr val="FF0000"/>
                  </a:solidFill>
                </a:rPr>
                <a:t>Base de</a:t>
              </a:r>
            </a:p>
            <a:p>
              <a:pPr algn="l" rtl="0">
                <a:spcBef>
                  <a:spcPct val="0"/>
                </a:spcBef>
                <a:buFontTx/>
                <a:buNone/>
              </a:pPr>
              <a:r>
                <a:rPr lang="en-US" altLang="en-US" sz="2000" b="1" i="1" dirty="0" err="1">
                  <a:solidFill>
                    <a:srgbClr val="FF0000"/>
                  </a:solidFill>
                </a:rPr>
                <a:t>Interpretación</a:t>
              </a:r>
              <a:endParaRPr lang="en-US" altLang="en-US" sz="2000" b="1" i="1" dirty="0">
                <a:solidFill>
                  <a:srgbClr val="FF0000"/>
                </a:solidFill>
              </a:endParaRPr>
            </a:p>
          </p:txBody>
        </p:sp>
      </p:grpSp>
      <p:grpSp>
        <p:nvGrpSpPr>
          <p:cNvPr id="12305" name="Group 17"/>
          <p:cNvGrpSpPr>
            <a:grpSpLocks/>
          </p:cNvGrpSpPr>
          <p:nvPr/>
        </p:nvGrpSpPr>
        <p:grpSpPr bwMode="auto">
          <a:xfrm>
            <a:off x="5562600" y="2057400"/>
            <a:ext cx="2971800" cy="1876425"/>
            <a:chOff x="3552" y="1536"/>
            <a:chExt cx="1872" cy="1182"/>
          </a:xfrm>
        </p:grpSpPr>
        <p:sp>
          <p:nvSpPr>
            <p:cNvPr id="67600" name="Cloud"/>
            <p:cNvSpPr>
              <a:spLocks noChangeAspect="1" noEditPoints="1" noChangeArrowheads="1"/>
            </p:cNvSpPr>
            <p:nvPr/>
          </p:nvSpPr>
          <p:spPr bwMode="auto">
            <a:xfrm flipH="1">
              <a:off x="3552" y="1536"/>
              <a:ext cx="1872" cy="11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7 w 21600"/>
                <a:gd name="T13" fmla="*/ 3271 h 21600"/>
                <a:gd name="T14" fmla="*/ 17088 w 21600"/>
                <a:gd name="T15" fmla="*/ 1734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chemeClr val="hlink"/>
              </a:solidFill>
              <a:miter lim="800000"/>
              <a:headEnd/>
              <a:tailEnd/>
            </a:ln>
            <a:effectLst>
              <a:outerShdw dist="107763" dir="2700000" algn="ctr" rotWithShape="0">
                <a:srgbClr val="808080"/>
              </a:outerShdw>
            </a:effectLst>
          </p:spPr>
          <p:txBody>
            <a:bodyPr/>
            <a:lstStyle/>
            <a:p>
              <a:pPr algn="l" rtl="0"/>
              <a:endParaRPr lang="en-US"/>
            </a:p>
          </p:txBody>
        </p:sp>
        <p:sp>
          <p:nvSpPr>
            <p:cNvPr id="67601" name="Text Box 15"/>
            <p:cNvSpPr txBox="1">
              <a:spLocks noChangeArrowheads="1"/>
            </p:cNvSpPr>
            <p:nvPr/>
          </p:nvSpPr>
          <p:spPr bwMode="auto">
            <a:xfrm>
              <a:off x="3744" y="1609"/>
              <a:ext cx="94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400" b="1"/>
                <a:t>lo que aprendo</a:t>
              </a:r>
            </a:p>
            <a:p>
              <a:pPr algn="l" rtl="0">
                <a:spcBef>
                  <a:spcPct val="0"/>
                </a:spcBef>
                <a:buFontTx/>
                <a:buNone/>
              </a:pPr>
              <a:r>
                <a:rPr lang="en-US" altLang="en-US" sz="1400" b="1"/>
                <a:t>De otros</a:t>
              </a:r>
            </a:p>
          </p:txBody>
        </p:sp>
      </p:grpSp>
      <p:sp>
        <p:nvSpPr>
          <p:cNvPr id="12301" name="Cloud"/>
          <p:cNvSpPr>
            <a:spLocks noChangeAspect="1" noEditPoints="1" noChangeArrowheads="1"/>
          </p:cNvSpPr>
          <p:nvPr/>
        </p:nvSpPr>
        <p:spPr bwMode="auto">
          <a:xfrm rot="16200000" flipH="1">
            <a:off x="6809581" y="2201069"/>
            <a:ext cx="1011238" cy="1828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solidFill>
          <a:ln w="9525">
            <a:solidFill>
              <a:srgbClr val="000000"/>
            </a:solidFill>
            <a:miter lim="800000"/>
            <a:headEnd/>
            <a:tailEnd/>
          </a:ln>
          <a:effectLst>
            <a:outerShdw dist="107763" dir="2700000" algn="ctr" rotWithShape="0">
              <a:schemeClr val="tx1"/>
            </a:outerShdw>
          </a:effectLst>
        </p:spPr>
        <p:txBody>
          <a:bodyPr vert="eaVert"/>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a:solidFill>
                  <a:schemeClr val="bg1"/>
                </a:solidFill>
              </a:rPr>
              <a:t>Lo que yo</a:t>
            </a:r>
          </a:p>
          <a:p>
            <a:pPr algn="ctr" rtl="0">
              <a:spcBef>
                <a:spcPct val="0"/>
              </a:spcBef>
              <a:buFontTx/>
              <a:buNone/>
            </a:pPr>
            <a:r>
              <a:rPr lang="en-US" altLang="en-US" sz="1400" b="1">
                <a:solidFill>
                  <a:schemeClr val="bg1"/>
                </a:solidFill>
              </a:rPr>
              <a:t>Experiencia</a:t>
            </a:r>
          </a:p>
        </p:txBody>
      </p:sp>
      <p:sp>
        <p:nvSpPr>
          <p:cNvPr id="12308" name="Freeform 20"/>
          <p:cNvSpPr>
            <a:spLocks/>
          </p:cNvSpPr>
          <p:nvPr/>
        </p:nvSpPr>
        <p:spPr bwMode="auto">
          <a:xfrm>
            <a:off x="5283200" y="1447800"/>
            <a:ext cx="3810000" cy="3048000"/>
          </a:xfrm>
          <a:custGeom>
            <a:avLst/>
            <a:gdLst>
              <a:gd name="T0" fmla="*/ 2147483646 w 2400"/>
              <a:gd name="T1" fmla="*/ 2147483646 h 1920"/>
              <a:gd name="T2" fmla="*/ 2147483646 w 2400"/>
              <a:gd name="T3" fmla="*/ 2147483646 h 1920"/>
              <a:gd name="T4" fmla="*/ 2147483646 w 2400"/>
              <a:gd name="T5" fmla="*/ 2147483646 h 1920"/>
              <a:gd name="T6" fmla="*/ 2147483646 w 2400"/>
              <a:gd name="T7" fmla="*/ 2147483646 h 1920"/>
              <a:gd name="T8" fmla="*/ 2147483646 w 2400"/>
              <a:gd name="T9" fmla="*/ 2147483646 h 1920"/>
              <a:gd name="T10" fmla="*/ 2147483646 w 2400"/>
              <a:gd name="T11" fmla="*/ 2147483646 h 1920"/>
              <a:gd name="T12" fmla="*/ 2147483646 w 2400"/>
              <a:gd name="T13" fmla="*/ 2147483646 h 1920"/>
              <a:gd name="T14" fmla="*/ 2147483646 w 2400"/>
              <a:gd name="T15" fmla="*/ 0 h 1920"/>
              <a:gd name="T16" fmla="*/ 2147483646 w 2400"/>
              <a:gd name="T17" fmla="*/ 2147483646 h 1920"/>
              <a:gd name="T18" fmla="*/ 2147483646 w 2400"/>
              <a:gd name="T19" fmla="*/ 2147483646 h 1920"/>
              <a:gd name="T20" fmla="*/ 2147483646 w 2400"/>
              <a:gd name="T21" fmla="*/ 2147483646 h 1920"/>
              <a:gd name="T22" fmla="*/ 2147483646 w 2400"/>
              <a:gd name="T23" fmla="*/ 2147483646 h 1920"/>
              <a:gd name="T24" fmla="*/ 0 w 2400"/>
              <a:gd name="T25" fmla="*/ 2147483646 h 1920"/>
              <a:gd name="T26" fmla="*/ 2147483646 w 2400"/>
              <a:gd name="T27" fmla="*/ 2147483646 h 19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0" h="1920">
                <a:moveTo>
                  <a:pt x="48" y="1104"/>
                </a:moveTo>
                <a:lnTo>
                  <a:pt x="144" y="1632"/>
                </a:lnTo>
                <a:lnTo>
                  <a:pt x="672" y="1824"/>
                </a:lnTo>
                <a:lnTo>
                  <a:pt x="1440" y="1920"/>
                </a:lnTo>
                <a:lnTo>
                  <a:pt x="2256" y="1488"/>
                </a:lnTo>
                <a:lnTo>
                  <a:pt x="2400" y="1152"/>
                </a:lnTo>
                <a:lnTo>
                  <a:pt x="2400" y="480"/>
                </a:lnTo>
                <a:lnTo>
                  <a:pt x="1920" y="0"/>
                </a:lnTo>
                <a:lnTo>
                  <a:pt x="1296" y="96"/>
                </a:lnTo>
                <a:lnTo>
                  <a:pt x="720" y="144"/>
                </a:lnTo>
                <a:lnTo>
                  <a:pt x="288" y="288"/>
                </a:lnTo>
                <a:lnTo>
                  <a:pt x="144" y="624"/>
                </a:lnTo>
                <a:lnTo>
                  <a:pt x="0" y="816"/>
                </a:lnTo>
                <a:lnTo>
                  <a:pt x="48" y="110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67596" name="AutoShape 21">
            <a:hlinkClick r:id="rId5" action="ppaction://hlinksldjump" highlightClick="1"/>
          </p:cNvPr>
          <p:cNvSpPr>
            <a:spLocks noChangeArrowheads="1"/>
          </p:cNvSpPr>
          <p:nvPr/>
        </p:nvSpPr>
        <p:spPr bwMode="auto">
          <a:xfrm>
            <a:off x="0" y="0"/>
            <a:ext cx="2019300" cy="3810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12310" name="AutoShape 22">
            <a:hlinkClick r:id="rId6" action="ppaction://hlinksldjump" highlightClick="1"/>
          </p:cNvPr>
          <p:cNvSpPr>
            <a:spLocks noChangeArrowheads="1"/>
          </p:cNvSpPr>
          <p:nvPr/>
        </p:nvSpPr>
        <p:spPr bwMode="auto">
          <a:xfrm>
            <a:off x="6908800" y="6546850"/>
            <a:ext cx="2235200" cy="311150"/>
          </a:xfrm>
          <a:prstGeom prst="actionButtonBlank">
            <a:avLst/>
          </a:prstGeom>
          <a:solidFill>
            <a:schemeClr val="folHlink"/>
          </a:solidFill>
          <a:ln>
            <a:noFill/>
          </a:ln>
          <a:effectLst/>
        </p:spPr>
        <p:txBody>
          <a:bodyPr wrap="none" anchor="ctr"/>
          <a:lstStyle/>
          <a:p>
            <a:pPr algn="ctr" rtl="0">
              <a:defRPr/>
            </a:pPr>
            <a:r>
              <a:rPr lang="en-US" altLang="en-US" sz="1600" b="1" dirty="0" err="1">
                <a:effectLst>
                  <a:outerShdw blurRad="38100" dist="38100" dir="2700000" algn="tl">
                    <a:srgbClr val="FFFFFF"/>
                  </a:outerShdw>
                </a:effectLst>
                <a:cs typeface="+mn-cs"/>
              </a:rPr>
              <a:t>Lógica</a:t>
            </a:r>
            <a:r>
              <a:rPr lang="en-US" altLang="en-US" sz="1600" b="1" dirty="0">
                <a:effectLst>
                  <a:outerShdw blurRad="38100" dist="38100" dir="2700000" algn="tl">
                    <a:srgbClr val="FFFFFF"/>
                  </a:outerShdw>
                </a:effectLst>
                <a:cs typeface="+mn-cs"/>
              </a:rPr>
              <a:t> de la </a:t>
            </a:r>
            <a:r>
              <a:rPr lang="en-US" altLang="en-US" sz="1600" b="1" dirty="0" err="1">
                <a:effectLst>
                  <a:outerShdw blurRad="38100" dist="38100" dir="2700000" algn="tl">
                    <a:srgbClr val="FFFFFF"/>
                  </a:outerShdw>
                </a:effectLst>
                <a:cs typeface="+mn-cs"/>
              </a:rPr>
              <a:t>lección</a:t>
            </a:r>
            <a:endParaRPr lang="en-US" altLang="en-US" sz="1600" b="1" dirty="0">
              <a:effectLst>
                <a:outerShdw blurRad="38100" dist="38100" dir="2700000" algn="tl">
                  <a:srgbClr val="FFFFFF"/>
                </a:outerShdw>
              </a:effectLst>
              <a:cs typeface="+mn-cs"/>
            </a:endParaRPr>
          </a:p>
        </p:txBody>
      </p:sp>
      <p:sp>
        <p:nvSpPr>
          <p:cNvPr id="6759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D951D2C-C5B3-47B0-A945-0F088A9AECE5}" type="slidenum">
              <a:rPr lang="en-US" altLang="en-US" sz="1400"/>
              <a:pPr algn="l" rtl="0">
                <a:spcBef>
                  <a:spcPct val="0"/>
                </a:spcBef>
                <a:buFontTx/>
                <a:buNone/>
              </a:pPr>
              <a:t>45</a:t>
            </a:fld>
            <a:endParaRPr lang="en-US" altLang="en-US" sz="1400"/>
          </a:p>
        </p:txBody>
      </p:sp>
      <p:sp>
        <p:nvSpPr>
          <p:cNvPr id="23" name="Rectangle 3"/>
          <p:cNvSpPr txBox="1">
            <a:spLocks noChangeArrowheads="1"/>
          </p:cNvSpPr>
          <p:nvPr/>
        </p:nvSpPr>
        <p:spPr>
          <a:xfrm>
            <a:off x="0" y="914400"/>
            <a:ext cx="8686800" cy="5638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396875" indent="-396875" algn="l" rtl="0">
              <a:spcBef>
                <a:spcPct val="0"/>
              </a:spcBef>
              <a:spcAft>
                <a:spcPts val="300"/>
              </a:spcAft>
              <a:buFontTx/>
              <a:buAutoNum type="arabicPeriod"/>
              <a:defRPr/>
            </a:pPr>
            <a:r>
              <a:rPr lang="en-US" altLang="en-US" sz="2400" kern="0" dirty="0"/>
              <a:t>Dios es la fuente y depósito de la </a:t>
            </a:r>
            <a:r>
              <a:rPr lang="en-US" altLang="en-US" sz="2400" kern="0" dirty="0" err="1" smtClean="0"/>
              <a:t>verdad</a:t>
            </a:r>
            <a:r>
              <a:rPr lang="en-US" altLang="en-US" sz="2400" kern="0" dirty="0" smtClean="0"/>
              <a:t> </a:t>
            </a:r>
            <a:r>
              <a:rPr lang="en-US" altLang="en-US" sz="2400" kern="0" dirty="0"/>
              <a:t>absoluta.</a:t>
            </a:r>
          </a:p>
          <a:p>
            <a:pPr marL="396875" indent="-396875" algn="l" rtl="0">
              <a:spcBef>
                <a:spcPct val="0"/>
              </a:spcBef>
              <a:spcAft>
                <a:spcPts val="300"/>
              </a:spcAft>
              <a:buFontTx/>
              <a:buAutoNum type="arabicPeriod"/>
              <a:defRPr/>
            </a:pPr>
            <a:r>
              <a:rPr lang="en-US" altLang="en-US" sz="2400" kern="0" dirty="0"/>
              <a:t>El hombre puede obtener la </a:t>
            </a:r>
            <a:r>
              <a:rPr lang="en-US" altLang="en-US" sz="2400" kern="0" dirty="0" err="1" smtClean="0"/>
              <a:t>verdad</a:t>
            </a:r>
            <a:r>
              <a:rPr lang="en-US" altLang="en-US" sz="2400" kern="0" dirty="0" smtClean="0"/>
              <a:t> </a:t>
            </a:r>
            <a:r>
              <a:rPr lang="en-US" altLang="en-US" sz="2400" kern="0" dirty="0"/>
              <a:t>directamente de Dios en la medida en que Él la revela.</a:t>
            </a:r>
          </a:p>
          <a:p>
            <a:pPr marL="396875" indent="-396875" algn="l" rtl="0">
              <a:spcBef>
                <a:spcPct val="0"/>
              </a:spcBef>
              <a:spcAft>
                <a:spcPts val="300"/>
              </a:spcAft>
              <a:buFontTx/>
              <a:buAutoNum type="arabicPeriod"/>
              <a:defRPr/>
            </a:pPr>
            <a:r>
              <a:rPr lang="en-US" altLang="en-US" sz="2400" kern="0" dirty="0"/>
              <a:t>La verdad se encuentra de muchas maneras.</a:t>
            </a:r>
          </a:p>
          <a:p>
            <a:pPr marL="801688" lvl="1" indent="-236538" algn="l" rtl="0">
              <a:spcBef>
                <a:spcPct val="0"/>
              </a:spcBef>
              <a:spcAft>
                <a:spcPts val="300"/>
              </a:spcAft>
              <a:buFontTx/>
              <a:buChar char="•"/>
              <a:defRPr/>
            </a:pPr>
            <a:r>
              <a:rPr lang="en-US" altLang="en-US" sz="2000" kern="0" dirty="0" err="1" smtClean="0"/>
              <a:t>Revelada</a:t>
            </a:r>
            <a:r>
              <a:rPr lang="en-US" altLang="en-US" sz="2000" kern="0" dirty="0" smtClean="0"/>
              <a:t> </a:t>
            </a:r>
            <a:r>
              <a:rPr lang="en-US" altLang="en-US" sz="2000" kern="0" dirty="0"/>
              <a:t>proposicionalmente de Dios.</a:t>
            </a:r>
          </a:p>
          <a:p>
            <a:pPr marL="801688" lvl="1" indent="-236538" algn="l" rtl="0">
              <a:spcBef>
                <a:spcPct val="0"/>
              </a:spcBef>
              <a:spcAft>
                <a:spcPts val="300"/>
              </a:spcAft>
              <a:buFontTx/>
              <a:buChar char="•"/>
              <a:defRPr/>
            </a:pPr>
            <a:r>
              <a:rPr lang="en-US" altLang="en-US" sz="2000" kern="0" dirty="0" err="1"/>
              <a:t>Experiencia</a:t>
            </a:r>
            <a:r>
              <a:rPr lang="en-US" altLang="en-US" sz="2000" kern="0" dirty="0"/>
              <a:t> </a:t>
            </a:r>
            <a:r>
              <a:rPr lang="en-US" altLang="en-US" sz="2000" kern="0" dirty="0" smtClean="0"/>
              <a:t>personal (</a:t>
            </a:r>
            <a:r>
              <a:rPr lang="en-US" altLang="en-US" sz="2000" kern="0" dirty="0" err="1" smtClean="0"/>
              <a:t>empírica</a:t>
            </a:r>
            <a:r>
              <a:rPr lang="en-US" altLang="en-US" sz="2000" kern="0" dirty="0"/>
              <a:t>).</a:t>
            </a:r>
          </a:p>
          <a:p>
            <a:pPr marL="801688" lvl="1" indent="-236538" algn="l" rtl="0">
              <a:spcBef>
                <a:spcPct val="0"/>
              </a:spcBef>
              <a:spcAft>
                <a:spcPts val="300"/>
              </a:spcAft>
              <a:buFontTx/>
              <a:buChar char="•"/>
              <a:defRPr/>
            </a:pPr>
            <a:r>
              <a:rPr lang="en-US" altLang="en-US" sz="2000" kern="0" dirty="0"/>
              <a:t>De </a:t>
            </a:r>
            <a:r>
              <a:rPr lang="en-US" altLang="en-US" sz="2000" kern="0" dirty="0" err="1" smtClean="0"/>
              <a:t>otros</a:t>
            </a:r>
            <a:r>
              <a:rPr lang="en-US" altLang="en-US" sz="2000" kern="0" dirty="0" smtClean="0"/>
              <a:t> hombres</a:t>
            </a:r>
            <a:r>
              <a:rPr lang="en-US" altLang="en-US" sz="2000" kern="0" dirty="0"/>
              <a:t>.</a:t>
            </a:r>
          </a:p>
          <a:p>
            <a:pPr marL="396875" indent="-396875" algn="l" rtl="0">
              <a:spcBef>
                <a:spcPct val="0"/>
              </a:spcBef>
              <a:spcAft>
                <a:spcPts val="300"/>
              </a:spcAft>
              <a:buFontTx/>
              <a:buAutoNum type="arabicPeriod"/>
              <a:defRPr/>
            </a:pPr>
            <a:r>
              <a:rPr lang="en-US" altLang="en-US" sz="2400" kern="0" dirty="0"/>
              <a:t>La </a:t>
            </a:r>
            <a:r>
              <a:rPr lang="en-US" altLang="en-US" sz="2400" kern="0" dirty="0" err="1" smtClean="0"/>
              <a:t>percepción</a:t>
            </a:r>
            <a:r>
              <a:rPr lang="en-US" altLang="en-US" sz="2400" kern="0" dirty="0" smtClean="0"/>
              <a:t> y </a:t>
            </a:r>
            <a:r>
              <a:rPr lang="en-US" altLang="en-US" sz="2400" kern="0" dirty="0" err="1" smtClean="0"/>
              <a:t>experiencia</a:t>
            </a:r>
            <a:r>
              <a:rPr lang="en-US" altLang="en-US" sz="2400" kern="0" dirty="0" smtClean="0"/>
              <a:t> </a:t>
            </a:r>
            <a:r>
              <a:rPr lang="en-US" altLang="en-US" sz="2400" kern="0" dirty="0" err="1" smtClean="0"/>
              <a:t>limitadas</a:t>
            </a:r>
            <a:r>
              <a:rPr lang="en-US" altLang="en-US" sz="2400" kern="0" dirty="0" smtClean="0"/>
              <a:t> </a:t>
            </a:r>
            <a:r>
              <a:rPr lang="en-US" altLang="en-US" sz="2400" kern="0" dirty="0"/>
              <a:t>del hombre </a:t>
            </a:r>
            <a:r>
              <a:rPr lang="en-US" altLang="en-US" sz="2400" kern="0" dirty="0" err="1" smtClean="0"/>
              <a:t>producen</a:t>
            </a:r>
            <a:r>
              <a:rPr lang="en-US" altLang="en-US" sz="2400" kern="0" dirty="0" smtClean="0"/>
              <a:t> </a:t>
            </a:r>
            <a:r>
              <a:rPr lang="en-US" altLang="en-US" sz="2400" kern="0" dirty="0"/>
              <a:t>un conocimiento imperfecto.</a:t>
            </a:r>
          </a:p>
          <a:p>
            <a:pPr marL="396875" indent="-396875" algn="l" rtl="0">
              <a:spcBef>
                <a:spcPct val="0"/>
              </a:spcBef>
              <a:spcAft>
                <a:spcPts val="300"/>
              </a:spcAft>
              <a:buFontTx/>
              <a:buAutoNum type="arabicPeriod"/>
              <a:defRPr/>
            </a:pPr>
            <a:r>
              <a:rPr lang="en-US" altLang="en-US" sz="2400" kern="0" dirty="0"/>
              <a:t>El orden de precedencia es:</a:t>
            </a:r>
          </a:p>
        </p:txBody>
      </p:sp>
      <p:sp>
        <p:nvSpPr>
          <p:cNvPr id="22"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2305"/>
                                        </p:tgtEl>
                                        <p:attrNameLst>
                                          <p:attrName>style.visibility</p:attrName>
                                        </p:attrNameLst>
                                      </p:cBhvr>
                                      <p:to>
                                        <p:strVal val="visible"/>
                                      </p:to>
                                    </p:set>
                                    <p:animEffect transition="in" filter="dissolve">
                                      <p:cBhvr>
                                        <p:cTn id="13" dur="500"/>
                                        <p:tgtEl>
                                          <p:spTgt spid="123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2306"/>
                                        </p:tgtEl>
                                        <p:attrNameLst>
                                          <p:attrName>style.visibility</p:attrName>
                                        </p:attrNameLst>
                                      </p:cBhvr>
                                      <p:to>
                                        <p:strVal val="visible"/>
                                      </p:to>
                                    </p:set>
                                    <p:animEffect transition="in" filter="checkerboard(across)">
                                      <p:cBhvr>
                                        <p:cTn id="18" dur="500"/>
                                        <p:tgtEl>
                                          <p:spTgt spid="123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3">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3">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3">
                                            <p:txEl>
                                              <p:pRg st="7" end="7"/>
                                            </p:txEl>
                                          </p:spTgt>
                                        </p:tgtEl>
                                        <p:attrNameLst>
                                          <p:attrName>style.visibility</p:attrName>
                                        </p:attrNameLst>
                                      </p:cBhvr>
                                      <p:to>
                                        <p:strVal val="visible"/>
                                      </p:to>
                                    </p:set>
                                  </p:childTnLst>
                                </p:cTn>
                              </p:par>
                            </p:childTnLst>
                          </p:cTn>
                        </p:par>
                        <p:par>
                          <p:cTn id="45" fill="hold" nodeType="afterGroup">
                            <p:stCondLst>
                              <p:cond delay="500"/>
                            </p:stCondLst>
                            <p:childTnLst>
                              <p:par>
                                <p:cTn id="46" presetID="16" presetClass="entr" presetSubtype="26" fill="hold" grpId="0" nodeType="afterEffect">
                                  <p:stCondLst>
                                    <p:cond delay="2000"/>
                                  </p:stCondLst>
                                  <p:childTnLst>
                                    <p:set>
                                      <p:cBhvr>
                                        <p:cTn id="47" dur="1" fill="hold">
                                          <p:stCondLst>
                                            <p:cond delay="0"/>
                                          </p:stCondLst>
                                        </p:cTn>
                                        <p:tgtEl>
                                          <p:spTgt spid="12308"/>
                                        </p:tgtEl>
                                        <p:attrNameLst>
                                          <p:attrName>style.visibility</p:attrName>
                                        </p:attrNameLst>
                                      </p:cBhvr>
                                      <p:to>
                                        <p:strVal val="visible"/>
                                      </p:to>
                                    </p:set>
                                    <p:animEffect transition="in" filter="barn(inHorizontal)">
                                      <p:cBhvr>
                                        <p:cTn id="48" dur="500"/>
                                        <p:tgtEl>
                                          <p:spTgt spid="12308"/>
                                        </p:tgtEl>
                                      </p:cBhvr>
                                    </p:animEffect>
                                  </p:childTnLst>
                                </p:cTn>
                              </p:par>
                            </p:childTnLst>
                          </p:cTn>
                        </p:par>
                        <p:par>
                          <p:cTn id="49" fill="hold" nodeType="afterGroup">
                            <p:stCondLst>
                              <p:cond delay="3000"/>
                            </p:stCondLst>
                            <p:childTnLst>
                              <p:par>
                                <p:cTn id="50" presetID="17" presetClass="entr" presetSubtype="4" fill="hold" grpId="0" nodeType="afterEffect">
                                  <p:stCondLst>
                                    <p:cond delay="1000"/>
                                  </p:stCondLst>
                                  <p:childTnLst>
                                    <p:set>
                                      <p:cBhvr>
                                        <p:cTn id="51" dur="1" fill="hold">
                                          <p:stCondLst>
                                            <p:cond delay="0"/>
                                          </p:stCondLst>
                                        </p:cTn>
                                        <p:tgtEl>
                                          <p:spTgt spid="12292"/>
                                        </p:tgtEl>
                                        <p:attrNameLst>
                                          <p:attrName>style.visibility</p:attrName>
                                        </p:attrNameLst>
                                      </p:cBhvr>
                                      <p:to>
                                        <p:strVal val="visible"/>
                                      </p:to>
                                    </p:set>
                                    <p:anim calcmode="lin" valueType="num">
                                      <p:cBhvr>
                                        <p:cTn id="52" dur="500" fill="hold"/>
                                        <p:tgtEl>
                                          <p:spTgt spid="12292"/>
                                        </p:tgtEl>
                                        <p:attrNameLst>
                                          <p:attrName>ppt_x</p:attrName>
                                        </p:attrNameLst>
                                      </p:cBhvr>
                                      <p:tavLst>
                                        <p:tav tm="0">
                                          <p:val>
                                            <p:strVal val="#ppt_x"/>
                                          </p:val>
                                        </p:tav>
                                        <p:tav tm="100000">
                                          <p:val>
                                            <p:strVal val="#ppt_x"/>
                                          </p:val>
                                        </p:tav>
                                      </p:tavLst>
                                    </p:anim>
                                    <p:anim calcmode="lin" valueType="num">
                                      <p:cBhvr>
                                        <p:cTn id="53" dur="500" fill="hold"/>
                                        <p:tgtEl>
                                          <p:spTgt spid="12292"/>
                                        </p:tgtEl>
                                        <p:attrNameLst>
                                          <p:attrName>ppt_y</p:attrName>
                                        </p:attrNameLst>
                                      </p:cBhvr>
                                      <p:tavLst>
                                        <p:tav tm="0">
                                          <p:val>
                                            <p:strVal val="#ppt_y+#ppt_h/2"/>
                                          </p:val>
                                        </p:tav>
                                        <p:tav tm="100000">
                                          <p:val>
                                            <p:strVal val="#ppt_y"/>
                                          </p:val>
                                        </p:tav>
                                      </p:tavLst>
                                    </p:anim>
                                    <p:anim calcmode="lin" valueType="num">
                                      <p:cBhvr>
                                        <p:cTn id="54" dur="500" fill="hold"/>
                                        <p:tgtEl>
                                          <p:spTgt spid="12292"/>
                                        </p:tgtEl>
                                        <p:attrNameLst>
                                          <p:attrName>ppt_w</p:attrName>
                                        </p:attrNameLst>
                                      </p:cBhvr>
                                      <p:tavLst>
                                        <p:tav tm="0">
                                          <p:val>
                                            <p:strVal val="#ppt_w"/>
                                          </p:val>
                                        </p:tav>
                                        <p:tav tm="100000">
                                          <p:val>
                                            <p:strVal val="#ppt_w"/>
                                          </p:val>
                                        </p:tav>
                                      </p:tavLst>
                                    </p:anim>
                                    <p:anim calcmode="lin" valueType="num">
                                      <p:cBhvr>
                                        <p:cTn id="55" dur="500" fill="hold"/>
                                        <p:tgtEl>
                                          <p:spTgt spid="12292"/>
                                        </p:tgtEl>
                                        <p:attrNameLst>
                                          <p:attrName>ppt_h</p:attrName>
                                        </p:attrNameLst>
                                      </p:cBhvr>
                                      <p:tavLst>
                                        <p:tav tm="0">
                                          <p:val>
                                            <p:fltVal val="0"/>
                                          </p:val>
                                        </p:tav>
                                        <p:tav tm="100000">
                                          <p:val>
                                            <p:strVal val="#ppt_h"/>
                                          </p:val>
                                        </p:tav>
                                      </p:tavLst>
                                    </p:anim>
                                  </p:childTnLst>
                                </p:cTn>
                              </p:par>
                            </p:childTnLst>
                          </p:cTn>
                        </p:par>
                        <p:par>
                          <p:cTn id="56" fill="hold" nodeType="afterGroup">
                            <p:stCondLst>
                              <p:cond delay="4500"/>
                            </p:stCondLst>
                            <p:childTnLst>
                              <p:par>
                                <p:cTn id="57" presetID="17" presetClass="entr" presetSubtype="4" fill="hold" grpId="0" nodeType="afterEffect">
                                  <p:stCondLst>
                                    <p:cond delay="4000"/>
                                  </p:stCondLst>
                                  <p:childTnLst>
                                    <p:set>
                                      <p:cBhvr>
                                        <p:cTn id="58" dur="1" fill="hold">
                                          <p:stCondLst>
                                            <p:cond delay="0"/>
                                          </p:stCondLst>
                                        </p:cTn>
                                        <p:tgtEl>
                                          <p:spTgt spid="12293"/>
                                        </p:tgtEl>
                                        <p:attrNameLst>
                                          <p:attrName>style.visibility</p:attrName>
                                        </p:attrNameLst>
                                      </p:cBhvr>
                                      <p:to>
                                        <p:strVal val="visible"/>
                                      </p:to>
                                    </p:set>
                                    <p:anim calcmode="lin" valueType="num">
                                      <p:cBhvr>
                                        <p:cTn id="59" dur="500" fill="hold"/>
                                        <p:tgtEl>
                                          <p:spTgt spid="12293"/>
                                        </p:tgtEl>
                                        <p:attrNameLst>
                                          <p:attrName>ppt_x</p:attrName>
                                        </p:attrNameLst>
                                      </p:cBhvr>
                                      <p:tavLst>
                                        <p:tav tm="0">
                                          <p:val>
                                            <p:strVal val="#ppt_x"/>
                                          </p:val>
                                        </p:tav>
                                        <p:tav tm="100000">
                                          <p:val>
                                            <p:strVal val="#ppt_x"/>
                                          </p:val>
                                        </p:tav>
                                      </p:tavLst>
                                    </p:anim>
                                    <p:anim calcmode="lin" valueType="num">
                                      <p:cBhvr>
                                        <p:cTn id="60" dur="500" fill="hold"/>
                                        <p:tgtEl>
                                          <p:spTgt spid="12293"/>
                                        </p:tgtEl>
                                        <p:attrNameLst>
                                          <p:attrName>ppt_y</p:attrName>
                                        </p:attrNameLst>
                                      </p:cBhvr>
                                      <p:tavLst>
                                        <p:tav tm="0">
                                          <p:val>
                                            <p:strVal val="#ppt_y+#ppt_h/2"/>
                                          </p:val>
                                        </p:tav>
                                        <p:tav tm="100000">
                                          <p:val>
                                            <p:strVal val="#ppt_y"/>
                                          </p:val>
                                        </p:tav>
                                      </p:tavLst>
                                    </p:anim>
                                    <p:anim calcmode="lin" valueType="num">
                                      <p:cBhvr>
                                        <p:cTn id="61" dur="500" fill="hold"/>
                                        <p:tgtEl>
                                          <p:spTgt spid="12293"/>
                                        </p:tgtEl>
                                        <p:attrNameLst>
                                          <p:attrName>ppt_w</p:attrName>
                                        </p:attrNameLst>
                                      </p:cBhvr>
                                      <p:tavLst>
                                        <p:tav tm="0">
                                          <p:val>
                                            <p:strVal val="#ppt_w"/>
                                          </p:val>
                                        </p:tav>
                                        <p:tav tm="100000">
                                          <p:val>
                                            <p:strVal val="#ppt_w"/>
                                          </p:val>
                                        </p:tav>
                                      </p:tavLst>
                                    </p:anim>
                                    <p:anim calcmode="lin" valueType="num">
                                      <p:cBhvr>
                                        <p:cTn id="62" dur="500" fill="hold"/>
                                        <p:tgtEl>
                                          <p:spTgt spid="12293"/>
                                        </p:tgtEl>
                                        <p:attrNameLst>
                                          <p:attrName>ppt_h</p:attrName>
                                        </p:attrNameLst>
                                      </p:cBhvr>
                                      <p:tavLst>
                                        <p:tav tm="0">
                                          <p:val>
                                            <p:fltVal val="0"/>
                                          </p:val>
                                        </p:tav>
                                        <p:tav tm="100000">
                                          <p:val>
                                            <p:strVal val="#ppt_h"/>
                                          </p:val>
                                        </p:tav>
                                      </p:tavLst>
                                    </p:anim>
                                  </p:childTnLst>
                                </p:cTn>
                              </p:par>
                            </p:childTnLst>
                          </p:cTn>
                        </p:par>
                        <p:par>
                          <p:cTn id="63" fill="hold" nodeType="afterGroup">
                            <p:stCondLst>
                              <p:cond delay="9000"/>
                            </p:stCondLst>
                            <p:childTnLst>
                              <p:par>
                                <p:cTn id="64" presetID="17" presetClass="entr" presetSubtype="4" fill="hold" grpId="0" nodeType="afterEffect">
                                  <p:stCondLst>
                                    <p:cond delay="3000"/>
                                  </p:stCondLst>
                                  <p:childTnLst>
                                    <p:set>
                                      <p:cBhvr>
                                        <p:cTn id="65" dur="1" fill="hold">
                                          <p:stCondLst>
                                            <p:cond delay="0"/>
                                          </p:stCondLst>
                                        </p:cTn>
                                        <p:tgtEl>
                                          <p:spTgt spid="12296"/>
                                        </p:tgtEl>
                                        <p:attrNameLst>
                                          <p:attrName>style.visibility</p:attrName>
                                        </p:attrNameLst>
                                      </p:cBhvr>
                                      <p:to>
                                        <p:strVal val="visible"/>
                                      </p:to>
                                    </p:set>
                                    <p:anim calcmode="lin" valueType="num">
                                      <p:cBhvr>
                                        <p:cTn id="66" dur="500" fill="hold"/>
                                        <p:tgtEl>
                                          <p:spTgt spid="12296"/>
                                        </p:tgtEl>
                                        <p:attrNameLst>
                                          <p:attrName>ppt_x</p:attrName>
                                        </p:attrNameLst>
                                      </p:cBhvr>
                                      <p:tavLst>
                                        <p:tav tm="0">
                                          <p:val>
                                            <p:strVal val="#ppt_x"/>
                                          </p:val>
                                        </p:tav>
                                        <p:tav tm="100000">
                                          <p:val>
                                            <p:strVal val="#ppt_x"/>
                                          </p:val>
                                        </p:tav>
                                      </p:tavLst>
                                    </p:anim>
                                    <p:anim calcmode="lin" valueType="num">
                                      <p:cBhvr>
                                        <p:cTn id="67" dur="500" fill="hold"/>
                                        <p:tgtEl>
                                          <p:spTgt spid="12296"/>
                                        </p:tgtEl>
                                        <p:attrNameLst>
                                          <p:attrName>ppt_y</p:attrName>
                                        </p:attrNameLst>
                                      </p:cBhvr>
                                      <p:tavLst>
                                        <p:tav tm="0">
                                          <p:val>
                                            <p:strVal val="#ppt_y+#ppt_h/2"/>
                                          </p:val>
                                        </p:tav>
                                        <p:tav tm="100000">
                                          <p:val>
                                            <p:strVal val="#ppt_y"/>
                                          </p:val>
                                        </p:tav>
                                      </p:tavLst>
                                    </p:anim>
                                    <p:anim calcmode="lin" valueType="num">
                                      <p:cBhvr>
                                        <p:cTn id="68" dur="500" fill="hold"/>
                                        <p:tgtEl>
                                          <p:spTgt spid="12296"/>
                                        </p:tgtEl>
                                        <p:attrNameLst>
                                          <p:attrName>ppt_w</p:attrName>
                                        </p:attrNameLst>
                                      </p:cBhvr>
                                      <p:tavLst>
                                        <p:tav tm="0">
                                          <p:val>
                                            <p:strVal val="#ppt_w"/>
                                          </p:val>
                                        </p:tav>
                                        <p:tav tm="100000">
                                          <p:val>
                                            <p:strVal val="#ppt_w"/>
                                          </p:val>
                                        </p:tav>
                                      </p:tavLst>
                                    </p:anim>
                                    <p:anim calcmode="lin" valueType="num">
                                      <p:cBhvr>
                                        <p:cTn id="69" dur="500" fill="hold"/>
                                        <p:tgtEl>
                                          <p:spTgt spid="12296"/>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12307"/>
                                        </p:tgtEl>
                                        <p:attrNameLst>
                                          <p:attrName>style.visibility</p:attrName>
                                        </p:attrNameLst>
                                      </p:cBhvr>
                                      <p:to>
                                        <p:strVal val="visible"/>
                                      </p:to>
                                    </p:set>
                                    <p:animEffect transition="in" filter="wipe(down)">
                                      <p:cBhvr>
                                        <p:cTn id="74" dur="5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autoUpdateAnimBg="0"/>
      <p:bldP spid="12293" grpId="0" animBg="1" autoUpdateAnimBg="0"/>
      <p:bldP spid="12296" grpId="0" animBg="1" autoUpdateAnimBg="0"/>
      <p:bldP spid="12301" grpId="0" animBg="1" autoUpdateAnimBg="0"/>
      <p:bldP spid="12308" grpId="0" animBg="1"/>
      <p:bldP spid="2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0"/>
            <a:ext cx="8297862" cy="762000"/>
          </a:xfrm>
        </p:spPr>
        <p:txBody>
          <a:bodyPr/>
          <a:lstStyle/>
          <a:p>
            <a:pPr rtl="0">
              <a:defRPr/>
            </a:pPr>
            <a:r>
              <a:rPr lang="en-US" dirty="0"/>
              <a:t>¿Carácter diferente de la verdad?</a:t>
            </a:r>
          </a:p>
        </p:txBody>
      </p:sp>
      <p:sp>
        <p:nvSpPr>
          <p:cNvPr id="3" name="Content Placeholder 2"/>
          <p:cNvSpPr>
            <a:spLocks noGrp="1"/>
          </p:cNvSpPr>
          <p:nvPr>
            <p:ph idx="1"/>
          </p:nvPr>
        </p:nvSpPr>
        <p:spPr>
          <a:xfrm>
            <a:off x="152400" y="4191000"/>
            <a:ext cx="8796338" cy="2438400"/>
          </a:xfrm>
        </p:spPr>
        <p:txBody>
          <a:bodyPr>
            <a:normAutofit fontScale="85000" lnSpcReduction="10000"/>
          </a:bodyPr>
          <a:lstStyle/>
          <a:p>
            <a:pPr marL="0" indent="0">
              <a:buNone/>
              <a:defRPr/>
            </a:pPr>
            <a:r>
              <a:rPr lang="es-ES" dirty="0"/>
              <a:t>Decía también a las multitudes: «Cuando ven una nube que se levanta en el oeste, al instante ustedes dicen: “Viene un aguacero”, y así sucede. </a:t>
            </a:r>
            <a:r>
              <a:rPr lang="es-ES" dirty="0" smtClean="0"/>
              <a:t> 55 Y </a:t>
            </a:r>
            <a:r>
              <a:rPr lang="es-ES" dirty="0"/>
              <a:t>cuando sopla el viento del sur, dicen: “Va a hacer calor”, y así pasa</a:t>
            </a:r>
            <a:r>
              <a:rPr lang="es-ES" dirty="0" smtClean="0"/>
              <a:t>. 56</a:t>
            </a:r>
            <a:r>
              <a:rPr lang="es-ES" dirty="0"/>
              <a:t> </a:t>
            </a:r>
            <a:r>
              <a:rPr lang="es-ES" dirty="0" smtClean="0"/>
              <a:t>¡</a:t>
            </a:r>
            <a:r>
              <a:rPr lang="es-ES" dirty="0"/>
              <a:t>Hipócritas! Saben examinar el aspecto de la tierra y del cielo; entonces, ¿por qué no examinan este tiempo presente? </a:t>
            </a:r>
            <a:r>
              <a:rPr lang="en-US" dirty="0" smtClean="0"/>
              <a:t>(</a:t>
            </a:r>
            <a:r>
              <a:rPr lang="en-US" dirty="0" err="1" smtClean="0"/>
              <a:t>Lc</a:t>
            </a:r>
            <a:r>
              <a:rPr lang="en-US" dirty="0" smtClean="0"/>
              <a:t> 12:54-56</a:t>
            </a:r>
            <a:r>
              <a:rPr lang="en-US" dirty="0"/>
              <a:t>)</a:t>
            </a:r>
          </a:p>
        </p:txBody>
      </p:sp>
      <p:sp>
        <p:nvSpPr>
          <p:cNvPr id="68613" name="TextBox 4"/>
          <p:cNvSpPr txBox="1">
            <a:spLocks noChangeArrowheads="1"/>
          </p:cNvSpPr>
          <p:nvPr/>
        </p:nvSpPr>
        <p:spPr bwMode="auto">
          <a:xfrm>
            <a:off x="4191000" y="1060450"/>
            <a:ext cx="86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Dios</a:t>
            </a:r>
          </a:p>
        </p:txBody>
      </p:sp>
      <p:sp>
        <p:nvSpPr>
          <p:cNvPr id="68614" name="TextBox 5"/>
          <p:cNvSpPr txBox="1">
            <a:spLocks noChangeArrowheads="1"/>
          </p:cNvSpPr>
          <p:nvPr/>
        </p:nvSpPr>
        <p:spPr bwMode="auto">
          <a:xfrm>
            <a:off x="4216400" y="2286000"/>
            <a:ext cx="90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Hombre</a:t>
            </a:r>
          </a:p>
        </p:txBody>
      </p:sp>
      <p:sp>
        <p:nvSpPr>
          <p:cNvPr id="68615" name="TextBox 6"/>
          <p:cNvSpPr txBox="1">
            <a:spLocks noChangeArrowheads="1"/>
          </p:cNvSpPr>
          <p:nvPr/>
        </p:nvSpPr>
        <p:spPr bwMode="auto">
          <a:xfrm>
            <a:off x="3249613" y="29718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Mundo</a:t>
            </a:r>
            <a:r>
              <a:rPr lang="en-US" altLang="en-US" sz="2400" b="1" i="1" dirty="0"/>
              <a:t/>
            </a:r>
            <a:br>
              <a:rPr lang="en-US" altLang="en-US" sz="2400" b="1" i="1" dirty="0"/>
            </a:br>
            <a:r>
              <a:rPr lang="en-US" altLang="en-US" sz="2400" b="1" i="1" dirty="0" smtClean="0"/>
              <a:t>(</a:t>
            </a:r>
            <a:r>
              <a:rPr lang="en-US" altLang="en-US" sz="2400" b="1" i="1" dirty="0" err="1" smtClean="0"/>
              <a:t>naturaleza</a:t>
            </a:r>
            <a:r>
              <a:rPr lang="en-US" altLang="en-US" sz="2400" b="1" i="1" dirty="0"/>
              <a:t>)</a:t>
            </a:r>
          </a:p>
        </p:txBody>
      </p:sp>
      <p:cxnSp>
        <p:nvCxnSpPr>
          <p:cNvPr id="68616" name="Straight Connector 7"/>
          <p:cNvCxnSpPr>
            <a:cxnSpLocks noChangeShapeType="1"/>
          </p:cNvCxnSpPr>
          <p:nvPr/>
        </p:nvCxnSpPr>
        <p:spPr bwMode="auto">
          <a:xfrm>
            <a:off x="2944813" y="2209800"/>
            <a:ext cx="2500312" cy="4763"/>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17" name="Straight Connector 8"/>
          <p:cNvCxnSpPr>
            <a:cxnSpLocks noChangeShapeType="1"/>
          </p:cNvCxnSpPr>
          <p:nvPr/>
        </p:nvCxnSpPr>
        <p:spPr bwMode="auto">
          <a:xfrm>
            <a:off x="2944813" y="2895600"/>
            <a:ext cx="574198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a:spLocks noChangeArrowheads="1"/>
          </p:cNvSpPr>
          <p:nvPr/>
        </p:nvSpPr>
        <p:spPr bwMode="auto">
          <a:xfrm>
            <a:off x="5562600" y="3094038"/>
            <a:ext cx="3276600" cy="1046440"/>
          </a:xfrm>
          <a:prstGeom prst="rect">
            <a:avLst/>
          </a:prstGeom>
          <a:noFill/>
          <a:ln>
            <a:noFill/>
          </a:ln>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defRPr/>
            </a:pPr>
            <a:r>
              <a:rPr lang="en-US" altLang="en-US" sz="1600" b="1" i="1" dirty="0">
                <a:solidFill>
                  <a:srgbClr val="FF0000"/>
                </a:solidFill>
              </a:rPr>
              <a:t>Leyes y procesos naturales ('Procesos científicos')</a:t>
            </a:r>
          </a:p>
          <a:p>
            <a:pPr marL="285750" indent="-285750" algn="l" rtl="0">
              <a:spcBef>
                <a:spcPct val="0"/>
              </a:spcBef>
              <a:defRPr/>
            </a:pPr>
            <a:r>
              <a:rPr lang="en-US" altLang="en-US" sz="1400" b="1" i="1" dirty="0" err="1" smtClean="0">
                <a:solidFill>
                  <a:srgbClr val="FF0000"/>
                </a:solidFill>
              </a:rPr>
              <a:t>Prognóstico</a:t>
            </a:r>
            <a:r>
              <a:rPr lang="en-US" altLang="en-US" sz="1400" b="1" i="1" dirty="0" smtClean="0">
                <a:solidFill>
                  <a:srgbClr val="FF0000"/>
                </a:solidFill>
              </a:rPr>
              <a:t> </a:t>
            </a:r>
            <a:r>
              <a:rPr lang="en-US" altLang="en-US" sz="1400" b="1" i="1" dirty="0">
                <a:solidFill>
                  <a:srgbClr val="FF0000"/>
                </a:solidFill>
              </a:rPr>
              <a:t>del tiempo</a:t>
            </a:r>
          </a:p>
        </p:txBody>
      </p:sp>
      <p:sp>
        <p:nvSpPr>
          <p:cNvPr id="14" name="TextBox 13"/>
          <p:cNvSpPr txBox="1">
            <a:spLocks noChangeArrowheads="1"/>
          </p:cNvSpPr>
          <p:nvPr/>
        </p:nvSpPr>
        <p:spPr bwMode="auto">
          <a:xfrm>
            <a:off x="5537200" y="936625"/>
            <a:ext cx="3514725" cy="1846263"/>
          </a:xfrm>
          <a:prstGeom prst="rect">
            <a:avLst/>
          </a:prstGeom>
          <a:noFill/>
          <a:ln>
            <a:noFill/>
          </a:ln>
        </p:spPr>
        <p:txBody>
          <a:bodyPr>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i="1" dirty="0" smtClean="0">
                <a:solidFill>
                  <a:srgbClr val="FF0000"/>
                </a:solidFill>
                <a:cs typeface="+mn-cs"/>
              </a:rPr>
              <a:t>“</a:t>
            </a:r>
            <a:r>
              <a:rPr lang="en-US" altLang="en-US" sz="1600" b="1" i="1" dirty="0" err="1" smtClean="0">
                <a:solidFill>
                  <a:srgbClr val="FF0000"/>
                </a:solidFill>
                <a:cs typeface="+mn-cs"/>
              </a:rPr>
              <a:t>Cosas</a:t>
            </a:r>
            <a:r>
              <a:rPr lang="en-US" altLang="en-US" sz="1600" b="1" i="1" dirty="0">
                <a:solidFill>
                  <a:srgbClr val="FF0000"/>
                </a:solidFill>
                <a:cs typeface="+mn-cs"/>
              </a:rPr>
              <a:t>” religiosas</a:t>
            </a:r>
          </a:p>
          <a:p>
            <a:pPr marL="285750" indent="-285750" algn="l" rtl="0">
              <a:spcBef>
                <a:spcPct val="0"/>
              </a:spcBef>
              <a:defRPr/>
            </a:pPr>
            <a:r>
              <a:rPr lang="en-US" altLang="en-US" sz="1400" b="1" i="1" dirty="0">
                <a:solidFill>
                  <a:srgbClr val="FF0000"/>
                </a:solidFill>
                <a:cs typeface="+mn-cs"/>
              </a:rPr>
              <a:t>Naturaleza de Dios</a:t>
            </a:r>
          </a:p>
          <a:p>
            <a:pPr marL="285750" indent="-285750" algn="l" rtl="0">
              <a:spcBef>
                <a:spcPct val="0"/>
              </a:spcBef>
              <a:defRPr/>
            </a:pPr>
            <a:r>
              <a:rPr lang="en-US" altLang="en-US" sz="1400" b="1" i="1" dirty="0">
                <a:solidFill>
                  <a:srgbClr val="FF0000"/>
                </a:solidFill>
                <a:cs typeface="+mn-cs"/>
              </a:rPr>
              <a:t>Práctica religiosa deseada</a:t>
            </a:r>
          </a:p>
          <a:p>
            <a:pPr marL="285750" indent="-285750" algn="l" rtl="0">
              <a:spcBef>
                <a:spcPct val="0"/>
              </a:spcBef>
              <a:defRPr/>
            </a:pPr>
            <a:r>
              <a:rPr lang="en-US" altLang="en-US" sz="1400" b="1" i="1" dirty="0">
                <a:solidFill>
                  <a:srgbClr val="FF0000"/>
                </a:solidFill>
                <a:cs typeface="+mn-cs"/>
              </a:rPr>
              <a:t>Antes y después de la vida</a:t>
            </a:r>
          </a:p>
          <a:p>
            <a:pPr marL="285750" indent="-285750" algn="l" rtl="0">
              <a:spcBef>
                <a:spcPct val="0"/>
              </a:spcBef>
              <a:defRPr/>
            </a:pPr>
            <a:endParaRPr lang="en-US" altLang="en-US" sz="1400" b="1" i="1" dirty="0">
              <a:solidFill>
                <a:srgbClr val="FF0000"/>
              </a:solidFill>
              <a:cs typeface="+mn-cs"/>
            </a:endParaRPr>
          </a:p>
          <a:p>
            <a:pPr marL="285750" indent="-285750" algn="l" rtl="0">
              <a:spcBef>
                <a:spcPct val="0"/>
              </a:spcBef>
              <a:defRPr/>
            </a:pPr>
            <a:endParaRPr lang="en-US" altLang="en-US" sz="1400" b="1" i="1" dirty="0">
              <a:solidFill>
                <a:srgbClr val="FF0000"/>
              </a:solidFill>
              <a:cs typeface="+mn-cs"/>
            </a:endParaRPr>
          </a:p>
          <a:p>
            <a:pPr marL="285750" indent="-285750" algn="l" rtl="0">
              <a:spcBef>
                <a:spcPct val="0"/>
              </a:spcBef>
              <a:defRPr/>
            </a:pPr>
            <a:r>
              <a:rPr lang="en-US" altLang="en-US" sz="1400" b="1" i="1" dirty="0" smtClean="0">
                <a:solidFill>
                  <a:srgbClr val="FF0000"/>
                </a:solidFill>
              </a:rPr>
              <a:t>Valor </a:t>
            </a:r>
            <a:r>
              <a:rPr lang="en-US" altLang="en-US" sz="1400" b="1" i="1" dirty="0">
                <a:solidFill>
                  <a:srgbClr val="FF0000"/>
                </a:solidFill>
              </a:rPr>
              <a:t>del hombre</a:t>
            </a:r>
          </a:p>
          <a:p>
            <a:pPr marL="285750" indent="-285750" algn="l" rtl="0">
              <a:spcBef>
                <a:spcPct val="0"/>
              </a:spcBef>
              <a:defRPr/>
            </a:pPr>
            <a:r>
              <a:rPr lang="en-US" altLang="en-US" sz="1400" b="1" i="1" dirty="0">
                <a:solidFill>
                  <a:srgbClr val="FF0000"/>
                </a:solidFill>
              </a:rPr>
              <a:t>Bien y </a:t>
            </a:r>
            <a:r>
              <a:rPr lang="en-US" altLang="en-US" sz="1400" b="1" i="1" dirty="0" smtClean="0">
                <a:solidFill>
                  <a:srgbClr val="FF0000"/>
                </a:solidFill>
              </a:rPr>
              <a:t>mal (</a:t>
            </a:r>
            <a:r>
              <a:rPr lang="en-US" altLang="en-US" sz="1400" b="1" i="1" dirty="0" err="1" smtClean="0">
                <a:solidFill>
                  <a:srgbClr val="FF0000"/>
                </a:solidFill>
              </a:rPr>
              <a:t>leyes</a:t>
            </a:r>
            <a:r>
              <a:rPr lang="en-US" altLang="en-US" sz="1400" b="1" i="1" dirty="0" smtClean="0">
                <a:solidFill>
                  <a:srgbClr val="FF0000"/>
                </a:solidFill>
              </a:rPr>
              <a:t> </a:t>
            </a:r>
            <a:r>
              <a:rPr lang="en-US" altLang="en-US" sz="1400" b="1" i="1" dirty="0" err="1" smtClean="0">
                <a:solidFill>
                  <a:srgbClr val="FF0000"/>
                </a:solidFill>
              </a:rPr>
              <a:t>morales</a:t>
            </a:r>
            <a:r>
              <a:rPr lang="en-US" altLang="en-US" sz="1400" b="1" i="1" dirty="0">
                <a:solidFill>
                  <a:srgbClr val="FF0000"/>
                </a:solidFill>
              </a:rPr>
              <a:t>)</a:t>
            </a:r>
          </a:p>
        </p:txBody>
      </p:sp>
      <p:sp>
        <p:nvSpPr>
          <p:cNvPr id="68620"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6862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BBE5CAB-3C90-4501-87E2-D01714E141E0}" type="slidenum">
              <a:rPr lang="en-US" altLang="en-US" sz="1400"/>
              <a:pPr algn="l" rtl="0">
                <a:spcBef>
                  <a:spcPct val="0"/>
                </a:spcBef>
                <a:buFontTx/>
                <a:buNone/>
              </a:pPr>
              <a:t>46</a:t>
            </a:fld>
            <a:endParaRPr lang="en-US" altLang="en-US" sz="1400"/>
          </a:p>
        </p:txBody>
      </p:sp>
      <p:sp>
        <p:nvSpPr>
          <p:cNvPr id="1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20262" y="3428521"/>
            <a:ext cx="4572638" cy="3429479"/>
          </a:xfrm>
          <a:prstGeom prst="rect">
            <a:avLst/>
          </a:prstGeom>
        </p:spPr>
      </p:pic>
      <p:sp>
        <p:nvSpPr>
          <p:cNvPr id="52226" name="Rectangle 2"/>
          <p:cNvSpPr>
            <a:spLocks noGrp="1" noChangeArrowheads="1"/>
          </p:cNvSpPr>
          <p:nvPr>
            <p:ph type="title"/>
          </p:nvPr>
        </p:nvSpPr>
        <p:spPr>
          <a:xfrm>
            <a:off x="685800" y="0"/>
            <a:ext cx="7772400" cy="685800"/>
          </a:xfrm>
        </p:spPr>
        <p:txBody>
          <a:bodyPr/>
          <a:lstStyle/>
          <a:p>
            <a:pPr rtl="0">
              <a:lnSpc>
                <a:spcPct val="80000"/>
              </a:lnSpc>
              <a:defRPr/>
            </a:pPr>
            <a:r>
              <a:rPr lang="en-US" altLang="en-US" dirty="0"/>
              <a:t>La base del </a:t>
            </a:r>
            <a:r>
              <a:rPr lang="en-US" altLang="en-US" dirty="0" err="1"/>
              <a:t>conocimiento</a:t>
            </a:r>
            <a:endParaRPr lang="en-US" altLang="en-US" dirty="0"/>
          </a:p>
        </p:txBody>
      </p:sp>
      <p:sp>
        <p:nvSpPr>
          <p:cNvPr id="69637" name="Rectangle 3"/>
          <p:cNvSpPr>
            <a:spLocks noGrp="1" noChangeArrowheads="1"/>
          </p:cNvSpPr>
          <p:nvPr>
            <p:ph type="body" idx="1"/>
          </p:nvPr>
        </p:nvSpPr>
        <p:spPr>
          <a:xfrm>
            <a:off x="130175" y="841375"/>
            <a:ext cx="8883650" cy="3371850"/>
          </a:xfrm>
        </p:spPr>
        <p:txBody>
          <a:bodyPr/>
          <a:lstStyle/>
          <a:p>
            <a:pPr marL="0" indent="0">
              <a:spcBef>
                <a:spcPct val="0"/>
              </a:spcBef>
              <a:spcAft>
                <a:spcPts val="1200"/>
              </a:spcAft>
              <a:buNone/>
            </a:pPr>
            <a:r>
              <a:rPr lang="en-US" altLang="en-US" sz="2000" dirty="0" err="1" smtClean="0">
                <a:solidFill>
                  <a:schemeClr val="accent2"/>
                </a:solidFill>
              </a:rPr>
              <a:t>Prov</a:t>
            </a:r>
            <a:r>
              <a:rPr lang="en-US" altLang="en-US" sz="2000" dirty="0" smtClean="0">
                <a:solidFill>
                  <a:schemeClr val="accent2"/>
                </a:solidFill>
              </a:rPr>
              <a:t> 1:7</a:t>
            </a:r>
            <a:r>
              <a:rPr lang="en-US" altLang="en-US" sz="2000" dirty="0" smtClean="0"/>
              <a:t>- </a:t>
            </a:r>
            <a:r>
              <a:rPr lang="es-ES" altLang="en-US" sz="2000" dirty="0"/>
              <a:t>El </a:t>
            </a:r>
            <a:r>
              <a:rPr lang="es-ES" altLang="en-US" sz="2000" b="1" dirty="0">
                <a:solidFill>
                  <a:schemeClr val="accent6"/>
                </a:solidFill>
                <a:effectLst>
                  <a:outerShdw blurRad="38100" dist="38100" dir="2700000" algn="tl">
                    <a:srgbClr val="000000">
                      <a:alpha val="43137"/>
                    </a:srgbClr>
                  </a:outerShdw>
                </a:effectLst>
              </a:rPr>
              <a:t>temor del SEÑOR es el principio de la sabiduría</a:t>
            </a:r>
            <a:r>
              <a:rPr lang="es-ES" altLang="en-US" sz="2000" dirty="0"/>
              <a:t>; Los necios desprecian la sabiduría y la instrucción. </a:t>
            </a:r>
            <a:endParaRPr lang="es-ES" altLang="en-US" sz="2000" dirty="0" smtClean="0"/>
          </a:p>
          <a:p>
            <a:pPr marL="0" indent="0">
              <a:spcBef>
                <a:spcPct val="0"/>
              </a:spcBef>
              <a:spcAft>
                <a:spcPts val="1200"/>
              </a:spcAft>
              <a:buNone/>
            </a:pPr>
            <a:r>
              <a:rPr lang="en-US" altLang="en-US" sz="2000" dirty="0" err="1" smtClean="0">
                <a:solidFill>
                  <a:schemeClr val="accent2"/>
                </a:solidFill>
              </a:rPr>
              <a:t>Prov</a:t>
            </a:r>
            <a:r>
              <a:rPr lang="en-US" altLang="en-US" sz="2000" dirty="0" smtClean="0">
                <a:solidFill>
                  <a:schemeClr val="accent2"/>
                </a:solidFill>
              </a:rPr>
              <a:t> 9:9,10</a:t>
            </a:r>
            <a:r>
              <a:rPr lang="en-US" altLang="en-US" sz="2000" dirty="0" smtClean="0"/>
              <a:t>- </a:t>
            </a:r>
            <a:r>
              <a:rPr lang="es-ES" altLang="en-US" sz="2000" dirty="0"/>
              <a:t>Da instrucción al sabio, y será aún más sabio, Enseña al justo, y aumentará su saber. </a:t>
            </a:r>
            <a:r>
              <a:rPr lang="es-ES" altLang="en-US" sz="2000" dirty="0" smtClean="0"/>
              <a:t>10</a:t>
            </a:r>
            <a:r>
              <a:rPr lang="es-ES" altLang="en-US" sz="2000" dirty="0"/>
              <a:t>  </a:t>
            </a:r>
            <a:r>
              <a:rPr lang="es-ES" altLang="en-US" sz="2000" b="1" dirty="0">
                <a:solidFill>
                  <a:schemeClr val="accent6"/>
                </a:solidFill>
                <a:effectLst>
                  <a:outerShdw blurRad="38100" dist="38100" dir="2700000" algn="tl">
                    <a:srgbClr val="000000">
                      <a:alpha val="43137"/>
                    </a:srgbClr>
                  </a:outerShdw>
                </a:effectLst>
              </a:rPr>
              <a:t>El principio de la sabiduría es el temor del SEÑOR</a:t>
            </a:r>
            <a:r>
              <a:rPr lang="es-ES" altLang="en-US" sz="2000" dirty="0"/>
              <a:t>, Y </a:t>
            </a:r>
            <a:r>
              <a:rPr lang="es-ES" altLang="en-US" sz="2000" b="1" dirty="0">
                <a:solidFill>
                  <a:schemeClr val="accent6"/>
                </a:solidFill>
                <a:effectLst>
                  <a:outerShdw blurRad="38100" dist="38100" dir="2700000" algn="tl">
                    <a:srgbClr val="000000">
                      <a:alpha val="43137"/>
                    </a:srgbClr>
                  </a:outerShdw>
                </a:effectLst>
              </a:rPr>
              <a:t>el conocimiento del Santo es inteligencia</a:t>
            </a:r>
            <a:r>
              <a:rPr lang="es-ES" altLang="en-US" sz="2000" dirty="0"/>
              <a:t>. </a:t>
            </a:r>
            <a:endParaRPr lang="en-US" altLang="en-US" sz="2000" dirty="0" smtClean="0"/>
          </a:p>
        </p:txBody>
      </p:sp>
      <p:sp>
        <p:nvSpPr>
          <p:cNvPr id="69638" name="AutoShape 4">
            <a:hlinkClick r:id="rId4"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 name="Rounded Rectangular Callout 1"/>
          <p:cNvSpPr>
            <a:spLocks noChangeArrowheads="1"/>
          </p:cNvSpPr>
          <p:nvPr/>
        </p:nvSpPr>
        <p:spPr bwMode="auto">
          <a:xfrm>
            <a:off x="6527162" y="3087290"/>
            <a:ext cx="1905000" cy="896144"/>
          </a:xfrm>
          <a:prstGeom prst="wedgeRoundRectCallout">
            <a:avLst>
              <a:gd name="adj1" fmla="val -140333"/>
              <a:gd name="adj2" fmla="val 12153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Precedencia</a:t>
            </a:r>
            <a:r>
              <a:rPr lang="en-US" altLang="en-US" sz="1600" dirty="0"/>
              <a:t> </a:t>
            </a:r>
            <a:r>
              <a:rPr lang="en-US" altLang="en-US" sz="1600" dirty="0" err="1"/>
              <a:t>sobre</a:t>
            </a:r>
            <a:r>
              <a:rPr lang="en-US" altLang="en-US" sz="1600" dirty="0"/>
              <a:t> </a:t>
            </a:r>
            <a:r>
              <a:rPr lang="en-US" altLang="en-US" sz="1600" dirty="0" err="1"/>
              <a:t>todas</a:t>
            </a:r>
            <a:r>
              <a:rPr lang="en-US" altLang="en-US" sz="1600" dirty="0"/>
              <a:t> las </a:t>
            </a:r>
            <a:r>
              <a:rPr lang="en-US" altLang="en-US" sz="1600" dirty="0" err="1"/>
              <a:t>demás</a:t>
            </a:r>
            <a:r>
              <a:rPr lang="en-US" altLang="en-US" sz="1600" dirty="0"/>
              <a:t> </a:t>
            </a:r>
            <a:r>
              <a:rPr lang="en-US" altLang="en-US" sz="1600" dirty="0" err="1"/>
              <a:t>fuentes</a:t>
            </a:r>
            <a:endParaRPr lang="en-US" altLang="en-US" sz="1600" dirty="0"/>
          </a:p>
        </p:txBody>
      </p:sp>
      <p:sp>
        <p:nvSpPr>
          <p:cNvPr id="8" name="Rounded Rectangular Callout 7"/>
          <p:cNvSpPr>
            <a:spLocks noChangeArrowheads="1"/>
          </p:cNvSpPr>
          <p:nvPr/>
        </p:nvSpPr>
        <p:spPr bwMode="auto">
          <a:xfrm>
            <a:off x="381000" y="3272946"/>
            <a:ext cx="2133600" cy="835025"/>
          </a:xfrm>
          <a:prstGeom prst="wedgeRoundRectCallout">
            <a:avLst>
              <a:gd name="adj1" fmla="val 74560"/>
              <a:gd name="adj2" fmla="val 14422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Filtro</a:t>
            </a:r>
            <a:r>
              <a:rPr lang="en-US" altLang="en-US" sz="1600" dirty="0"/>
              <a:t> para </a:t>
            </a:r>
            <a:r>
              <a:rPr lang="en-US" altLang="en-US" sz="1600" dirty="0" err="1"/>
              <a:t>aceptar</a:t>
            </a:r>
            <a:r>
              <a:rPr lang="en-US" altLang="en-US" sz="1600" dirty="0"/>
              <a:t> la </a:t>
            </a:r>
            <a:r>
              <a:rPr lang="en-US" altLang="en-US" sz="1600" dirty="0" err="1"/>
              <a:t>sabiduría</a:t>
            </a:r>
            <a:r>
              <a:rPr lang="en-US" altLang="en-US" sz="1600" dirty="0"/>
              <a:t> del hombre.</a:t>
            </a:r>
          </a:p>
        </p:txBody>
      </p:sp>
      <p:sp>
        <p:nvSpPr>
          <p:cNvPr id="9" name="Rounded Rectangular Callout 8"/>
          <p:cNvSpPr>
            <a:spLocks noChangeArrowheads="1"/>
          </p:cNvSpPr>
          <p:nvPr/>
        </p:nvSpPr>
        <p:spPr bwMode="auto">
          <a:xfrm>
            <a:off x="6692900" y="4953000"/>
            <a:ext cx="2320925" cy="1163638"/>
          </a:xfrm>
          <a:prstGeom prst="wedgeRoundRectCallout">
            <a:avLst>
              <a:gd name="adj1" fmla="val -123894"/>
              <a:gd name="adj2" fmla="val 23255"/>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a:t>La </a:t>
            </a:r>
            <a:r>
              <a:rPr lang="en-US" altLang="en-US" sz="1600" dirty="0" err="1"/>
              <a:t>razón</a:t>
            </a:r>
            <a:r>
              <a:rPr lang="en-US" altLang="en-US" sz="1600" dirty="0"/>
              <a:t> para </a:t>
            </a:r>
            <a:r>
              <a:rPr lang="en-US" altLang="en-US" sz="1600" dirty="0" err="1"/>
              <a:t>esperar</a:t>
            </a:r>
            <a:r>
              <a:rPr lang="en-US" altLang="en-US" sz="1600" dirty="0"/>
              <a:t> </a:t>
            </a:r>
            <a:r>
              <a:rPr lang="en-US" altLang="en-US" sz="1600" dirty="0" err="1"/>
              <a:t>orden</a:t>
            </a:r>
            <a:r>
              <a:rPr lang="en-US" altLang="en-US" sz="1600" dirty="0"/>
              <a:t> y un </a:t>
            </a:r>
            <a:r>
              <a:rPr lang="en-US" altLang="en-US" sz="1600" dirty="0" err="1"/>
              <a:t>conjunto</a:t>
            </a:r>
            <a:r>
              <a:rPr lang="en-US" altLang="en-US" sz="1600" dirty="0"/>
              <a:t> global de </a:t>
            </a:r>
            <a:r>
              <a:rPr lang="en-US" altLang="en-US" sz="1600" dirty="0" err="1"/>
              <a:t>valores</a:t>
            </a:r>
            <a:endParaRPr lang="en-US" altLang="en-US" sz="1600" dirty="0"/>
          </a:p>
        </p:txBody>
      </p:sp>
      <p:sp>
        <p:nvSpPr>
          <p:cNvPr id="6964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6C295B76-B406-48B7-A2B7-02CA182116C5}" type="slidenum">
              <a:rPr lang="en-US" altLang="en-US" sz="1400"/>
              <a:pPr algn="l" rtl="0">
                <a:spcBef>
                  <a:spcPct val="0"/>
                </a:spcBef>
                <a:buFontTx/>
                <a:buNone/>
              </a:pPr>
              <a:t>47</a:t>
            </a:fld>
            <a:endParaRPr lang="en-US" altLang="en-US" sz="1400"/>
          </a:p>
        </p:txBody>
      </p:sp>
      <p:sp>
        <p:nvSpPr>
          <p:cNvPr id="11"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2667000" cy="457200"/>
          </a:xfrm>
        </p:spPr>
        <p:txBody>
          <a:bodyPr/>
          <a:lstStyle/>
          <a:p>
            <a:pPr algn="l" rtl="0">
              <a:defRPr/>
            </a:pPr>
            <a:r>
              <a:rPr lang="en-US" altLang="en-US" sz="2800" dirty="0" err="1" smtClean="0"/>
              <a:t>Prov</a:t>
            </a:r>
            <a:r>
              <a:rPr lang="en-US" altLang="en-US" sz="2800" dirty="0" smtClean="0"/>
              <a:t> </a:t>
            </a:r>
            <a:r>
              <a:rPr lang="en-US" altLang="en-US" sz="2800" dirty="0"/>
              <a:t>3</a:t>
            </a:r>
          </a:p>
        </p:txBody>
      </p:sp>
      <p:sp>
        <p:nvSpPr>
          <p:cNvPr id="70660" name="Rectangle 3"/>
          <p:cNvSpPr>
            <a:spLocks noGrp="1" noChangeArrowheads="1"/>
          </p:cNvSpPr>
          <p:nvPr>
            <p:ph type="body" idx="1"/>
          </p:nvPr>
        </p:nvSpPr>
        <p:spPr>
          <a:xfrm>
            <a:off x="1689100" y="228600"/>
            <a:ext cx="7378700" cy="6629400"/>
          </a:xfrm>
        </p:spPr>
        <p:txBody>
          <a:bodyPr>
            <a:normAutofit lnSpcReduction="10000"/>
          </a:bodyPr>
          <a:lstStyle/>
          <a:p>
            <a:pPr marL="171450" indent="-171450">
              <a:lnSpc>
                <a:spcPct val="80000"/>
              </a:lnSpc>
              <a:spcBef>
                <a:spcPct val="0"/>
              </a:spcBef>
              <a:spcAft>
                <a:spcPts val="300"/>
              </a:spcAft>
              <a:buNone/>
            </a:pPr>
            <a:r>
              <a:rPr lang="es-ES" altLang="en-US" sz="1800" b="1" dirty="0" smtClean="0"/>
              <a:t>1 Hijo </a:t>
            </a:r>
            <a:r>
              <a:rPr lang="es-ES" altLang="en-US" sz="1800" b="1" dirty="0"/>
              <a:t>mío, no te olvides de mi enseñanza, </a:t>
            </a:r>
            <a:endParaRPr lang="es-ES" altLang="en-US" sz="1800" b="1" dirty="0" smtClean="0"/>
          </a:p>
          <a:p>
            <a:pPr marL="171450" indent="-171450">
              <a:lnSpc>
                <a:spcPct val="80000"/>
              </a:lnSpc>
              <a:spcBef>
                <a:spcPct val="0"/>
              </a:spcBef>
              <a:spcAft>
                <a:spcPts val="300"/>
              </a:spcAft>
              <a:buNone/>
            </a:pPr>
            <a:r>
              <a:rPr lang="es-ES" altLang="en-US" sz="1800" b="1" dirty="0" smtClean="0"/>
              <a:t>Y </a:t>
            </a:r>
            <a:r>
              <a:rPr lang="es-ES" altLang="en-US" sz="1800" b="1" dirty="0"/>
              <a:t>tu corazón guarde mis mandamientos</a:t>
            </a:r>
            <a:r>
              <a:rPr lang="es-ES" altLang="en-US" sz="1800" b="1" dirty="0" smtClean="0"/>
              <a:t>,</a:t>
            </a:r>
          </a:p>
          <a:p>
            <a:pPr marL="171450" indent="-171450">
              <a:lnSpc>
                <a:spcPct val="80000"/>
              </a:lnSpc>
              <a:spcBef>
                <a:spcPct val="0"/>
              </a:spcBef>
              <a:spcAft>
                <a:spcPts val="300"/>
              </a:spcAft>
              <a:buNone/>
            </a:pPr>
            <a:r>
              <a:rPr lang="es-ES" altLang="en-US" sz="1800" b="1" dirty="0" smtClean="0"/>
              <a:t>2  Porque </a:t>
            </a:r>
            <a:r>
              <a:rPr lang="es-ES" altLang="en-US" sz="1800" b="1" u="sng" dirty="0">
                <a:solidFill>
                  <a:srgbClr val="FF0000"/>
                </a:solidFill>
              </a:rPr>
              <a:t>largura de días y años de vida </a:t>
            </a:r>
            <a:endParaRPr lang="es-ES" altLang="en-US" sz="1800" b="1" u="sng" dirty="0" smtClean="0">
              <a:solidFill>
                <a:srgbClr val="FF0000"/>
              </a:solidFill>
            </a:endParaRPr>
          </a:p>
          <a:p>
            <a:pPr marL="171450" indent="-171450">
              <a:lnSpc>
                <a:spcPct val="80000"/>
              </a:lnSpc>
              <a:spcBef>
                <a:spcPct val="0"/>
              </a:spcBef>
              <a:spcAft>
                <a:spcPts val="300"/>
              </a:spcAft>
              <a:buNone/>
            </a:pPr>
            <a:r>
              <a:rPr lang="es-ES" altLang="en-US" sz="1800" b="1" u="sng" dirty="0" smtClean="0">
                <a:solidFill>
                  <a:srgbClr val="FF0000"/>
                </a:solidFill>
              </a:rPr>
              <a:t>Y </a:t>
            </a:r>
            <a:r>
              <a:rPr lang="es-ES" altLang="en-US" sz="1800" b="1" u="sng" dirty="0">
                <a:solidFill>
                  <a:srgbClr val="FF0000"/>
                </a:solidFill>
              </a:rPr>
              <a:t>paz te añadirán</a:t>
            </a:r>
            <a:r>
              <a:rPr lang="es-ES" altLang="en-US" sz="1800" b="1" u="sng" dirty="0" smtClean="0">
                <a:solidFill>
                  <a:srgbClr val="FF0000"/>
                </a:solidFill>
              </a:rPr>
              <a:t>.</a:t>
            </a:r>
          </a:p>
          <a:p>
            <a:pPr marL="171450" indent="-171450">
              <a:lnSpc>
                <a:spcPct val="80000"/>
              </a:lnSpc>
              <a:spcBef>
                <a:spcPct val="0"/>
              </a:spcBef>
              <a:spcAft>
                <a:spcPts val="300"/>
              </a:spcAft>
              <a:buNone/>
            </a:pPr>
            <a:r>
              <a:rPr lang="es-ES" altLang="en-US" sz="1800" b="1" dirty="0" smtClean="0"/>
              <a:t>3  La </a:t>
            </a:r>
            <a:r>
              <a:rPr lang="es-ES" altLang="en-US" sz="1800" b="1" dirty="0"/>
              <a:t>misericordia y la verdad nunca se aparten de ti; </a:t>
            </a:r>
            <a:endParaRPr lang="es-ES" altLang="en-US" sz="1800" b="1" dirty="0" smtClean="0"/>
          </a:p>
          <a:p>
            <a:pPr marL="171450" indent="-171450">
              <a:lnSpc>
                <a:spcPct val="80000"/>
              </a:lnSpc>
              <a:spcBef>
                <a:spcPct val="0"/>
              </a:spcBef>
              <a:spcAft>
                <a:spcPts val="300"/>
              </a:spcAft>
              <a:buNone/>
            </a:pPr>
            <a:r>
              <a:rPr lang="es-ES" altLang="en-US" sz="1800" b="1" dirty="0" smtClean="0"/>
              <a:t>Átalas </a:t>
            </a:r>
            <a:r>
              <a:rPr lang="es-ES" altLang="en-US" sz="1800" b="1" dirty="0"/>
              <a:t>a tu cuello, </a:t>
            </a:r>
            <a:endParaRPr lang="es-ES" altLang="en-US" sz="1800" b="1" dirty="0" smtClean="0"/>
          </a:p>
          <a:p>
            <a:pPr marL="171450" indent="-171450">
              <a:lnSpc>
                <a:spcPct val="80000"/>
              </a:lnSpc>
              <a:spcBef>
                <a:spcPct val="0"/>
              </a:spcBef>
              <a:spcAft>
                <a:spcPts val="300"/>
              </a:spcAft>
              <a:buNone/>
            </a:pPr>
            <a:r>
              <a:rPr lang="es-ES" altLang="en-US" sz="1800" b="1" dirty="0" smtClean="0"/>
              <a:t>Escríbelas </a:t>
            </a:r>
            <a:r>
              <a:rPr lang="es-ES" altLang="en-US" sz="1800" b="1" dirty="0"/>
              <a:t>en la tabla de tu corazón</a:t>
            </a:r>
            <a:r>
              <a:rPr lang="es-ES" altLang="en-US" sz="1800" b="1" dirty="0" smtClean="0"/>
              <a:t>.</a:t>
            </a:r>
          </a:p>
          <a:p>
            <a:pPr marL="171450" indent="-171450">
              <a:lnSpc>
                <a:spcPct val="80000"/>
              </a:lnSpc>
              <a:spcBef>
                <a:spcPct val="0"/>
              </a:spcBef>
              <a:spcAft>
                <a:spcPts val="300"/>
              </a:spcAft>
              <a:buNone/>
            </a:pPr>
            <a:r>
              <a:rPr lang="es-ES" altLang="en-US" sz="1800" b="1" dirty="0" smtClean="0"/>
              <a:t>4  Así </a:t>
            </a:r>
            <a:r>
              <a:rPr lang="es-ES" altLang="en-US" sz="1800" b="1" dirty="0"/>
              <a:t>hallarás favor y buena estimación </a:t>
            </a:r>
            <a:endParaRPr lang="es-ES" altLang="en-US" sz="1800" b="1" dirty="0" smtClean="0"/>
          </a:p>
          <a:p>
            <a:pPr marL="171450" indent="-171450">
              <a:lnSpc>
                <a:spcPct val="80000"/>
              </a:lnSpc>
              <a:spcBef>
                <a:spcPct val="0"/>
              </a:spcBef>
              <a:spcAft>
                <a:spcPts val="300"/>
              </a:spcAft>
              <a:buNone/>
            </a:pPr>
            <a:r>
              <a:rPr lang="es-ES" altLang="en-US" sz="1800" b="1" dirty="0" smtClean="0"/>
              <a:t>Ante </a:t>
            </a:r>
            <a:r>
              <a:rPr lang="es-ES" altLang="en-US" sz="1800" b="1" dirty="0"/>
              <a:t>los ojos de Dios y de los hombres</a:t>
            </a:r>
            <a:r>
              <a:rPr lang="es-ES" altLang="en-US" sz="1800" b="1" dirty="0" smtClean="0"/>
              <a:t>.</a:t>
            </a:r>
          </a:p>
          <a:p>
            <a:pPr>
              <a:lnSpc>
                <a:spcPct val="80000"/>
              </a:lnSpc>
              <a:spcBef>
                <a:spcPct val="0"/>
              </a:spcBef>
              <a:spcAft>
                <a:spcPts val="300"/>
              </a:spcAft>
              <a:buAutoNum type="arabicPlain" startAt="5"/>
            </a:pPr>
            <a:r>
              <a:rPr lang="es-ES" altLang="en-US" sz="1800" b="1" u="sng" dirty="0" smtClean="0">
                <a:solidFill>
                  <a:schemeClr val="accent2"/>
                </a:solidFill>
              </a:rPr>
              <a:t>Confía </a:t>
            </a:r>
            <a:r>
              <a:rPr lang="es-ES" altLang="en-US" sz="1800" b="1" u="sng" dirty="0">
                <a:solidFill>
                  <a:schemeClr val="accent2"/>
                </a:solidFill>
              </a:rPr>
              <a:t>en el SEÑOR </a:t>
            </a:r>
            <a:r>
              <a:rPr lang="es-ES" altLang="en-US" sz="1800" b="1" dirty="0">
                <a:solidFill>
                  <a:schemeClr val="accent2"/>
                </a:solidFill>
              </a:rPr>
              <a:t>con todo tu corazón, </a:t>
            </a:r>
            <a:endParaRPr lang="es-ES" altLang="en-US" sz="1800" b="1" dirty="0" smtClean="0">
              <a:solidFill>
                <a:schemeClr val="accent2"/>
              </a:solidFill>
            </a:endParaRPr>
          </a:p>
          <a:p>
            <a:pPr marL="0" indent="0">
              <a:lnSpc>
                <a:spcPct val="80000"/>
              </a:lnSpc>
              <a:spcBef>
                <a:spcPct val="0"/>
              </a:spcBef>
              <a:spcAft>
                <a:spcPts val="300"/>
              </a:spcAft>
              <a:buNone/>
            </a:pPr>
            <a:r>
              <a:rPr lang="es-ES" altLang="en-US" sz="1800" b="1" dirty="0" smtClean="0">
                <a:solidFill>
                  <a:schemeClr val="accent2"/>
                </a:solidFill>
              </a:rPr>
              <a:t>Y </a:t>
            </a:r>
            <a:r>
              <a:rPr lang="es-ES" altLang="en-US" sz="1800" b="1" u="sng" dirty="0">
                <a:solidFill>
                  <a:schemeClr val="accent2"/>
                </a:solidFill>
              </a:rPr>
              <a:t>no te apoyes en tu propio entendimiento</a:t>
            </a:r>
            <a:r>
              <a:rPr lang="es-ES" altLang="en-US" sz="1800" b="1" dirty="0" smtClean="0">
                <a:solidFill>
                  <a:schemeClr val="accent2"/>
                </a:solidFill>
              </a:rPr>
              <a:t>.</a:t>
            </a:r>
          </a:p>
          <a:p>
            <a:pPr>
              <a:lnSpc>
                <a:spcPct val="80000"/>
              </a:lnSpc>
              <a:spcBef>
                <a:spcPct val="0"/>
              </a:spcBef>
              <a:spcAft>
                <a:spcPts val="300"/>
              </a:spcAft>
              <a:buAutoNum type="arabicPlain" startAt="6"/>
            </a:pPr>
            <a:r>
              <a:rPr lang="es-ES" altLang="en-US" sz="1800" b="1" dirty="0" smtClean="0"/>
              <a:t>Reconócelo </a:t>
            </a:r>
            <a:r>
              <a:rPr lang="es-ES" altLang="en-US" sz="1800" b="1" dirty="0"/>
              <a:t>en todos tus caminos, </a:t>
            </a:r>
            <a:endParaRPr lang="es-ES" altLang="en-US" sz="1800" b="1" dirty="0" smtClean="0"/>
          </a:p>
          <a:p>
            <a:pPr marL="0" indent="0">
              <a:lnSpc>
                <a:spcPct val="80000"/>
              </a:lnSpc>
              <a:spcBef>
                <a:spcPct val="0"/>
              </a:spcBef>
              <a:spcAft>
                <a:spcPts val="300"/>
              </a:spcAft>
              <a:buNone/>
            </a:pPr>
            <a:r>
              <a:rPr lang="es-ES" altLang="en-US" sz="1800" b="1" dirty="0" smtClean="0"/>
              <a:t>Y </a:t>
            </a:r>
            <a:r>
              <a:rPr lang="es-ES" altLang="en-US" sz="1800" b="1" dirty="0"/>
              <a:t>Él enderezará tus sendas</a:t>
            </a:r>
            <a:r>
              <a:rPr lang="es-ES" altLang="en-US" sz="1800" b="1" dirty="0" smtClean="0"/>
              <a:t>.</a:t>
            </a:r>
          </a:p>
          <a:p>
            <a:pPr>
              <a:lnSpc>
                <a:spcPct val="80000"/>
              </a:lnSpc>
              <a:spcBef>
                <a:spcPct val="0"/>
              </a:spcBef>
              <a:spcAft>
                <a:spcPts val="300"/>
              </a:spcAft>
              <a:buAutoNum type="arabicPlain" startAt="7"/>
            </a:pPr>
            <a:r>
              <a:rPr lang="es-ES" altLang="en-US" sz="1800" b="1" u="sng" dirty="0" smtClean="0">
                <a:solidFill>
                  <a:schemeClr val="accent2"/>
                </a:solidFill>
              </a:rPr>
              <a:t>No </a:t>
            </a:r>
            <a:r>
              <a:rPr lang="es-ES" altLang="en-US" sz="1800" b="1" u="sng" dirty="0">
                <a:solidFill>
                  <a:schemeClr val="accent2"/>
                </a:solidFill>
              </a:rPr>
              <a:t>seas sabio a tus propios ojos; </a:t>
            </a:r>
            <a:endParaRPr lang="es-ES" altLang="en-US" sz="1800" b="1" u="sng" dirty="0" smtClean="0">
              <a:solidFill>
                <a:schemeClr val="accent2"/>
              </a:solidFill>
            </a:endParaRPr>
          </a:p>
          <a:p>
            <a:pPr marL="0" indent="0">
              <a:lnSpc>
                <a:spcPct val="80000"/>
              </a:lnSpc>
              <a:spcBef>
                <a:spcPct val="0"/>
              </a:spcBef>
              <a:spcAft>
                <a:spcPts val="300"/>
              </a:spcAft>
              <a:buNone/>
            </a:pPr>
            <a:r>
              <a:rPr lang="es-ES" altLang="en-US" sz="1800" b="1" u="sng" dirty="0" smtClean="0">
                <a:solidFill>
                  <a:schemeClr val="accent2"/>
                </a:solidFill>
              </a:rPr>
              <a:t>Teme </a:t>
            </a:r>
            <a:r>
              <a:rPr lang="es-ES" altLang="en-US" sz="1800" b="1" u="sng" dirty="0">
                <a:solidFill>
                  <a:schemeClr val="accent2"/>
                </a:solidFill>
              </a:rPr>
              <a:t>al SEÑOR y apártate del mal</a:t>
            </a:r>
            <a:r>
              <a:rPr lang="es-ES" altLang="en-US" sz="1800" b="1" u="sng" dirty="0" smtClean="0">
                <a:solidFill>
                  <a:schemeClr val="accent2"/>
                </a:solidFill>
              </a:rPr>
              <a:t>.</a:t>
            </a:r>
          </a:p>
          <a:p>
            <a:pPr>
              <a:lnSpc>
                <a:spcPct val="80000"/>
              </a:lnSpc>
              <a:spcBef>
                <a:spcPct val="0"/>
              </a:spcBef>
              <a:spcAft>
                <a:spcPts val="300"/>
              </a:spcAft>
              <a:buAutoNum type="arabicPlain" startAt="8"/>
            </a:pPr>
            <a:r>
              <a:rPr lang="es-ES" altLang="en-US" sz="1800" b="1" dirty="0" smtClean="0"/>
              <a:t>Será </a:t>
            </a:r>
            <a:r>
              <a:rPr lang="es-ES" altLang="en-US" sz="1800" b="1" u="sng" dirty="0">
                <a:solidFill>
                  <a:srgbClr val="FF0000"/>
                </a:solidFill>
              </a:rPr>
              <a:t>medicina para tu cuerpo </a:t>
            </a:r>
            <a:endParaRPr lang="es-ES" altLang="en-US" sz="1800" b="1" u="sng" dirty="0" smtClean="0">
              <a:solidFill>
                <a:srgbClr val="FF0000"/>
              </a:solidFill>
            </a:endParaRPr>
          </a:p>
          <a:p>
            <a:pPr marL="0" indent="0">
              <a:lnSpc>
                <a:spcPct val="80000"/>
              </a:lnSpc>
              <a:spcBef>
                <a:spcPct val="0"/>
              </a:spcBef>
              <a:spcAft>
                <a:spcPts val="300"/>
              </a:spcAft>
              <a:buNone/>
            </a:pPr>
            <a:r>
              <a:rPr lang="es-ES" altLang="en-US" sz="1800" b="1" u="sng" dirty="0" smtClean="0">
                <a:solidFill>
                  <a:srgbClr val="FF0000"/>
                </a:solidFill>
              </a:rPr>
              <a:t>Y </a:t>
            </a:r>
            <a:r>
              <a:rPr lang="es-ES" altLang="en-US" sz="1800" b="1" u="sng" dirty="0">
                <a:solidFill>
                  <a:srgbClr val="FF0000"/>
                </a:solidFill>
              </a:rPr>
              <a:t>alivio para tus huesos</a:t>
            </a:r>
            <a:r>
              <a:rPr lang="es-ES" altLang="en-US" sz="1800" b="1" dirty="0" smtClean="0"/>
              <a:t>.</a:t>
            </a:r>
          </a:p>
          <a:p>
            <a:pPr>
              <a:lnSpc>
                <a:spcPct val="80000"/>
              </a:lnSpc>
              <a:spcBef>
                <a:spcPct val="0"/>
              </a:spcBef>
              <a:spcAft>
                <a:spcPts val="300"/>
              </a:spcAft>
              <a:buAutoNum type="arabicPlain" startAt="9"/>
            </a:pPr>
            <a:r>
              <a:rPr lang="es-ES" altLang="en-US" sz="1800" b="1" dirty="0" smtClean="0"/>
              <a:t>Honra </a:t>
            </a:r>
            <a:r>
              <a:rPr lang="es-ES" altLang="en-US" sz="1800" b="1" dirty="0"/>
              <a:t>al SEÑOR con tus bienes </a:t>
            </a:r>
            <a:endParaRPr lang="es-ES" altLang="en-US" sz="1800" b="1" dirty="0" smtClean="0"/>
          </a:p>
          <a:p>
            <a:pPr marL="0" indent="0">
              <a:lnSpc>
                <a:spcPct val="80000"/>
              </a:lnSpc>
              <a:spcBef>
                <a:spcPct val="0"/>
              </a:spcBef>
              <a:spcAft>
                <a:spcPts val="300"/>
              </a:spcAft>
              <a:buNone/>
            </a:pPr>
            <a:r>
              <a:rPr lang="es-ES" altLang="en-US" sz="1800" b="1" dirty="0" smtClean="0"/>
              <a:t>Y </a:t>
            </a:r>
            <a:r>
              <a:rPr lang="es-ES" altLang="en-US" sz="1800" b="1" dirty="0"/>
              <a:t>con las primicias de todos tus </a:t>
            </a:r>
            <a:r>
              <a:rPr lang="es-ES" altLang="en-US" sz="1800" b="1" dirty="0" smtClean="0"/>
              <a:t>frutos;</a:t>
            </a:r>
          </a:p>
          <a:p>
            <a:pPr>
              <a:lnSpc>
                <a:spcPct val="80000"/>
              </a:lnSpc>
              <a:spcBef>
                <a:spcPct val="0"/>
              </a:spcBef>
              <a:spcAft>
                <a:spcPts val="300"/>
              </a:spcAft>
              <a:buAutoNum type="arabicPlain" startAt="10"/>
            </a:pPr>
            <a:r>
              <a:rPr lang="es-ES" altLang="en-US" sz="1800" b="1" dirty="0" smtClean="0"/>
              <a:t>Entonces </a:t>
            </a:r>
            <a:r>
              <a:rPr lang="es-ES" altLang="en-US" sz="1800" b="1" u="sng" dirty="0">
                <a:solidFill>
                  <a:srgbClr val="FF0000"/>
                </a:solidFill>
              </a:rPr>
              <a:t>tus graneros se llenarán con abundancia </a:t>
            </a:r>
            <a:endParaRPr lang="es-ES" altLang="en-US" sz="1800" b="1" u="sng" dirty="0" smtClean="0">
              <a:solidFill>
                <a:srgbClr val="FF0000"/>
              </a:solidFill>
            </a:endParaRPr>
          </a:p>
          <a:p>
            <a:pPr marL="0" indent="0">
              <a:lnSpc>
                <a:spcPct val="80000"/>
              </a:lnSpc>
              <a:spcBef>
                <a:spcPct val="0"/>
              </a:spcBef>
              <a:spcAft>
                <a:spcPts val="300"/>
              </a:spcAft>
              <a:buNone/>
            </a:pPr>
            <a:r>
              <a:rPr lang="es-ES" altLang="en-US" sz="1800" b="1" u="sng" dirty="0" smtClean="0">
                <a:solidFill>
                  <a:srgbClr val="FF0000"/>
                </a:solidFill>
              </a:rPr>
              <a:t>Y </a:t>
            </a:r>
            <a:r>
              <a:rPr lang="es-ES" altLang="en-US" sz="1800" b="1" u="sng" dirty="0">
                <a:solidFill>
                  <a:srgbClr val="FF0000"/>
                </a:solidFill>
              </a:rPr>
              <a:t>tus lagares rebosarán de vino nuevo</a:t>
            </a:r>
            <a:r>
              <a:rPr lang="es-ES" altLang="en-US" sz="1800" b="1" u="sng" dirty="0" smtClean="0">
                <a:solidFill>
                  <a:srgbClr val="FF0000"/>
                </a:solidFill>
              </a:rPr>
              <a:t>.</a:t>
            </a:r>
          </a:p>
          <a:p>
            <a:pPr>
              <a:lnSpc>
                <a:spcPct val="80000"/>
              </a:lnSpc>
              <a:spcBef>
                <a:spcPct val="0"/>
              </a:spcBef>
              <a:spcAft>
                <a:spcPts val="300"/>
              </a:spcAft>
              <a:buAutoNum type="arabicPlain" startAt="11"/>
            </a:pPr>
            <a:r>
              <a:rPr lang="es-ES" altLang="en-US" sz="1800" b="1" dirty="0" smtClean="0">
                <a:solidFill>
                  <a:schemeClr val="accent2"/>
                </a:solidFill>
              </a:rPr>
              <a:t>Hijo </a:t>
            </a:r>
            <a:r>
              <a:rPr lang="es-ES" altLang="en-US" sz="1800" b="1" dirty="0">
                <a:solidFill>
                  <a:schemeClr val="accent2"/>
                </a:solidFill>
              </a:rPr>
              <a:t>mío, no rechaces </a:t>
            </a:r>
            <a:r>
              <a:rPr lang="es-ES" altLang="en-US" sz="1800" b="1" u="sng" dirty="0">
                <a:solidFill>
                  <a:schemeClr val="accent2"/>
                </a:solidFill>
              </a:rPr>
              <a:t>la disciplina del SEÑOR </a:t>
            </a:r>
            <a:endParaRPr lang="es-ES" altLang="en-US" sz="1800" b="1" u="sng" dirty="0" smtClean="0">
              <a:solidFill>
                <a:schemeClr val="accent2"/>
              </a:solidFill>
            </a:endParaRPr>
          </a:p>
          <a:p>
            <a:pPr marL="0" indent="0">
              <a:lnSpc>
                <a:spcPct val="80000"/>
              </a:lnSpc>
              <a:spcBef>
                <a:spcPct val="0"/>
              </a:spcBef>
              <a:spcAft>
                <a:spcPts val="300"/>
              </a:spcAft>
              <a:buNone/>
            </a:pPr>
            <a:r>
              <a:rPr lang="es-ES" altLang="en-US" sz="1800" b="1" dirty="0" smtClean="0">
                <a:solidFill>
                  <a:schemeClr val="accent2"/>
                </a:solidFill>
              </a:rPr>
              <a:t>Ni </a:t>
            </a:r>
            <a:r>
              <a:rPr lang="es-ES" altLang="en-US" sz="1800" b="1" dirty="0">
                <a:solidFill>
                  <a:schemeClr val="accent2"/>
                </a:solidFill>
              </a:rPr>
              <a:t>aborrezcas Su reprensión</a:t>
            </a:r>
            <a:r>
              <a:rPr lang="es-ES" altLang="en-US" sz="1800" b="1" dirty="0" smtClean="0">
                <a:solidFill>
                  <a:schemeClr val="accent2"/>
                </a:solidFill>
              </a:rPr>
              <a:t>,</a:t>
            </a:r>
          </a:p>
          <a:p>
            <a:pPr>
              <a:lnSpc>
                <a:spcPct val="80000"/>
              </a:lnSpc>
              <a:spcBef>
                <a:spcPct val="0"/>
              </a:spcBef>
              <a:spcAft>
                <a:spcPts val="300"/>
              </a:spcAft>
              <a:buAutoNum type="arabicPlain" startAt="12"/>
            </a:pPr>
            <a:r>
              <a:rPr lang="es-ES" altLang="en-US" sz="1800" b="1" dirty="0" smtClean="0"/>
              <a:t>Porque </a:t>
            </a:r>
            <a:r>
              <a:rPr lang="es-ES" altLang="en-US" sz="1800" b="1" dirty="0"/>
              <a:t>el SEÑOR ama a quien reprende, </a:t>
            </a:r>
            <a:endParaRPr lang="es-ES" altLang="en-US" sz="1800" b="1" dirty="0" smtClean="0"/>
          </a:p>
          <a:p>
            <a:pPr marL="0" indent="0">
              <a:lnSpc>
                <a:spcPct val="80000"/>
              </a:lnSpc>
              <a:spcBef>
                <a:spcPct val="0"/>
              </a:spcBef>
              <a:spcAft>
                <a:spcPts val="300"/>
              </a:spcAft>
              <a:buNone/>
            </a:pPr>
            <a:r>
              <a:rPr lang="es-ES" altLang="en-US" sz="1800" b="1" dirty="0" smtClean="0"/>
              <a:t>Como </a:t>
            </a:r>
            <a:r>
              <a:rPr lang="es-ES" altLang="en-US" sz="1800" b="1" dirty="0"/>
              <a:t>un padre al hijo en quien se deleita</a:t>
            </a:r>
            <a:r>
              <a:rPr lang="es-ES" altLang="en-US" sz="1800" b="1" dirty="0" smtClean="0"/>
              <a:t>.</a:t>
            </a:r>
          </a:p>
          <a:p>
            <a:pPr>
              <a:lnSpc>
                <a:spcPct val="80000"/>
              </a:lnSpc>
              <a:spcBef>
                <a:spcPct val="0"/>
              </a:spcBef>
              <a:spcAft>
                <a:spcPts val="300"/>
              </a:spcAft>
              <a:buAutoNum type="arabicPlain" startAt="13"/>
            </a:pPr>
            <a:r>
              <a:rPr lang="es-ES" altLang="en-US" sz="1800" b="1" dirty="0" smtClean="0"/>
              <a:t>Bienaventurado </a:t>
            </a:r>
            <a:r>
              <a:rPr lang="es-ES" altLang="en-US" sz="1800" b="1" dirty="0"/>
              <a:t>el hombre que </a:t>
            </a:r>
            <a:r>
              <a:rPr lang="es-ES" altLang="en-US" sz="1800" b="1" dirty="0">
                <a:solidFill>
                  <a:schemeClr val="accent2"/>
                </a:solidFill>
              </a:rPr>
              <a:t>halla sabiduría </a:t>
            </a:r>
            <a:endParaRPr lang="es-ES" altLang="en-US" sz="1800" b="1" dirty="0" smtClean="0">
              <a:solidFill>
                <a:schemeClr val="accent2"/>
              </a:solidFill>
            </a:endParaRPr>
          </a:p>
          <a:p>
            <a:pPr marL="0" indent="0">
              <a:lnSpc>
                <a:spcPct val="80000"/>
              </a:lnSpc>
              <a:spcBef>
                <a:spcPct val="0"/>
              </a:spcBef>
              <a:spcAft>
                <a:spcPts val="300"/>
              </a:spcAft>
              <a:buNone/>
            </a:pPr>
            <a:r>
              <a:rPr lang="es-ES" altLang="en-US" sz="1800" b="1" dirty="0" smtClean="0">
                <a:solidFill>
                  <a:schemeClr val="accent2"/>
                </a:solidFill>
              </a:rPr>
              <a:t>Y </a:t>
            </a:r>
            <a:r>
              <a:rPr lang="es-ES" altLang="en-US" sz="1800" b="1" dirty="0">
                <a:solidFill>
                  <a:schemeClr val="accent2"/>
                </a:solidFill>
              </a:rPr>
              <a:t>el hombre que adquiere entendimiento.</a:t>
            </a:r>
            <a:endParaRPr lang="en-US" altLang="en-US" sz="1800" b="1" dirty="0" smtClean="0">
              <a:solidFill>
                <a:schemeClr val="accent2"/>
              </a:solidFill>
            </a:endParaRPr>
          </a:p>
        </p:txBody>
      </p:sp>
      <p:sp>
        <p:nvSpPr>
          <p:cNvPr id="70661" name="AutoShape 5">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066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B325AAF-ADD7-4D7B-9268-602260F13B75}" type="slidenum">
              <a:rPr lang="en-US" altLang="en-US" sz="1400"/>
              <a:pPr algn="l" rtl="0">
                <a:spcBef>
                  <a:spcPct val="0"/>
                </a:spcBef>
                <a:buFontTx/>
                <a:buNone/>
              </a:pPr>
              <a:t>48</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762000"/>
          </a:xfrm>
        </p:spPr>
        <p:txBody>
          <a:bodyPr/>
          <a:lstStyle/>
          <a:p>
            <a:pPr rtl="0">
              <a:defRPr/>
            </a:pPr>
            <a:r>
              <a:rPr lang="en-US" altLang="en-US" dirty="0" err="1"/>
              <a:t>Isaías</a:t>
            </a:r>
            <a:r>
              <a:rPr lang="en-US" altLang="en-US" dirty="0"/>
              <a:t> 40:12-17</a:t>
            </a:r>
          </a:p>
        </p:txBody>
      </p:sp>
      <p:sp>
        <p:nvSpPr>
          <p:cNvPr id="31748" name="Rectangle 3"/>
          <p:cNvSpPr>
            <a:spLocks noGrp="1" noChangeArrowheads="1"/>
          </p:cNvSpPr>
          <p:nvPr>
            <p:ph type="body" idx="1"/>
          </p:nvPr>
        </p:nvSpPr>
        <p:spPr>
          <a:xfrm>
            <a:off x="71438" y="762000"/>
            <a:ext cx="9021762" cy="6124575"/>
          </a:xfrm>
        </p:spPr>
        <p:txBody>
          <a:bodyPr>
            <a:normAutofit fontScale="70000" lnSpcReduction="20000"/>
          </a:bodyPr>
          <a:lstStyle/>
          <a:p>
            <a:pPr marL="284163" indent="-284163">
              <a:lnSpc>
                <a:spcPct val="120000"/>
              </a:lnSpc>
              <a:spcBef>
                <a:spcPts val="0"/>
              </a:spcBef>
              <a:spcAft>
                <a:spcPts val="1200"/>
              </a:spcAft>
              <a:buNone/>
              <a:defRPr/>
            </a:pPr>
            <a:r>
              <a:rPr lang="es-ES" dirty="0" smtClean="0"/>
              <a:t>12 ¿Quién </a:t>
            </a:r>
            <a:r>
              <a:rPr lang="es-ES" dirty="0"/>
              <a:t>midió las aguas en el hueco de Su mano, </a:t>
            </a:r>
            <a:br>
              <a:rPr lang="es-ES" dirty="0"/>
            </a:br>
            <a:r>
              <a:rPr lang="es-ES" dirty="0" smtClean="0"/>
              <a:t>Y </a:t>
            </a:r>
            <a:r>
              <a:rPr lang="es-ES" dirty="0"/>
              <a:t>con Su palmo tomó la medida de los cielos, </a:t>
            </a:r>
            <a:r>
              <a:rPr lang="es-ES" dirty="0" smtClean="0"/>
              <a:t/>
            </a:r>
            <a:br>
              <a:rPr lang="es-ES" dirty="0" smtClean="0"/>
            </a:br>
            <a:r>
              <a:rPr lang="es-ES" dirty="0" smtClean="0"/>
              <a:t>O </a:t>
            </a:r>
            <a:r>
              <a:rPr lang="es-ES" dirty="0"/>
              <a:t>con un tercio de medida calculó el polvo de la tierra? </a:t>
            </a:r>
            <a:r>
              <a:rPr lang="es-ES" dirty="0" smtClean="0"/>
              <a:t/>
            </a:r>
            <a:br>
              <a:rPr lang="es-ES" dirty="0" smtClean="0"/>
            </a:br>
            <a:r>
              <a:rPr lang="es-ES" dirty="0" smtClean="0"/>
              <a:t>¿</a:t>
            </a:r>
            <a:r>
              <a:rPr lang="es-ES" dirty="0"/>
              <a:t>Quién pesó los montes con la báscula, </a:t>
            </a:r>
            <a:r>
              <a:rPr lang="es-ES" dirty="0" smtClean="0"/>
              <a:t/>
            </a:r>
            <a:br>
              <a:rPr lang="es-ES" dirty="0" smtClean="0"/>
            </a:br>
            <a:r>
              <a:rPr lang="es-ES" dirty="0" smtClean="0"/>
              <a:t>Y </a:t>
            </a:r>
            <a:r>
              <a:rPr lang="es-ES" dirty="0"/>
              <a:t>las colinas con la balanza</a:t>
            </a:r>
            <a:r>
              <a:rPr lang="es-ES" dirty="0" smtClean="0"/>
              <a:t>?</a:t>
            </a:r>
            <a:br>
              <a:rPr lang="es-ES" dirty="0" smtClean="0"/>
            </a:br>
            <a:r>
              <a:rPr lang="es-ES" dirty="0" smtClean="0"/>
              <a:t>13  </a:t>
            </a:r>
            <a:r>
              <a:rPr lang="es-ES" dirty="0"/>
              <a:t>¿Quién </a:t>
            </a:r>
            <a:r>
              <a:rPr lang="es-ES" dirty="0" err="1"/>
              <a:t>guió</a:t>
            </a:r>
            <a:r>
              <a:rPr lang="es-ES" dirty="0"/>
              <a:t> al Espíritu del SEÑOR, </a:t>
            </a:r>
            <a:r>
              <a:rPr lang="es-ES" dirty="0" smtClean="0"/>
              <a:t/>
            </a:r>
            <a:br>
              <a:rPr lang="es-ES" dirty="0" smtClean="0"/>
            </a:br>
            <a:r>
              <a:rPr lang="es-ES" dirty="0" smtClean="0"/>
              <a:t>O </a:t>
            </a:r>
            <a:r>
              <a:rPr lang="es-ES" dirty="0"/>
              <a:t>como consejero suyo le enseñó</a:t>
            </a:r>
            <a:r>
              <a:rPr lang="es-ES" dirty="0" smtClean="0"/>
              <a:t>?</a:t>
            </a:r>
            <a:br>
              <a:rPr lang="es-ES" dirty="0" smtClean="0"/>
            </a:br>
            <a:r>
              <a:rPr lang="es-ES" dirty="0" smtClean="0"/>
              <a:t>14  </a:t>
            </a:r>
            <a:r>
              <a:rPr lang="es-ES" dirty="0">
                <a:solidFill>
                  <a:schemeClr val="accent2"/>
                </a:solidFill>
              </a:rPr>
              <a:t>¿A quién pidió consejo y quién le dio entendimiento? </a:t>
            </a:r>
            <a:r>
              <a:rPr lang="es-ES" dirty="0" smtClean="0">
                <a:solidFill>
                  <a:schemeClr val="accent2"/>
                </a:solidFill>
              </a:rPr>
              <a:t/>
            </a:r>
            <a:br>
              <a:rPr lang="es-ES" dirty="0" smtClean="0">
                <a:solidFill>
                  <a:schemeClr val="accent2"/>
                </a:solidFill>
              </a:rPr>
            </a:br>
            <a:r>
              <a:rPr lang="es-ES" dirty="0" smtClean="0">
                <a:solidFill>
                  <a:schemeClr val="accent2"/>
                </a:solidFill>
              </a:rPr>
              <a:t>¿</a:t>
            </a:r>
            <a:r>
              <a:rPr lang="es-ES" dirty="0">
                <a:solidFill>
                  <a:schemeClr val="accent2"/>
                </a:solidFill>
              </a:rPr>
              <a:t>Quién lo instruyó en la senda de la justicia, le enseñó conocimiento, </a:t>
            </a:r>
            <a:r>
              <a:rPr lang="es-ES" dirty="0" smtClean="0">
                <a:solidFill>
                  <a:schemeClr val="accent2"/>
                </a:solidFill>
              </a:rPr>
              <a:t/>
            </a:r>
            <a:br>
              <a:rPr lang="es-ES" dirty="0" smtClean="0">
                <a:solidFill>
                  <a:schemeClr val="accent2"/>
                </a:solidFill>
              </a:rPr>
            </a:br>
            <a:r>
              <a:rPr lang="es-ES" dirty="0" smtClean="0">
                <a:solidFill>
                  <a:schemeClr val="accent2"/>
                </a:solidFill>
              </a:rPr>
              <a:t>Y </a:t>
            </a:r>
            <a:r>
              <a:rPr lang="es-ES" dirty="0">
                <a:solidFill>
                  <a:schemeClr val="accent2"/>
                </a:solidFill>
              </a:rPr>
              <a:t>le mostró el camino de la inteligencia</a:t>
            </a:r>
            <a:r>
              <a:rPr lang="es-ES" dirty="0" smtClean="0">
                <a:solidFill>
                  <a:schemeClr val="accent2"/>
                </a:solidFill>
              </a:rPr>
              <a:t>?</a:t>
            </a:r>
            <a:r>
              <a:rPr lang="es-ES" dirty="0" smtClean="0"/>
              <a:t/>
            </a:r>
            <a:br>
              <a:rPr lang="es-ES" dirty="0" smtClean="0"/>
            </a:br>
            <a:r>
              <a:rPr lang="es-ES" dirty="0" smtClean="0"/>
              <a:t>15  </a:t>
            </a:r>
            <a:r>
              <a:rPr lang="es-ES" dirty="0"/>
              <a:t>Las naciones le son como gota en un cubo, </a:t>
            </a:r>
            <a:r>
              <a:rPr lang="es-ES" dirty="0" smtClean="0"/>
              <a:t/>
            </a:r>
            <a:br>
              <a:rPr lang="es-ES" dirty="0" smtClean="0"/>
            </a:br>
            <a:r>
              <a:rPr lang="es-ES" dirty="0" smtClean="0"/>
              <a:t>Y </a:t>
            </a:r>
            <a:r>
              <a:rPr lang="es-ES" dirty="0"/>
              <a:t>son estimadas como grano de polvo en la balanza. </a:t>
            </a:r>
            <a:r>
              <a:rPr lang="es-ES" dirty="0" smtClean="0"/>
              <a:t/>
            </a:r>
            <a:br>
              <a:rPr lang="es-ES" dirty="0" smtClean="0"/>
            </a:br>
            <a:r>
              <a:rPr lang="es-ES" dirty="0" smtClean="0"/>
              <a:t>Él </a:t>
            </a:r>
            <a:r>
              <a:rPr lang="es-ES" dirty="0"/>
              <a:t>levanta las islas como al polvo fino</a:t>
            </a:r>
            <a:r>
              <a:rPr lang="es-ES" dirty="0" smtClean="0"/>
              <a:t>.</a:t>
            </a:r>
            <a:br>
              <a:rPr lang="es-ES" dirty="0" smtClean="0"/>
            </a:br>
            <a:r>
              <a:rPr lang="es-ES" dirty="0" smtClean="0"/>
              <a:t>16  </a:t>
            </a:r>
            <a:r>
              <a:rPr lang="es-ES" dirty="0"/>
              <a:t>El Líbano no basta para el fuego, </a:t>
            </a:r>
            <a:r>
              <a:rPr lang="es-ES" dirty="0" smtClean="0"/>
              <a:t/>
            </a:r>
            <a:br>
              <a:rPr lang="es-ES" dirty="0" smtClean="0"/>
            </a:br>
            <a:r>
              <a:rPr lang="es-ES" dirty="0" smtClean="0"/>
              <a:t>Ni </a:t>
            </a:r>
            <a:r>
              <a:rPr lang="es-ES" dirty="0"/>
              <a:t>bastan sus bestias para el holocausto</a:t>
            </a:r>
            <a:r>
              <a:rPr lang="es-ES" dirty="0" smtClean="0"/>
              <a:t>.</a:t>
            </a:r>
            <a:br>
              <a:rPr lang="es-ES" dirty="0" smtClean="0"/>
            </a:br>
            <a:r>
              <a:rPr lang="es-ES" dirty="0" smtClean="0"/>
              <a:t>17  </a:t>
            </a:r>
            <a:r>
              <a:rPr lang="es-ES" dirty="0"/>
              <a:t>Todas las naciones ante Él son como nada, </a:t>
            </a:r>
            <a:r>
              <a:rPr lang="es-ES" dirty="0" smtClean="0"/>
              <a:t/>
            </a:r>
            <a:br>
              <a:rPr lang="es-ES" dirty="0" smtClean="0"/>
            </a:br>
            <a:r>
              <a:rPr lang="es-ES" dirty="0" smtClean="0"/>
              <a:t>Menos </a:t>
            </a:r>
            <a:r>
              <a:rPr lang="es-ES" dirty="0"/>
              <a:t>que nada e insignificantes son consideradas por Él.</a:t>
            </a:r>
            <a:endParaRPr lang="en-US" dirty="0"/>
          </a:p>
        </p:txBody>
      </p:sp>
      <p:sp>
        <p:nvSpPr>
          <p:cNvPr id="7168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168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585CB4D-A5D5-4D87-8273-6A9AEE7CB31E}" type="slidenum">
              <a:rPr lang="en-US" altLang="en-US" sz="1400"/>
              <a:pPr algn="l" rtl="0">
                <a:spcBef>
                  <a:spcPct val="0"/>
                </a:spcBef>
                <a:buFontTx/>
                <a:buNone/>
              </a:pPr>
              <a:t>49</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dirty="0" smtClean="0"/>
              <a:t>Una </a:t>
            </a:r>
            <a:r>
              <a:rPr lang="en-US" dirty="0" err="1" smtClean="0"/>
              <a:t>conversación</a:t>
            </a:r>
            <a:r>
              <a:rPr lang="en-US" dirty="0" smtClean="0"/>
              <a:t> </a:t>
            </a:r>
            <a:r>
              <a:rPr lang="en-US" dirty="0"/>
              <a:t>en un avión…</a:t>
            </a:r>
          </a:p>
        </p:txBody>
      </p:sp>
      <p:sp>
        <p:nvSpPr>
          <p:cNvPr id="4" name="Content Placeholder 3"/>
          <p:cNvSpPr>
            <a:spLocks noGrp="1"/>
          </p:cNvSpPr>
          <p:nvPr>
            <p:ph idx="1"/>
          </p:nvPr>
        </p:nvSpPr>
        <p:spPr>
          <a:xfrm>
            <a:off x="171450" y="2782888"/>
            <a:ext cx="8861425" cy="3922712"/>
          </a:xfrm>
        </p:spPr>
        <p:txBody>
          <a:bodyPr>
            <a:normAutofit fontScale="92500" lnSpcReduction="20000"/>
          </a:bodyPr>
          <a:lstStyle/>
          <a:p>
            <a:pPr marL="514350" indent="-514350" algn="l" rtl="0">
              <a:buFont typeface="Verdana" panose="020B0604030504040204" pitchFamily="34" charset="0"/>
              <a:buAutoNum type="arabicPeriod"/>
              <a:defRPr/>
            </a:pPr>
            <a:r>
              <a:rPr lang="en-US" altLang="en-US" sz="3200" dirty="0">
                <a:latin typeface="Calibri" panose="020F0502020204030204" pitchFamily="34" charset="0"/>
              </a:rPr>
              <a:t>¿Cuánto progreso están haciendo estos dos en la comprensión de la posición del otro?</a:t>
            </a:r>
          </a:p>
          <a:p>
            <a:pPr marL="514350" indent="-514350" algn="l" rtl="0">
              <a:buFont typeface="Verdana" panose="020B0604030504040204" pitchFamily="34" charset="0"/>
              <a:buAutoNum type="arabicPeriod"/>
              <a:defRPr/>
            </a:pPr>
            <a:r>
              <a:rPr lang="en-US" altLang="en-US" sz="3200" dirty="0">
                <a:latin typeface="Calibri" panose="020F0502020204030204" pitchFamily="34" charset="0"/>
              </a:rPr>
              <a:t>¿Qué posición caracteriza mejor a los principales medios de comunicación, la política popular, la academia y los líderes del pensamiento popular en Estados Unidos?</a:t>
            </a:r>
          </a:p>
          <a:p>
            <a:pPr marL="514350" indent="-514350" algn="l" rtl="0">
              <a:buFont typeface="Verdana" panose="020B0604030504040204" pitchFamily="34" charset="0"/>
              <a:buAutoNum type="arabicPeriod"/>
              <a:defRPr/>
            </a:pPr>
            <a:r>
              <a:rPr lang="en-US" altLang="en-US" sz="3200" dirty="0">
                <a:latin typeface="Calibri" panose="020F0502020204030204" pitchFamily="34" charset="0"/>
              </a:rPr>
              <a:t>Si </a:t>
            </a:r>
            <a:r>
              <a:rPr lang="en-US" altLang="en-US" sz="3200" dirty="0" err="1" smtClean="0">
                <a:latin typeface="Calibri" panose="020F0502020204030204" pitchFamily="34" charset="0"/>
              </a:rPr>
              <a:t>usted</a:t>
            </a:r>
            <a:r>
              <a:rPr lang="en-US" altLang="en-US" sz="3200" dirty="0" smtClean="0">
                <a:latin typeface="Calibri" panose="020F0502020204030204" pitchFamily="34" charset="0"/>
              </a:rPr>
              <a:t> </a:t>
            </a:r>
            <a:r>
              <a:rPr lang="en-US" altLang="en-US" sz="3200" dirty="0" err="1" smtClean="0">
                <a:latin typeface="Calibri" panose="020F0502020204030204" pitchFamily="34" charset="0"/>
              </a:rPr>
              <a:t>piensa</a:t>
            </a:r>
            <a:r>
              <a:rPr lang="en-US" altLang="en-US" sz="3200" dirty="0" smtClean="0">
                <a:latin typeface="Calibri" panose="020F0502020204030204" pitchFamily="34" charset="0"/>
              </a:rPr>
              <a:t> </a:t>
            </a:r>
            <a:r>
              <a:rPr lang="en-US" altLang="en-US" sz="3200" dirty="0">
                <a:latin typeface="Calibri" panose="020F0502020204030204" pitchFamily="34" charset="0"/>
              </a:rPr>
              <a:t>en la conversación </a:t>
            </a:r>
            <a:r>
              <a:rPr lang="en-US" altLang="en-US" sz="3200" dirty="0" err="1">
                <a:latin typeface="Calibri" panose="020F0502020204030204" pitchFamily="34" charset="0"/>
              </a:rPr>
              <a:t>como</a:t>
            </a:r>
            <a:r>
              <a:rPr lang="en-US" altLang="en-US" sz="3200" dirty="0">
                <a:latin typeface="Calibri" panose="020F0502020204030204" pitchFamily="34" charset="0"/>
              </a:rPr>
              <a:t> </a:t>
            </a:r>
            <a:r>
              <a:rPr lang="en-US" altLang="en-US" sz="3200" dirty="0" smtClean="0">
                <a:latin typeface="Calibri" panose="020F0502020204030204" pitchFamily="34" charset="0"/>
              </a:rPr>
              <a:t>un debate, </a:t>
            </a:r>
            <a:r>
              <a:rPr lang="en-US" altLang="en-US" sz="3200" dirty="0">
                <a:latin typeface="Calibri" panose="020F0502020204030204" pitchFamily="34" charset="0"/>
              </a:rPr>
              <a:t>¿quién está ganando hasta </a:t>
            </a:r>
            <a:r>
              <a:rPr lang="en-US" altLang="en-US" sz="3200" dirty="0" err="1">
                <a:latin typeface="Calibri" panose="020F0502020204030204" pitchFamily="34" charset="0"/>
              </a:rPr>
              <a:t>ahora</a:t>
            </a:r>
            <a:r>
              <a:rPr lang="en-US" altLang="en-US" sz="3200" dirty="0">
                <a:latin typeface="Calibri" panose="020F0502020204030204" pitchFamily="34" charset="0"/>
              </a:rPr>
              <a:t>?</a:t>
            </a:r>
          </a:p>
          <a:p>
            <a:pPr marL="514350" indent="-514350" algn="l" rtl="0">
              <a:buFont typeface="Verdana" panose="020B0604030504040204" pitchFamily="34" charset="0"/>
              <a:buAutoNum type="arabicPeriod"/>
              <a:defRPr/>
            </a:pPr>
            <a:r>
              <a:rPr lang="en-US" altLang="en-US" sz="3200" dirty="0">
                <a:latin typeface="Calibri" panose="020F0502020204030204" pitchFamily="34" charset="0"/>
              </a:rPr>
              <a:t>¿Qué </a:t>
            </a:r>
            <a:r>
              <a:rPr lang="en-US" altLang="en-US" sz="3200" dirty="0" err="1" smtClean="0">
                <a:latin typeface="Calibri" panose="020F0502020204030204" pitchFamily="34" charset="0"/>
              </a:rPr>
              <a:t>diría</a:t>
            </a:r>
            <a:r>
              <a:rPr lang="en-US" altLang="en-US" sz="3200" dirty="0" smtClean="0">
                <a:latin typeface="Calibri" panose="020F0502020204030204" pitchFamily="34" charset="0"/>
              </a:rPr>
              <a:t> </a:t>
            </a:r>
            <a:r>
              <a:rPr lang="en-US" altLang="en-US" sz="3200" dirty="0">
                <a:latin typeface="Calibri" panose="020F0502020204030204" pitchFamily="34" charset="0"/>
              </a:rPr>
              <a:t>para aclarar la </a:t>
            </a:r>
            <a:r>
              <a:rPr lang="en-US" altLang="en-US" sz="3200" dirty="0" err="1" smtClean="0">
                <a:latin typeface="Calibri" panose="020F0502020204030204" pitchFamily="34" charset="0"/>
              </a:rPr>
              <a:t>conversación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21509"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02530FA-D1EA-4E95-88BC-423BB87EC0D4}" type="slidenum">
              <a:rPr lang="en-US" altLang="en-US" sz="1400"/>
              <a:pPr algn="l" rtl="0">
                <a:spcBef>
                  <a:spcPct val="0"/>
                </a:spcBef>
                <a:buFontTx/>
                <a:buNone/>
              </a:pPr>
              <a:t>5</a:t>
            </a:fld>
            <a:endParaRPr lang="en-US" altLang="en-US" sz="1400"/>
          </a:p>
        </p:txBody>
      </p:sp>
      <p:pic>
        <p:nvPicPr>
          <p:cNvPr id="215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630238"/>
            <a:ext cx="3746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152400"/>
            <a:ext cx="2209800" cy="533400"/>
          </a:xfrm>
        </p:spPr>
        <p:txBody>
          <a:bodyPr/>
          <a:lstStyle/>
          <a:p>
            <a:pPr algn="l" rtl="0">
              <a:defRPr/>
            </a:pPr>
            <a:r>
              <a:rPr lang="en-US" altLang="en-US" dirty="0" smtClean="0"/>
              <a:t>Job </a:t>
            </a:r>
            <a:r>
              <a:rPr lang="en-US" altLang="en-US" dirty="0"/>
              <a:t>28</a:t>
            </a:r>
          </a:p>
        </p:txBody>
      </p:sp>
      <p:sp>
        <p:nvSpPr>
          <p:cNvPr id="72708" name="Rectangle 3"/>
          <p:cNvSpPr>
            <a:spLocks noGrp="1" noChangeArrowheads="1"/>
          </p:cNvSpPr>
          <p:nvPr>
            <p:ph type="body" idx="1"/>
          </p:nvPr>
        </p:nvSpPr>
        <p:spPr>
          <a:xfrm>
            <a:off x="2133600" y="76200"/>
            <a:ext cx="6934200" cy="6781800"/>
          </a:xfrm>
        </p:spPr>
        <p:txBody>
          <a:bodyPr>
            <a:normAutofit lnSpcReduction="10000"/>
          </a:bodyPr>
          <a:lstStyle/>
          <a:p>
            <a:pPr marL="457200" indent="-457200">
              <a:lnSpc>
                <a:spcPct val="90000"/>
              </a:lnSpc>
              <a:spcBef>
                <a:spcPct val="0"/>
              </a:spcBef>
              <a:spcAft>
                <a:spcPct val="30000"/>
              </a:spcAft>
              <a:buAutoNum type="arabicPlain" startAt="12"/>
            </a:pPr>
            <a:r>
              <a:rPr lang="es-ES" altLang="en-US" sz="2000" b="1" dirty="0" smtClean="0"/>
              <a:t>»</a:t>
            </a:r>
            <a:r>
              <a:rPr lang="es-ES" altLang="en-US" sz="2000" b="1" dirty="0"/>
              <a:t>Pero la sabiduría, ¿dónde se hallará? </a:t>
            </a:r>
            <a:r>
              <a:rPr lang="es-ES" altLang="en-US" sz="2000" b="1" dirty="0" smtClean="0"/>
              <a:t/>
            </a:r>
            <a:br>
              <a:rPr lang="es-ES" altLang="en-US" sz="2000" b="1" dirty="0" smtClean="0"/>
            </a:br>
            <a:r>
              <a:rPr lang="es-ES" altLang="en-US" sz="2000" b="1" dirty="0" smtClean="0"/>
              <a:t>¿</a:t>
            </a:r>
            <a:r>
              <a:rPr lang="es-ES" altLang="en-US" sz="2000" b="1" dirty="0"/>
              <a:t>Y dónde está el lugar de la inteligencia</a:t>
            </a:r>
            <a:r>
              <a:rPr lang="es-ES" altLang="en-US" sz="2000" b="1" dirty="0" smtClean="0"/>
              <a:t>?...</a:t>
            </a:r>
          </a:p>
          <a:p>
            <a:pPr marL="457200" indent="-457200">
              <a:lnSpc>
                <a:spcPct val="90000"/>
              </a:lnSpc>
              <a:spcBef>
                <a:spcPct val="0"/>
              </a:spcBef>
              <a:spcAft>
                <a:spcPct val="30000"/>
              </a:spcAft>
              <a:buFont typeface="Wingdings" panose="05000000000000000000" pitchFamily="2" charset="2"/>
              <a:buAutoNum type="arabicPlain" startAt="20"/>
            </a:pPr>
            <a:r>
              <a:rPr lang="es-ES" altLang="en-US" sz="2000" b="1" dirty="0" smtClean="0"/>
              <a:t>¿</a:t>
            </a:r>
            <a:r>
              <a:rPr lang="es-ES" altLang="en-US" sz="2000" b="1" dirty="0"/>
              <a:t>De dónde, pues, viene la sabiduría? </a:t>
            </a:r>
            <a:r>
              <a:rPr lang="es-ES" altLang="en-US" sz="2000" b="1" dirty="0" smtClean="0"/>
              <a:t/>
            </a:r>
            <a:br>
              <a:rPr lang="es-ES" altLang="en-US" sz="2000" b="1" dirty="0" smtClean="0"/>
            </a:br>
            <a:r>
              <a:rPr lang="es-ES" altLang="en-US" sz="2000" b="1" dirty="0" smtClean="0"/>
              <a:t>¿</a:t>
            </a:r>
            <a:r>
              <a:rPr lang="es-ES" altLang="en-US" sz="2000" b="1" dirty="0"/>
              <a:t>Y dónde está el lugar de la inteligencia</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Está </a:t>
            </a:r>
            <a:r>
              <a:rPr lang="es-ES" altLang="en-US" sz="2000" b="1" dirty="0"/>
              <a:t>escondida de los ojos de todos los vivientes, </a:t>
            </a:r>
            <a:r>
              <a:rPr lang="es-ES" altLang="en-US" sz="2000" b="1" dirty="0" smtClean="0"/>
              <a:t/>
            </a:r>
            <a:br>
              <a:rPr lang="es-ES" altLang="en-US" sz="2000" b="1" dirty="0" smtClean="0"/>
            </a:br>
            <a:r>
              <a:rPr lang="es-ES" altLang="en-US" sz="2000" b="1" dirty="0" smtClean="0"/>
              <a:t>Y </a:t>
            </a:r>
            <a:r>
              <a:rPr lang="es-ES" altLang="en-US" sz="2000" b="1" dirty="0"/>
              <a:t>oculta a todas las aves del cielo</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El </a:t>
            </a:r>
            <a:r>
              <a:rPr lang="es-ES" altLang="en-US" sz="2000" b="1" dirty="0" err="1"/>
              <a:t>Abadón</a:t>
            </a:r>
            <a:r>
              <a:rPr lang="es-ES" altLang="en-US" sz="2000" b="1" dirty="0"/>
              <a:t> y la muerte dicen: </a:t>
            </a:r>
            <a:r>
              <a:rPr lang="es-ES" altLang="en-US" sz="2000" b="1" dirty="0" smtClean="0"/>
              <a:t/>
            </a:r>
            <a:br>
              <a:rPr lang="es-ES" altLang="en-US" sz="2000" b="1" dirty="0" smtClean="0"/>
            </a:br>
            <a:r>
              <a:rPr lang="es-ES" altLang="en-US" sz="2000" b="1" dirty="0" smtClean="0"/>
              <a:t>“</a:t>
            </a:r>
            <a:r>
              <a:rPr lang="es-ES" altLang="en-US" sz="2000" b="1" dirty="0"/>
              <a:t>Con nuestros oídos hemos oído su </a:t>
            </a:r>
            <a:r>
              <a:rPr lang="es-ES" altLang="en-US" sz="2000" b="1" dirty="0" smtClean="0"/>
              <a:t>fama”</a:t>
            </a:r>
          </a:p>
          <a:p>
            <a:pPr marL="457200" indent="-457200">
              <a:lnSpc>
                <a:spcPct val="90000"/>
              </a:lnSpc>
              <a:spcBef>
                <a:spcPct val="0"/>
              </a:spcBef>
              <a:spcAft>
                <a:spcPct val="30000"/>
              </a:spcAft>
              <a:buAutoNum type="arabicPlain" startAt="20"/>
            </a:pPr>
            <a:r>
              <a:rPr lang="es-ES" altLang="en-US" sz="2000" b="1" dirty="0" smtClean="0"/>
              <a:t>Dios </a:t>
            </a:r>
            <a:r>
              <a:rPr lang="es-ES" altLang="en-US" sz="2000" b="1" dirty="0"/>
              <a:t>entiende el camino de ella, </a:t>
            </a:r>
            <a:r>
              <a:rPr lang="es-ES" altLang="en-US" sz="2000" b="1" dirty="0" smtClean="0"/>
              <a:t/>
            </a:r>
            <a:br>
              <a:rPr lang="es-ES" altLang="en-US" sz="2000" b="1" dirty="0" smtClean="0"/>
            </a:br>
            <a:r>
              <a:rPr lang="es-ES" altLang="en-US" sz="2000" b="1" dirty="0" smtClean="0"/>
              <a:t>Y </a:t>
            </a:r>
            <a:r>
              <a:rPr lang="es-ES" altLang="en-US" sz="2000" b="1" dirty="0"/>
              <a:t>conoce su lugar</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Porque </a:t>
            </a:r>
            <a:r>
              <a:rPr lang="es-ES" altLang="en-US" sz="2000" b="1" dirty="0"/>
              <a:t>Él contempla los confines de la tierra, </a:t>
            </a:r>
            <a:r>
              <a:rPr lang="es-ES" altLang="en-US" sz="2000" b="1" dirty="0" smtClean="0"/>
              <a:t/>
            </a:r>
            <a:br>
              <a:rPr lang="es-ES" altLang="en-US" sz="2000" b="1" dirty="0" smtClean="0"/>
            </a:br>
            <a:r>
              <a:rPr lang="es-ES" altLang="en-US" sz="2000" b="1" dirty="0" smtClean="0"/>
              <a:t>Y </a:t>
            </a:r>
            <a:r>
              <a:rPr lang="es-ES" altLang="en-US" sz="2000" b="1" dirty="0"/>
              <a:t>ve todo bajo los cielos</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Cuando </a:t>
            </a:r>
            <a:r>
              <a:rPr lang="es-ES" altLang="en-US" sz="2000" b="1" dirty="0"/>
              <a:t>Él dio peso al viento </a:t>
            </a:r>
            <a:r>
              <a:rPr lang="es-ES" altLang="en-US" sz="2000" b="1" dirty="0" smtClean="0"/>
              <a:t/>
            </a:r>
            <a:br>
              <a:rPr lang="es-ES" altLang="en-US" sz="2000" b="1" dirty="0" smtClean="0"/>
            </a:br>
            <a:r>
              <a:rPr lang="es-ES" altLang="en-US" sz="2000" b="1" dirty="0" smtClean="0"/>
              <a:t>Y </a:t>
            </a:r>
            <a:r>
              <a:rPr lang="es-ES" altLang="en-US" sz="2000" b="1" dirty="0"/>
              <a:t>determinó las aguas por medida</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Cuando </a:t>
            </a:r>
            <a:r>
              <a:rPr lang="es-ES" altLang="en-US" sz="2000" b="1" dirty="0"/>
              <a:t>puso límite a la lluvia </a:t>
            </a:r>
            <a:r>
              <a:rPr lang="es-ES" altLang="en-US" sz="2000" b="1" dirty="0" smtClean="0"/>
              <a:t/>
            </a:r>
            <a:br>
              <a:rPr lang="es-ES" altLang="en-US" sz="2000" b="1" dirty="0" smtClean="0"/>
            </a:br>
            <a:r>
              <a:rPr lang="es-ES" altLang="en-US" sz="2000" b="1" dirty="0" smtClean="0"/>
              <a:t>Y </a:t>
            </a:r>
            <a:r>
              <a:rPr lang="es-ES" altLang="en-US" sz="2000" b="1" dirty="0"/>
              <a:t>camino para el rayo</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Entonces </a:t>
            </a:r>
            <a:r>
              <a:rPr lang="es-ES" altLang="en-US" sz="2000" b="1" dirty="0"/>
              <a:t>Él la vio y la declaró, </a:t>
            </a:r>
            <a:r>
              <a:rPr lang="es-ES" altLang="en-US" sz="2000" b="1" dirty="0" smtClean="0"/>
              <a:t/>
            </a:r>
            <a:br>
              <a:rPr lang="es-ES" altLang="en-US" sz="2000" b="1" dirty="0" smtClean="0"/>
            </a:br>
            <a:r>
              <a:rPr lang="es-ES" altLang="en-US" sz="2000" b="1" dirty="0" smtClean="0"/>
              <a:t>La </a:t>
            </a:r>
            <a:r>
              <a:rPr lang="es-ES" altLang="en-US" sz="2000" b="1" dirty="0"/>
              <a:t>estableció y también la escudriñó</a:t>
            </a:r>
            <a:r>
              <a:rPr lang="es-ES" altLang="en-US" sz="2000" b="1" dirty="0" smtClean="0"/>
              <a:t>.</a:t>
            </a:r>
          </a:p>
          <a:p>
            <a:pPr marL="457200" indent="-457200">
              <a:lnSpc>
                <a:spcPct val="90000"/>
              </a:lnSpc>
              <a:spcBef>
                <a:spcPct val="0"/>
              </a:spcBef>
              <a:spcAft>
                <a:spcPct val="30000"/>
              </a:spcAft>
              <a:buAutoNum type="arabicPlain" startAt="20"/>
            </a:pPr>
            <a:r>
              <a:rPr lang="es-ES" altLang="en-US" sz="2000" b="1" dirty="0" smtClean="0"/>
              <a:t>Y </a:t>
            </a:r>
            <a:r>
              <a:rPr lang="es-ES" altLang="en-US" sz="2000" b="1" dirty="0"/>
              <a:t>dijo al hombre: “El temor del Señor es sabiduría, </a:t>
            </a:r>
            <a:br>
              <a:rPr lang="es-ES" altLang="en-US" sz="2000" b="1" dirty="0"/>
            </a:br>
            <a:r>
              <a:rPr lang="es-ES" altLang="en-US" sz="2000" b="1" dirty="0" smtClean="0">
                <a:solidFill>
                  <a:schemeClr val="accent2"/>
                </a:solidFill>
              </a:rPr>
              <a:t>Y </a:t>
            </a:r>
            <a:r>
              <a:rPr lang="es-ES" altLang="en-US" sz="2000" b="1" dirty="0">
                <a:solidFill>
                  <a:schemeClr val="accent2"/>
                </a:solidFill>
              </a:rPr>
              <a:t>apartarse del mal</a:t>
            </a:r>
            <a:r>
              <a:rPr lang="es-ES" altLang="en-US" sz="2000" b="1" dirty="0"/>
              <a:t>, inteligencia”».</a:t>
            </a:r>
            <a:endParaRPr lang="en-US" altLang="en-US" sz="2000" b="1" dirty="0" smtClean="0"/>
          </a:p>
        </p:txBody>
      </p:sp>
      <p:sp>
        <p:nvSpPr>
          <p:cNvPr id="72709" name="AutoShape 5">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271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FF2E988-C4D2-4EBC-8C5A-41DD2BAE5024}" type="slidenum">
              <a:rPr lang="en-US" altLang="en-US" sz="1400"/>
              <a:pPr algn="l" rtl="0">
                <a:spcBef>
                  <a:spcPct val="0"/>
                </a:spcBef>
                <a:buFontTx/>
                <a:buNone/>
              </a:pPr>
              <a:t>50</a:t>
            </a:fld>
            <a:endParaRPr lang="en-US" altLang="en-US" sz="1400"/>
          </a:p>
        </p:txBody>
      </p:sp>
      <p:sp>
        <p:nvSpPr>
          <p:cNvPr id="2" name="Rounded Rectangular Callout 1"/>
          <p:cNvSpPr>
            <a:spLocks noChangeArrowheads="1"/>
          </p:cNvSpPr>
          <p:nvPr/>
        </p:nvSpPr>
        <p:spPr bwMode="auto">
          <a:xfrm>
            <a:off x="0" y="3838574"/>
            <a:ext cx="2133600" cy="1393825"/>
          </a:xfrm>
          <a:prstGeom prst="wedgeRoundRectCallout">
            <a:avLst>
              <a:gd name="adj1" fmla="val 56532"/>
              <a:gd name="adj2" fmla="val 134653"/>
              <a:gd name="adj3" fmla="val 16667"/>
            </a:avLst>
          </a:prstGeom>
          <a:solidFill>
            <a:srgbClr val="FFFF00">
              <a:alpha val="61176"/>
            </a:srgbClr>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800" dirty="0" smtClean="0"/>
              <a:t>Note la </a:t>
            </a:r>
            <a:r>
              <a:rPr lang="en-US" altLang="en-US" sz="1800" dirty="0" err="1"/>
              <a:t>continuidad</a:t>
            </a:r>
            <a:r>
              <a:rPr lang="en-US" altLang="en-US" sz="1800" dirty="0"/>
              <a:t> con </a:t>
            </a:r>
            <a:r>
              <a:rPr lang="en-US" altLang="en-US" sz="1800" dirty="0" err="1"/>
              <a:t>los</a:t>
            </a:r>
            <a:r>
              <a:rPr lang="en-US" altLang="en-US" sz="1800" dirty="0"/>
              <a:t> </a:t>
            </a:r>
            <a:r>
              <a:rPr lang="en-US" altLang="en-US" sz="1800" dirty="0" err="1"/>
              <a:t>valores</a:t>
            </a:r>
            <a:r>
              <a:rPr lang="en-US" altLang="en-US" sz="1800" dirty="0"/>
              <a:t> </a:t>
            </a:r>
            <a:r>
              <a:rPr lang="en-US" altLang="en-US" sz="1800" dirty="0" err="1"/>
              <a:t>morales</a:t>
            </a:r>
            <a:endParaRPr lang="en-US" altLang="en-US" sz="1800" dirty="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762000"/>
          </a:xfrm>
        </p:spPr>
        <p:txBody>
          <a:bodyPr/>
          <a:lstStyle/>
          <a:p>
            <a:pPr rtl="0">
              <a:defRPr/>
            </a:pPr>
            <a:r>
              <a:rPr lang="en-US" altLang="en-US"/>
              <a:t>1 Pet 1:23-25</a:t>
            </a:r>
          </a:p>
        </p:txBody>
      </p:sp>
      <p:sp>
        <p:nvSpPr>
          <p:cNvPr id="32772" name="Rectangle 3"/>
          <p:cNvSpPr>
            <a:spLocks noGrp="1" noChangeArrowheads="1"/>
          </p:cNvSpPr>
          <p:nvPr>
            <p:ph type="body" idx="1"/>
          </p:nvPr>
        </p:nvSpPr>
        <p:spPr>
          <a:xfrm>
            <a:off x="152400" y="838200"/>
            <a:ext cx="8991600" cy="4114800"/>
          </a:xfrm>
        </p:spPr>
        <p:txBody>
          <a:bodyPr>
            <a:normAutofit fontScale="92500" lnSpcReduction="20000"/>
          </a:bodyPr>
          <a:lstStyle/>
          <a:p>
            <a:pPr marL="0" indent="0">
              <a:buNone/>
              <a:defRPr/>
            </a:pPr>
            <a:r>
              <a:rPr lang="es-ES" altLang="en-US" b="1" dirty="0"/>
              <a:t>Pues han nacido de nuevo, no de una simiente corruptible, sino de una que es incorruptible, es decir, mediante </a:t>
            </a:r>
            <a:r>
              <a:rPr lang="es-ES" altLang="en-US" b="1" u="sng" dirty="0">
                <a:solidFill>
                  <a:schemeClr val="accent2"/>
                </a:solidFill>
              </a:rPr>
              <a:t>la palabra de Dios que vive y permanece</a:t>
            </a:r>
            <a:r>
              <a:rPr lang="es-ES" altLang="en-US" b="1" dirty="0"/>
              <a:t>. </a:t>
            </a:r>
            <a:r>
              <a:rPr lang="es-ES" altLang="en-US" b="1" dirty="0" smtClean="0"/>
              <a:t>24</a:t>
            </a:r>
            <a:r>
              <a:rPr lang="es-ES" altLang="en-US" b="1" dirty="0"/>
              <a:t>  Porque: </a:t>
            </a:r>
            <a:endParaRPr lang="es-ES" altLang="en-US" b="1" dirty="0" smtClean="0"/>
          </a:p>
          <a:p>
            <a:pPr marL="0" indent="0">
              <a:buNone/>
              <a:defRPr/>
            </a:pPr>
            <a:r>
              <a:rPr lang="es-ES" altLang="en-US" b="1" dirty="0"/>
              <a:t>	</a:t>
            </a:r>
            <a:r>
              <a:rPr lang="es-ES" altLang="en-US" b="1" dirty="0" smtClean="0"/>
              <a:t>«</a:t>
            </a:r>
            <a:r>
              <a:rPr lang="es-ES" altLang="en-US" b="1" dirty="0"/>
              <a:t>TODA CARNE ES COMO LA HIERBA, </a:t>
            </a:r>
            <a:r>
              <a:rPr lang="es-ES" altLang="en-US" b="1" dirty="0" smtClean="0"/>
              <a:t/>
            </a:r>
            <a:br>
              <a:rPr lang="es-ES" altLang="en-US" b="1" dirty="0" smtClean="0"/>
            </a:br>
            <a:r>
              <a:rPr lang="es-ES" altLang="en-US" b="1" dirty="0" smtClean="0"/>
              <a:t>	Y </a:t>
            </a:r>
            <a:r>
              <a:rPr lang="es-ES" altLang="en-US" b="1" dirty="0"/>
              <a:t>TODA SU GLORIA COMO LA FLOR DE LA </a:t>
            </a:r>
            <a:r>
              <a:rPr lang="es-ES" altLang="en-US" b="1" dirty="0" smtClean="0"/>
              <a:t>	HIERBA</a:t>
            </a:r>
            <a:r>
              <a:rPr lang="es-ES" altLang="en-US" b="1" dirty="0"/>
              <a:t>. </a:t>
            </a:r>
            <a:r>
              <a:rPr lang="es-ES" altLang="en-US" b="1" dirty="0" smtClean="0"/>
              <a:t/>
            </a:r>
            <a:br>
              <a:rPr lang="es-ES" altLang="en-US" b="1" dirty="0" smtClean="0"/>
            </a:br>
            <a:r>
              <a:rPr lang="es-ES" altLang="en-US" b="1" dirty="0" smtClean="0"/>
              <a:t>	SÉCASE </a:t>
            </a:r>
            <a:r>
              <a:rPr lang="es-ES" altLang="en-US" b="1" dirty="0"/>
              <a:t>LA HIERBA, </a:t>
            </a:r>
            <a:r>
              <a:rPr lang="es-ES" altLang="en-US" b="1" dirty="0" smtClean="0"/>
              <a:t/>
            </a:r>
            <a:br>
              <a:rPr lang="es-ES" altLang="en-US" b="1" dirty="0" smtClean="0"/>
            </a:br>
            <a:r>
              <a:rPr lang="es-ES" altLang="en-US" b="1" dirty="0" smtClean="0"/>
              <a:t>	CÁESE </a:t>
            </a:r>
            <a:r>
              <a:rPr lang="es-ES" altLang="en-US" b="1" dirty="0"/>
              <a:t>LA FLOR, </a:t>
            </a:r>
          </a:p>
          <a:p>
            <a:pPr marL="0" indent="0">
              <a:buNone/>
              <a:defRPr/>
            </a:pPr>
            <a:r>
              <a:rPr lang="es-ES" altLang="en-US" b="1" dirty="0" smtClean="0"/>
              <a:t>25</a:t>
            </a:r>
            <a:r>
              <a:rPr lang="es-ES" altLang="en-US" b="1" dirty="0"/>
              <a:t>  PERO </a:t>
            </a:r>
            <a:r>
              <a:rPr lang="es-ES" altLang="en-US" b="1" u="sng" dirty="0">
                <a:solidFill>
                  <a:schemeClr val="accent2"/>
                </a:solidFill>
              </a:rPr>
              <a:t>LA PALABRA DEL SEÑOR PERMANECE PARA SIEMPRE</a:t>
            </a:r>
            <a:r>
              <a:rPr lang="es-ES" altLang="en-US" b="1" dirty="0"/>
              <a:t>». </a:t>
            </a:r>
            <a:endParaRPr lang="en-US" altLang="en-US" b="1" dirty="0">
              <a:solidFill>
                <a:schemeClr val="accent2"/>
              </a:solidFill>
            </a:endParaRPr>
          </a:p>
        </p:txBody>
      </p:sp>
      <p:sp>
        <p:nvSpPr>
          <p:cNvPr id="7373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373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DC93BBB-FC1F-4CE6-8096-B019AA77B5D3}" type="slidenum">
              <a:rPr lang="en-US" altLang="en-US" sz="1400"/>
              <a:pPr algn="l" rtl="0">
                <a:spcBef>
                  <a:spcPct val="0"/>
                </a:spcBef>
                <a:buFontTx/>
                <a:buNone/>
              </a:pPr>
              <a:t>51</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685800"/>
          </a:xfrm>
        </p:spPr>
        <p:txBody>
          <a:bodyPr/>
          <a:lstStyle/>
          <a:p>
            <a:pPr rtl="0">
              <a:defRPr/>
            </a:pPr>
            <a:r>
              <a:rPr lang="en-US" altLang="en-US" dirty="0"/>
              <a:t>1 </a:t>
            </a:r>
            <a:r>
              <a:rPr lang="en-US" altLang="en-US" dirty="0" err="1"/>
              <a:t>Corintios</a:t>
            </a:r>
            <a:r>
              <a:rPr lang="en-US" altLang="en-US" dirty="0"/>
              <a:t> 2:6-10</a:t>
            </a:r>
          </a:p>
        </p:txBody>
      </p:sp>
      <p:sp>
        <p:nvSpPr>
          <p:cNvPr id="43012" name="Rectangle 3"/>
          <p:cNvSpPr>
            <a:spLocks noGrp="1" noChangeArrowheads="1"/>
          </p:cNvSpPr>
          <p:nvPr>
            <p:ph type="body" idx="1"/>
          </p:nvPr>
        </p:nvSpPr>
        <p:spPr>
          <a:xfrm>
            <a:off x="228600" y="609600"/>
            <a:ext cx="8610600" cy="5715000"/>
          </a:xfrm>
        </p:spPr>
        <p:txBody>
          <a:bodyPr>
            <a:normAutofit fontScale="92500" lnSpcReduction="10000"/>
          </a:bodyPr>
          <a:lstStyle/>
          <a:p>
            <a:pPr marL="0" indent="0">
              <a:buNone/>
              <a:defRPr/>
            </a:pPr>
            <a:r>
              <a:rPr lang="es-ES" altLang="en-US" sz="2400" b="1" dirty="0" smtClean="0"/>
              <a:t>Sin </a:t>
            </a:r>
            <a:r>
              <a:rPr lang="es-ES" altLang="en-US" sz="2400" b="1" dirty="0"/>
              <a:t>embargo, hablamos sabiduría entre los que han alcanzado madurez; pero una sabiduría no de este siglo, ni de los gobernantes de este siglo, que van desapareciendo,7  sino que hablamos sabiduría de Dios en misterio, la sabiduría oculta que, desde antes de los siglos, Dios predestinó para nuestra gloria.8  Esta sabiduría que ninguno de los gobernantes de este siglo ha entendido, porque si la hubieran entendido no habrían crucificado al Señor de gloria;9  sino como está escrito: </a:t>
            </a:r>
            <a:r>
              <a:rPr lang="es-ES" altLang="en-US" sz="2400" b="1" dirty="0" smtClean="0"/>
              <a:t/>
            </a:r>
            <a:br>
              <a:rPr lang="es-ES" altLang="en-US" sz="2400" b="1" dirty="0" smtClean="0"/>
            </a:br>
            <a:r>
              <a:rPr lang="es-ES" altLang="en-US" sz="2400" b="1" dirty="0" smtClean="0"/>
              <a:t>	«</a:t>
            </a:r>
            <a:r>
              <a:rPr lang="es-ES" altLang="en-US" sz="2400" b="1" u="sng" dirty="0"/>
              <a:t>COSAS QUE OJO NO VIO, NI OÍDO OYÓ, </a:t>
            </a:r>
            <a:br>
              <a:rPr lang="es-ES" altLang="en-US" sz="2400" b="1" u="sng" dirty="0"/>
            </a:br>
            <a:r>
              <a:rPr lang="es-ES" altLang="en-US" sz="2400" b="1" dirty="0"/>
              <a:t>	</a:t>
            </a:r>
            <a:r>
              <a:rPr lang="es-ES" altLang="en-US" sz="2400" b="1" u="sng" dirty="0" smtClean="0"/>
              <a:t>NI </a:t>
            </a:r>
            <a:r>
              <a:rPr lang="es-ES" altLang="en-US" sz="2400" b="1" u="sng" dirty="0"/>
              <a:t>HAN ENTRADO AL CORAZÓN DEL HOMBRE, </a:t>
            </a:r>
            <a:r>
              <a:rPr lang="es-ES" altLang="en-US" sz="2400" b="1" dirty="0" smtClean="0"/>
              <a:t>	</a:t>
            </a:r>
            <a:r>
              <a:rPr lang="es-ES" altLang="en-US" sz="2400" b="1" u="sng" dirty="0" smtClean="0"/>
              <a:t>Son </a:t>
            </a:r>
            <a:r>
              <a:rPr lang="es-ES" altLang="en-US" sz="2400" b="1" u="sng" dirty="0"/>
              <a:t>LAS COSAS QUE DIOS HA PREPARADO </a:t>
            </a:r>
            <a:r>
              <a:rPr lang="es-ES" altLang="en-US" sz="2400" b="1" dirty="0" smtClean="0"/>
              <a:t>	PARA </a:t>
            </a:r>
            <a:r>
              <a:rPr lang="es-ES" altLang="en-US" sz="2400" b="1" dirty="0"/>
              <a:t>LOS QUE LO AMAN</a:t>
            </a:r>
            <a:r>
              <a:rPr lang="es-ES" altLang="en-US" sz="2400" b="1" dirty="0" smtClean="0"/>
              <a:t>».</a:t>
            </a:r>
          </a:p>
          <a:p>
            <a:pPr marL="0" indent="0">
              <a:buNone/>
              <a:defRPr/>
            </a:pPr>
            <a:r>
              <a:rPr lang="es-ES" altLang="en-US" sz="2400" b="1" dirty="0" smtClean="0"/>
              <a:t>10  </a:t>
            </a:r>
            <a:r>
              <a:rPr lang="es-ES" altLang="en-US" sz="2400" b="1" dirty="0"/>
              <a:t>Pero </a:t>
            </a:r>
            <a:r>
              <a:rPr lang="es-ES" altLang="en-US" sz="2400" b="1" u="sng" dirty="0"/>
              <a:t>Dios nos las reveló </a:t>
            </a:r>
            <a:r>
              <a:rPr lang="es-ES" altLang="en-US" sz="2400" b="1" dirty="0"/>
              <a:t>por medio del Espíritu, porque el Espíritu todo lo escudriña, aun las profundidades de Dios.</a:t>
            </a:r>
            <a:endParaRPr lang="en-US" altLang="en-US" sz="2400" b="1" dirty="0"/>
          </a:p>
        </p:txBody>
      </p:sp>
      <p:sp>
        <p:nvSpPr>
          <p:cNvPr id="7475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475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B3C64E5-818C-40D2-97D6-716AC750F1EF}" type="slidenum">
              <a:rPr lang="en-US" altLang="en-US" sz="1400"/>
              <a:pPr algn="l" rtl="0">
                <a:spcBef>
                  <a:spcPct val="0"/>
                </a:spcBef>
                <a:buFontTx/>
                <a:buNone/>
              </a:pPr>
              <a:t>52</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3338" y="0"/>
            <a:ext cx="9177338" cy="685800"/>
          </a:xfrm>
        </p:spPr>
        <p:txBody>
          <a:bodyPr/>
          <a:lstStyle/>
          <a:p>
            <a:pPr rtl="0">
              <a:defRPr/>
            </a:pPr>
            <a:r>
              <a:rPr lang="en-US" altLang="en-US" sz="2400" dirty="0"/>
              <a:t>El hombre </a:t>
            </a:r>
            <a:r>
              <a:rPr lang="en-US" altLang="en-US" sz="2400" dirty="0" err="1"/>
              <a:t>puede</a:t>
            </a:r>
            <a:r>
              <a:rPr lang="en-US" altLang="en-US" sz="2400" dirty="0"/>
              <a:t> </a:t>
            </a:r>
            <a:r>
              <a:rPr lang="en-US" altLang="en-US" sz="2400" dirty="0" err="1"/>
              <a:t>rechazar</a:t>
            </a:r>
            <a:r>
              <a:rPr lang="en-US" altLang="en-US" sz="2400" dirty="0"/>
              <a:t> el </a:t>
            </a:r>
            <a:r>
              <a:rPr lang="en-US" altLang="en-US" sz="2400" dirty="0" err="1"/>
              <a:t>conocimiento</a:t>
            </a:r>
            <a:r>
              <a:rPr lang="en-US" altLang="en-US" sz="2400" dirty="0"/>
              <a:t> de Dios</a:t>
            </a:r>
          </a:p>
        </p:txBody>
      </p:sp>
      <p:sp>
        <p:nvSpPr>
          <p:cNvPr id="75780" name="Rectangle 3"/>
          <p:cNvSpPr>
            <a:spLocks noGrp="1" noChangeArrowheads="1"/>
          </p:cNvSpPr>
          <p:nvPr>
            <p:ph type="body" idx="1"/>
          </p:nvPr>
        </p:nvSpPr>
        <p:spPr>
          <a:xfrm>
            <a:off x="76200" y="768350"/>
            <a:ext cx="8991600" cy="5937250"/>
          </a:xfrm>
        </p:spPr>
        <p:txBody>
          <a:bodyPr>
            <a:normAutofit lnSpcReduction="10000"/>
          </a:bodyPr>
          <a:lstStyle/>
          <a:p>
            <a:pPr marL="0" indent="0">
              <a:spcBef>
                <a:spcPct val="0"/>
              </a:spcBef>
              <a:spcAft>
                <a:spcPts val="1800"/>
              </a:spcAft>
              <a:buNone/>
            </a:pPr>
            <a:r>
              <a:rPr lang="en-US" altLang="en-US" sz="2200" b="1" dirty="0" smtClean="0">
                <a:solidFill>
                  <a:schemeClr val="accent2"/>
                </a:solidFill>
              </a:rPr>
              <a:t>1 </a:t>
            </a:r>
            <a:r>
              <a:rPr lang="en-US" altLang="en-US" sz="2200" b="1" dirty="0" err="1" smtClean="0">
                <a:solidFill>
                  <a:schemeClr val="accent2"/>
                </a:solidFill>
              </a:rPr>
              <a:t>Corintios</a:t>
            </a:r>
            <a:r>
              <a:rPr lang="en-US" altLang="en-US" sz="2200" b="1" dirty="0" smtClean="0">
                <a:solidFill>
                  <a:schemeClr val="accent2"/>
                </a:solidFill>
              </a:rPr>
              <a:t> 3:18-20 </a:t>
            </a:r>
            <a:r>
              <a:rPr lang="en-US" altLang="en-US" sz="2200" b="1" smtClean="0"/>
              <a:t>- </a:t>
            </a:r>
            <a:r>
              <a:rPr lang="en-US" altLang="en-US" sz="2200" smtClean="0"/>
              <a:t>N</a:t>
            </a:r>
            <a:r>
              <a:rPr lang="es-ES" altLang="en-US" sz="2200" smtClean="0"/>
              <a:t>adie </a:t>
            </a:r>
            <a:r>
              <a:rPr lang="es-ES" altLang="en-US" sz="2200" dirty="0"/>
              <a:t>se engañe a sí mismo. Si alguien de ustedes se cree sabio según este mundo, </a:t>
            </a:r>
            <a:r>
              <a:rPr lang="es-ES" altLang="en-US" sz="2200" b="1" dirty="0"/>
              <a:t>hágase necio a fin de llegar a ser sabio. </a:t>
            </a:r>
            <a:r>
              <a:rPr lang="es-ES" altLang="en-US" sz="2200" dirty="0" smtClean="0"/>
              <a:t>19</a:t>
            </a:r>
            <a:r>
              <a:rPr lang="es-ES" altLang="en-US" sz="2200" dirty="0"/>
              <a:t>  Porque la sabiduría de este mundo es necedad ante Dios. Pues escrito está: «Él es EL QUE PRENDE A LOS SABIOS EN SU propia ASTUCIA</a:t>
            </a:r>
            <a:r>
              <a:rPr lang="es-ES" altLang="en-US" sz="2200" dirty="0" smtClean="0"/>
              <a:t>».</a:t>
            </a:r>
            <a:r>
              <a:rPr lang="es-ES" altLang="en-US" sz="2200" dirty="0"/>
              <a:t> </a:t>
            </a:r>
            <a:r>
              <a:rPr lang="es-ES" altLang="en-US" sz="2200" dirty="0" smtClean="0"/>
              <a:t>20</a:t>
            </a:r>
            <a:r>
              <a:rPr lang="es-ES" altLang="en-US" sz="2200" dirty="0"/>
              <a:t>  Y también: «EL SEÑOR CONOCE LOS RAZONAMIENTOS de los sabios, LOS CUALES SON INÚTILES». </a:t>
            </a:r>
            <a:endParaRPr lang="es-ES" altLang="en-US" sz="2200" dirty="0" smtClean="0"/>
          </a:p>
          <a:p>
            <a:pPr marL="0" indent="0">
              <a:spcBef>
                <a:spcPct val="0"/>
              </a:spcBef>
              <a:spcAft>
                <a:spcPts val="1800"/>
              </a:spcAft>
              <a:buNone/>
            </a:pPr>
            <a:r>
              <a:rPr lang="en-US" altLang="en-US" sz="2200" b="1" dirty="0" err="1" smtClean="0">
                <a:solidFill>
                  <a:schemeClr val="accent2"/>
                </a:solidFill>
              </a:rPr>
              <a:t>Romanos</a:t>
            </a:r>
            <a:r>
              <a:rPr lang="en-US" altLang="en-US" sz="2200" b="1" dirty="0" smtClean="0">
                <a:solidFill>
                  <a:schemeClr val="accent2"/>
                </a:solidFill>
              </a:rPr>
              <a:t> 1:24-25, 28</a:t>
            </a:r>
            <a:r>
              <a:rPr lang="en-US" altLang="en-US" sz="2200" b="1" dirty="0"/>
              <a:t> </a:t>
            </a:r>
            <a:r>
              <a:rPr lang="en-US" altLang="en-US" sz="2200" b="1" dirty="0" smtClean="0"/>
              <a:t>- </a:t>
            </a:r>
            <a:r>
              <a:rPr lang="es-ES" altLang="en-US" sz="2200" dirty="0" smtClean="0"/>
              <a:t>Por </a:t>
            </a:r>
            <a:r>
              <a:rPr lang="es-ES" altLang="en-US" sz="2200" dirty="0"/>
              <a:t>lo cual Dios los entregó a la </a:t>
            </a:r>
            <a:r>
              <a:rPr lang="es-ES" altLang="en-US" sz="2200" dirty="0">
                <a:solidFill>
                  <a:srgbClr val="FF0000"/>
                </a:solidFill>
              </a:rPr>
              <a:t>impureza </a:t>
            </a:r>
            <a:r>
              <a:rPr lang="es-ES" altLang="en-US" sz="2200" dirty="0"/>
              <a:t>en la lujuria de sus corazones, de modo que </a:t>
            </a:r>
            <a:r>
              <a:rPr lang="es-ES" altLang="en-US" sz="2200" dirty="0">
                <a:solidFill>
                  <a:srgbClr val="FF0000"/>
                </a:solidFill>
              </a:rPr>
              <a:t>deshonraron entre sí sus propios cuerpos</a:t>
            </a:r>
            <a:r>
              <a:rPr lang="es-ES" altLang="en-US" sz="2200" dirty="0"/>
              <a:t>. </a:t>
            </a:r>
            <a:r>
              <a:rPr lang="es-ES" altLang="en-US" sz="2200" dirty="0" smtClean="0"/>
              <a:t>Porque </a:t>
            </a:r>
            <a:r>
              <a:rPr lang="es-ES" altLang="en-US" sz="2200" dirty="0"/>
              <a:t>ellos </a:t>
            </a:r>
            <a:r>
              <a:rPr lang="es-ES" altLang="en-US" sz="2200" b="1" dirty="0"/>
              <a:t>cambiaron la verdad de Dios por la mentira</a:t>
            </a:r>
            <a:r>
              <a:rPr lang="es-ES" altLang="en-US" sz="2200" dirty="0"/>
              <a:t>, y adoraron y sirvieron a la criatura en lugar del Creador, quien es bendito por los siglos. </a:t>
            </a:r>
            <a:r>
              <a:rPr lang="es-ES" altLang="en-US" sz="2200" dirty="0" smtClean="0"/>
              <a:t>Amén…</a:t>
            </a:r>
            <a:r>
              <a:rPr lang="es-ES" altLang="en-US" sz="2200" dirty="0"/>
              <a:t> </a:t>
            </a:r>
          </a:p>
          <a:p>
            <a:pPr marL="0" indent="0">
              <a:spcBef>
                <a:spcPct val="0"/>
              </a:spcBef>
              <a:spcAft>
                <a:spcPts val="1800"/>
              </a:spcAft>
              <a:buNone/>
            </a:pPr>
            <a:r>
              <a:rPr lang="es-ES" altLang="en-US" sz="2200" dirty="0" smtClean="0"/>
              <a:t>28</a:t>
            </a:r>
            <a:r>
              <a:rPr lang="es-ES" altLang="en-US" sz="2200" dirty="0"/>
              <a:t>  Y así como ellos </a:t>
            </a:r>
            <a:r>
              <a:rPr lang="es-ES" altLang="en-US" sz="2200" b="1" dirty="0"/>
              <a:t>no tuvieron a bien reconocer a Dios</a:t>
            </a:r>
            <a:r>
              <a:rPr lang="es-ES" altLang="en-US" sz="2200" dirty="0"/>
              <a:t>, Dios los entregó a una </a:t>
            </a:r>
            <a:r>
              <a:rPr lang="es-ES" altLang="en-US" sz="2200" dirty="0">
                <a:solidFill>
                  <a:srgbClr val="FF0000"/>
                </a:solidFill>
              </a:rPr>
              <a:t>mente depravada, para que hicieran las cosas que no </a:t>
            </a:r>
            <a:r>
              <a:rPr lang="es-ES" altLang="en-US" sz="2200" dirty="0" smtClean="0">
                <a:solidFill>
                  <a:srgbClr val="FF0000"/>
                </a:solidFill>
              </a:rPr>
              <a:t>convienen</a:t>
            </a:r>
            <a:r>
              <a:rPr lang="es-ES" altLang="en-US" sz="2200" dirty="0" smtClean="0"/>
              <a:t>…</a:t>
            </a:r>
            <a:r>
              <a:rPr lang="es-ES" altLang="en-US" sz="2200" dirty="0"/>
              <a:t> </a:t>
            </a:r>
            <a:endParaRPr lang="en-US" altLang="en-US" sz="2200" dirty="0" smtClean="0"/>
          </a:p>
        </p:txBody>
      </p:sp>
      <p:sp>
        <p:nvSpPr>
          <p:cNvPr id="7578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578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F7A8F38-B7E5-45FE-B10C-B62AADEAAD9F}" type="slidenum">
              <a:rPr lang="en-US" altLang="en-US" sz="1400"/>
              <a:pPr algn="l" rtl="0">
                <a:spcBef>
                  <a:spcPct val="0"/>
                </a:spcBef>
                <a:buFontTx/>
                <a:buNone/>
              </a:pPr>
              <a:t>53</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rtl="0">
              <a:defRPr/>
            </a:pPr>
            <a:r>
              <a:rPr lang="en-US" altLang="en-US" dirty="0" err="1"/>
              <a:t>Proverbios</a:t>
            </a:r>
            <a:r>
              <a:rPr lang="en-US" altLang="en-US" dirty="0"/>
              <a:t> 20:12</a:t>
            </a:r>
          </a:p>
        </p:txBody>
      </p:sp>
      <p:sp>
        <p:nvSpPr>
          <p:cNvPr id="76804" name="Rectangle 3"/>
          <p:cNvSpPr>
            <a:spLocks noGrp="1" noChangeArrowheads="1"/>
          </p:cNvSpPr>
          <p:nvPr>
            <p:ph type="body" idx="1"/>
          </p:nvPr>
        </p:nvSpPr>
        <p:spPr>
          <a:xfrm>
            <a:off x="320675" y="1162050"/>
            <a:ext cx="8610600" cy="1460500"/>
          </a:xfrm>
        </p:spPr>
        <p:txBody>
          <a:bodyPr/>
          <a:lstStyle/>
          <a:p>
            <a:pPr>
              <a:buNone/>
            </a:pPr>
            <a:r>
              <a:rPr lang="es-ES" altLang="en-US" sz="3200" b="1" dirty="0"/>
              <a:t>El oído que oye y el ojo que ve, Ambos los ha hecho el SEÑOR. </a:t>
            </a:r>
            <a:endParaRPr lang="en-US" altLang="en-US" sz="3200" b="1" dirty="0" smtClean="0"/>
          </a:p>
        </p:txBody>
      </p:sp>
      <p:sp>
        <p:nvSpPr>
          <p:cNvPr id="7680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680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08FF03A-4760-4148-A4AF-BEA005966217}" type="slidenum">
              <a:rPr lang="en-US" altLang="en-US" sz="1400"/>
              <a:pPr algn="l" rtl="0">
                <a:spcBef>
                  <a:spcPct val="0"/>
                </a:spcBef>
                <a:buFontTx/>
                <a:buNone/>
              </a:pPr>
              <a:t>54</a:t>
            </a:fld>
            <a:endParaRPr lang="en-US" altLang="en-US" sz="1400"/>
          </a:p>
        </p:txBody>
      </p:sp>
      <p:sp>
        <p:nvSpPr>
          <p:cNvPr id="12"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pic>
        <p:nvPicPr>
          <p:cNvPr id="13" name="Picture 12"/>
          <p:cNvPicPr>
            <a:picLocks noChangeAspect="1"/>
          </p:cNvPicPr>
          <p:nvPr/>
        </p:nvPicPr>
        <p:blipFill>
          <a:blip r:embed="rId3"/>
          <a:stretch>
            <a:fillRect/>
          </a:stretch>
        </p:blipFill>
        <p:spPr>
          <a:xfrm>
            <a:off x="2120262" y="2882660"/>
            <a:ext cx="4572638" cy="3429479"/>
          </a:xfrm>
          <a:prstGeom prst="rect">
            <a:avLst/>
          </a:prstGeom>
        </p:spPr>
      </p:pic>
      <p:sp>
        <p:nvSpPr>
          <p:cNvPr id="15" name="Rounded Rectangular Callout 14"/>
          <p:cNvSpPr>
            <a:spLocks noChangeArrowheads="1"/>
          </p:cNvSpPr>
          <p:nvPr/>
        </p:nvSpPr>
        <p:spPr bwMode="auto">
          <a:xfrm>
            <a:off x="6527162" y="2541429"/>
            <a:ext cx="1905000" cy="896144"/>
          </a:xfrm>
          <a:prstGeom prst="wedgeRoundRectCallout">
            <a:avLst>
              <a:gd name="adj1" fmla="val -140333"/>
              <a:gd name="adj2" fmla="val 12153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Precedencia</a:t>
            </a:r>
            <a:r>
              <a:rPr lang="en-US" altLang="en-US" sz="1600" dirty="0"/>
              <a:t> </a:t>
            </a:r>
            <a:r>
              <a:rPr lang="en-US" altLang="en-US" sz="1600" dirty="0" err="1"/>
              <a:t>sobre</a:t>
            </a:r>
            <a:r>
              <a:rPr lang="en-US" altLang="en-US" sz="1600" dirty="0"/>
              <a:t> </a:t>
            </a:r>
            <a:r>
              <a:rPr lang="en-US" altLang="en-US" sz="1600" dirty="0" err="1"/>
              <a:t>todas</a:t>
            </a:r>
            <a:r>
              <a:rPr lang="en-US" altLang="en-US" sz="1600" dirty="0"/>
              <a:t> las </a:t>
            </a:r>
            <a:r>
              <a:rPr lang="en-US" altLang="en-US" sz="1600" dirty="0" err="1"/>
              <a:t>demás</a:t>
            </a:r>
            <a:r>
              <a:rPr lang="en-US" altLang="en-US" sz="1600" dirty="0"/>
              <a:t> </a:t>
            </a:r>
            <a:r>
              <a:rPr lang="en-US" altLang="en-US" sz="1600" dirty="0" err="1"/>
              <a:t>fuentes</a:t>
            </a:r>
            <a:endParaRPr lang="en-US" altLang="en-US" sz="1600" dirty="0"/>
          </a:p>
        </p:txBody>
      </p:sp>
      <p:sp>
        <p:nvSpPr>
          <p:cNvPr id="16" name="Rounded Rectangular Callout 15"/>
          <p:cNvSpPr>
            <a:spLocks noChangeArrowheads="1"/>
          </p:cNvSpPr>
          <p:nvPr/>
        </p:nvSpPr>
        <p:spPr bwMode="auto">
          <a:xfrm>
            <a:off x="381000" y="2727085"/>
            <a:ext cx="2133600" cy="835025"/>
          </a:xfrm>
          <a:prstGeom prst="wedgeRoundRectCallout">
            <a:avLst>
              <a:gd name="adj1" fmla="val 74560"/>
              <a:gd name="adj2" fmla="val 144227"/>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err="1"/>
              <a:t>Filtro</a:t>
            </a:r>
            <a:r>
              <a:rPr lang="en-US" altLang="en-US" sz="1600" dirty="0"/>
              <a:t> para </a:t>
            </a:r>
            <a:r>
              <a:rPr lang="en-US" altLang="en-US" sz="1600" dirty="0" err="1"/>
              <a:t>aceptar</a:t>
            </a:r>
            <a:r>
              <a:rPr lang="en-US" altLang="en-US" sz="1600" dirty="0"/>
              <a:t> la </a:t>
            </a:r>
            <a:r>
              <a:rPr lang="en-US" altLang="en-US" sz="1600" dirty="0" err="1"/>
              <a:t>sabiduría</a:t>
            </a:r>
            <a:r>
              <a:rPr lang="en-US" altLang="en-US" sz="1600" dirty="0"/>
              <a:t> del hombre.</a:t>
            </a:r>
          </a:p>
        </p:txBody>
      </p:sp>
      <p:sp>
        <p:nvSpPr>
          <p:cNvPr id="17" name="Rounded Rectangular Callout 16"/>
          <p:cNvSpPr>
            <a:spLocks noChangeArrowheads="1"/>
          </p:cNvSpPr>
          <p:nvPr/>
        </p:nvSpPr>
        <p:spPr bwMode="auto">
          <a:xfrm>
            <a:off x="6692900" y="4407139"/>
            <a:ext cx="2320925" cy="1163638"/>
          </a:xfrm>
          <a:prstGeom prst="wedgeRoundRectCallout">
            <a:avLst>
              <a:gd name="adj1" fmla="val -123894"/>
              <a:gd name="adj2" fmla="val 23255"/>
              <a:gd name="adj3" fmla="val 16667"/>
            </a:avLst>
          </a:prstGeom>
          <a:solidFill>
            <a:srgbClr val="FFFF00"/>
          </a:solidFill>
          <a:ln w="9525" algn="ctr">
            <a:solidFill>
              <a:schemeClr val="tx1"/>
            </a:solidFill>
            <a:round/>
            <a:headEnd/>
            <a:tailEnd/>
          </a:ln>
        </p:spPr>
        <p:txBody>
          <a:bodyPr lIns="0" rIns="0"/>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dirty="0"/>
              <a:t>La </a:t>
            </a:r>
            <a:r>
              <a:rPr lang="en-US" altLang="en-US" sz="1600" dirty="0" err="1"/>
              <a:t>razón</a:t>
            </a:r>
            <a:r>
              <a:rPr lang="en-US" altLang="en-US" sz="1600" dirty="0"/>
              <a:t> para </a:t>
            </a:r>
            <a:r>
              <a:rPr lang="en-US" altLang="en-US" sz="1600" dirty="0" err="1"/>
              <a:t>esperar</a:t>
            </a:r>
            <a:r>
              <a:rPr lang="en-US" altLang="en-US" sz="1600" dirty="0"/>
              <a:t> </a:t>
            </a:r>
            <a:r>
              <a:rPr lang="en-US" altLang="en-US" sz="1600" dirty="0" err="1"/>
              <a:t>orden</a:t>
            </a:r>
            <a:r>
              <a:rPr lang="en-US" altLang="en-US" sz="1600" dirty="0"/>
              <a:t> y un </a:t>
            </a:r>
            <a:r>
              <a:rPr lang="en-US" altLang="en-US" sz="1600" dirty="0" err="1"/>
              <a:t>conjunto</a:t>
            </a:r>
            <a:r>
              <a:rPr lang="en-US" altLang="en-US" sz="1600" dirty="0"/>
              <a:t> global de </a:t>
            </a:r>
            <a:r>
              <a:rPr lang="en-US" altLang="en-US" sz="1600" dirty="0" err="1"/>
              <a:t>valores</a:t>
            </a: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Sal 106:6-9</a:t>
            </a:r>
          </a:p>
        </p:txBody>
      </p:sp>
      <p:sp>
        <p:nvSpPr>
          <p:cNvPr id="3" name="Content Placeholder 2"/>
          <p:cNvSpPr>
            <a:spLocks noGrp="1"/>
          </p:cNvSpPr>
          <p:nvPr>
            <p:ph idx="1"/>
          </p:nvPr>
        </p:nvSpPr>
        <p:spPr>
          <a:xfrm>
            <a:off x="112713" y="866775"/>
            <a:ext cx="8918575" cy="5197475"/>
          </a:xfrm>
        </p:spPr>
        <p:txBody>
          <a:bodyPr>
            <a:normAutofit fontScale="85000" lnSpcReduction="20000"/>
          </a:bodyPr>
          <a:lstStyle/>
          <a:p>
            <a:pPr marL="227013" indent="-227013">
              <a:lnSpc>
                <a:spcPct val="120000"/>
              </a:lnSpc>
              <a:spcBef>
                <a:spcPts val="0"/>
              </a:spcBef>
              <a:spcAft>
                <a:spcPts val="1200"/>
              </a:spcAft>
              <a:buNone/>
              <a:defRPr/>
            </a:pPr>
            <a:r>
              <a:rPr lang="en-US" smtClean="0"/>
              <a:t>6 </a:t>
            </a:r>
            <a:r>
              <a:rPr lang="es-ES" smtClean="0"/>
              <a:t>Nosotros </a:t>
            </a:r>
            <a:r>
              <a:rPr lang="es-ES"/>
              <a:t>hemos pecado como nuestros padres, </a:t>
            </a:r>
            <a:r>
              <a:rPr lang="es-ES" smtClean="0"/>
              <a:t/>
            </a:r>
            <a:br>
              <a:rPr lang="es-ES" smtClean="0"/>
            </a:br>
            <a:r>
              <a:rPr lang="es-ES" smtClean="0"/>
              <a:t>Hemos </a:t>
            </a:r>
            <a:r>
              <a:rPr lang="es-ES"/>
              <a:t>hecho iniquidad, nos hemos conducido impíamente. </a:t>
            </a:r>
          </a:p>
          <a:p>
            <a:pPr marL="227013" indent="-227013">
              <a:lnSpc>
                <a:spcPct val="120000"/>
              </a:lnSpc>
              <a:spcBef>
                <a:spcPts val="0"/>
              </a:spcBef>
              <a:spcAft>
                <a:spcPts val="1200"/>
              </a:spcAft>
              <a:buNone/>
              <a:defRPr/>
            </a:pPr>
            <a:r>
              <a:rPr lang="es-ES" dirty="0" smtClean="0"/>
              <a:t>7</a:t>
            </a:r>
            <a:r>
              <a:rPr lang="es-ES" dirty="0"/>
              <a:t>  Nuestros padres en Egipto no entendieron Tus maravillas; </a:t>
            </a:r>
            <a:r>
              <a:rPr lang="es-ES" dirty="0" smtClean="0"/>
              <a:t/>
            </a:r>
            <a:br>
              <a:rPr lang="es-ES" dirty="0" smtClean="0"/>
            </a:br>
            <a:r>
              <a:rPr lang="es-ES" dirty="0" smtClean="0"/>
              <a:t>No </a:t>
            </a:r>
            <a:r>
              <a:rPr lang="es-ES" dirty="0"/>
              <a:t>se acordaron de Tu infinito amor, </a:t>
            </a:r>
            <a:r>
              <a:rPr lang="es-ES" dirty="0" smtClean="0"/>
              <a:t/>
            </a:r>
            <a:br>
              <a:rPr lang="es-ES" dirty="0" smtClean="0"/>
            </a:br>
            <a:r>
              <a:rPr lang="es-ES" dirty="0" smtClean="0"/>
              <a:t>Sino </a:t>
            </a:r>
            <a:r>
              <a:rPr lang="es-ES" dirty="0"/>
              <a:t>que se rebelaron junto al mar, en el Mar Rojo. </a:t>
            </a:r>
          </a:p>
          <a:p>
            <a:pPr marL="227013" indent="-227013">
              <a:lnSpc>
                <a:spcPct val="120000"/>
              </a:lnSpc>
              <a:spcBef>
                <a:spcPts val="0"/>
              </a:spcBef>
              <a:spcAft>
                <a:spcPts val="1200"/>
              </a:spcAft>
              <a:buNone/>
              <a:defRPr/>
            </a:pPr>
            <a:r>
              <a:rPr lang="es-ES" dirty="0" smtClean="0"/>
              <a:t>8</a:t>
            </a:r>
            <a:r>
              <a:rPr lang="es-ES" dirty="0"/>
              <a:t>  No obstante, los salvó por amor de Su nombre, </a:t>
            </a:r>
            <a:r>
              <a:rPr lang="es-ES" dirty="0" smtClean="0"/>
              <a:t/>
            </a:r>
            <a:br>
              <a:rPr lang="es-ES" dirty="0" smtClean="0"/>
            </a:br>
            <a:r>
              <a:rPr lang="es-ES" dirty="0" smtClean="0"/>
              <a:t>Para </a:t>
            </a:r>
            <a:r>
              <a:rPr lang="es-ES" dirty="0"/>
              <a:t>manifestar Su poder. </a:t>
            </a:r>
          </a:p>
          <a:p>
            <a:pPr marL="227013" indent="-227013">
              <a:lnSpc>
                <a:spcPct val="120000"/>
              </a:lnSpc>
              <a:spcBef>
                <a:spcPts val="0"/>
              </a:spcBef>
              <a:spcAft>
                <a:spcPts val="1200"/>
              </a:spcAft>
              <a:buNone/>
              <a:defRPr/>
            </a:pPr>
            <a:r>
              <a:rPr lang="es-ES" dirty="0" smtClean="0"/>
              <a:t>9</a:t>
            </a:r>
            <a:r>
              <a:rPr lang="es-ES" dirty="0"/>
              <a:t>  Reprendió al Mar Rojo, y se secó; </a:t>
            </a:r>
            <a:r>
              <a:rPr lang="es-ES" dirty="0" smtClean="0"/>
              <a:t/>
            </a:r>
            <a:br>
              <a:rPr lang="es-ES" dirty="0" smtClean="0"/>
            </a:br>
            <a:r>
              <a:rPr lang="es-ES" dirty="0" smtClean="0"/>
              <a:t>Y </a:t>
            </a:r>
            <a:r>
              <a:rPr lang="es-ES" dirty="0"/>
              <a:t>los condujo por las profundidades, como por un desierto. </a:t>
            </a:r>
            <a:endParaRPr lang="en-US" dirty="0"/>
          </a:p>
        </p:txBody>
      </p:sp>
      <p:sp>
        <p:nvSpPr>
          <p:cNvPr id="77829"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AE60FB7-7CA8-491E-AECD-F356A5D2634E}" type="slidenum">
              <a:rPr lang="en-US" altLang="en-US" sz="1400"/>
              <a:pPr algn="l" rtl="0">
                <a:spcBef>
                  <a:spcPct val="0"/>
                </a:spcBef>
                <a:buFontTx/>
                <a:buNone/>
              </a:pPr>
              <a:t>55</a:t>
            </a:fld>
            <a:endParaRPr lang="en-US" altLang="en-US" sz="1400"/>
          </a:p>
        </p:txBody>
      </p:sp>
      <p:sp>
        <p:nvSpPr>
          <p:cNvPr id="77830"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75" y="152400"/>
            <a:ext cx="9144000" cy="381000"/>
          </a:xfrm>
        </p:spPr>
        <p:txBody>
          <a:bodyPr/>
          <a:lstStyle/>
          <a:p>
            <a:pPr rtl="0">
              <a:defRPr/>
            </a:pPr>
            <a:r>
              <a:rPr lang="en-US" altLang="en-US" sz="2800" dirty="0"/>
              <a:t>Sermón de Pablo </a:t>
            </a:r>
            <a:r>
              <a:rPr lang="en-US" altLang="en-US" sz="2800" dirty="0" err="1"/>
              <a:t>en</a:t>
            </a:r>
            <a:r>
              <a:rPr lang="en-US" altLang="en-US" sz="2800" dirty="0"/>
              <a:t> </a:t>
            </a:r>
            <a:r>
              <a:rPr lang="en-US" altLang="en-US" sz="2800" dirty="0" smtClean="0"/>
              <a:t>Atenas </a:t>
            </a:r>
            <a:r>
              <a:rPr lang="en-US" altLang="en-US" sz="2800" b="0" dirty="0" smtClean="0"/>
              <a:t>(</a:t>
            </a:r>
            <a:r>
              <a:rPr lang="en-US" altLang="en-US" sz="2800" b="0" dirty="0"/>
              <a:t>Hechos 17)</a:t>
            </a:r>
          </a:p>
        </p:txBody>
      </p:sp>
      <p:sp>
        <p:nvSpPr>
          <p:cNvPr id="44036" name="Rectangle 3"/>
          <p:cNvSpPr>
            <a:spLocks noGrp="1" noChangeArrowheads="1"/>
          </p:cNvSpPr>
          <p:nvPr>
            <p:ph type="body" idx="1"/>
          </p:nvPr>
        </p:nvSpPr>
        <p:spPr>
          <a:xfrm>
            <a:off x="98425" y="609600"/>
            <a:ext cx="8991600" cy="6172200"/>
          </a:xfrm>
        </p:spPr>
        <p:txBody>
          <a:bodyPr>
            <a:normAutofit/>
          </a:bodyPr>
          <a:lstStyle/>
          <a:p>
            <a:pPr marL="0" indent="0">
              <a:buNone/>
            </a:pPr>
            <a:r>
              <a:rPr lang="es-ES" sz="1750" dirty="0" smtClean="0"/>
              <a:t>»</a:t>
            </a:r>
            <a:r>
              <a:rPr lang="es-ES" sz="1750" dirty="0"/>
              <a:t>El Dios que hizo el mundo y todo lo que en él hay, puesto que es Señor del cielo y de la tierra, no mora en templos hechos por manos de hombres, 25  ni es servido por manos humanas, como si necesitara de algo, puesto que Él da a todos vida y aliento y todas las cosas. 26  De uno solo, Dios hizo todas las naciones del mundo para que habitaran sobre toda la superficie de la tierra, habiendo determinado sus tiempos y las fronteras de los lugares donde viven, 27  para que buscaran a Dios, y de alguna manera, palpando, lo hallen, aunque Él no está lejos de ninguno de nosotros. 28  Porque en Él vivimos, nos movemos y existimos, así como algunos de los poetas de ustedes han dicho: “Porque también nosotros somos linaje Suyo”. </a:t>
            </a:r>
            <a:endParaRPr lang="es-ES" sz="1750" dirty="0" smtClean="0"/>
          </a:p>
          <a:p>
            <a:pPr marL="0" indent="0">
              <a:buNone/>
            </a:pPr>
            <a:r>
              <a:rPr lang="es-ES" sz="1750" dirty="0" smtClean="0"/>
              <a:t>29 </a:t>
            </a:r>
            <a:r>
              <a:rPr lang="es-ES" sz="1750" dirty="0"/>
              <a:t>»Siendo, pues, linaje de Dios, no debemos pensar que la Naturaleza Divina sea semejante a oro, plata o piedra, esculpidos por el arte y el pensamiento humano. </a:t>
            </a:r>
          </a:p>
          <a:p>
            <a:pPr marL="0" indent="0">
              <a:buNone/>
            </a:pPr>
            <a:r>
              <a:rPr lang="es-ES" sz="1750" dirty="0" smtClean="0"/>
              <a:t> </a:t>
            </a:r>
            <a:endParaRPr lang="es-ES" sz="1750" dirty="0"/>
          </a:p>
        </p:txBody>
      </p:sp>
      <p:sp>
        <p:nvSpPr>
          <p:cNvPr id="440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51B9F6-BE51-4F50-9E7D-D58F852BF0A2}" type="slidenum">
              <a:rPr lang="en-US" altLang="en-US" sz="1400"/>
              <a:pPr algn="l" rtl="0">
                <a:spcBef>
                  <a:spcPct val="0"/>
                </a:spcBef>
                <a:buFontTx/>
                <a:buNone/>
              </a:pPr>
              <a:t>56</a:t>
            </a:fld>
            <a:endParaRPr lang="en-US" altLang="en-US" sz="1400"/>
          </a:p>
        </p:txBody>
      </p:sp>
      <p:sp>
        <p:nvSpPr>
          <p:cNvPr id="2" name="TextBox 1"/>
          <p:cNvSpPr txBox="1"/>
          <p:nvPr/>
        </p:nvSpPr>
        <p:spPr>
          <a:xfrm>
            <a:off x="5255759" y="4161522"/>
            <a:ext cx="3848100" cy="230832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p>
            <a:pPr marL="171450" indent="-171450" algn="l" rtl="0">
              <a:buFont typeface="Arial" panose="020B0604020202020204" pitchFamily="34" charset="0"/>
              <a:buChar char="•"/>
              <a:defRPr/>
            </a:pPr>
            <a:r>
              <a:rPr lang="en-US" sz="1800" dirty="0"/>
              <a:t>Dios personal e infinito</a:t>
            </a:r>
          </a:p>
          <a:p>
            <a:pPr marL="171450" indent="-171450" algn="l" rtl="0">
              <a:buFont typeface="Arial" panose="020B0604020202020204" pitchFamily="34" charset="0"/>
              <a:buChar char="•"/>
              <a:defRPr/>
            </a:pPr>
            <a:r>
              <a:rPr lang="en-US" sz="1800" dirty="0"/>
              <a:t>Hombre espiritual (responsable)</a:t>
            </a:r>
          </a:p>
          <a:p>
            <a:pPr marL="171450" indent="-171450" algn="l" rtl="0">
              <a:buFont typeface="Arial" panose="020B0604020202020204" pitchFamily="34" charset="0"/>
              <a:buChar char="•"/>
              <a:defRPr/>
            </a:pPr>
            <a:r>
              <a:rPr lang="en-US" sz="1800" dirty="0" err="1"/>
              <a:t>M</a:t>
            </a:r>
            <a:r>
              <a:rPr lang="en-US" sz="1800" dirty="0" err="1" smtClean="0"/>
              <a:t>undo</a:t>
            </a:r>
            <a:r>
              <a:rPr lang="en-US" sz="1800" dirty="0" smtClean="0"/>
              <a:t> </a:t>
            </a:r>
            <a:r>
              <a:rPr lang="en-US" sz="1800" dirty="0"/>
              <a:t>caído</a:t>
            </a:r>
          </a:p>
          <a:p>
            <a:pPr marL="171450" indent="-171450" algn="l" rtl="0">
              <a:buFont typeface="Arial" panose="020B0604020202020204" pitchFamily="34" charset="0"/>
              <a:buChar char="•"/>
              <a:defRPr/>
            </a:pPr>
            <a:r>
              <a:rPr lang="en-US" sz="1800" dirty="0" err="1"/>
              <a:t>Revelación</a:t>
            </a:r>
            <a:r>
              <a:rPr lang="en-US" sz="1800" dirty="0"/>
              <a:t> </a:t>
            </a:r>
            <a:r>
              <a:rPr lang="en-US" sz="1800" dirty="0" err="1" smtClean="0"/>
              <a:t>proposicional</a:t>
            </a:r>
            <a:endParaRPr lang="en-US" sz="1800" dirty="0"/>
          </a:p>
          <a:p>
            <a:pPr marL="171450" indent="-171450" algn="l" rtl="0">
              <a:buFont typeface="Arial" panose="020B0604020202020204" pitchFamily="34" charset="0"/>
              <a:buChar char="•"/>
              <a:defRPr/>
            </a:pPr>
            <a:r>
              <a:rPr lang="en-US" sz="1800" dirty="0"/>
              <a:t>Obra redentora de Cristo</a:t>
            </a:r>
          </a:p>
          <a:p>
            <a:pPr marL="171450" indent="-171450" algn="l" rtl="0">
              <a:buFont typeface="Arial" panose="020B0604020202020204" pitchFamily="34" charset="0"/>
              <a:buChar char="•"/>
              <a:defRPr/>
            </a:pPr>
            <a:r>
              <a:rPr lang="en-US" sz="1800" dirty="0"/>
              <a:t>Universo Temporal</a:t>
            </a:r>
            <a:br>
              <a:rPr lang="en-US" sz="1800" dirty="0"/>
            </a:br>
            <a:r>
              <a:rPr lang="en-US" sz="1800" dirty="0"/>
              <a:t>(con </a:t>
            </a:r>
            <a:r>
              <a:rPr lang="en-US" sz="1800" dirty="0" err="1" smtClean="0"/>
              <a:t>juicio</a:t>
            </a:r>
            <a:r>
              <a:rPr lang="en-US" sz="1800" dirty="0" smtClean="0"/>
              <a:t>)</a:t>
            </a:r>
            <a:endParaRPr lang="en-US" sz="1800" dirty="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3" name="TextBox 2"/>
          <p:cNvSpPr txBox="1"/>
          <p:nvPr/>
        </p:nvSpPr>
        <p:spPr>
          <a:xfrm>
            <a:off x="98425" y="4161522"/>
            <a:ext cx="5115832" cy="2785378"/>
          </a:xfrm>
          <a:prstGeom prst="rect">
            <a:avLst/>
          </a:prstGeom>
          <a:noFill/>
        </p:spPr>
        <p:txBody>
          <a:bodyPr wrap="square" rtlCol="0">
            <a:spAutoFit/>
          </a:bodyPr>
          <a:lstStyle/>
          <a:p>
            <a:r>
              <a:rPr lang="es-ES" sz="1750" dirty="0"/>
              <a:t>30 »Por tanto, habiendo pasado por alto los tiempos de ignorancia, Dios declara ahora a todos los hombres, en todas partes, que se arrepientan. 31  Porque Él ha establecido un día en el cual juzgará al mundo en justicia, por medio de un Hombre a quien Él ha designado, habiendo presentado pruebas a todos los hombres cuando lo resucitó de entre los muertos».</a:t>
            </a:r>
          </a:p>
          <a:p>
            <a:endParaRPr lang="en-US" sz="1750" dirty="0"/>
          </a:p>
        </p:txBody>
      </p:sp>
    </p:spTree>
    <p:extLst>
      <p:ext uri="{BB962C8B-B14F-4D97-AF65-F5344CB8AC3E}">
        <p14:creationId xmlns:p14="http://schemas.microsoft.com/office/powerpoint/2010/main" val="2199520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rtl="0">
              <a:defRPr/>
            </a:pPr>
            <a:r>
              <a:rPr lang="en-US" altLang="en-US" dirty="0" err="1"/>
              <a:t>Proverbios</a:t>
            </a:r>
            <a:r>
              <a:rPr lang="en-US" altLang="en-US" dirty="0"/>
              <a:t> 30:1-6</a:t>
            </a:r>
          </a:p>
        </p:txBody>
      </p:sp>
      <p:sp>
        <p:nvSpPr>
          <p:cNvPr id="36868" name="Rectangle 3"/>
          <p:cNvSpPr>
            <a:spLocks noGrp="1" noChangeArrowheads="1"/>
          </p:cNvSpPr>
          <p:nvPr>
            <p:ph type="body" idx="1"/>
          </p:nvPr>
        </p:nvSpPr>
        <p:spPr>
          <a:xfrm>
            <a:off x="76200" y="533400"/>
            <a:ext cx="9067800" cy="6019800"/>
          </a:xfrm>
        </p:spPr>
        <p:txBody>
          <a:bodyPr>
            <a:normAutofit lnSpcReduction="10000"/>
          </a:bodyPr>
          <a:lstStyle/>
          <a:p>
            <a:pPr marL="457200" indent="-457200">
              <a:buAutoNum type="arabicPlain"/>
              <a:defRPr/>
            </a:pPr>
            <a:r>
              <a:rPr lang="es-ES" altLang="en-US" sz="2400" b="1" dirty="0" smtClean="0"/>
              <a:t>Palabras </a:t>
            </a:r>
            <a:r>
              <a:rPr lang="es-ES" altLang="en-US" sz="2400" b="1" dirty="0"/>
              <a:t>de Agur, hijo de Jaqué: el oráculo. </a:t>
            </a:r>
            <a:r>
              <a:rPr lang="es-ES" altLang="en-US" sz="2400" b="1" dirty="0" smtClean="0"/>
              <a:t/>
            </a:r>
            <a:br>
              <a:rPr lang="es-ES" altLang="en-US" sz="2400" b="1" dirty="0" smtClean="0"/>
            </a:br>
            <a:r>
              <a:rPr lang="es-ES" altLang="en-US" sz="2400" b="1" dirty="0" smtClean="0"/>
              <a:t>Declaración </a:t>
            </a:r>
            <a:r>
              <a:rPr lang="es-ES" altLang="en-US" sz="2400" b="1" dirty="0"/>
              <a:t>del hombre a </a:t>
            </a:r>
            <a:r>
              <a:rPr lang="es-ES" altLang="en-US" sz="2400" b="1" dirty="0" err="1"/>
              <a:t>Itiel</a:t>
            </a:r>
            <a:r>
              <a:rPr lang="es-ES" altLang="en-US" sz="2400" b="1" dirty="0"/>
              <a:t>, a </a:t>
            </a:r>
            <a:r>
              <a:rPr lang="es-ES" altLang="en-US" sz="2400" b="1" dirty="0" err="1"/>
              <a:t>Itiel</a:t>
            </a:r>
            <a:r>
              <a:rPr lang="es-ES" altLang="en-US" sz="2400" b="1" dirty="0"/>
              <a:t> y a </a:t>
            </a:r>
            <a:r>
              <a:rPr lang="es-ES" altLang="en-US" sz="2400" b="1" dirty="0" err="1"/>
              <a:t>Ucal</a:t>
            </a:r>
            <a:r>
              <a:rPr lang="es-ES" altLang="en-US" sz="2400" b="1" dirty="0" smtClean="0"/>
              <a:t>.</a:t>
            </a:r>
          </a:p>
          <a:p>
            <a:pPr marL="457200" indent="-457200">
              <a:buAutoNum type="arabicPlain"/>
              <a:defRPr/>
            </a:pPr>
            <a:r>
              <a:rPr lang="es-ES" altLang="en-US" sz="2400" b="1" dirty="0" smtClean="0"/>
              <a:t>Ciertamente </a:t>
            </a:r>
            <a:r>
              <a:rPr lang="es-ES" altLang="en-US" sz="2400" b="1" dirty="0"/>
              <a:t>soy el más torpe de los hombres, Y no tengo inteligencia humana.3  Y no he aprendido sabiduría, Ni tengo conocimiento del Santo</a:t>
            </a:r>
            <a:r>
              <a:rPr lang="es-ES" altLang="en-US" sz="2400" b="1" dirty="0" smtClean="0"/>
              <a:t>.</a:t>
            </a:r>
          </a:p>
          <a:p>
            <a:pPr marL="457200" indent="-457200">
              <a:buAutoNum type="arabicPlain" startAt="4"/>
              <a:defRPr/>
            </a:pPr>
            <a:r>
              <a:rPr lang="es-ES" altLang="en-US" sz="2400" b="1" dirty="0" smtClean="0"/>
              <a:t>¿</a:t>
            </a:r>
            <a:r>
              <a:rPr lang="es-ES" altLang="en-US" sz="2400" b="1" dirty="0"/>
              <a:t>Quién subió al cielo y descendió? ¿Quién recogió los vientos en Sus puños? ¿Quién envolvió las aguas en Su manto? ¿Quién estableció todos los confines de la tierra? ¿Cuál es Su nombre o el nombre de Su hijo? Ciertamente tú lo sabes</a:t>
            </a:r>
            <a:r>
              <a:rPr lang="es-ES" altLang="en-US" sz="2400" b="1" dirty="0" smtClean="0"/>
              <a:t>.</a:t>
            </a:r>
          </a:p>
          <a:p>
            <a:pPr marL="457200" indent="-457200">
              <a:buAutoNum type="arabicPlain" startAt="4"/>
              <a:defRPr/>
            </a:pPr>
            <a:r>
              <a:rPr lang="es-ES" altLang="en-US" sz="2400" b="1" dirty="0" smtClean="0"/>
              <a:t>Probada </a:t>
            </a:r>
            <a:r>
              <a:rPr lang="es-ES" altLang="en-US" sz="2400" b="1" dirty="0"/>
              <a:t>es toda palabra de Dios; Él es escudo para los que en Él se refugian</a:t>
            </a:r>
            <a:r>
              <a:rPr lang="es-ES" altLang="en-US" sz="2400" b="1" dirty="0" smtClean="0"/>
              <a:t>.</a:t>
            </a:r>
          </a:p>
          <a:p>
            <a:pPr marL="457200" indent="-457200">
              <a:buAutoNum type="arabicPlain" startAt="4"/>
              <a:defRPr/>
            </a:pPr>
            <a:r>
              <a:rPr lang="es-ES" altLang="en-US" sz="2400" b="1" dirty="0" smtClean="0">
                <a:solidFill>
                  <a:schemeClr val="accent2"/>
                </a:solidFill>
              </a:rPr>
              <a:t>No </a:t>
            </a:r>
            <a:r>
              <a:rPr lang="es-ES" altLang="en-US" sz="2400" b="1" dirty="0">
                <a:solidFill>
                  <a:schemeClr val="accent2"/>
                </a:solidFill>
              </a:rPr>
              <a:t>añadas a Sus palabras, No sea que Él te reprenda y seas hallado mentiroso.</a:t>
            </a:r>
            <a:endParaRPr lang="en-US" altLang="en-US" sz="2400" b="1" dirty="0">
              <a:solidFill>
                <a:schemeClr val="accent2"/>
              </a:solidFill>
            </a:endParaRPr>
          </a:p>
        </p:txBody>
      </p:sp>
      <p:sp>
        <p:nvSpPr>
          <p:cNvPr id="7987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987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B03A0C6-B713-463B-8BFF-C6AF84EA31D8}" type="slidenum">
              <a:rPr lang="en-US" altLang="en-US" sz="1400"/>
              <a:pPr algn="l" rtl="0">
                <a:spcBef>
                  <a:spcPct val="0"/>
                </a:spcBef>
                <a:buFontTx/>
                <a:buNone/>
              </a:pPr>
              <a:t>57</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Straight Connector 7"/>
          <p:cNvCxnSpPr>
            <a:cxnSpLocks noChangeShapeType="1"/>
          </p:cNvCxnSpPr>
          <p:nvPr/>
        </p:nvCxnSpPr>
        <p:spPr bwMode="auto">
          <a:xfrm>
            <a:off x="228600" y="3246438"/>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5" name="Straight Connector 20"/>
          <p:cNvCxnSpPr>
            <a:cxnSpLocks noChangeShapeType="1"/>
          </p:cNvCxnSpPr>
          <p:nvPr/>
        </p:nvCxnSpPr>
        <p:spPr bwMode="auto">
          <a:xfrm>
            <a:off x="228600" y="5029200"/>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85800" y="0"/>
            <a:ext cx="7772400" cy="838200"/>
          </a:xfrm>
        </p:spPr>
        <p:txBody>
          <a:bodyPr/>
          <a:lstStyle/>
          <a:p>
            <a:pPr rtl="0">
              <a:defRPr/>
            </a:pPr>
            <a:r>
              <a:rPr lang="en-US" sz="4400" dirty="0"/>
              <a:t>Prueba</a:t>
            </a:r>
          </a:p>
        </p:txBody>
      </p:sp>
      <p:sp>
        <p:nvSpPr>
          <p:cNvPr id="49157" name="Content Placeholder 2"/>
          <p:cNvSpPr>
            <a:spLocks noGrp="1" noChangeArrowheads="1"/>
          </p:cNvSpPr>
          <p:nvPr>
            <p:ph idx="1"/>
          </p:nvPr>
        </p:nvSpPr>
        <p:spPr>
          <a:xfrm>
            <a:off x="304800" y="990600"/>
            <a:ext cx="8839200" cy="685800"/>
          </a:xfrm>
        </p:spPr>
        <p:txBody>
          <a:bodyPr/>
          <a:lstStyle/>
          <a:p>
            <a:pPr marL="0" indent="0" algn="l" rtl="0">
              <a:buFontTx/>
              <a:buNone/>
            </a:pPr>
            <a:r>
              <a:rPr lang="en-US" altLang="en-US" sz="2400" dirty="0" err="1" smtClean="0"/>
              <a:t>Enumere</a:t>
            </a:r>
            <a:r>
              <a:rPr lang="en-US" altLang="en-US" sz="2400" dirty="0" smtClean="0"/>
              <a:t> </a:t>
            </a:r>
            <a:r>
              <a:rPr lang="en-US" altLang="en-US" sz="2400" dirty="0" err="1" smtClean="0"/>
              <a:t>los</a:t>
            </a:r>
            <a:r>
              <a:rPr lang="en-US" altLang="en-US" sz="2400" dirty="0" smtClean="0"/>
              <a:t> </a:t>
            </a:r>
            <a:r>
              <a:rPr lang="en-US" altLang="en-US" sz="2400" dirty="0" err="1" smtClean="0"/>
              <a:t>principios</a:t>
            </a:r>
            <a:r>
              <a:rPr lang="en-US" altLang="en-US" sz="2400" dirty="0" smtClean="0"/>
              <a:t> </a:t>
            </a:r>
            <a:r>
              <a:rPr lang="en-US" altLang="en-US" sz="2400" dirty="0" err="1" smtClean="0"/>
              <a:t>fundamentales</a:t>
            </a:r>
            <a:r>
              <a:rPr lang="en-US" altLang="en-US" sz="2400" dirty="0" smtClean="0"/>
              <a:t> de </a:t>
            </a:r>
            <a:r>
              <a:rPr lang="en-US" altLang="en-US" sz="2400" dirty="0" err="1" smtClean="0"/>
              <a:t>este</a:t>
            </a:r>
            <a:r>
              <a:rPr lang="en-US" altLang="en-US" sz="2400" dirty="0" smtClean="0"/>
              <a:t> </a:t>
            </a:r>
            <a:r>
              <a:rPr lang="en-US" altLang="en-US" sz="2400" dirty="0" err="1" smtClean="0"/>
              <a:t>arreglo</a:t>
            </a:r>
            <a:r>
              <a:rPr lang="en-US" altLang="en-US" sz="2400" dirty="0" smtClean="0"/>
              <a:t>:</a:t>
            </a:r>
          </a:p>
        </p:txBody>
      </p:sp>
      <p:sp>
        <p:nvSpPr>
          <p:cNvPr id="49159" name="Rectangle 4"/>
          <p:cNvSpPr>
            <a:spLocks noChangeArrowheads="1"/>
          </p:cNvSpPr>
          <p:nvPr/>
        </p:nvSpPr>
        <p:spPr bwMode="auto">
          <a:xfrm>
            <a:off x="2938463" y="1866900"/>
            <a:ext cx="2395537"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9160" name="Rectangle 5"/>
          <p:cNvSpPr>
            <a:spLocks noChangeArrowheads="1"/>
          </p:cNvSpPr>
          <p:nvPr/>
        </p:nvSpPr>
        <p:spPr bwMode="auto">
          <a:xfrm>
            <a:off x="2949575" y="3581400"/>
            <a:ext cx="2384425"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49161" name="Rectangle 6"/>
          <p:cNvSpPr>
            <a:spLocks noChangeArrowheads="1"/>
          </p:cNvSpPr>
          <p:nvPr/>
        </p:nvSpPr>
        <p:spPr bwMode="auto">
          <a:xfrm>
            <a:off x="2938463" y="5410200"/>
            <a:ext cx="2373312"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3" name="Freeform 2"/>
          <p:cNvSpPr/>
          <p:nvPr/>
        </p:nvSpPr>
        <p:spPr bwMode="auto">
          <a:xfrm>
            <a:off x="5180013" y="2063750"/>
            <a:ext cx="3430587" cy="3732213"/>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12" name="Freeform 11"/>
          <p:cNvSpPr/>
          <p:nvPr/>
        </p:nvSpPr>
        <p:spPr bwMode="auto">
          <a:xfrm flipH="1">
            <a:off x="1524000" y="2078038"/>
            <a:ext cx="1497013" cy="2101850"/>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6" name="Freeform 5"/>
          <p:cNvSpPr/>
          <p:nvPr/>
        </p:nvSpPr>
        <p:spPr bwMode="auto">
          <a:xfrm>
            <a:off x="5260975" y="2420938"/>
            <a:ext cx="1250950" cy="1651000"/>
          </a:xfrm>
          <a:custGeom>
            <a:avLst/>
            <a:gdLst>
              <a:gd name="connsiteX0" fmla="*/ 40943 w 1249989"/>
              <a:gd name="connsiteY0" fmla="*/ 0 h 1651379"/>
              <a:gd name="connsiteX1" fmla="*/ 1214651 w 1249989"/>
              <a:gd name="connsiteY1" fmla="*/ 491319 h 1651379"/>
              <a:gd name="connsiteX2" fmla="*/ 859809 w 1249989"/>
              <a:gd name="connsiteY2" fmla="*/ 1433015 h 1651379"/>
              <a:gd name="connsiteX3" fmla="*/ 0 w 1249989"/>
              <a:gd name="connsiteY3" fmla="*/ 1651379 h 1651379"/>
            </a:gdLst>
            <a:ahLst/>
            <a:cxnLst>
              <a:cxn ang="0">
                <a:pos x="connsiteX0" y="connsiteY0"/>
              </a:cxn>
              <a:cxn ang="0">
                <a:pos x="connsiteX1" y="connsiteY1"/>
              </a:cxn>
              <a:cxn ang="0">
                <a:pos x="connsiteX2" y="connsiteY2"/>
              </a:cxn>
              <a:cxn ang="0">
                <a:pos x="connsiteX3" y="connsiteY3"/>
              </a:cxn>
            </a:cxnLst>
            <a:rect l="l" t="t" r="r" b="b"/>
            <a:pathLst>
              <a:path w="1249989" h="1651379">
                <a:moveTo>
                  <a:pt x="40943" y="0"/>
                </a:moveTo>
                <a:cubicBezTo>
                  <a:pt x="559558" y="126241"/>
                  <a:pt x="1078173" y="252483"/>
                  <a:pt x="1214651" y="491319"/>
                </a:cubicBezTo>
                <a:cubicBezTo>
                  <a:pt x="1351129" y="730155"/>
                  <a:pt x="1062251" y="1239672"/>
                  <a:pt x="859809" y="1433015"/>
                </a:cubicBezTo>
                <a:cubicBezTo>
                  <a:pt x="657367" y="1626358"/>
                  <a:pt x="328683" y="1638868"/>
                  <a:pt x="0" y="1651379"/>
                </a:cubicBezTo>
              </a:path>
            </a:pathLst>
          </a:custGeom>
          <a:noFill/>
          <a:ln w="57150" cap="flat" cmpd="sng" algn="ctr">
            <a:solidFill>
              <a:srgbClr val="0000FF"/>
            </a:solidFill>
            <a:prstDash val="solid"/>
            <a:round/>
            <a:headEnd type="none" w="med" len="med"/>
            <a:tailEnd type="stealth" w="lg" len="lg"/>
          </a:ln>
          <a:effectLst/>
        </p:spPr>
        <p:txBody>
          <a:bodyPr/>
          <a:lstStyle/>
          <a:p>
            <a:pPr algn="l" rtl="0">
              <a:defRPr/>
            </a:pPr>
            <a:endParaRPr lang="en-US">
              <a:cs typeface="+mn-cs"/>
            </a:endParaRPr>
          </a:p>
        </p:txBody>
      </p:sp>
      <p:sp>
        <p:nvSpPr>
          <p:cNvPr id="19464" name="Rectangle 7"/>
          <p:cNvSpPr>
            <a:spLocks noChangeArrowheads="1"/>
          </p:cNvSpPr>
          <p:nvPr/>
        </p:nvSpPr>
        <p:spPr bwMode="auto">
          <a:xfrm>
            <a:off x="5635625" y="2751138"/>
            <a:ext cx="1752600" cy="990600"/>
          </a:xfrm>
          <a:prstGeom prst="rect">
            <a:avLst/>
          </a:prstGeom>
          <a:solidFill>
            <a:schemeClr val="accent5">
              <a:lumMod val="20000"/>
              <a:lumOff val="80000"/>
            </a:schemeClr>
          </a:solidFill>
          <a:ln w="38100" algn="ctr">
            <a:solidFill>
              <a:srgbClr val="0000FF"/>
            </a:solidFill>
            <a:round/>
            <a:headEnd/>
            <a:tailEnd/>
          </a:ln>
          <a:effectLst/>
        </p:spPr>
        <p:txBody>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9465" name="Rectangle 8"/>
          <p:cNvSpPr>
            <a:spLocks noChangeArrowheads="1"/>
          </p:cNvSpPr>
          <p:nvPr/>
        </p:nvSpPr>
        <p:spPr bwMode="auto">
          <a:xfrm>
            <a:off x="169863" y="2514600"/>
            <a:ext cx="2430462" cy="990600"/>
          </a:xfrm>
          <a:prstGeom prst="rect">
            <a:avLst/>
          </a:prstGeom>
          <a:solidFill>
            <a:schemeClr val="accent5">
              <a:lumMod val="20000"/>
              <a:lumOff val="80000"/>
            </a:schemeClr>
          </a:solidFill>
          <a:ln w="38100" algn="ctr">
            <a:solidFill>
              <a:srgbClr val="0000FF"/>
            </a:solidFill>
            <a:round/>
            <a:headEnd/>
            <a:tailEnd/>
          </a:ln>
          <a:effectLst/>
        </p:spPr>
        <p:txBody>
          <a:bodyPr/>
          <a:lstStyle/>
          <a:p>
            <a:pPr algn="l" rtl="0">
              <a:defRPr/>
            </a:pPr>
            <a:endParaRPr lang="en-US" altLang="en-US">
              <a:cs typeface="+mn-cs"/>
            </a:endParaRPr>
          </a:p>
        </p:txBody>
      </p:sp>
      <p:sp>
        <p:nvSpPr>
          <p:cNvPr id="19466" name="Rectangle 9"/>
          <p:cNvSpPr>
            <a:spLocks noChangeArrowheads="1"/>
          </p:cNvSpPr>
          <p:nvPr/>
        </p:nvSpPr>
        <p:spPr bwMode="auto">
          <a:xfrm>
            <a:off x="6992938" y="3890963"/>
            <a:ext cx="1981200" cy="990600"/>
          </a:xfrm>
          <a:prstGeom prst="rect">
            <a:avLst/>
          </a:prstGeom>
          <a:solidFill>
            <a:schemeClr val="accent5">
              <a:lumMod val="20000"/>
              <a:lumOff val="80000"/>
            </a:schemeClr>
          </a:solidFill>
          <a:ln w="38100" algn="ctr">
            <a:solidFill>
              <a:srgbClr val="0000FF"/>
            </a:solidFill>
            <a:round/>
            <a:headEnd/>
            <a:tailEnd/>
          </a:ln>
          <a:effectLst/>
        </p:spPr>
        <p:txBody>
          <a:bodyPr/>
          <a:lstStyle/>
          <a:p>
            <a:pPr algn="l" rtl="0">
              <a:defRPr/>
            </a:pPr>
            <a:endParaRPr lang="en-US" altLang="en-US">
              <a:cs typeface="+mn-cs"/>
            </a:endParaRPr>
          </a:p>
        </p:txBody>
      </p:sp>
      <p:sp>
        <p:nvSpPr>
          <p:cNvPr id="16" name="TextBox 6"/>
          <p:cNvSpPr txBox="1">
            <a:spLocks noChangeArrowheads="1"/>
          </p:cNvSpPr>
          <p:nvPr/>
        </p:nvSpPr>
        <p:spPr bwMode="auto">
          <a:xfrm>
            <a:off x="2807537" y="1915260"/>
            <a:ext cx="26653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300" b="1" i="1" dirty="0" smtClean="0"/>
              <a:t>Dios personal,</a:t>
            </a:r>
          </a:p>
          <a:p>
            <a:pPr algn="ctr" rtl="0">
              <a:spcBef>
                <a:spcPct val="0"/>
              </a:spcBef>
              <a:buFontTx/>
              <a:buNone/>
            </a:pPr>
            <a:r>
              <a:rPr lang="es-ES" altLang="en-US" sz="2300" b="1" i="1" dirty="0" smtClean="0"/>
              <a:t>infinito</a:t>
            </a:r>
            <a:endParaRPr lang="en-US" altLang="en-US" sz="2300" b="1" i="1" dirty="0"/>
          </a:p>
        </p:txBody>
      </p:sp>
      <p:sp>
        <p:nvSpPr>
          <p:cNvPr id="17" name="TextBox 9"/>
          <p:cNvSpPr txBox="1">
            <a:spLocks noChangeArrowheads="1"/>
          </p:cNvSpPr>
          <p:nvPr/>
        </p:nvSpPr>
        <p:spPr bwMode="auto">
          <a:xfrm>
            <a:off x="3139047" y="3663950"/>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8" name="TextBox 10"/>
          <p:cNvSpPr txBox="1">
            <a:spLocks noChangeArrowheads="1"/>
          </p:cNvSpPr>
          <p:nvPr/>
        </p:nvSpPr>
        <p:spPr bwMode="auto">
          <a:xfrm>
            <a:off x="2938463" y="5503863"/>
            <a:ext cx="2449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smtClean="0"/>
              <a:t>Mundo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smtClean="0"/>
              <a:t>(</a:t>
            </a:r>
            <a:r>
              <a:rPr lang="en-US" altLang="en-US" sz="2400" b="1" i="1" dirty="0" err="1" smtClean="0"/>
              <a:t>naturaleza</a:t>
            </a:r>
            <a:r>
              <a:rPr lang="en-US" altLang="en-US" sz="2400" b="1" i="1" dirty="0"/>
              <a:t>)</a:t>
            </a:r>
          </a:p>
        </p:txBody>
      </p:sp>
      <p:sp>
        <p:nvSpPr>
          <p:cNvPr id="19" name="TextBox 18"/>
          <p:cNvSpPr txBox="1">
            <a:spLocks noChangeArrowheads="1"/>
          </p:cNvSpPr>
          <p:nvPr/>
        </p:nvSpPr>
        <p:spPr bwMode="auto">
          <a:xfrm>
            <a:off x="204097" y="2590800"/>
            <a:ext cx="240803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300" b="1" i="1" dirty="0" err="1" smtClean="0"/>
              <a:t>Revelación</a:t>
            </a:r>
            <a:endParaRPr lang="en-US" altLang="en-US" sz="2300" b="1" i="1" dirty="0" smtClean="0"/>
          </a:p>
          <a:p>
            <a:pPr algn="ctr" rtl="0">
              <a:spcBef>
                <a:spcPct val="0"/>
              </a:spcBef>
              <a:buFontTx/>
              <a:buNone/>
            </a:pPr>
            <a:r>
              <a:rPr lang="es-ES" altLang="en-US" sz="2300" b="1" i="1" dirty="0" smtClean="0"/>
              <a:t>proposicional</a:t>
            </a:r>
            <a:endParaRPr lang="en-US" altLang="en-US" sz="2300" b="1" i="1" dirty="0"/>
          </a:p>
        </p:txBody>
      </p:sp>
      <p:sp>
        <p:nvSpPr>
          <p:cNvPr id="20" name="TextBox 19"/>
          <p:cNvSpPr txBox="1">
            <a:spLocks noChangeArrowheads="1"/>
          </p:cNvSpPr>
          <p:nvPr/>
        </p:nvSpPr>
        <p:spPr bwMode="auto">
          <a:xfrm>
            <a:off x="5927725" y="284797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Jesús</a:t>
            </a:r>
          </a:p>
          <a:p>
            <a:pPr algn="ctr" rtl="0">
              <a:spcBef>
                <a:spcPct val="0"/>
              </a:spcBef>
              <a:buFontTx/>
              <a:buNone/>
            </a:pPr>
            <a:r>
              <a:rPr lang="en-US" altLang="en-US" sz="2400" b="1" i="1"/>
              <a:t>vino</a:t>
            </a:r>
          </a:p>
        </p:txBody>
      </p:sp>
      <p:sp>
        <p:nvSpPr>
          <p:cNvPr id="21" name="TextBox 20"/>
          <p:cNvSpPr txBox="1">
            <a:spLocks noChangeArrowheads="1"/>
          </p:cNvSpPr>
          <p:nvPr/>
        </p:nvSpPr>
        <p:spPr bwMode="auto">
          <a:xfrm>
            <a:off x="7397479" y="3916363"/>
            <a:ext cx="1172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a:t>El fin,</a:t>
            </a:r>
          </a:p>
          <a:p>
            <a:pPr algn="ctr" rtl="0">
              <a:spcBef>
                <a:spcPct val="0"/>
              </a:spcBef>
              <a:buFontTx/>
              <a:buNone/>
            </a:pPr>
            <a:r>
              <a:rPr lang="en-US" altLang="en-US" sz="2400" b="1" i="1" dirty="0" err="1" smtClean="0"/>
              <a:t>juicio</a:t>
            </a:r>
            <a:endParaRPr lang="en-US" altLang="en-US" sz="2400" b="1" i="1" dirty="0"/>
          </a:p>
        </p:txBody>
      </p:sp>
      <p:sp>
        <p:nvSpPr>
          <p:cNvPr id="49174"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DF6ED9A-2ABB-41F9-9117-9EBB55C3A6FA}" type="slidenum">
              <a:rPr lang="en-US" altLang="en-US" sz="1400"/>
              <a:pPr algn="l" rtl="0">
                <a:spcBef>
                  <a:spcPct val="0"/>
                </a:spcBef>
                <a:buFontTx/>
                <a:buNone/>
              </a:pPr>
              <a:t>58</a:t>
            </a:fld>
            <a:endParaRPr lang="en-US" altLang="en-US" sz="1400"/>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330162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a:spLocks/>
          </p:cNvSpPr>
          <p:nvPr/>
        </p:nvSpPr>
        <p:spPr bwMode="auto">
          <a:xfrm>
            <a:off x="4333875" y="1744663"/>
            <a:ext cx="228600" cy="1865312"/>
          </a:xfrm>
          <a:custGeom>
            <a:avLst/>
            <a:gdLst>
              <a:gd name="T0" fmla="*/ 23562160 w 435776"/>
              <a:gd name="T1" fmla="*/ 0 h 1654629"/>
              <a:gd name="T2" fmla="*/ 23562160 w 435776"/>
              <a:gd name="T3" fmla="*/ 1865376 h 1654629"/>
              <a:gd name="T4" fmla="*/ 0 w 435776"/>
              <a:gd name="T5" fmla="*/ 3797372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5" name="Title 4"/>
          <p:cNvSpPr>
            <a:spLocks noGrp="1"/>
          </p:cNvSpPr>
          <p:nvPr>
            <p:ph type="title"/>
          </p:nvPr>
        </p:nvSpPr>
        <p:spPr/>
        <p:txBody>
          <a:bodyPr/>
          <a:lstStyle/>
          <a:p>
            <a:pPr rtl="0">
              <a:defRPr/>
            </a:pPr>
            <a:r>
              <a:rPr lang="en-US" dirty="0"/>
              <a:t>Principios fundamentales</a:t>
            </a:r>
          </a:p>
        </p:txBody>
      </p:sp>
      <p:sp>
        <p:nvSpPr>
          <p:cNvPr id="7" name="TextBox 6"/>
          <p:cNvSpPr txBox="1">
            <a:spLocks noChangeArrowheads="1"/>
          </p:cNvSpPr>
          <p:nvPr/>
        </p:nvSpPr>
        <p:spPr bwMode="auto">
          <a:xfrm>
            <a:off x="3215018" y="754645"/>
            <a:ext cx="2653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Dios personal,</a:t>
            </a:r>
            <a:br>
              <a:rPr lang="en-US" altLang="en-US" sz="2400" b="1" i="1" dirty="0" smtClean="0"/>
            </a:br>
            <a:r>
              <a:rPr lang="en-US" altLang="en-US" sz="2400" b="1" i="1" dirty="0" err="1" smtClean="0"/>
              <a:t>infinito</a:t>
            </a:r>
            <a:endParaRPr lang="en-US" altLang="en-US" sz="2400" b="1" i="1" dirty="0"/>
          </a:p>
        </p:txBody>
      </p:sp>
      <p:sp>
        <p:nvSpPr>
          <p:cNvPr id="10" name="TextBox 9"/>
          <p:cNvSpPr txBox="1">
            <a:spLocks noChangeArrowheads="1"/>
          </p:cNvSpPr>
          <p:nvPr/>
        </p:nvSpPr>
        <p:spPr bwMode="auto">
          <a:xfrm>
            <a:off x="3606565" y="3571875"/>
            <a:ext cx="1821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smtClean="0"/>
              <a:t>Hombre</a:t>
            </a:r>
            <a:br>
              <a:rPr lang="en-US" altLang="en-US" sz="2400" b="1" i="1" dirty="0" smtClean="0"/>
            </a:br>
            <a:r>
              <a:rPr lang="en-US" altLang="en-US" sz="2400" b="1" i="1" dirty="0" err="1" smtClean="0"/>
              <a:t>espiritual</a:t>
            </a:r>
            <a:endParaRPr lang="en-US" altLang="en-US" sz="2400" b="1" i="1" dirty="0"/>
          </a:p>
        </p:txBody>
      </p:sp>
      <p:sp>
        <p:nvSpPr>
          <p:cNvPr id="11" name="TextBox 10"/>
          <p:cNvSpPr txBox="1">
            <a:spLocks noChangeArrowheads="1"/>
          </p:cNvSpPr>
          <p:nvPr/>
        </p:nvSpPr>
        <p:spPr bwMode="auto">
          <a:xfrm>
            <a:off x="3200400" y="490807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a:t>
            </a:r>
            <a:r>
              <a:rPr lang="en-US" altLang="en-US" sz="2400" b="1" i="1" dirty="0" err="1" smtClean="0"/>
              <a:t>undo</a:t>
            </a:r>
            <a:r>
              <a:rPr lang="en-US" altLang="en-US" sz="2400" b="1" i="1" dirty="0" smtClean="0"/>
              <a:t> </a:t>
            </a:r>
            <a:r>
              <a:rPr lang="en-US" altLang="en-US" sz="2400" b="1" i="1" dirty="0" err="1"/>
              <a:t>caído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3" name="Straight Connector 2"/>
          <p:cNvCxnSpPr>
            <a:cxnSpLocks noChangeShapeType="1"/>
          </p:cNvCxnSpPr>
          <p:nvPr/>
        </p:nvCxnSpPr>
        <p:spPr bwMode="auto">
          <a:xfrm>
            <a:off x="4572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13509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a:spLocks/>
          </p:cNvSpPr>
          <p:nvPr/>
        </p:nvSpPr>
        <p:spPr bwMode="auto">
          <a:xfrm flipH="1">
            <a:off x="2622550" y="1595438"/>
            <a:ext cx="83820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1828801" y="2001838"/>
            <a:ext cx="1667566"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dirty="0" err="1" smtClean="0"/>
              <a:t>Revelación</a:t>
            </a:r>
            <a:endParaRPr lang="en-US" altLang="en-US" sz="1800" b="1" i="1" dirty="0" smtClean="0"/>
          </a:p>
          <a:p>
            <a:pPr algn="ctr" rtl="0">
              <a:spcBef>
                <a:spcPct val="0"/>
              </a:spcBef>
              <a:buFontTx/>
              <a:buNone/>
            </a:pPr>
            <a:r>
              <a:rPr lang="es-ES" altLang="en-US" sz="1800" b="1" i="1" dirty="0" err="1"/>
              <a:t>p</a:t>
            </a:r>
            <a:r>
              <a:rPr lang="es-ES" altLang="en-US" sz="1800" b="1" i="1" dirty="0" err="1" smtClean="0"/>
              <a:t>ropo-sicional</a:t>
            </a:r>
            <a:endParaRPr lang="en-US" altLang="en-US" sz="1800" b="1" i="1" dirty="0"/>
          </a:p>
        </p:txBody>
      </p:sp>
      <p:sp>
        <p:nvSpPr>
          <p:cNvPr id="41" name="Freeform 40"/>
          <p:cNvSpPr>
            <a:spLocks/>
          </p:cNvSpPr>
          <p:nvPr/>
        </p:nvSpPr>
        <p:spPr bwMode="auto">
          <a:xfrm>
            <a:off x="6513513" y="1601788"/>
            <a:ext cx="971550" cy="2663825"/>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42" name="TextBox 41"/>
          <p:cNvSpPr txBox="1">
            <a:spLocks noChangeArrowheads="1"/>
          </p:cNvSpPr>
          <p:nvPr/>
        </p:nvSpPr>
        <p:spPr bwMode="auto">
          <a:xfrm>
            <a:off x="6415938" y="2517576"/>
            <a:ext cx="135646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dirty="0" err="1" smtClean="0"/>
              <a:t>Universo</a:t>
            </a:r>
            <a:r>
              <a:rPr lang="en-US" altLang="en-US" sz="1800" b="1" i="1"/>
              <a:t/>
            </a:r>
            <a:br>
              <a:rPr lang="en-US" altLang="en-US" sz="1800" b="1" i="1"/>
            </a:br>
            <a:r>
              <a:rPr lang="en-US" altLang="en-US" sz="1800" b="1" i="1" smtClean="0"/>
              <a:t>temporal</a:t>
            </a:r>
          </a:p>
          <a:p>
            <a:pPr algn="ctr" rtl="0">
              <a:spcBef>
                <a:spcPct val="0"/>
              </a:spcBef>
              <a:buFontTx/>
              <a:buNone/>
            </a:pPr>
            <a:r>
              <a:rPr lang="es-ES" altLang="en-US" sz="1800" b="1" i="1" smtClean="0"/>
              <a:t>(juicio)</a:t>
            </a:r>
            <a:endParaRPr lang="en-US" altLang="en-US" sz="1800" b="1" i="1" dirty="0"/>
          </a:p>
        </p:txBody>
      </p:sp>
      <p:sp>
        <p:nvSpPr>
          <p:cNvPr id="24" name="TextBox 23"/>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30" name="TextBox 29"/>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31" name="TextBox 30"/>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409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48FD62A-DA94-4B31-8BCF-8DAA815036A6}" type="slidenum">
              <a:rPr lang="en-US" altLang="en-US" sz="1400"/>
              <a:pPr algn="l" rtl="0">
                <a:spcBef>
                  <a:spcPct val="0"/>
                </a:spcBef>
                <a:buFontTx/>
                <a:buNone/>
              </a:pPr>
              <a:t>59</a:t>
            </a:fld>
            <a:endParaRPr lang="en-US" altLang="en-US" sz="1400"/>
          </a:p>
        </p:txBody>
      </p:sp>
      <p:sp>
        <p:nvSpPr>
          <p:cNvPr id="25"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pic>
        <p:nvPicPr>
          <p:cNvPr id="34" name="Picture 26" descr="Are You Washed  in the Blood (Lyrics)"/>
          <p:cNvPicPr>
            <a:picLocks noChangeAspect="1" noChangeArrowheads="1"/>
          </p:cNvPicPr>
          <p:nvPr/>
        </p:nvPicPr>
        <p:blipFill>
          <a:blip r:embed="rId2">
            <a:extLst>
              <a:ext uri="{28A0092B-C50C-407E-A947-70E740481C1C}">
                <a14:useLocalDpi xmlns:a14="http://schemas.microsoft.com/office/drawing/2010/main" val="0"/>
              </a:ext>
            </a:extLst>
          </a:blip>
          <a:srcRect l="10262" t="-53" r="15520" b="6203"/>
          <a:stretch>
            <a:fillRect/>
          </a:stretch>
        </p:blipFill>
        <p:spPr bwMode="auto">
          <a:xfrm>
            <a:off x="3681413" y="1944688"/>
            <a:ext cx="14382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p:nvSpPr>
        <p:spPr bwMode="auto">
          <a:xfrm>
            <a:off x="4079875" y="2084388"/>
            <a:ext cx="9048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lnSpc>
                <a:spcPct val="80000"/>
              </a:lnSpc>
              <a:spcBef>
                <a:spcPct val="0"/>
              </a:spcBef>
              <a:buFontTx/>
              <a:buNone/>
            </a:pPr>
            <a:r>
              <a:rPr lang="en-US" altLang="en-US" sz="1800" b="1" i="1" dirty="0" err="1"/>
              <a:t>Jesús</a:t>
            </a:r>
            <a:endParaRPr lang="en-US" altLang="en-US" sz="1800" b="1" i="1" dirty="0"/>
          </a:p>
          <a:p>
            <a:pPr algn="ctr" rtl="0">
              <a:lnSpc>
                <a:spcPct val="80000"/>
              </a:lnSpc>
              <a:spcBef>
                <a:spcPct val="0"/>
              </a:spcBef>
              <a:buFontTx/>
              <a:buNone/>
            </a:pPr>
            <a:r>
              <a:rPr lang="en-US" altLang="en-US" sz="1800" b="1" i="1" dirty="0"/>
              <a:t>Vino</a:t>
            </a:r>
          </a:p>
        </p:txBody>
      </p:sp>
    </p:spTree>
    <p:extLst>
      <p:ext uri="{BB962C8B-B14F-4D97-AF65-F5344CB8AC3E}">
        <p14:creationId xmlns:p14="http://schemas.microsoft.com/office/powerpoint/2010/main" val="175397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1000"/>
                                  </p:stCondLst>
                                  <p:childTnLst>
                                    <p:animMotion origin="layout" path="M -3.61111E-6 2.77521E-7 L 0.21233 -0.00208 " pathEditMode="relative" rAng="0" ptsTypes="AA">
                                      <p:cBhvr>
                                        <p:cTn id="6" dur="2000" fill="hold"/>
                                        <p:tgtEl>
                                          <p:spTgt spid="7"/>
                                        </p:tgtEl>
                                        <p:attrNameLst>
                                          <p:attrName>ppt_x</p:attrName>
                                          <p:attrName>ppt_y</p:attrName>
                                        </p:attrNameLst>
                                      </p:cBhvr>
                                      <p:rCtr x="10608" y="-116"/>
                                    </p:animMotion>
                                  </p:childTnLst>
                                </p:cTn>
                              </p:par>
                              <p:par>
                                <p:cTn id="7" presetID="42" presetClass="path" presetSubtype="0" accel="50000" decel="50000" fill="hold" grpId="0" nodeType="withEffect">
                                  <p:stCondLst>
                                    <p:cond delay="1000"/>
                                  </p:stCondLst>
                                  <p:childTnLst>
                                    <p:animMotion origin="layout" path="M -3.61111E-6 3.40426E-6 L 0.21233 0.00046 " pathEditMode="relative" rAng="0" ptsTypes="AA">
                                      <p:cBhvr>
                                        <p:cTn id="8" dur="2000" fill="hold"/>
                                        <p:tgtEl>
                                          <p:spTgt spid="10"/>
                                        </p:tgtEl>
                                        <p:attrNameLst>
                                          <p:attrName>ppt_x</p:attrName>
                                          <p:attrName>ppt_y</p:attrName>
                                        </p:attrNameLst>
                                      </p:cBhvr>
                                      <p:rCtr x="10608" y="23"/>
                                    </p:animMotion>
                                  </p:childTnLst>
                                </p:cTn>
                              </p:par>
                              <p:par>
                                <p:cTn id="9" presetID="42" presetClass="path" presetSubtype="0" accel="50000" decel="50000" fill="hold" grpId="0" nodeType="withEffect">
                                  <p:stCondLst>
                                    <p:cond delay="1000"/>
                                  </p:stCondLst>
                                  <p:childTnLst>
                                    <p:animMotion origin="layout" path="M -3.33333E-6 2.6087E-6 L 0.21667 -0.00486 " pathEditMode="relative" rAng="0" ptsTypes="AA">
                                      <p:cBhvr>
                                        <p:cTn id="10" dur="2000" fill="hold"/>
                                        <p:tgtEl>
                                          <p:spTgt spid="11"/>
                                        </p:tgtEl>
                                        <p:attrNameLst>
                                          <p:attrName>ppt_x</p:attrName>
                                          <p:attrName>ppt_y</p:attrName>
                                        </p:attrNameLst>
                                      </p:cBhvr>
                                      <p:rCtr x="10833" y="-25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500"/>
                                        <p:tgtEl>
                                          <p:spTgt spid="4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p:bldP spid="10" grpId="0"/>
      <p:bldP spid="11" grpId="0"/>
      <p:bldP spid="39" grpId="0" animBg="1"/>
      <p:bldP spid="12" grpId="0" animBg="1"/>
      <p:bldP spid="41" grpId="0" animBg="1"/>
      <p:bldP spid="42" grpId="0" animBg="1"/>
      <p:bldP spid="24" grpId="0"/>
      <p:bldP spid="26" grpId="0"/>
      <p:bldP spid="30"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dirty="0"/>
              <a:t>Definición de “cosmovisión”</a:t>
            </a:r>
          </a:p>
        </p:txBody>
      </p:sp>
      <p:pic>
        <p:nvPicPr>
          <p:cNvPr id="22532" name="Picture 1" descr="Image result for world icon"/>
          <p:cNvPicPr>
            <a:picLocks noChangeAspect="1" noChangeArrowheads="1"/>
          </p:cNvPicPr>
          <p:nvPr/>
        </p:nvPicPr>
        <p:blipFill>
          <a:blip r:embed="rId2">
            <a:lum bright="60000" contrast="-80000"/>
            <a:extLst>
              <a:ext uri="{28A0092B-C50C-407E-A947-70E740481C1C}">
                <a14:useLocalDpi xmlns:a14="http://schemas.microsoft.com/office/drawing/2010/main" val="0"/>
              </a:ext>
            </a:extLst>
          </a:blip>
          <a:srcRect/>
          <a:stretch>
            <a:fillRect/>
          </a:stretch>
        </p:blipFill>
        <p:spPr bwMode="auto">
          <a:xfrm>
            <a:off x="1636713" y="836613"/>
            <a:ext cx="5870575"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ontent Placeholder 2"/>
          <p:cNvSpPr>
            <a:spLocks noGrp="1" noChangeArrowheads="1"/>
          </p:cNvSpPr>
          <p:nvPr>
            <p:ph idx="1"/>
          </p:nvPr>
        </p:nvSpPr>
        <p:spPr>
          <a:xfrm>
            <a:off x="304800" y="3089275"/>
            <a:ext cx="8534400" cy="3082925"/>
          </a:xfrm>
        </p:spPr>
        <p:txBody>
          <a:bodyPr/>
          <a:lstStyle/>
          <a:p>
            <a:pPr marL="0" indent="0" algn="ctr">
              <a:buNone/>
            </a:pPr>
            <a:r>
              <a:rPr lang="es-ES" altLang="en-US" sz="3600" i="1" dirty="0">
                <a:solidFill>
                  <a:srgbClr val="0000FF"/>
                </a:solidFill>
              </a:rPr>
              <a:t>“Un conjunto de </a:t>
            </a:r>
            <a:r>
              <a:rPr lang="es-ES" altLang="en-US" sz="3600" i="1" dirty="0" smtClean="0">
                <a:solidFill>
                  <a:srgbClr val="0000FF"/>
                </a:solidFill>
              </a:rPr>
              <a:t>principios que uno cree y que utiliza </a:t>
            </a:r>
            <a:r>
              <a:rPr lang="es-ES" altLang="en-US" sz="3600" i="1" dirty="0">
                <a:solidFill>
                  <a:srgbClr val="0000FF"/>
                </a:solidFill>
              </a:rPr>
              <a:t>para interpretar </a:t>
            </a:r>
            <a:r>
              <a:rPr lang="es-ES" altLang="en-US" sz="3600" i="1" dirty="0" smtClean="0">
                <a:solidFill>
                  <a:srgbClr val="0000FF"/>
                </a:solidFill>
              </a:rPr>
              <a:t>la información </a:t>
            </a:r>
            <a:r>
              <a:rPr lang="es-ES" altLang="en-US" sz="3600" i="1" dirty="0">
                <a:solidFill>
                  <a:srgbClr val="0000FF"/>
                </a:solidFill>
              </a:rPr>
              <a:t>y </a:t>
            </a:r>
            <a:r>
              <a:rPr lang="es-ES" altLang="en-US" sz="3600" i="1" dirty="0" smtClean="0">
                <a:solidFill>
                  <a:srgbClr val="0000FF"/>
                </a:solidFill>
              </a:rPr>
              <a:t>proveer una base sobre la que tomar decisiones </a:t>
            </a:r>
            <a:r>
              <a:rPr lang="es-ES" altLang="en-US" sz="3600" i="1" dirty="0">
                <a:solidFill>
                  <a:srgbClr val="0000FF"/>
                </a:solidFill>
              </a:rPr>
              <a:t>en la vida”.</a:t>
            </a:r>
            <a:endParaRPr lang="en-US" altLang="en-US" sz="3600" i="1" dirty="0" smtClean="0">
              <a:solidFill>
                <a:srgbClr val="0000FF"/>
              </a:solidFill>
            </a:endParaRPr>
          </a:p>
        </p:txBody>
      </p:sp>
      <p:sp>
        <p:nvSpPr>
          <p:cNvPr id="22534"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2EC20B1-FE3B-4AB5-87A3-DF1BE9AF497C}" type="slidenum">
              <a:rPr lang="en-US" altLang="en-US" sz="1400"/>
              <a:pPr algn="l" rtl="0">
                <a:spcBef>
                  <a:spcPct val="0"/>
                </a:spcBef>
                <a:buFontTx/>
                <a:buNone/>
              </a:pPr>
              <a:t>6</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a:spLocks noChangeArrowheads="1"/>
          </p:cNvSpPr>
          <p:nvPr/>
        </p:nvSpPr>
        <p:spPr bwMode="auto">
          <a:xfrm>
            <a:off x="1384300" y="1598839"/>
            <a:ext cx="5334000" cy="43542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20485" name="Text Box 6"/>
          <p:cNvSpPr txBox="1">
            <a:spLocks noChangeArrowheads="1"/>
          </p:cNvSpPr>
          <p:nvPr/>
        </p:nvSpPr>
        <p:spPr bwMode="auto">
          <a:xfrm>
            <a:off x="946035" y="879475"/>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a:t>
            </a:r>
            <a:r>
              <a:rPr lang="en-US" altLang="en-US" sz="2300" b="1" dirty="0" err="1">
                <a:cs typeface="Times New Roman" panose="02020603050405020304" pitchFamily="18" charset="0"/>
              </a:rPr>
              <a:t>Principios</a:t>
            </a:r>
            <a:r>
              <a:rPr lang="en-US" altLang="en-US" sz="2300" b="1" dirty="0">
                <a:cs typeface="Times New Roman" panose="02020603050405020304" pitchFamily="18" charset="0"/>
              </a:rPr>
              <a:t> </a:t>
            </a:r>
            <a:r>
              <a:rPr lang="en-US" altLang="en-US" sz="2300" b="1" dirty="0" err="1" smtClean="0">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a:t>
            </a:r>
            <a:r>
              <a:rPr lang="en-US" altLang="en-US" sz="2300" dirty="0" err="1">
                <a:solidFill>
                  <a:schemeClr val="bg2"/>
                </a:solidFill>
                <a:cs typeface="Times New Roman" panose="02020603050405020304" pitchFamily="18" charset="0"/>
              </a:rPr>
              <a:t>historia</a:t>
            </a:r>
            <a:r>
              <a:rPr lang="en-US" altLang="en-US" sz="2300" dirty="0">
                <a:solidFill>
                  <a:schemeClr val="bg2"/>
                </a:solidFill>
                <a:cs typeface="Times New Roman" panose="02020603050405020304" pitchFamily="18" charset="0"/>
              </a:rPr>
              <a:t>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a:t>
            </a:r>
            <a:r>
              <a:rPr lang="en-US" altLang="en-US" sz="2300" dirty="0" err="1">
                <a:solidFill>
                  <a:schemeClr val="bg2"/>
                </a:solidFill>
                <a:cs typeface="Times New Roman" panose="02020603050405020304" pitchFamily="18" charset="0"/>
              </a:rPr>
              <a:t>historia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60</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667556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gon 1"/>
          <p:cNvSpPr/>
          <p:nvPr/>
        </p:nvSpPr>
        <p:spPr bwMode="auto">
          <a:xfrm>
            <a:off x="5353050" y="4381500"/>
            <a:ext cx="2362200" cy="2019300"/>
          </a:xfrm>
          <a:prstGeom prst="decagon">
            <a:avLst/>
          </a:prstGeom>
          <a:solidFill>
            <a:srgbClr val="FFFF00"/>
          </a:solidFill>
          <a:ln w="76200" cap="flat" cmpd="sng" algn="ctr">
            <a:solidFill>
              <a:srgbClr val="C0C0C0"/>
            </a:solidFill>
            <a:prstDash val="solid"/>
            <a:round/>
            <a:headEnd type="none" w="med" len="med"/>
            <a:tailEnd type="none" w="med" len="med"/>
          </a:ln>
          <a:effectLst/>
        </p:spPr>
        <p:txBody>
          <a:bodyPr/>
          <a:lstStyle/>
          <a:p>
            <a:pPr algn="l" rtl="0">
              <a:defRPr/>
            </a:pPr>
            <a:endParaRPr lang="en-US" sz="1800" b="1">
              <a:latin typeface="+mn-lt"/>
              <a:cs typeface="+mn-cs"/>
            </a:endParaRPr>
          </a:p>
        </p:txBody>
      </p:sp>
      <p:sp>
        <p:nvSpPr>
          <p:cNvPr id="62466" name="Rectangle 2"/>
          <p:cNvSpPr>
            <a:spLocks noGrp="1" noChangeArrowheads="1"/>
          </p:cNvSpPr>
          <p:nvPr>
            <p:ph type="title"/>
          </p:nvPr>
        </p:nvSpPr>
        <p:spPr>
          <a:xfrm>
            <a:off x="685800" y="0"/>
            <a:ext cx="7772400" cy="762000"/>
          </a:xfrm>
        </p:spPr>
        <p:txBody>
          <a:bodyPr/>
          <a:lstStyle/>
          <a:p>
            <a:pPr rtl="0">
              <a:defRPr/>
            </a:pPr>
            <a:r>
              <a:rPr lang="en-US" altLang="en-US" dirty="0" err="1" smtClean="0"/>
              <a:t>Ejemplos</a:t>
            </a:r>
            <a:r>
              <a:rPr lang="en-US" altLang="en-US" dirty="0" smtClean="0"/>
              <a:t> de </a:t>
            </a:r>
            <a:r>
              <a:rPr lang="en-US" altLang="en-US" dirty="0" err="1" smtClean="0"/>
              <a:t>diálogos</a:t>
            </a:r>
            <a:r>
              <a:rPr lang="en-US" altLang="en-US" dirty="0" smtClean="0"/>
              <a:t>…</a:t>
            </a:r>
            <a:endParaRPr lang="en-US" altLang="en-US" dirty="0"/>
          </a:p>
        </p:txBody>
      </p:sp>
      <p:sp>
        <p:nvSpPr>
          <p:cNvPr id="44036" name="Rectangle 3"/>
          <p:cNvSpPr>
            <a:spLocks noGrp="1" noChangeArrowheads="1"/>
          </p:cNvSpPr>
          <p:nvPr>
            <p:ph type="body" idx="1"/>
          </p:nvPr>
        </p:nvSpPr>
        <p:spPr>
          <a:xfrm>
            <a:off x="76200" y="731838"/>
            <a:ext cx="8948738" cy="3352800"/>
          </a:xfrm>
        </p:spPr>
        <p:txBody>
          <a:bodyPr>
            <a:normAutofit fontScale="92500" lnSpcReduction="20000"/>
          </a:bodyPr>
          <a:lstStyle/>
          <a:p>
            <a:pPr marL="463550" indent="-463550" algn="l" rtl="0">
              <a:lnSpc>
                <a:spcPct val="90000"/>
              </a:lnSpc>
              <a:spcBef>
                <a:spcPts val="0"/>
              </a:spcBef>
              <a:spcAft>
                <a:spcPts val="1200"/>
              </a:spcAft>
              <a:buFontTx/>
              <a:buAutoNum type="arabicPeriod"/>
              <a:defRPr/>
            </a:pPr>
            <a:r>
              <a:rPr lang="en-US" altLang="en-US" dirty="0">
                <a:latin typeface="Calibri" panose="020F0502020204030204" pitchFamily="34" charset="0"/>
              </a:rPr>
              <a:t>“Me gusta mucho la iglesia a la que voy porque está abierta a todo tipo de creencias y formas de adoración. Es un lugar seguro donde las personas pueden seguir su propia conciencia para encontrar a Dios a su manera, y todos se esfuerzan por mejorar el mundo”.</a:t>
            </a:r>
          </a:p>
          <a:p>
            <a:pPr marL="463550" indent="-463550" algn="l" rtl="0">
              <a:lnSpc>
                <a:spcPct val="90000"/>
              </a:lnSpc>
              <a:spcBef>
                <a:spcPts val="0"/>
              </a:spcBef>
              <a:spcAft>
                <a:spcPts val="1200"/>
              </a:spcAft>
              <a:buFontTx/>
              <a:buAutoNum type="arabicPeriod"/>
              <a:defRPr/>
            </a:pPr>
            <a:r>
              <a:rPr lang="en-US" altLang="en-US" dirty="0">
                <a:latin typeface="Calibri" panose="020F0502020204030204" pitchFamily="34" charset="0"/>
              </a:rPr>
              <a:t>“Mi profesor explicó que la Biblia y las tradiciones judeocristianas son solo una de las muchas formas en que el hombre ha buscado dar sentido a un mundo aterrador e incierto. Las personas que adoptan estas tradiciones pueden lograr cierta paz al conectarse con generaciones pasadas </a:t>
            </a:r>
            <a:r>
              <a:rPr lang="en-US" altLang="en-US" dirty="0" err="1">
                <a:latin typeface="Calibri" panose="020F0502020204030204" pitchFamily="34" charset="0"/>
              </a:rPr>
              <a:t>mientras</a:t>
            </a:r>
            <a:r>
              <a:rPr lang="en-US" altLang="en-US" dirty="0">
                <a:latin typeface="Calibri" panose="020F0502020204030204" pitchFamily="34" charset="0"/>
              </a:rPr>
              <a:t> buscan a Dios”.</a:t>
            </a:r>
          </a:p>
        </p:txBody>
      </p:sp>
      <p:grpSp>
        <p:nvGrpSpPr>
          <p:cNvPr id="5" name="Group 44"/>
          <p:cNvGrpSpPr>
            <a:grpSpLocks/>
          </p:cNvGrpSpPr>
          <p:nvPr/>
        </p:nvGrpSpPr>
        <p:grpSpPr bwMode="auto">
          <a:xfrm>
            <a:off x="136525" y="4419600"/>
            <a:ext cx="3825875" cy="1981200"/>
            <a:chOff x="3254" y="2928"/>
            <a:chExt cx="2410" cy="1248"/>
          </a:xfrm>
        </p:grpSpPr>
        <p:sp>
          <p:nvSpPr>
            <p:cNvPr id="84004" name="Rectangle 43"/>
            <p:cNvSpPr>
              <a:spLocks noChangeArrowheads="1"/>
            </p:cNvSpPr>
            <p:nvPr/>
          </p:nvSpPr>
          <p:spPr bwMode="auto">
            <a:xfrm>
              <a:off x="3360" y="2928"/>
              <a:ext cx="2304" cy="124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4005" name="Rectangle 28"/>
            <p:cNvSpPr>
              <a:spLocks noChangeArrowheads="1"/>
            </p:cNvSpPr>
            <p:nvPr/>
          </p:nvSpPr>
          <p:spPr bwMode="auto">
            <a:xfrm>
              <a:off x="3360" y="3408"/>
              <a:ext cx="2304" cy="14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4006" name="Text Box 29"/>
            <p:cNvSpPr txBox="1">
              <a:spLocks noChangeArrowheads="1"/>
            </p:cNvSpPr>
            <p:nvPr/>
          </p:nvSpPr>
          <p:spPr bwMode="auto">
            <a:xfrm>
              <a:off x="3840" y="2985"/>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a:t>Dios</a:t>
              </a:r>
            </a:p>
          </p:txBody>
        </p:sp>
        <p:sp>
          <p:nvSpPr>
            <p:cNvPr id="84007" name="Text Box 30"/>
            <p:cNvSpPr txBox="1">
              <a:spLocks noChangeArrowheads="1"/>
            </p:cNvSpPr>
            <p:nvPr/>
          </p:nvSpPr>
          <p:spPr bwMode="auto">
            <a:xfrm>
              <a:off x="3846" y="3921"/>
              <a:ext cx="1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a:t>Hombre</a:t>
              </a:r>
            </a:p>
          </p:txBody>
        </p:sp>
        <p:sp>
          <p:nvSpPr>
            <p:cNvPr id="84008" name="Text Box 31"/>
            <p:cNvSpPr txBox="1">
              <a:spLocks noChangeArrowheads="1"/>
            </p:cNvSpPr>
            <p:nvPr/>
          </p:nvSpPr>
          <p:spPr bwMode="auto">
            <a:xfrm>
              <a:off x="3254" y="3921"/>
              <a:ext cx="1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a:t>Hombre</a:t>
              </a:r>
            </a:p>
          </p:txBody>
        </p:sp>
        <p:sp>
          <p:nvSpPr>
            <p:cNvPr id="84009" name="Text Box 32"/>
            <p:cNvSpPr txBox="1">
              <a:spLocks noChangeArrowheads="1"/>
            </p:cNvSpPr>
            <p:nvPr/>
          </p:nvSpPr>
          <p:spPr bwMode="auto">
            <a:xfrm>
              <a:off x="4800" y="3921"/>
              <a:ext cx="69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smtClean="0"/>
                <a:t>Hombre</a:t>
              </a:r>
              <a:endParaRPr lang="en-US" altLang="en-US" sz="1400" b="1" i="1" dirty="0"/>
            </a:p>
          </p:txBody>
        </p:sp>
      </p:grpSp>
      <p:grpSp>
        <p:nvGrpSpPr>
          <p:cNvPr id="12" name="Group 40"/>
          <p:cNvGrpSpPr>
            <a:grpSpLocks/>
          </p:cNvGrpSpPr>
          <p:nvPr/>
        </p:nvGrpSpPr>
        <p:grpSpPr bwMode="auto">
          <a:xfrm>
            <a:off x="717550" y="4572000"/>
            <a:ext cx="3006725" cy="1447800"/>
            <a:chOff x="3716" y="3168"/>
            <a:chExt cx="1894" cy="912"/>
          </a:xfrm>
        </p:grpSpPr>
        <p:sp>
          <p:nvSpPr>
            <p:cNvPr id="83998" name="Freeform 34"/>
            <p:cNvSpPr>
              <a:spLocks/>
            </p:cNvSpPr>
            <p:nvPr/>
          </p:nvSpPr>
          <p:spPr bwMode="auto">
            <a:xfrm>
              <a:off x="3968" y="3360"/>
              <a:ext cx="176" cy="720"/>
            </a:xfrm>
            <a:custGeom>
              <a:avLst/>
              <a:gdLst>
                <a:gd name="T0" fmla="*/ 64 w 176"/>
                <a:gd name="T1" fmla="*/ 720 h 720"/>
                <a:gd name="T2" fmla="*/ 16 w 176"/>
                <a:gd name="T3" fmla="*/ 528 h 720"/>
                <a:gd name="T4" fmla="*/ 160 w 176"/>
                <a:gd name="T5" fmla="*/ 336 h 720"/>
                <a:gd name="T6" fmla="*/ 112 w 17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720">
                  <a:moveTo>
                    <a:pt x="64" y="720"/>
                  </a:moveTo>
                  <a:cubicBezTo>
                    <a:pt x="32" y="656"/>
                    <a:pt x="0" y="592"/>
                    <a:pt x="16" y="528"/>
                  </a:cubicBezTo>
                  <a:cubicBezTo>
                    <a:pt x="32" y="464"/>
                    <a:pt x="144" y="424"/>
                    <a:pt x="160" y="336"/>
                  </a:cubicBezTo>
                  <a:cubicBezTo>
                    <a:pt x="176" y="248"/>
                    <a:pt x="144" y="124"/>
                    <a:pt x="112" y="0"/>
                  </a:cubicBezTo>
                </a:path>
              </a:pathLst>
            </a:custGeom>
            <a:noFill/>
            <a:ln w="9525">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83999" name="Freeform 35"/>
            <p:cNvSpPr>
              <a:spLocks/>
            </p:cNvSpPr>
            <p:nvPr/>
          </p:nvSpPr>
          <p:spPr bwMode="auto">
            <a:xfrm>
              <a:off x="4608" y="3168"/>
              <a:ext cx="288" cy="864"/>
            </a:xfrm>
            <a:custGeom>
              <a:avLst/>
              <a:gdLst>
                <a:gd name="T0" fmla="*/ 0 w 288"/>
                <a:gd name="T1" fmla="*/ 864 h 864"/>
                <a:gd name="T2" fmla="*/ 96 w 288"/>
                <a:gd name="T3" fmla="*/ 672 h 864"/>
                <a:gd name="T4" fmla="*/ 48 w 288"/>
                <a:gd name="T5" fmla="*/ 336 h 864"/>
                <a:gd name="T6" fmla="*/ 240 w 288"/>
                <a:gd name="T7" fmla="*/ 144 h 864"/>
                <a:gd name="T8" fmla="*/ 288 w 28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864">
                  <a:moveTo>
                    <a:pt x="0" y="864"/>
                  </a:moveTo>
                  <a:cubicBezTo>
                    <a:pt x="44" y="812"/>
                    <a:pt x="88" y="760"/>
                    <a:pt x="96" y="672"/>
                  </a:cubicBezTo>
                  <a:cubicBezTo>
                    <a:pt x="104" y="584"/>
                    <a:pt x="24" y="424"/>
                    <a:pt x="48" y="336"/>
                  </a:cubicBezTo>
                  <a:cubicBezTo>
                    <a:pt x="72" y="248"/>
                    <a:pt x="200" y="200"/>
                    <a:pt x="240" y="144"/>
                  </a:cubicBezTo>
                  <a:cubicBezTo>
                    <a:pt x="280" y="88"/>
                    <a:pt x="284" y="44"/>
                    <a:pt x="288" y="0"/>
                  </a:cubicBezTo>
                </a:path>
              </a:pathLst>
            </a:custGeom>
            <a:noFill/>
            <a:ln w="9525">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84000" name="Freeform 36"/>
            <p:cNvSpPr>
              <a:spLocks/>
            </p:cNvSpPr>
            <p:nvPr/>
          </p:nvSpPr>
          <p:spPr bwMode="auto">
            <a:xfrm>
              <a:off x="5160" y="3264"/>
              <a:ext cx="224" cy="768"/>
            </a:xfrm>
            <a:custGeom>
              <a:avLst/>
              <a:gdLst>
                <a:gd name="T0" fmla="*/ 24 w 224"/>
                <a:gd name="T1" fmla="*/ 768 h 768"/>
                <a:gd name="T2" fmla="*/ 168 w 224"/>
                <a:gd name="T3" fmla="*/ 576 h 768"/>
                <a:gd name="T4" fmla="*/ 120 w 224"/>
                <a:gd name="T5" fmla="*/ 432 h 768"/>
                <a:gd name="T6" fmla="*/ 24 w 224"/>
                <a:gd name="T7" fmla="*/ 432 h 768"/>
                <a:gd name="T8" fmla="*/ 24 w 224"/>
                <a:gd name="T9" fmla="*/ 528 h 768"/>
                <a:gd name="T10" fmla="*/ 168 w 224"/>
                <a:gd name="T11" fmla="*/ 528 h 768"/>
                <a:gd name="T12" fmla="*/ 216 w 224"/>
                <a:gd name="T13" fmla="*/ 384 h 768"/>
                <a:gd name="T14" fmla="*/ 120 w 224"/>
                <a:gd name="T15" fmla="*/ 96 h 768"/>
                <a:gd name="T16" fmla="*/ 216 w 224"/>
                <a:gd name="T17" fmla="*/ 0 h 7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768">
                  <a:moveTo>
                    <a:pt x="24" y="768"/>
                  </a:moveTo>
                  <a:cubicBezTo>
                    <a:pt x="88" y="700"/>
                    <a:pt x="152" y="632"/>
                    <a:pt x="168" y="576"/>
                  </a:cubicBezTo>
                  <a:cubicBezTo>
                    <a:pt x="184" y="520"/>
                    <a:pt x="144" y="456"/>
                    <a:pt x="120" y="432"/>
                  </a:cubicBezTo>
                  <a:cubicBezTo>
                    <a:pt x="96" y="408"/>
                    <a:pt x="40" y="416"/>
                    <a:pt x="24" y="432"/>
                  </a:cubicBezTo>
                  <a:cubicBezTo>
                    <a:pt x="8" y="448"/>
                    <a:pt x="0" y="512"/>
                    <a:pt x="24" y="528"/>
                  </a:cubicBezTo>
                  <a:cubicBezTo>
                    <a:pt x="48" y="544"/>
                    <a:pt x="136" y="552"/>
                    <a:pt x="168" y="528"/>
                  </a:cubicBezTo>
                  <a:cubicBezTo>
                    <a:pt x="200" y="504"/>
                    <a:pt x="224" y="456"/>
                    <a:pt x="216" y="384"/>
                  </a:cubicBezTo>
                  <a:cubicBezTo>
                    <a:pt x="208" y="312"/>
                    <a:pt x="120" y="160"/>
                    <a:pt x="120" y="96"/>
                  </a:cubicBezTo>
                  <a:cubicBezTo>
                    <a:pt x="120" y="32"/>
                    <a:pt x="168" y="16"/>
                    <a:pt x="216" y="0"/>
                  </a:cubicBezTo>
                </a:path>
              </a:pathLst>
            </a:custGeom>
            <a:noFill/>
            <a:ln w="9525">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84001" name="Text Box 37"/>
            <p:cNvSpPr txBox="1">
              <a:spLocks noChangeArrowheads="1"/>
            </p:cNvSpPr>
            <p:nvPr/>
          </p:nvSpPr>
          <p:spPr bwMode="auto">
            <a:xfrm>
              <a:off x="3716" y="3792"/>
              <a:ext cx="5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i="1">
                  <a:solidFill>
                    <a:srgbClr val="008000"/>
                  </a:solidFill>
                  <a:latin typeface="Perpetua" panose="02020502060401020303" pitchFamily="18" charset="0"/>
                </a:rPr>
                <a:t>Religión 1</a:t>
              </a:r>
            </a:p>
          </p:txBody>
        </p:sp>
        <p:sp>
          <p:nvSpPr>
            <p:cNvPr id="84002" name="Text Box 38"/>
            <p:cNvSpPr txBox="1">
              <a:spLocks noChangeArrowheads="1"/>
            </p:cNvSpPr>
            <p:nvPr/>
          </p:nvSpPr>
          <p:spPr bwMode="auto">
            <a:xfrm>
              <a:off x="4352" y="3699"/>
              <a:ext cx="6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a:solidFill>
                    <a:srgbClr val="008000"/>
                  </a:solidFill>
                  <a:latin typeface="Bauhaus 93" panose="04030905020B02020C02" pitchFamily="82" charset="0"/>
                </a:rPr>
                <a:t>Religión 2</a:t>
              </a:r>
            </a:p>
          </p:txBody>
        </p:sp>
        <p:sp>
          <p:nvSpPr>
            <p:cNvPr id="84003" name="Text Box 39"/>
            <p:cNvSpPr txBox="1">
              <a:spLocks noChangeArrowheads="1"/>
            </p:cNvSpPr>
            <p:nvPr/>
          </p:nvSpPr>
          <p:spPr bwMode="auto">
            <a:xfrm>
              <a:off x="4927" y="3820"/>
              <a:ext cx="6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i="1">
                  <a:solidFill>
                    <a:srgbClr val="008000"/>
                  </a:solidFill>
                  <a:latin typeface="Matisse ITC"/>
                </a:rPr>
                <a:t>Religión 3</a:t>
              </a:r>
            </a:p>
          </p:txBody>
        </p:sp>
      </p:grpSp>
      <p:sp>
        <p:nvSpPr>
          <p:cNvPr id="20" name="Text Box 29"/>
          <p:cNvSpPr txBox="1">
            <a:spLocks noChangeArrowheads="1"/>
          </p:cNvSpPr>
          <p:nvPr/>
        </p:nvSpPr>
        <p:spPr bwMode="auto">
          <a:xfrm>
            <a:off x="5892800" y="5054600"/>
            <a:ext cx="1270000" cy="584200"/>
          </a:xfrm>
          <a:prstGeom prst="rect">
            <a:avLst/>
          </a:prstGeom>
          <a:noFill/>
          <a:ln>
            <a:noFill/>
          </a:ln>
          <a:effectLst/>
        </p:spPr>
        <p:txBody>
          <a:bodyPr>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3200" b="1" dirty="0">
                <a:latin typeface="+mn-lt"/>
                <a:cs typeface="+mn-cs"/>
              </a:rPr>
              <a:t>Dios</a:t>
            </a:r>
          </a:p>
        </p:txBody>
      </p:sp>
      <p:sp>
        <p:nvSpPr>
          <p:cNvPr id="22" name="Text Box 39"/>
          <p:cNvSpPr txBox="1">
            <a:spLocks noChangeArrowheads="1"/>
          </p:cNvSpPr>
          <p:nvPr/>
        </p:nvSpPr>
        <p:spPr bwMode="auto">
          <a:xfrm>
            <a:off x="7683500" y="4800600"/>
            <a:ext cx="1341438" cy="338138"/>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Religión 2</a:t>
            </a:r>
          </a:p>
        </p:txBody>
      </p:sp>
      <p:sp>
        <p:nvSpPr>
          <p:cNvPr id="23" name="Text Box 39"/>
          <p:cNvSpPr txBox="1">
            <a:spLocks noChangeArrowheads="1"/>
          </p:cNvSpPr>
          <p:nvPr/>
        </p:nvSpPr>
        <p:spPr bwMode="auto">
          <a:xfrm>
            <a:off x="7694613" y="5575300"/>
            <a:ext cx="1446212" cy="338138"/>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Tradición 1</a:t>
            </a:r>
          </a:p>
        </p:txBody>
      </p:sp>
      <p:sp>
        <p:nvSpPr>
          <p:cNvPr id="24" name="Text Box 39"/>
          <p:cNvSpPr txBox="1">
            <a:spLocks noChangeArrowheads="1"/>
          </p:cNvSpPr>
          <p:nvPr/>
        </p:nvSpPr>
        <p:spPr bwMode="auto">
          <a:xfrm>
            <a:off x="7161213" y="6324600"/>
            <a:ext cx="1446212" cy="338138"/>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Tradición 2</a:t>
            </a:r>
          </a:p>
        </p:txBody>
      </p:sp>
      <p:sp>
        <p:nvSpPr>
          <p:cNvPr id="25" name="Text Box 39"/>
          <p:cNvSpPr txBox="1">
            <a:spLocks noChangeArrowheads="1"/>
          </p:cNvSpPr>
          <p:nvPr/>
        </p:nvSpPr>
        <p:spPr bwMode="auto">
          <a:xfrm>
            <a:off x="7150100" y="4114800"/>
            <a:ext cx="1666875" cy="338138"/>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Filosofía 2</a:t>
            </a:r>
          </a:p>
        </p:txBody>
      </p:sp>
      <p:sp>
        <p:nvSpPr>
          <p:cNvPr id="26" name="Text Box 39"/>
          <p:cNvSpPr txBox="1">
            <a:spLocks noChangeArrowheads="1"/>
          </p:cNvSpPr>
          <p:nvPr/>
        </p:nvSpPr>
        <p:spPr bwMode="auto">
          <a:xfrm>
            <a:off x="5726113" y="3852863"/>
            <a:ext cx="1665287" cy="338137"/>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Filosofía 1</a:t>
            </a:r>
          </a:p>
        </p:txBody>
      </p:sp>
      <p:sp>
        <p:nvSpPr>
          <p:cNvPr id="27" name="Text Box 39"/>
          <p:cNvSpPr txBox="1">
            <a:spLocks noChangeArrowheads="1"/>
          </p:cNvSpPr>
          <p:nvPr/>
        </p:nvSpPr>
        <p:spPr bwMode="auto">
          <a:xfrm>
            <a:off x="4579938" y="4114800"/>
            <a:ext cx="1339850" cy="338138"/>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a:latin typeface="+mn-lt"/>
                <a:cs typeface="+mn-cs"/>
              </a:rPr>
              <a:t>Religión 1</a:t>
            </a:r>
          </a:p>
        </p:txBody>
      </p:sp>
      <p:sp>
        <p:nvSpPr>
          <p:cNvPr id="28" name="Text Box 39"/>
          <p:cNvSpPr txBox="1">
            <a:spLocks noChangeArrowheads="1"/>
          </p:cNvSpPr>
          <p:nvPr/>
        </p:nvSpPr>
        <p:spPr bwMode="auto">
          <a:xfrm>
            <a:off x="4191000" y="4695825"/>
            <a:ext cx="1136650" cy="485775"/>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lnSpc>
                <a:spcPct val="80000"/>
              </a:lnSpc>
              <a:spcBef>
                <a:spcPct val="0"/>
              </a:spcBef>
              <a:buFontTx/>
              <a:buNone/>
              <a:defRPr/>
            </a:pPr>
            <a:r>
              <a:rPr lang="en-US" altLang="en-US" sz="1600" b="1" dirty="0">
                <a:latin typeface="+mn-lt"/>
                <a:cs typeface="+mn-cs"/>
              </a:rPr>
              <a:t>Súper-</a:t>
            </a:r>
          </a:p>
          <a:p>
            <a:pPr algn="ctr" rtl="0">
              <a:lnSpc>
                <a:spcPct val="80000"/>
              </a:lnSpc>
              <a:spcBef>
                <a:spcPct val="0"/>
              </a:spcBef>
              <a:buFontTx/>
              <a:buNone/>
              <a:defRPr/>
            </a:pPr>
            <a:r>
              <a:rPr lang="en-US" altLang="en-US" sz="1600" b="1" dirty="0" err="1">
                <a:latin typeface="+mn-lt"/>
                <a:cs typeface="+mn-cs"/>
              </a:rPr>
              <a:t>stición</a:t>
            </a:r>
            <a:r>
              <a:rPr lang="en-US" altLang="en-US" sz="1600" b="1" dirty="0">
                <a:latin typeface="+mn-lt"/>
                <a:cs typeface="+mn-cs"/>
              </a:rPr>
              <a:t>1</a:t>
            </a:r>
          </a:p>
        </p:txBody>
      </p:sp>
      <p:sp>
        <p:nvSpPr>
          <p:cNvPr id="29" name="Text Box 39"/>
          <p:cNvSpPr txBox="1">
            <a:spLocks noChangeArrowheads="1"/>
          </p:cNvSpPr>
          <p:nvPr/>
        </p:nvSpPr>
        <p:spPr bwMode="auto">
          <a:xfrm>
            <a:off x="4286250" y="5562600"/>
            <a:ext cx="1136650" cy="485775"/>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lnSpc>
                <a:spcPct val="80000"/>
              </a:lnSpc>
              <a:spcBef>
                <a:spcPct val="0"/>
              </a:spcBef>
              <a:buFontTx/>
              <a:buNone/>
              <a:defRPr/>
            </a:pPr>
            <a:r>
              <a:rPr lang="en-US" altLang="en-US" sz="1600" b="1" dirty="0">
                <a:latin typeface="+mn-lt"/>
                <a:cs typeface="+mn-cs"/>
              </a:rPr>
              <a:t>Súper-</a:t>
            </a:r>
          </a:p>
          <a:p>
            <a:pPr algn="ctr" rtl="0">
              <a:lnSpc>
                <a:spcPct val="80000"/>
              </a:lnSpc>
              <a:spcBef>
                <a:spcPct val="0"/>
              </a:spcBef>
              <a:buFontTx/>
              <a:buNone/>
              <a:defRPr/>
            </a:pPr>
            <a:r>
              <a:rPr lang="en-US" altLang="en-US" sz="1600" b="1" dirty="0" err="1">
                <a:latin typeface="+mn-lt"/>
                <a:cs typeface="+mn-cs"/>
              </a:rPr>
              <a:t>stición</a:t>
            </a:r>
            <a:r>
              <a:rPr lang="en-US" altLang="en-US" sz="1600" b="1" dirty="0">
                <a:latin typeface="+mn-lt"/>
                <a:cs typeface="+mn-cs"/>
              </a:rPr>
              <a:t>2</a:t>
            </a:r>
          </a:p>
        </p:txBody>
      </p:sp>
      <p:sp>
        <p:nvSpPr>
          <p:cNvPr id="30" name="Text Box 39"/>
          <p:cNvSpPr txBox="1">
            <a:spLocks noChangeArrowheads="1"/>
          </p:cNvSpPr>
          <p:nvPr/>
        </p:nvSpPr>
        <p:spPr bwMode="auto">
          <a:xfrm>
            <a:off x="5028804" y="6324600"/>
            <a:ext cx="1034257" cy="338554"/>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err="1" smtClean="0">
                <a:latin typeface="+mn-lt"/>
                <a:cs typeface="+mn-cs"/>
              </a:rPr>
              <a:t>Secta</a:t>
            </a:r>
            <a:r>
              <a:rPr lang="en-US" altLang="en-US" sz="1600" b="1" dirty="0" smtClean="0">
                <a:latin typeface="+mn-lt"/>
                <a:cs typeface="+mn-cs"/>
              </a:rPr>
              <a:t> </a:t>
            </a:r>
            <a:r>
              <a:rPr lang="en-US" altLang="en-US" sz="1600" b="1" dirty="0">
                <a:latin typeface="+mn-lt"/>
                <a:cs typeface="+mn-cs"/>
              </a:rPr>
              <a:t>1</a:t>
            </a:r>
          </a:p>
        </p:txBody>
      </p:sp>
      <p:sp>
        <p:nvSpPr>
          <p:cNvPr id="31" name="Text Box 39"/>
          <p:cNvSpPr txBox="1">
            <a:spLocks noChangeArrowheads="1"/>
          </p:cNvSpPr>
          <p:nvPr/>
        </p:nvSpPr>
        <p:spPr bwMode="auto">
          <a:xfrm>
            <a:off x="6017023" y="6519863"/>
            <a:ext cx="1034257" cy="338554"/>
          </a:xfrm>
          <a:prstGeom prst="rect">
            <a:avLst/>
          </a:prstGeom>
          <a:noFill/>
          <a:ln>
            <a:noFill/>
          </a:ln>
          <a:effectLst/>
        </p:spPr>
        <p:txBody>
          <a:bodyPr wrap="none">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rtl="0">
              <a:spcBef>
                <a:spcPct val="0"/>
              </a:spcBef>
              <a:buFontTx/>
              <a:buNone/>
              <a:defRPr/>
            </a:pPr>
            <a:r>
              <a:rPr lang="en-US" altLang="en-US" sz="1600" b="1" dirty="0" err="1" smtClean="0">
                <a:latin typeface="+mn-lt"/>
                <a:cs typeface="+mn-cs"/>
              </a:rPr>
              <a:t>Secta</a:t>
            </a:r>
            <a:r>
              <a:rPr lang="en-US" altLang="en-US" sz="1600" b="1" dirty="0" smtClean="0">
                <a:latin typeface="+mn-lt"/>
                <a:cs typeface="+mn-cs"/>
              </a:rPr>
              <a:t> </a:t>
            </a:r>
            <a:r>
              <a:rPr lang="en-US" altLang="en-US" sz="1600" b="1" dirty="0">
                <a:latin typeface="+mn-lt"/>
                <a:cs typeface="+mn-cs"/>
              </a:rPr>
              <a:t>2</a:t>
            </a:r>
          </a:p>
        </p:txBody>
      </p:sp>
      <p:sp>
        <p:nvSpPr>
          <p:cNvPr id="3" name="Trapezoid 2"/>
          <p:cNvSpPr/>
          <p:nvPr/>
        </p:nvSpPr>
        <p:spPr bwMode="auto">
          <a:xfrm rot="4067580" flipV="1">
            <a:off x="5317331" y="5536407"/>
            <a:ext cx="250825" cy="296862"/>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3" name="Trapezoid 32"/>
          <p:cNvSpPr/>
          <p:nvPr/>
        </p:nvSpPr>
        <p:spPr bwMode="auto">
          <a:xfrm rot="4067580">
            <a:off x="7429500" y="4899025"/>
            <a:ext cx="250825" cy="352425"/>
          </a:xfrm>
          <a:prstGeom prst="trapezoid">
            <a:avLst/>
          </a:prstGeom>
          <a:solidFill>
            <a:srgbClr val="FFC5C5"/>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4" name="Trapezoid 33"/>
          <p:cNvSpPr/>
          <p:nvPr/>
        </p:nvSpPr>
        <p:spPr bwMode="auto">
          <a:xfrm>
            <a:off x="6411913" y="4240213"/>
            <a:ext cx="244475" cy="282575"/>
          </a:xfrm>
          <a:prstGeom prst="trapezoid">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5" name="Trapezoid 34"/>
          <p:cNvSpPr/>
          <p:nvPr/>
        </p:nvSpPr>
        <p:spPr bwMode="auto">
          <a:xfrm flipV="1">
            <a:off x="6438900" y="6205538"/>
            <a:ext cx="244475" cy="315912"/>
          </a:xfrm>
          <a:prstGeom prst="trapezoid">
            <a:avLst/>
          </a:prstGeom>
          <a:solidFill>
            <a:srgbClr val="FF00FF"/>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6" name="Trapezoid 35"/>
          <p:cNvSpPr/>
          <p:nvPr/>
        </p:nvSpPr>
        <p:spPr bwMode="auto">
          <a:xfrm rot="2056293">
            <a:off x="7097713" y="4441825"/>
            <a:ext cx="234950" cy="309563"/>
          </a:xfrm>
          <a:prstGeom prst="trapezoid">
            <a:avLst/>
          </a:prstGeom>
          <a:solidFill>
            <a:srgbClr val="00FF00"/>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7" name="Trapezoid 36"/>
          <p:cNvSpPr/>
          <p:nvPr/>
        </p:nvSpPr>
        <p:spPr bwMode="auto">
          <a:xfrm rot="2056293" flipV="1">
            <a:off x="5776913" y="6070600"/>
            <a:ext cx="227012" cy="292100"/>
          </a:xfrm>
          <a:prstGeom prst="trapezoid">
            <a:avLst/>
          </a:prstGeom>
          <a:solidFill>
            <a:srgbClr val="FF9900"/>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8" name="Trapezoid 37"/>
          <p:cNvSpPr/>
          <p:nvPr/>
        </p:nvSpPr>
        <p:spPr bwMode="auto">
          <a:xfrm rot="8761737">
            <a:off x="7129463" y="6056313"/>
            <a:ext cx="222250" cy="300037"/>
          </a:xfrm>
          <a:prstGeom prst="trapezoid">
            <a:avLst/>
          </a:prstGeom>
          <a:solidFill>
            <a:srgbClr val="CC3300"/>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39" name="Trapezoid 38"/>
          <p:cNvSpPr/>
          <p:nvPr/>
        </p:nvSpPr>
        <p:spPr bwMode="auto">
          <a:xfrm rot="8761737" flipV="1">
            <a:off x="5780088" y="4384675"/>
            <a:ext cx="230187" cy="269875"/>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40" name="Trapezoid 39"/>
          <p:cNvSpPr/>
          <p:nvPr/>
        </p:nvSpPr>
        <p:spPr bwMode="auto">
          <a:xfrm rot="6558280">
            <a:off x="7502526" y="5495925"/>
            <a:ext cx="254000" cy="269875"/>
          </a:xfrm>
          <a:prstGeom prst="trapezoi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41" name="Trapezoid 40"/>
          <p:cNvSpPr/>
          <p:nvPr/>
        </p:nvSpPr>
        <p:spPr bwMode="auto">
          <a:xfrm rot="6558280" flipV="1">
            <a:off x="5323681" y="4885532"/>
            <a:ext cx="239713" cy="311150"/>
          </a:xfrm>
          <a:prstGeom prst="trapezoid">
            <a:avLst/>
          </a:prstGeom>
          <a:solidFill>
            <a:srgbClr val="0066FF"/>
          </a:solidFill>
          <a:ln w="9525" cap="flat" cmpd="sng" algn="ctr">
            <a:solidFill>
              <a:schemeClr val="tx1"/>
            </a:solidFill>
            <a:prstDash val="solid"/>
            <a:round/>
            <a:headEnd type="none" w="med" len="med"/>
            <a:tailEnd type="none" w="med" len="med"/>
          </a:ln>
          <a:effectLst/>
        </p:spPr>
        <p:txBody>
          <a:bodyPr/>
          <a:lstStyle/>
          <a:p>
            <a:pPr algn="l" rtl="0">
              <a:defRPr/>
            </a:pPr>
            <a:endParaRPr lang="en-US" b="1">
              <a:cs typeface="+mn-cs"/>
            </a:endParaRPr>
          </a:p>
        </p:txBody>
      </p:sp>
      <p:sp>
        <p:nvSpPr>
          <p:cNvPr id="8399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20D433A2-BF97-4112-ADDE-4BB8A30D811A}" type="slidenum">
              <a:rPr lang="en-US" altLang="en-US" sz="1400"/>
              <a:pPr algn="l" rtl="0">
                <a:spcBef>
                  <a:spcPct val="0"/>
                </a:spcBef>
                <a:buFontTx/>
                <a:buNone/>
              </a:pPr>
              <a:t>61</a:t>
            </a:fld>
            <a:endParaRPr lang="en-US" altLang="en-US" sz="1400"/>
          </a:p>
        </p:txBody>
      </p:sp>
      <p:sp>
        <p:nvSpPr>
          <p:cNvPr id="42"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150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1500"/>
                                  </p:stCondLst>
                                  <p:childTnLst>
                                    <p:set>
                                      <p:cBhvr>
                                        <p:cTn id="22" dur="1" fill="hold">
                                          <p:stCondLst>
                                            <p:cond delay="0"/>
                                          </p:stCondLst>
                                        </p:cTn>
                                        <p:tgtEl>
                                          <p:spTgt spid="39"/>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grpId="0" nodeType="afterEffect">
                                  <p:stCondLst>
                                    <p:cond delay="150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1500"/>
                                  </p:stCondLst>
                                  <p:childTnLst>
                                    <p:set>
                                      <p:cBhvr>
                                        <p:cTn id="28" dur="1" fill="hold">
                                          <p:stCondLst>
                                            <p:cond delay="0"/>
                                          </p:stCondLst>
                                        </p:cTn>
                                        <p:tgtEl>
                                          <p:spTgt spid="33"/>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grpId="0" nodeType="afterEffect">
                                  <p:stCondLst>
                                    <p:cond delay="150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nodeType="afterGroup">
                            <p:stCondLst>
                              <p:cond delay="7500"/>
                            </p:stCondLst>
                            <p:childTnLst>
                              <p:par>
                                <p:cTn id="33" presetID="1" presetClass="entr" presetSubtype="0" fill="hold" nodeType="afterEffect">
                                  <p:stCondLst>
                                    <p:cond delay="150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grpId="0" nodeType="afterEffect">
                                  <p:stCondLst>
                                    <p:cond delay="150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10500"/>
                            </p:stCondLst>
                            <p:childTnLst>
                              <p:par>
                                <p:cTn id="39" presetID="1" presetClass="entr" presetSubtype="0" fill="hold" nodeType="afterEffect">
                                  <p:stCondLst>
                                    <p:cond delay="150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nodeType="afterGroup">
                            <p:stCondLst>
                              <p:cond delay="12000"/>
                            </p:stCondLst>
                            <p:childTnLst>
                              <p:par>
                                <p:cTn id="42" presetID="1" presetClass="entr" presetSubtype="0" fill="hold" grpId="0" nodeType="afterEffect">
                                  <p:stCondLst>
                                    <p:cond delay="150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nodeType="afterGroup">
                            <p:stCondLst>
                              <p:cond delay="13500"/>
                            </p:stCondLst>
                            <p:childTnLst>
                              <p:par>
                                <p:cTn id="45" presetID="1" presetClass="entr" presetSubtype="0" fill="hold" nodeType="afterEffect">
                                  <p:stCondLst>
                                    <p:cond delay="1500"/>
                                  </p:stCondLst>
                                  <p:childTnLst>
                                    <p:set>
                                      <p:cBhvr>
                                        <p:cTn id="46" dur="1" fill="hold">
                                          <p:stCondLst>
                                            <p:cond delay="0"/>
                                          </p:stCondLst>
                                        </p:cTn>
                                        <p:tgtEl>
                                          <p:spTgt spid="40"/>
                                        </p:tgtEl>
                                        <p:attrNameLst>
                                          <p:attrName>style.visibility</p:attrName>
                                        </p:attrNameLst>
                                      </p:cBhvr>
                                      <p:to>
                                        <p:strVal val="visible"/>
                                      </p:to>
                                    </p:set>
                                  </p:childTnLst>
                                </p:cTn>
                              </p:par>
                            </p:childTnLst>
                          </p:cTn>
                        </p:par>
                        <p:par>
                          <p:cTn id="47" fill="hold" nodeType="afterGroup">
                            <p:stCondLst>
                              <p:cond delay="15000"/>
                            </p:stCondLst>
                            <p:childTnLst>
                              <p:par>
                                <p:cTn id="48" presetID="1" presetClass="entr" presetSubtype="0" fill="hold" nodeType="afterEffect">
                                  <p:stCondLst>
                                    <p:cond delay="1500"/>
                                  </p:stCondLst>
                                  <p:childTnLst>
                                    <p:set>
                                      <p:cBhvr>
                                        <p:cTn id="49" dur="1" fill="hold">
                                          <p:stCondLst>
                                            <p:cond delay="0"/>
                                          </p:stCondLst>
                                        </p:cTn>
                                        <p:tgtEl>
                                          <p:spTgt spid="38"/>
                                        </p:tgtEl>
                                        <p:attrNameLst>
                                          <p:attrName>style.visibility</p:attrName>
                                        </p:attrNameLst>
                                      </p:cBhvr>
                                      <p:to>
                                        <p:strVal val="visible"/>
                                      </p:to>
                                    </p:set>
                                  </p:childTnLst>
                                </p:cTn>
                              </p:par>
                            </p:childTnLst>
                          </p:cTn>
                        </p:par>
                        <p:par>
                          <p:cTn id="50" fill="hold" nodeType="afterGroup">
                            <p:stCondLst>
                              <p:cond delay="16500"/>
                            </p:stCondLst>
                            <p:childTnLst>
                              <p:par>
                                <p:cTn id="51" presetID="1" presetClass="entr" presetSubtype="0" fill="hold" grpId="0" nodeType="afterEffect">
                                  <p:stCondLst>
                                    <p:cond delay="150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nodeType="afterGroup">
                            <p:stCondLst>
                              <p:cond delay="18000"/>
                            </p:stCondLst>
                            <p:childTnLst>
                              <p:par>
                                <p:cTn id="54" presetID="1" presetClass="entr" presetSubtype="0" fill="hold" nodeType="afterEffect">
                                  <p:stCondLst>
                                    <p:cond delay="1500"/>
                                  </p:stCondLst>
                                  <p:childTnLst>
                                    <p:set>
                                      <p:cBhvr>
                                        <p:cTn id="55" dur="1" fill="hold">
                                          <p:stCondLst>
                                            <p:cond delay="0"/>
                                          </p:stCondLst>
                                        </p:cTn>
                                        <p:tgtEl>
                                          <p:spTgt spid="41"/>
                                        </p:tgtEl>
                                        <p:attrNameLst>
                                          <p:attrName>style.visibility</p:attrName>
                                        </p:attrNameLst>
                                      </p:cBhvr>
                                      <p:to>
                                        <p:strVal val="visible"/>
                                      </p:to>
                                    </p:set>
                                  </p:childTnLst>
                                </p:cTn>
                              </p:par>
                            </p:childTnLst>
                          </p:cTn>
                        </p:par>
                        <p:par>
                          <p:cTn id="56" fill="hold" nodeType="afterGroup">
                            <p:stCondLst>
                              <p:cond delay="19500"/>
                            </p:stCondLst>
                            <p:childTnLst>
                              <p:par>
                                <p:cTn id="57" presetID="1" presetClass="entr" presetSubtype="0" fill="hold" grpId="0" nodeType="afterEffect">
                                  <p:stCondLst>
                                    <p:cond delay="150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nodeType="afterGroup">
                            <p:stCondLst>
                              <p:cond delay="21000"/>
                            </p:stCondLst>
                            <p:childTnLst>
                              <p:par>
                                <p:cTn id="60" presetID="1" presetClass="entr" presetSubtype="0" fill="hold" nodeType="afterEffect">
                                  <p:stCondLst>
                                    <p:cond delay="1500"/>
                                  </p:stCondLst>
                                  <p:childTnLst>
                                    <p:set>
                                      <p:cBhvr>
                                        <p:cTn id="61" dur="1" fill="hold">
                                          <p:stCondLst>
                                            <p:cond delay="0"/>
                                          </p:stCondLst>
                                        </p:cTn>
                                        <p:tgtEl>
                                          <p:spTgt spid="3"/>
                                        </p:tgtEl>
                                        <p:attrNameLst>
                                          <p:attrName>style.visibility</p:attrName>
                                        </p:attrNameLst>
                                      </p:cBhvr>
                                      <p:to>
                                        <p:strVal val="visible"/>
                                      </p:to>
                                    </p:set>
                                  </p:childTnLst>
                                </p:cTn>
                              </p:par>
                            </p:childTnLst>
                          </p:cTn>
                        </p:par>
                        <p:par>
                          <p:cTn id="62" fill="hold" nodeType="afterGroup">
                            <p:stCondLst>
                              <p:cond delay="22500"/>
                            </p:stCondLst>
                            <p:childTnLst>
                              <p:par>
                                <p:cTn id="63" presetID="1" presetClass="entr" presetSubtype="0" fill="hold" grpId="0" nodeType="afterEffect">
                                  <p:stCondLst>
                                    <p:cond delay="1500"/>
                                  </p:stCondLst>
                                  <p:childTnLst>
                                    <p:set>
                                      <p:cBhvr>
                                        <p:cTn id="64" dur="1" fill="hold">
                                          <p:stCondLst>
                                            <p:cond delay="0"/>
                                          </p:stCondLst>
                                        </p:cTn>
                                        <p:tgtEl>
                                          <p:spTgt spid="29"/>
                                        </p:tgtEl>
                                        <p:attrNameLst>
                                          <p:attrName>style.visibility</p:attrName>
                                        </p:attrNameLst>
                                      </p:cBhvr>
                                      <p:to>
                                        <p:strVal val="visible"/>
                                      </p:to>
                                    </p:set>
                                  </p:childTnLst>
                                </p:cTn>
                              </p:par>
                            </p:childTnLst>
                          </p:cTn>
                        </p:par>
                        <p:par>
                          <p:cTn id="65" fill="hold" nodeType="afterGroup">
                            <p:stCondLst>
                              <p:cond delay="24000"/>
                            </p:stCondLst>
                            <p:childTnLst>
                              <p:par>
                                <p:cTn id="66" presetID="1" presetClass="entr" presetSubtype="0" fill="hold" nodeType="afterEffect">
                                  <p:stCondLst>
                                    <p:cond delay="1500"/>
                                  </p:stCondLst>
                                  <p:childTnLst>
                                    <p:set>
                                      <p:cBhvr>
                                        <p:cTn id="67" dur="1" fill="hold">
                                          <p:stCondLst>
                                            <p:cond delay="0"/>
                                          </p:stCondLst>
                                        </p:cTn>
                                        <p:tgtEl>
                                          <p:spTgt spid="37"/>
                                        </p:tgtEl>
                                        <p:attrNameLst>
                                          <p:attrName>style.visibility</p:attrName>
                                        </p:attrNameLst>
                                      </p:cBhvr>
                                      <p:to>
                                        <p:strVal val="visible"/>
                                      </p:to>
                                    </p:set>
                                  </p:childTnLst>
                                </p:cTn>
                              </p:par>
                            </p:childTnLst>
                          </p:cTn>
                        </p:par>
                        <p:par>
                          <p:cTn id="68" fill="hold" nodeType="afterGroup">
                            <p:stCondLst>
                              <p:cond delay="25500"/>
                            </p:stCondLst>
                            <p:childTnLst>
                              <p:par>
                                <p:cTn id="69" presetID="1" presetClass="entr" presetSubtype="0" fill="hold" grpId="0" nodeType="afterEffect">
                                  <p:stCondLst>
                                    <p:cond delay="1500"/>
                                  </p:stCondLst>
                                  <p:childTnLst>
                                    <p:set>
                                      <p:cBhvr>
                                        <p:cTn id="70" dur="1" fill="hold">
                                          <p:stCondLst>
                                            <p:cond delay="0"/>
                                          </p:stCondLst>
                                        </p:cTn>
                                        <p:tgtEl>
                                          <p:spTgt spid="30"/>
                                        </p:tgtEl>
                                        <p:attrNameLst>
                                          <p:attrName>style.visibility</p:attrName>
                                        </p:attrNameLst>
                                      </p:cBhvr>
                                      <p:to>
                                        <p:strVal val="visible"/>
                                      </p:to>
                                    </p:set>
                                  </p:childTnLst>
                                </p:cTn>
                              </p:par>
                            </p:childTnLst>
                          </p:cTn>
                        </p:par>
                        <p:par>
                          <p:cTn id="71" fill="hold" nodeType="afterGroup">
                            <p:stCondLst>
                              <p:cond delay="27000"/>
                            </p:stCondLst>
                            <p:childTnLst>
                              <p:par>
                                <p:cTn id="72" presetID="1" presetClass="entr" presetSubtype="0" fill="hold" nodeType="afterEffect">
                                  <p:stCondLst>
                                    <p:cond delay="1500"/>
                                  </p:stCondLst>
                                  <p:childTnLst>
                                    <p:set>
                                      <p:cBhvr>
                                        <p:cTn id="73" dur="1" fill="hold">
                                          <p:stCondLst>
                                            <p:cond delay="0"/>
                                          </p:stCondLst>
                                        </p:cTn>
                                        <p:tgtEl>
                                          <p:spTgt spid="35"/>
                                        </p:tgtEl>
                                        <p:attrNameLst>
                                          <p:attrName>style.visibility</p:attrName>
                                        </p:attrNameLst>
                                      </p:cBhvr>
                                      <p:to>
                                        <p:strVal val="visible"/>
                                      </p:to>
                                    </p:set>
                                  </p:childTnLst>
                                </p:cTn>
                              </p:par>
                            </p:childTnLst>
                          </p:cTn>
                        </p:par>
                        <p:par>
                          <p:cTn id="74" fill="hold" nodeType="afterGroup">
                            <p:stCondLst>
                              <p:cond delay="28500"/>
                            </p:stCondLst>
                            <p:childTnLst>
                              <p:par>
                                <p:cTn id="75" presetID="1" presetClass="entr" presetSubtype="0" fill="hold" grpId="0" nodeType="afterEffect">
                                  <p:stCondLst>
                                    <p:cond delay="150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P spid="20" grpId="0"/>
      <p:bldP spid="22" grpId="0"/>
      <p:bldP spid="23" grpId="0"/>
      <p:bldP spid="24" grpId="0"/>
      <p:bldP spid="25" grpId="0"/>
      <p:bldP spid="26" grpId="0"/>
      <p:bldP spid="27" grpId="0"/>
      <p:bldP spid="28" grpId="0"/>
      <p:bldP spid="29" grpId="0"/>
      <p:bldP spid="30" grpId="0"/>
      <p:bldP spid="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pPr rtl="0">
              <a:defRPr/>
            </a:pPr>
            <a:r>
              <a:rPr lang="en-US" dirty="0" err="1" smtClean="0"/>
              <a:t>Ejemplos</a:t>
            </a:r>
            <a:r>
              <a:rPr lang="en-US" dirty="0" smtClean="0"/>
              <a:t> de </a:t>
            </a:r>
            <a:r>
              <a:rPr lang="en-US" dirty="0" err="1" smtClean="0"/>
              <a:t>puntos</a:t>
            </a:r>
            <a:r>
              <a:rPr lang="en-US" dirty="0" smtClean="0"/>
              <a:t> de debate</a:t>
            </a:r>
            <a:endParaRPr lang="en-US" dirty="0"/>
          </a:p>
        </p:txBody>
      </p:sp>
      <p:sp>
        <p:nvSpPr>
          <p:cNvPr id="3" name="Content Placeholder 2"/>
          <p:cNvSpPr>
            <a:spLocks noGrp="1"/>
          </p:cNvSpPr>
          <p:nvPr>
            <p:ph idx="1"/>
          </p:nvPr>
        </p:nvSpPr>
        <p:spPr>
          <a:xfrm>
            <a:off x="152400" y="762000"/>
            <a:ext cx="8915400" cy="6019800"/>
          </a:xfrm>
        </p:spPr>
        <p:txBody>
          <a:bodyPr>
            <a:normAutofit fontScale="85000" lnSpcReduction="20000"/>
          </a:bodyPr>
          <a:lstStyle/>
          <a:p>
            <a:pPr marL="347663" indent="-347663">
              <a:buFont typeface="+mj-lt"/>
              <a:buAutoNum type="arabicPeriod"/>
              <a:defRPr/>
            </a:pPr>
            <a:r>
              <a:rPr lang="es-ES" dirty="0" smtClean="0">
                <a:latin typeface="Calibri" panose="020F0502020204030204" pitchFamily="34" charset="0"/>
              </a:rPr>
              <a:t>Si </a:t>
            </a:r>
            <a:r>
              <a:rPr lang="es-ES" dirty="0">
                <a:latin typeface="Calibri" panose="020F0502020204030204" pitchFamily="34" charset="0"/>
              </a:rPr>
              <a:t>Dios es totalmente espiritual, mientras que el hombre es totalmente físico, ¿cómo puede Dios ser conocido por el hombre?</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es la religión una actividad opcional, no para (y no debe ser forzada para) todos?</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son todas las religiones (con diferentes creencias y prácticas) intentos igualmente válidos de encontrar a </a:t>
            </a:r>
            <a:r>
              <a:rPr lang="es-ES" dirty="0" smtClean="0">
                <a:latin typeface="Calibri" panose="020F0502020204030204" pitchFamily="34" charset="0"/>
              </a:rPr>
              <a:t>Dios?</a:t>
            </a:r>
          </a:p>
          <a:p>
            <a:pPr marL="747713" lvl="1" indent="-347663">
              <a:defRPr/>
            </a:pPr>
            <a:r>
              <a:rPr lang="es-ES" sz="2700" dirty="0" smtClean="0">
                <a:latin typeface="Calibri" panose="020F0502020204030204" pitchFamily="34" charset="0"/>
              </a:rPr>
              <a:t>Todas </a:t>
            </a:r>
            <a:r>
              <a:rPr lang="es-ES" sz="2700" dirty="0">
                <a:latin typeface="Calibri" panose="020F0502020204030204" pitchFamily="34" charset="0"/>
              </a:rPr>
              <a:t>las actividades religiosas practicadas en sincero culto/devoción son igualmente </a:t>
            </a:r>
            <a:r>
              <a:rPr lang="es-ES" sz="2700" dirty="0" smtClean="0">
                <a:latin typeface="Calibri" panose="020F0502020204030204" pitchFamily="34" charset="0"/>
              </a:rPr>
              <a:t>válidas.</a:t>
            </a:r>
          </a:p>
          <a:p>
            <a:pPr marL="747713" lvl="1" indent="-347663">
              <a:defRPr/>
            </a:pPr>
            <a:r>
              <a:rPr lang="es-ES" sz="2700" dirty="0" smtClean="0">
                <a:latin typeface="Calibri" panose="020F0502020204030204" pitchFamily="34" charset="0"/>
              </a:rPr>
              <a:t>La </a:t>
            </a:r>
            <a:r>
              <a:rPr lang="es-ES" sz="2700" dirty="0">
                <a:latin typeface="Calibri" panose="020F0502020204030204" pitchFamily="34" charset="0"/>
              </a:rPr>
              <a:t>experiencia religiosa es privada, determinada personalmente y subjetiva, y por lo tanto es difícil de comunicar o transferir a otro.</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existe Dios </a:t>
            </a:r>
            <a:r>
              <a:rPr lang="es-ES" dirty="0" smtClean="0">
                <a:latin typeface="Calibri" panose="020F0502020204030204" pitchFamily="34" charset="0"/>
              </a:rPr>
              <a:t>en </a:t>
            </a:r>
            <a:r>
              <a:rPr lang="es-ES" dirty="0">
                <a:latin typeface="Calibri" panose="020F0502020204030204" pitchFamily="34" charset="0"/>
              </a:rPr>
              <a:t>la naturaleza y </a:t>
            </a:r>
            <a:r>
              <a:rPr lang="es-ES" dirty="0" smtClean="0">
                <a:latin typeface="Calibri" panose="020F0502020204030204" pitchFamily="34" charset="0"/>
              </a:rPr>
              <a:t>en </a:t>
            </a:r>
            <a:r>
              <a:rPr lang="es-ES" dirty="0">
                <a:latin typeface="Calibri" panose="020F0502020204030204" pitchFamily="34" charset="0"/>
              </a:rPr>
              <a:t>todos nosotros?</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sabemos que Dios (o los pensamientos sobre </a:t>
            </a:r>
            <a:r>
              <a:rPr lang="es-ES" dirty="0" smtClean="0">
                <a:latin typeface="Calibri" panose="020F0502020204030204" pitchFamily="34" charset="0"/>
              </a:rPr>
              <a:t>Dios) </a:t>
            </a:r>
            <a:r>
              <a:rPr lang="es-ES" dirty="0">
                <a:latin typeface="Calibri" panose="020F0502020204030204" pitchFamily="34" charset="0"/>
              </a:rPr>
              <a:t>son productos de los deseos y la imaginación humanos?</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deberían todas las personas, incluidas las religiones “cristianas”, trabajar para beneficiar a la humanidad?</a:t>
            </a:r>
          </a:p>
          <a:p>
            <a:pPr marL="347663" indent="-347663">
              <a:buFont typeface="+mj-lt"/>
              <a:buAutoNum type="arabicPeriod"/>
              <a:defRPr/>
            </a:pPr>
            <a:r>
              <a:rPr lang="es-ES" dirty="0" smtClean="0">
                <a:latin typeface="Calibri" panose="020F0502020204030204" pitchFamily="34" charset="0"/>
              </a:rPr>
              <a:t>¿</a:t>
            </a:r>
            <a:r>
              <a:rPr lang="es-ES" dirty="0">
                <a:latin typeface="Calibri" panose="020F0502020204030204" pitchFamily="34" charset="0"/>
              </a:rPr>
              <a:t>No necesita la Iglesia </a:t>
            </a:r>
            <a:r>
              <a:rPr lang="es-ES" dirty="0" smtClean="0">
                <a:latin typeface="Calibri" panose="020F0502020204030204" pitchFamily="34" charset="0"/>
              </a:rPr>
              <a:t>evolucionar [sus actividades y enseñanzas</a:t>
            </a:r>
            <a:r>
              <a:rPr lang="en-US" smtClean="0">
                <a:latin typeface="Calibri" panose="020F0502020204030204" pitchFamily="34" charset="0"/>
              </a:rPr>
              <a:t>]</a:t>
            </a:r>
            <a:r>
              <a:rPr lang="es-ES" smtClean="0">
                <a:latin typeface="Calibri" panose="020F0502020204030204" pitchFamily="34" charset="0"/>
              </a:rPr>
              <a:t> </a:t>
            </a:r>
            <a:r>
              <a:rPr lang="es-ES" dirty="0">
                <a:latin typeface="Calibri" panose="020F0502020204030204" pitchFamily="34" charset="0"/>
              </a:rPr>
              <a:t>para satisfacer las necesidades </a:t>
            </a:r>
            <a:r>
              <a:rPr lang="en-US" dirty="0" smtClean="0">
                <a:latin typeface="Calibri" panose="020F0502020204030204" pitchFamily="34" charset="0"/>
              </a:rPr>
              <a:t>[que van </a:t>
            </a:r>
            <a:r>
              <a:rPr lang="en-US" err="1" smtClean="0">
                <a:latin typeface="Calibri" panose="020F0502020204030204" pitchFamily="34" charset="0"/>
              </a:rPr>
              <a:t>evolucionando</a:t>
            </a:r>
            <a:r>
              <a:rPr lang="en-US" smtClean="0">
                <a:latin typeface="Calibri" panose="020F0502020204030204" pitchFamily="34" charset="0"/>
              </a:rPr>
              <a:t>] </a:t>
            </a:r>
            <a:r>
              <a:rPr lang="es-ES" smtClean="0">
                <a:latin typeface="Calibri" panose="020F0502020204030204" pitchFamily="34" charset="0"/>
              </a:rPr>
              <a:t>y </a:t>
            </a:r>
            <a:r>
              <a:rPr lang="es-ES" dirty="0">
                <a:latin typeface="Calibri" panose="020F0502020204030204" pitchFamily="34" charset="0"/>
              </a:rPr>
              <a:t>deseos de cada época y cultura?</a:t>
            </a:r>
          </a:p>
        </p:txBody>
      </p:sp>
      <p:sp>
        <p:nvSpPr>
          <p:cNvPr id="8602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3414E99-FFCA-4CA7-819B-370BD5443204}" type="slidenum">
              <a:rPr lang="en-US" altLang="en-US" sz="1400"/>
              <a:pPr algn="l" rtl="0">
                <a:spcBef>
                  <a:spcPct val="0"/>
                </a:spcBef>
                <a:buFontTx/>
                <a:buNone/>
              </a:pPr>
              <a:t>62</a:t>
            </a:fld>
            <a:endParaRPr lang="en-US" altLang="en-US" sz="1400"/>
          </a:p>
        </p:txBody>
      </p:sp>
      <p:sp>
        <p:nvSpPr>
          <p:cNvPr id="6"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75" y="152400"/>
            <a:ext cx="9144000" cy="381000"/>
          </a:xfrm>
        </p:spPr>
        <p:txBody>
          <a:bodyPr/>
          <a:lstStyle/>
          <a:p>
            <a:pPr rtl="0">
              <a:defRPr/>
            </a:pPr>
            <a:r>
              <a:rPr lang="en-US" altLang="en-US" sz="2800" dirty="0"/>
              <a:t>Sermón de Pablo </a:t>
            </a:r>
            <a:r>
              <a:rPr lang="en-US" altLang="en-US" sz="2800" dirty="0" err="1"/>
              <a:t>en</a:t>
            </a:r>
            <a:r>
              <a:rPr lang="en-US" altLang="en-US" sz="2800" dirty="0"/>
              <a:t> </a:t>
            </a:r>
            <a:r>
              <a:rPr lang="en-US" altLang="en-US" sz="2800" dirty="0" smtClean="0"/>
              <a:t>Atenas </a:t>
            </a:r>
            <a:r>
              <a:rPr lang="en-US" altLang="en-US" sz="2800" b="0" dirty="0" smtClean="0"/>
              <a:t>(</a:t>
            </a:r>
            <a:r>
              <a:rPr lang="en-US" altLang="en-US" sz="2800" b="0" dirty="0"/>
              <a:t>Hechos 17)</a:t>
            </a:r>
          </a:p>
        </p:txBody>
      </p:sp>
      <p:sp>
        <p:nvSpPr>
          <p:cNvPr id="44036" name="Rectangle 3"/>
          <p:cNvSpPr>
            <a:spLocks noGrp="1" noChangeArrowheads="1"/>
          </p:cNvSpPr>
          <p:nvPr>
            <p:ph type="body" idx="1"/>
          </p:nvPr>
        </p:nvSpPr>
        <p:spPr>
          <a:xfrm>
            <a:off x="98425" y="609600"/>
            <a:ext cx="8991600" cy="6172200"/>
          </a:xfrm>
        </p:spPr>
        <p:txBody>
          <a:bodyPr>
            <a:noAutofit/>
          </a:bodyPr>
          <a:lstStyle/>
          <a:p>
            <a:pPr marL="0" indent="0">
              <a:buNone/>
            </a:pPr>
            <a:r>
              <a:rPr lang="es-ES" sz="1900" dirty="0" smtClean="0"/>
              <a:t>»</a:t>
            </a:r>
            <a:r>
              <a:rPr lang="es-ES" sz="1900" dirty="0"/>
              <a:t>El Dios que hizo el mundo y todo lo que en él hay, puesto que es Señor del cielo y de la tierra, no mora en templos hechos por manos de hombres, 25  ni es servido por manos humanas, como si necesitara de algo, puesto que Él da a todos vida y aliento y todas las cosas. 26  De uno solo, </a:t>
            </a:r>
            <a:r>
              <a:rPr lang="es-ES" sz="1900" b="1" dirty="0">
                <a:solidFill>
                  <a:srgbClr val="0000FF"/>
                </a:solidFill>
              </a:rPr>
              <a:t>Dios hizo todas las naciones </a:t>
            </a:r>
            <a:r>
              <a:rPr lang="es-ES" sz="1900" dirty="0"/>
              <a:t>del mundo para que habitaran sobre toda la superficie de la tierra, habiendo determinado sus tiempos y las fronteras de los lugares donde viven, 27  </a:t>
            </a:r>
            <a:r>
              <a:rPr lang="es-ES" sz="1900" b="1" dirty="0">
                <a:solidFill>
                  <a:srgbClr val="0000FF"/>
                </a:solidFill>
              </a:rPr>
              <a:t>para que buscaran a Dios, y de alguna manera, palpando, lo hallen</a:t>
            </a:r>
            <a:r>
              <a:rPr lang="es-ES" sz="1900" dirty="0"/>
              <a:t>, aunque Él no está lejos de ninguno de nosotros. 28  Porque en Él vivimos, nos movemos y existimos, así como algunos de los poetas de ustedes han dicho: “Porque también nosotros somos linaje Suyo”. </a:t>
            </a:r>
            <a:endParaRPr lang="es-ES" sz="1900" dirty="0" smtClean="0"/>
          </a:p>
          <a:p>
            <a:pPr marL="0" indent="0">
              <a:buNone/>
            </a:pPr>
            <a:r>
              <a:rPr lang="es-ES" sz="1900" dirty="0" smtClean="0"/>
              <a:t>29 </a:t>
            </a:r>
            <a:r>
              <a:rPr lang="es-ES" sz="1900" dirty="0"/>
              <a:t>»Siendo, pues, linaje de Dios, no debemos pensar que la Naturaleza Divina sea semejante a oro, plata o piedra, esculpidos por el arte y el pensamiento humano. </a:t>
            </a:r>
          </a:p>
          <a:p>
            <a:pPr marL="0" indent="0">
              <a:buNone/>
            </a:pPr>
            <a:r>
              <a:rPr lang="es-ES" sz="1900" dirty="0" smtClean="0"/>
              <a:t>30 </a:t>
            </a:r>
            <a:r>
              <a:rPr lang="es-ES" sz="1900" dirty="0"/>
              <a:t>»Por tanto, habiendo pasado por alto los tiempos de ignorancia, Dios declara ahora a todos los hombres, en todas partes, que se arrepientan. </a:t>
            </a:r>
            <a:endParaRPr lang="es-ES" sz="1900" dirty="0" smtClean="0"/>
          </a:p>
          <a:p>
            <a:pPr marL="0" indent="0">
              <a:buNone/>
            </a:pPr>
            <a:r>
              <a:rPr lang="es-ES" sz="1900" dirty="0" smtClean="0"/>
              <a:t>31  </a:t>
            </a:r>
            <a:r>
              <a:rPr lang="es-ES" sz="1900" dirty="0"/>
              <a:t>Porque Él ha establecido un día en el cual juzgará al mundo en justicia, por medio de un Hombre a quien Él ha designado, habiendo presentado pruebas a todos los hombres cuando lo resucitó de entre los muertos».</a:t>
            </a:r>
          </a:p>
          <a:p>
            <a:endParaRPr lang="en-US" sz="1900" dirty="0"/>
          </a:p>
          <a:p>
            <a:pPr marL="0" indent="0">
              <a:buNone/>
            </a:pPr>
            <a:endParaRPr lang="es-ES" sz="1900" dirty="0"/>
          </a:p>
          <a:p>
            <a:pPr marL="0" indent="0">
              <a:buNone/>
            </a:pPr>
            <a:r>
              <a:rPr lang="es-ES" sz="1900" dirty="0" smtClean="0"/>
              <a:t> </a:t>
            </a:r>
            <a:endParaRPr lang="es-ES" sz="1900" dirty="0"/>
          </a:p>
        </p:txBody>
      </p:sp>
      <p:sp>
        <p:nvSpPr>
          <p:cNvPr id="440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51B9F6-BE51-4F50-9E7D-D58F852BF0A2}" type="slidenum">
              <a:rPr lang="en-US" altLang="en-US" sz="1400"/>
              <a:pPr algn="l" rtl="0">
                <a:spcBef>
                  <a:spcPct val="0"/>
                </a:spcBef>
                <a:buFontTx/>
                <a:buNone/>
              </a:pPr>
              <a:t>63</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3749100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7" descr="CHURCH11"/>
          <p:cNvPicPr>
            <a:picLocks noChangeAspect="1" noChangeArrowheads="1"/>
          </p:cNvPicPr>
          <p:nvPr/>
        </p:nvPicPr>
        <p:blipFill>
          <a:blip r:embed="rId3" cstate="print">
            <a:lum bright="70000" contrast="-82000"/>
            <a:extLst>
              <a:ext uri="{28A0092B-C50C-407E-A947-70E740481C1C}">
                <a14:useLocalDpi xmlns:a14="http://schemas.microsoft.com/office/drawing/2010/main" val="0"/>
              </a:ext>
            </a:extLst>
          </a:blip>
          <a:srcRect/>
          <a:stretch>
            <a:fillRect/>
          </a:stretch>
        </p:blipFill>
        <p:spPr bwMode="auto">
          <a:xfrm>
            <a:off x="0" y="425450"/>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36866" name="Rectangle 2"/>
          <p:cNvSpPr>
            <a:spLocks noGrp="1" noChangeArrowheads="1"/>
          </p:cNvSpPr>
          <p:nvPr>
            <p:ph type="title"/>
          </p:nvPr>
        </p:nvSpPr>
        <p:spPr>
          <a:xfrm>
            <a:off x="685800" y="0"/>
            <a:ext cx="7772400" cy="838200"/>
          </a:xfrm>
        </p:spPr>
        <p:txBody>
          <a:bodyPr/>
          <a:lstStyle/>
          <a:p>
            <a:pPr rtl="0">
              <a:defRPr/>
            </a:pPr>
            <a:r>
              <a:rPr lang="en-US" altLang="en-US" sz="2000" dirty="0" err="1"/>
              <a:t>Lección</a:t>
            </a:r>
            <a:r>
              <a:rPr lang="en-US" altLang="en-US" sz="2000" dirty="0"/>
              <a:t> </a:t>
            </a:r>
            <a:r>
              <a:rPr lang="en-US" altLang="en-US" sz="2000" dirty="0" smtClean="0"/>
              <a:t>3, </a:t>
            </a:r>
            <a:r>
              <a:rPr lang="en-US" altLang="en-US" sz="2000" dirty="0"/>
              <a:t>Lógica de la lección</a:t>
            </a:r>
            <a:br>
              <a:rPr lang="en-US" altLang="en-US" sz="2000" dirty="0"/>
            </a:br>
            <a:r>
              <a:rPr lang="en-US" altLang="en-US" dirty="0"/>
              <a:t>El hombre y lo sobrenatural</a:t>
            </a:r>
          </a:p>
        </p:txBody>
      </p:sp>
      <p:sp>
        <p:nvSpPr>
          <p:cNvPr id="36867" name="Rectangle 3"/>
          <p:cNvSpPr>
            <a:spLocks noGrp="1" noChangeArrowheads="1"/>
          </p:cNvSpPr>
          <p:nvPr>
            <p:ph type="body" idx="1"/>
          </p:nvPr>
        </p:nvSpPr>
        <p:spPr>
          <a:xfrm>
            <a:off x="76200" y="914400"/>
            <a:ext cx="8877300" cy="5791200"/>
          </a:xfrm>
        </p:spPr>
        <p:txBody>
          <a:bodyPr>
            <a:normAutofit fontScale="92500" lnSpcReduction="20000"/>
          </a:bodyPr>
          <a:lstStyle/>
          <a:p>
            <a:pPr marL="533400" indent="-533400" algn="l" rtl="0">
              <a:buFontTx/>
              <a:buAutoNum type="arabicPeriod"/>
            </a:pPr>
            <a:r>
              <a:rPr lang="en-US" altLang="en-US" sz="2400" b="1" dirty="0" smtClean="0"/>
              <a:t>El hombre </a:t>
            </a:r>
            <a:r>
              <a:rPr lang="en-US" altLang="en-US" sz="2400" b="1" dirty="0" err="1" smtClean="0"/>
              <a:t>fue</a:t>
            </a:r>
            <a:r>
              <a:rPr lang="en-US" altLang="en-US" sz="2400" b="1" dirty="0" smtClean="0"/>
              <a:t> </a:t>
            </a:r>
            <a:r>
              <a:rPr lang="en-US" altLang="en-US" sz="2400" b="1" dirty="0" err="1" smtClean="0"/>
              <a:t>creado</a:t>
            </a:r>
            <a:r>
              <a:rPr lang="en-US" altLang="en-US" sz="2400" b="1" dirty="0" smtClean="0"/>
              <a:t> a la imagen de Dios.</a:t>
            </a:r>
          </a:p>
          <a:p>
            <a:pPr marL="533400" indent="-533400" algn="l" rtl="0">
              <a:buFontTx/>
              <a:buAutoNum type="arabicPeriod"/>
            </a:pPr>
            <a:r>
              <a:rPr lang="en-US" altLang="en-US" sz="2400" b="1" dirty="0" smtClean="0"/>
              <a:t>El hombre es superior al </a:t>
            </a:r>
            <a:r>
              <a:rPr lang="en-US" altLang="en-US" sz="2400" b="1" dirty="0" err="1" smtClean="0"/>
              <a:t>mundo</a:t>
            </a:r>
            <a:r>
              <a:rPr lang="en-US" altLang="en-US" sz="2400" b="1" dirty="0" smtClean="0"/>
              <a:t> no </a:t>
            </a:r>
            <a:r>
              <a:rPr lang="en-US" altLang="en-US" sz="2400" b="1" dirty="0" err="1" smtClean="0"/>
              <a:t>humano</a:t>
            </a:r>
            <a:r>
              <a:rPr lang="en-US" altLang="en-US" sz="2400" b="1" dirty="0" smtClean="0"/>
              <a:t>.</a:t>
            </a:r>
          </a:p>
          <a:p>
            <a:pPr marL="533400" indent="-533400" algn="l" rtl="0">
              <a:buFontTx/>
              <a:buAutoNum type="arabicPeriod"/>
            </a:pPr>
            <a:r>
              <a:rPr lang="en-US" altLang="en-US" sz="2400" b="1" dirty="0" smtClean="0"/>
              <a:t>El </a:t>
            </a:r>
            <a:r>
              <a:rPr lang="en-US" altLang="en-US" sz="2400" b="1" dirty="0" err="1" smtClean="0"/>
              <a:t>componente</a:t>
            </a:r>
            <a:r>
              <a:rPr lang="en-US" altLang="en-US" sz="2400" b="1" dirty="0" smtClean="0"/>
              <a:t> </a:t>
            </a:r>
            <a:r>
              <a:rPr lang="en-US" altLang="en-US" sz="2400" b="1" dirty="0" err="1" smtClean="0"/>
              <a:t>espiritual</a:t>
            </a:r>
            <a:r>
              <a:rPr lang="en-US" altLang="en-US" sz="2400" b="1" dirty="0" smtClean="0"/>
              <a:t> del hombre es </a:t>
            </a:r>
            <a:r>
              <a:rPr lang="en-US" altLang="en-US" sz="2400" b="1" dirty="0" err="1" smtClean="0"/>
              <a:t>permanente</a:t>
            </a:r>
            <a:r>
              <a:rPr lang="en-US" altLang="en-US" sz="2400" b="1" dirty="0" smtClean="0"/>
              <a:t>; el </a:t>
            </a:r>
            <a:r>
              <a:rPr lang="en-US" altLang="en-US" sz="2400" b="1" dirty="0" err="1" smtClean="0"/>
              <a:t>componente</a:t>
            </a:r>
            <a:r>
              <a:rPr lang="en-US" altLang="en-US" sz="2400" b="1" dirty="0" smtClean="0"/>
              <a:t> </a:t>
            </a:r>
            <a:r>
              <a:rPr lang="en-US" altLang="en-US" sz="2400" b="1" dirty="0" err="1" smtClean="0"/>
              <a:t>físico</a:t>
            </a:r>
            <a:r>
              <a:rPr lang="en-US" altLang="en-US" sz="2400" b="1" dirty="0" smtClean="0"/>
              <a:t> del hombre no lo es.</a:t>
            </a:r>
          </a:p>
          <a:p>
            <a:pPr marL="533400" indent="-533400" algn="l" rtl="0">
              <a:buFontTx/>
              <a:buAutoNum type="arabicPeriod"/>
            </a:pPr>
            <a:r>
              <a:rPr lang="en-US" altLang="en-US" sz="2400" b="1" dirty="0" smtClean="0"/>
              <a:t>El </a:t>
            </a:r>
            <a:r>
              <a:rPr lang="en-US" altLang="en-US" sz="2400" b="1" dirty="0" err="1" smtClean="0"/>
              <a:t>poder</a:t>
            </a:r>
            <a:r>
              <a:rPr lang="en-US" altLang="en-US" sz="2400" b="1" dirty="0" smtClean="0"/>
              <a:t> y la </a:t>
            </a:r>
            <a:r>
              <a:rPr lang="en-US" altLang="en-US" sz="2400" b="1" dirty="0" err="1" smtClean="0"/>
              <a:t>deidad</a:t>
            </a:r>
            <a:r>
              <a:rPr lang="en-US" altLang="en-US" sz="2400" b="1" dirty="0" smtClean="0"/>
              <a:t> de Dios se </a:t>
            </a:r>
            <a:r>
              <a:rPr lang="en-US" altLang="en-US" sz="2400" b="1" dirty="0" err="1" smtClean="0"/>
              <a:t>pueden</a:t>
            </a:r>
            <a:r>
              <a:rPr lang="en-US" altLang="en-US" sz="2400" b="1" dirty="0" smtClean="0"/>
              <a:t> </a:t>
            </a:r>
            <a:r>
              <a:rPr lang="en-US" altLang="en-US" sz="2400" b="1" dirty="0" err="1" smtClean="0"/>
              <a:t>ver</a:t>
            </a:r>
            <a:r>
              <a:rPr lang="en-US" altLang="en-US" sz="2400" b="1" dirty="0" smtClean="0"/>
              <a:t> </a:t>
            </a:r>
            <a:r>
              <a:rPr lang="en-US" altLang="en-US" sz="2400" b="1" dirty="0" err="1" smtClean="0"/>
              <a:t>en</a:t>
            </a:r>
            <a:r>
              <a:rPr lang="en-US" altLang="en-US" sz="2400" b="1" dirty="0" smtClean="0"/>
              <a:t> la </a:t>
            </a:r>
            <a:r>
              <a:rPr lang="en-US" altLang="en-US" sz="2400" b="1" dirty="0" err="1" smtClean="0"/>
              <a:t>naturaleza</a:t>
            </a:r>
            <a:r>
              <a:rPr lang="en-US" altLang="en-US" sz="2400" b="1" dirty="0" smtClean="0"/>
              <a:t>.</a:t>
            </a:r>
          </a:p>
          <a:p>
            <a:pPr marL="533400" indent="-533400" algn="l" rtl="0">
              <a:buFontTx/>
              <a:buAutoNum type="arabicPeriod"/>
            </a:pPr>
            <a:r>
              <a:rPr lang="en-US" altLang="en-US" sz="2400" b="1" dirty="0" smtClean="0"/>
              <a:t>Dios </a:t>
            </a:r>
            <a:r>
              <a:rPr lang="en-US" altLang="en-US" sz="2400" b="1" dirty="0" err="1" smtClean="0"/>
              <a:t>actúa</a:t>
            </a:r>
            <a:r>
              <a:rPr lang="en-US" altLang="en-US" sz="2400" b="1" dirty="0" smtClean="0"/>
              <a:t> (</a:t>
            </a:r>
            <a:r>
              <a:rPr lang="en-US" altLang="en-US" sz="2400" b="1" dirty="0" err="1" smtClean="0"/>
              <a:t>milagrosamente</a:t>
            </a:r>
            <a:r>
              <a:rPr lang="en-US" altLang="en-US" sz="2400" b="1" dirty="0" smtClean="0"/>
              <a:t> y no </a:t>
            </a:r>
            <a:r>
              <a:rPr lang="en-US" altLang="en-US" sz="2400" b="1" dirty="0" err="1" smtClean="0"/>
              <a:t>milagrosamente</a:t>
            </a:r>
            <a:r>
              <a:rPr lang="en-US" altLang="en-US" sz="2400" b="1" dirty="0" smtClean="0"/>
              <a:t>)</a:t>
            </a:r>
            <a:br>
              <a:rPr lang="en-US" altLang="en-US" sz="2400" b="1" dirty="0" smtClean="0"/>
            </a:br>
            <a:r>
              <a:rPr lang="en-US" altLang="en-US" sz="2400" b="1" dirty="0" err="1" smtClean="0"/>
              <a:t>en</a:t>
            </a:r>
            <a:r>
              <a:rPr lang="en-US" altLang="en-US" sz="2400" b="1" dirty="0" smtClean="0"/>
              <a:t> el </a:t>
            </a:r>
            <a:r>
              <a:rPr lang="en-US" altLang="en-US" sz="2400" b="1" dirty="0" err="1" smtClean="0"/>
              <a:t>mundo</a:t>
            </a:r>
            <a:r>
              <a:rPr lang="en-US" altLang="en-US" sz="2400" b="1" dirty="0" smtClean="0"/>
              <a:t> natural.</a:t>
            </a:r>
          </a:p>
          <a:p>
            <a:pPr marL="533400" indent="-533400" algn="l" rtl="0">
              <a:buFontTx/>
              <a:buAutoNum type="arabicPeriod"/>
            </a:pPr>
            <a:r>
              <a:rPr lang="en-US" altLang="en-US" sz="2400" b="1" dirty="0" smtClean="0"/>
              <a:t>Dios ha </a:t>
            </a:r>
            <a:r>
              <a:rPr lang="en-US" altLang="en-US" sz="2400" b="1" dirty="0" err="1" smtClean="0"/>
              <a:t>comunicado</a:t>
            </a:r>
            <a:r>
              <a:rPr lang="en-US" altLang="en-US" sz="2400" b="1" dirty="0" smtClean="0"/>
              <a:t> </a:t>
            </a:r>
            <a:r>
              <a:rPr lang="en-US" altLang="en-US" sz="2400" b="1" dirty="0" err="1" smtClean="0"/>
              <a:t>su</a:t>
            </a:r>
            <a:r>
              <a:rPr lang="en-US" altLang="en-US" sz="2400" b="1" dirty="0" smtClean="0"/>
              <a:t> </a:t>
            </a:r>
            <a:r>
              <a:rPr lang="en-US" altLang="en-US" sz="2400" b="1" dirty="0" err="1" smtClean="0"/>
              <a:t>naturaleza</a:t>
            </a:r>
            <a:r>
              <a:rPr lang="en-US" altLang="en-US" sz="2400" b="1" dirty="0" smtClean="0"/>
              <a:t> y </a:t>
            </a:r>
            <a:r>
              <a:rPr lang="en-US" altLang="en-US" sz="2400" b="1" dirty="0" err="1" smtClean="0"/>
              <a:t>voluntad</a:t>
            </a:r>
            <a:r>
              <a:rPr lang="en-US" altLang="en-US" sz="2400" b="1" dirty="0" smtClean="0"/>
              <a:t/>
            </a:r>
            <a:br>
              <a:rPr lang="en-US" altLang="en-US" sz="2400" b="1" dirty="0" smtClean="0"/>
            </a:br>
            <a:r>
              <a:rPr lang="en-US" altLang="en-US" sz="2400" b="1" dirty="0" smtClean="0"/>
              <a:t>para el hombre a </a:t>
            </a:r>
            <a:r>
              <a:rPr lang="en-US" altLang="en-US" sz="2400" b="1" dirty="0" err="1" smtClean="0"/>
              <a:t>través</a:t>
            </a:r>
            <a:r>
              <a:rPr lang="en-US" altLang="en-US" sz="2400" b="1" dirty="0" smtClean="0"/>
              <a:t> de la </a:t>
            </a:r>
            <a:r>
              <a:rPr lang="en-US" altLang="en-US" sz="2400" b="1" dirty="0" err="1" smtClean="0"/>
              <a:t>revelación</a:t>
            </a:r>
            <a:r>
              <a:rPr lang="en-US" altLang="en-US" sz="2400" b="1" dirty="0" smtClean="0"/>
              <a:t> </a:t>
            </a:r>
            <a:r>
              <a:rPr lang="en-US" altLang="en-US" sz="2400" b="1" dirty="0" err="1" smtClean="0"/>
              <a:t>proposicional</a:t>
            </a:r>
            <a:r>
              <a:rPr lang="en-US" altLang="en-US" sz="2400" b="1" dirty="0" smtClean="0"/>
              <a:t>.</a:t>
            </a:r>
          </a:p>
          <a:p>
            <a:pPr marL="533400" indent="-533400" algn="l" rtl="0">
              <a:buFontTx/>
              <a:buAutoNum type="arabicPeriod"/>
            </a:pPr>
            <a:r>
              <a:rPr lang="en-US" altLang="en-US" sz="2400" b="1" dirty="0" smtClean="0"/>
              <a:t>La meta de la </a:t>
            </a:r>
            <a:r>
              <a:rPr lang="en-US" altLang="en-US" sz="2400" b="1" dirty="0" err="1" smtClean="0"/>
              <a:t>religión</a:t>
            </a:r>
            <a:r>
              <a:rPr lang="en-US" altLang="en-US" sz="2400" b="1" dirty="0" smtClean="0"/>
              <a:t> es </a:t>
            </a:r>
            <a:r>
              <a:rPr lang="en-US" altLang="en-US" sz="2400" b="1" dirty="0" err="1" smtClean="0"/>
              <a:t>hacer</a:t>
            </a:r>
            <a:r>
              <a:rPr lang="en-US" altLang="en-US" sz="2400" b="1" dirty="0" smtClean="0"/>
              <a:t> al hombre </a:t>
            </a:r>
            <a:r>
              <a:rPr lang="en-US" altLang="en-US" sz="2400" b="1" dirty="0" err="1" smtClean="0"/>
              <a:t>como</a:t>
            </a:r>
            <a:r>
              <a:rPr lang="en-US" altLang="en-US" sz="2400" b="1" dirty="0" smtClean="0"/>
              <a:t> Dios.</a:t>
            </a:r>
          </a:p>
          <a:p>
            <a:pPr marL="533400" indent="-533400" algn="l" rtl="0">
              <a:buFontTx/>
              <a:buAutoNum type="arabicPeriod"/>
            </a:pPr>
            <a:r>
              <a:rPr lang="en-US" altLang="en-US" sz="2400" b="1" dirty="0" smtClean="0"/>
              <a:t>Dios dirige las </a:t>
            </a:r>
            <a:r>
              <a:rPr lang="en-US" altLang="en-US" sz="2400" b="1" dirty="0" err="1" smtClean="0"/>
              <a:t>actividades</a:t>
            </a:r>
            <a:r>
              <a:rPr lang="en-US" altLang="en-US" sz="2400" b="1" dirty="0" smtClean="0"/>
              <a:t> y </a:t>
            </a:r>
            <a:r>
              <a:rPr lang="en-US" altLang="en-US" sz="2400" b="1" dirty="0" err="1" smtClean="0"/>
              <a:t>los</a:t>
            </a:r>
            <a:r>
              <a:rPr lang="en-US" altLang="en-US" sz="2400" b="1" dirty="0" smtClean="0"/>
              <a:t> </a:t>
            </a:r>
            <a:r>
              <a:rPr lang="en-US" altLang="en-US" sz="2400" b="1" dirty="0" err="1" smtClean="0"/>
              <a:t>métodos</a:t>
            </a:r>
            <a:r>
              <a:rPr lang="en-US" altLang="en-US" sz="2400" b="1" dirty="0" smtClean="0"/>
              <a:t> de </a:t>
            </a:r>
            <a:r>
              <a:rPr lang="en-US" altLang="en-US" sz="2400" b="1" dirty="0" err="1" smtClean="0"/>
              <a:t>adoración</a:t>
            </a:r>
            <a:r>
              <a:rPr lang="en-US" altLang="en-US" sz="2400" b="1" dirty="0" smtClean="0"/>
              <a:t>.</a:t>
            </a:r>
          </a:p>
          <a:p>
            <a:pPr marL="533400" indent="-533400" algn="l" rtl="0">
              <a:buFontTx/>
              <a:buAutoNum type="arabicPeriod"/>
            </a:pPr>
            <a:r>
              <a:rPr lang="en-US" altLang="en-US" sz="2400" b="1" dirty="0" smtClean="0"/>
              <a:t>Hay </a:t>
            </a:r>
            <a:r>
              <a:rPr lang="en-US" altLang="en-US" sz="2400" b="1" dirty="0" err="1" smtClean="0"/>
              <a:t>religiones</a:t>
            </a:r>
            <a:r>
              <a:rPr lang="en-US" altLang="en-US" sz="2400" b="1" dirty="0" smtClean="0"/>
              <a:t> falsas que no son </a:t>
            </a:r>
            <a:r>
              <a:rPr lang="en-US" altLang="en-US" sz="2400" b="1" dirty="0" err="1" smtClean="0"/>
              <a:t>aceptables</a:t>
            </a:r>
            <a:r>
              <a:rPr lang="en-US" altLang="en-US" sz="2400" b="1" dirty="0" smtClean="0"/>
              <a:t> para Dios.</a:t>
            </a:r>
          </a:p>
          <a:p>
            <a:pPr marL="533400" indent="-533400" algn="l" rtl="0">
              <a:buFontTx/>
              <a:buAutoNum type="arabicPeriod"/>
            </a:pPr>
            <a:r>
              <a:rPr lang="en-US" altLang="en-US" sz="2400" b="1" dirty="0" smtClean="0"/>
              <a:t>El </a:t>
            </a:r>
            <a:r>
              <a:rPr lang="en-US" altLang="en-US" sz="2400" b="1" dirty="0" err="1" smtClean="0"/>
              <a:t>cristianismo</a:t>
            </a:r>
            <a:r>
              <a:rPr lang="en-US" altLang="en-US" sz="2400" b="1" dirty="0" smtClean="0"/>
              <a:t> </a:t>
            </a:r>
            <a:r>
              <a:rPr lang="en-US" altLang="en-US" sz="2400" b="1" dirty="0" err="1" smtClean="0"/>
              <a:t>excluye</a:t>
            </a:r>
            <a:r>
              <a:rPr lang="en-US" altLang="en-US" sz="2400" b="1" dirty="0" smtClean="0"/>
              <a:t> a </a:t>
            </a:r>
            <a:r>
              <a:rPr lang="en-US" altLang="en-US" sz="2400" b="1" dirty="0" err="1" smtClean="0"/>
              <a:t>otras</a:t>
            </a:r>
            <a:r>
              <a:rPr lang="en-US" altLang="en-US" sz="2400" b="1" dirty="0" smtClean="0"/>
              <a:t> </a:t>
            </a:r>
            <a:r>
              <a:rPr lang="en-US" altLang="en-US" sz="2400" b="1" dirty="0" err="1" smtClean="0"/>
              <a:t>religiones</a:t>
            </a:r>
            <a:r>
              <a:rPr lang="en-US" altLang="en-US" sz="2400" b="1" dirty="0" smtClean="0"/>
              <a:t>.</a:t>
            </a:r>
          </a:p>
        </p:txBody>
      </p:sp>
      <p:sp>
        <p:nvSpPr>
          <p:cNvPr id="88070" name="AutoShape 4">
            <a:hlinkClick r:id="rId4" action="ppaction://hlinksldjump" highlightClick="1"/>
          </p:cNvPr>
          <p:cNvSpPr>
            <a:spLocks noChangeArrowheads="1"/>
          </p:cNvSpPr>
          <p:nvPr/>
        </p:nvSpPr>
        <p:spPr bwMode="auto">
          <a:xfrm>
            <a:off x="0" y="0"/>
            <a:ext cx="2070100" cy="27305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6870" name="AutoShape 6">
            <a:hlinkClick r:id="rId5" action="ppaction://hlinksldjump" highlightClick="1"/>
          </p:cNvPr>
          <p:cNvSpPr>
            <a:spLocks noChangeArrowheads="1"/>
          </p:cNvSpPr>
          <p:nvPr/>
        </p:nvSpPr>
        <p:spPr bwMode="auto">
          <a:xfrm>
            <a:off x="7924800" y="6477000"/>
            <a:ext cx="1219200" cy="381000"/>
          </a:xfrm>
          <a:prstGeom prst="actionButtonBlank">
            <a:avLst/>
          </a:prstGeom>
          <a:solidFill>
            <a:srgbClr val="FFFF00"/>
          </a:solidFill>
          <a:ln>
            <a:noFill/>
          </a:ln>
          <a:effectLst/>
        </p:spPr>
        <p:txBody>
          <a:bodyPr wrap="none" anchor="ctr"/>
          <a:lstStyle/>
          <a:p>
            <a:pPr algn="ctr" rtl="0">
              <a:defRPr/>
            </a:pPr>
            <a:r>
              <a:rPr lang="en-US" altLang="en-US" sz="1800" dirty="0">
                <a:effectLst>
                  <a:outerShdw blurRad="38100" dist="38100" dir="2700000" algn="tl">
                    <a:srgbClr val="FFFFFF"/>
                  </a:outerShdw>
                </a:effectLst>
                <a:cs typeface="+mn-cs"/>
              </a:rPr>
              <a:t>Resumen</a:t>
            </a:r>
          </a:p>
        </p:txBody>
      </p:sp>
      <p:sp>
        <p:nvSpPr>
          <p:cNvPr id="88072" name="AutoShape 6">
            <a:hlinkClick r:id="rId6" action="ppaction://hlinksldjump" highlightClick="1"/>
          </p:cNvPr>
          <p:cNvSpPr>
            <a:spLocks noChangeArrowheads="1"/>
          </p:cNvSpPr>
          <p:nvPr/>
        </p:nvSpPr>
        <p:spPr bwMode="auto">
          <a:xfrm>
            <a:off x="8763000" y="9906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3" name="AutoShape 6">
            <a:hlinkClick r:id="rId7" action="ppaction://hlinksldjump" highlightClick="1"/>
          </p:cNvPr>
          <p:cNvSpPr>
            <a:spLocks noChangeArrowheads="1"/>
          </p:cNvSpPr>
          <p:nvPr/>
        </p:nvSpPr>
        <p:spPr bwMode="auto">
          <a:xfrm>
            <a:off x="8763000" y="12573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4" name="AutoShape 6">
            <a:hlinkClick r:id="rId8" action="ppaction://hlinksldjump" highlightClick="1"/>
          </p:cNvPr>
          <p:cNvSpPr>
            <a:spLocks noChangeArrowheads="1"/>
          </p:cNvSpPr>
          <p:nvPr/>
        </p:nvSpPr>
        <p:spPr bwMode="auto">
          <a:xfrm>
            <a:off x="8763000" y="169545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5" name="AutoShape 6">
            <a:hlinkClick r:id="rId9" action="ppaction://hlinksldjump" highlightClick="1"/>
          </p:cNvPr>
          <p:cNvSpPr>
            <a:spLocks noChangeArrowheads="1"/>
          </p:cNvSpPr>
          <p:nvPr/>
        </p:nvSpPr>
        <p:spPr bwMode="auto">
          <a:xfrm>
            <a:off x="8763000" y="25019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6" name="AutoShape 6">
            <a:hlinkClick r:id="rId10" action="ppaction://hlinksldjump" highlightClick="1"/>
          </p:cNvPr>
          <p:cNvSpPr>
            <a:spLocks noChangeArrowheads="1"/>
          </p:cNvSpPr>
          <p:nvPr/>
        </p:nvSpPr>
        <p:spPr bwMode="auto">
          <a:xfrm>
            <a:off x="8763000" y="310515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7" name="AutoShape 6">
            <a:hlinkClick r:id="rId11" action="ppaction://hlinksldjump" highlightClick="1"/>
          </p:cNvPr>
          <p:cNvSpPr>
            <a:spLocks noChangeArrowheads="1"/>
          </p:cNvSpPr>
          <p:nvPr/>
        </p:nvSpPr>
        <p:spPr bwMode="auto">
          <a:xfrm>
            <a:off x="8763000" y="36957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8" name="AutoShape 6">
            <a:hlinkClick r:id="rId12" action="ppaction://hlinksldjump" highlightClick="1"/>
          </p:cNvPr>
          <p:cNvSpPr>
            <a:spLocks noChangeArrowheads="1"/>
          </p:cNvSpPr>
          <p:nvPr/>
        </p:nvSpPr>
        <p:spPr bwMode="auto">
          <a:xfrm>
            <a:off x="8763000" y="459105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79" name="AutoShape 6">
            <a:hlinkClick r:id="rId13" action="ppaction://hlinksldjump" highlightClick="1"/>
          </p:cNvPr>
          <p:cNvSpPr>
            <a:spLocks noChangeArrowheads="1"/>
          </p:cNvSpPr>
          <p:nvPr/>
        </p:nvSpPr>
        <p:spPr bwMode="auto">
          <a:xfrm>
            <a:off x="8763000" y="51943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80" name="AutoShape 6">
            <a:hlinkClick r:id="rId14" action="ppaction://hlinksldjump" highlightClick="1"/>
          </p:cNvPr>
          <p:cNvSpPr>
            <a:spLocks noChangeArrowheads="1"/>
          </p:cNvSpPr>
          <p:nvPr/>
        </p:nvSpPr>
        <p:spPr bwMode="auto">
          <a:xfrm>
            <a:off x="8763000" y="579755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81" name="AutoShape 6">
            <a:hlinkClick r:id="rId15" action="ppaction://hlinksldjump" highlightClick="1"/>
          </p:cNvPr>
          <p:cNvSpPr>
            <a:spLocks noChangeArrowheads="1"/>
          </p:cNvSpPr>
          <p:nvPr/>
        </p:nvSpPr>
        <p:spPr bwMode="auto">
          <a:xfrm>
            <a:off x="8763000" y="62484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8808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5FC840F-C3EE-4684-9807-6D43D63D4341}" type="slidenum">
              <a:rPr lang="en-US" altLang="en-US" sz="1400"/>
              <a:pPr algn="l" rtl="0">
                <a:spcBef>
                  <a:spcPct val="0"/>
                </a:spcBef>
                <a:buFontTx/>
                <a:buNone/>
              </a:pPr>
              <a:t>64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8909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FD8A831B-E51E-42DD-8749-8D23E41BD98D}" type="slidenum">
              <a:rPr lang="en-US" altLang="en-US" sz="1400"/>
              <a:pPr algn="l" rtl="0">
                <a:spcBef>
                  <a:spcPct val="0"/>
                </a:spcBef>
                <a:buFontTx/>
                <a:buNone/>
              </a:pPr>
              <a:t>65</a:t>
            </a:fld>
            <a:endParaRPr lang="en-US" altLang="en-US" sz="1400"/>
          </a:p>
        </p:txBody>
      </p:sp>
      <p:sp>
        <p:nvSpPr>
          <p:cNvPr id="8909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 name="TextBox 1"/>
          <p:cNvSpPr txBox="1"/>
          <p:nvPr/>
        </p:nvSpPr>
        <p:spPr>
          <a:xfrm>
            <a:off x="0" y="0"/>
            <a:ext cx="9144000" cy="6555641"/>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¡No me digas!  Ves, ese es el problema con el que estamos tratando: Realmente no </a:t>
            </a:r>
            <a:r>
              <a:rPr lang="es-ES" sz="1600" dirty="0" smtClean="0">
                <a:latin typeface="Calibri" panose="020F0502020204030204" pitchFamily="34" charset="0"/>
                <a:cs typeface="Calibri" panose="020F0502020204030204" pitchFamily="34" charset="0"/>
              </a:rPr>
              <a:t>te toca a ti decidir </a:t>
            </a:r>
            <a:r>
              <a:rPr lang="es-ES" sz="1600" dirty="0">
                <a:latin typeface="Calibri" panose="020F0502020204030204" pitchFamily="34" charset="0"/>
                <a:cs typeface="Calibri" panose="020F0502020204030204" pitchFamily="34" charset="0"/>
              </a:rPr>
              <a:t>lo que está bien y lo que está mal para otras personas e imponerles tus valores personales</a:t>
            </a:r>
            <a:r>
              <a:rPr lang="es-ES" sz="1600" dirty="0" smtClean="0">
                <a:latin typeface="Calibri" panose="020F0502020204030204" pitchFamily="34" charset="0"/>
                <a:cs typeface="Calibri" panose="020F0502020204030204" pitchFamily="34" charset="0"/>
              </a:rPr>
              <a:t>.</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Bueno, en realidad no son mis valores personales.  Creo que una cosa está bien o mal para todo el mundo, independientemente de quién lo crea o lo acepte</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¡Eso es una locura!  Cada uno tiene sus propias creencias, basadas en lo que ha vivido, en cómo le han educado, etc.  Por ejemplo, la mayoría de la gente no ha tenido la experiencia de sentirse naturalmente atraído por alguien del mismo sexo (aunque eso está cambiando, espero) y por tanto no hay manera de que puedan entender mis sentimientos y lo que he vivido.  Sólo quiero tener el derecho de tomar mis propias decisiones sobre lo que es correcto para mí... al igual que tú</a:t>
            </a:r>
            <a:r>
              <a:rPr lang="es-ES" sz="1600" dirty="0" smtClean="0">
                <a:latin typeface="Calibri" panose="020F0502020204030204" pitchFamily="34" charset="0"/>
                <a:cs typeface="Calibri" panose="020F0502020204030204" pitchFamily="34" charset="0"/>
              </a:rPr>
              <a:t>.</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Bueno... en realidad no creo que tenga derecho a tomar mis propias decisiones sobre el bien y el mal</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smtClean="0">
                <a:latin typeface="Calibri" panose="020F0502020204030204" pitchFamily="34" charset="0"/>
                <a:cs typeface="Calibri" panose="020F0502020204030204" pitchFamily="34" charset="0"/>
              </a:rPr>
              <a:t>¿Cómo así?</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Trato de seguir lo que la Biblia enseña sobre</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smtClean="0">
                <a:latin typeface="Calibri" panose="020F0502020204030204" pitchFamily="34" charset="0"/>
                <a:cs typeface="Calibri" panose="020F0502020204030204" pitchFamily="34" charset="0"/>
              </a:rPr>
              <a:t>[interrumpiendo</a:t>
            </a:r>
            <a:r>
              <a:rPr lang="en-US" sz="1600" dirty="0" smtClean="0">
                <a:latin typeface="Calibri" panose="020F0502020204030204" pitchFamily="34" charset="0"/>
                <a:cs typeface="Calibri" panose="020F0502020204030204" pitchFamily="34" charset="0"/>
              </a:rPr>
              <a:t>] </a:t>
            </a:r>
            <a:r>
              <a:rPr lang="es-ES" sz="1600" dirty="0" smtClean="0">
                <a:latin typeface="Calibri" panose="020F0502020204030204" pitchFamily="34" charset="0"/>
                <a:cs typeface="Calibri" panose="020F0502020204030204" pitchFamily="34" charset="0"/>
              </a:rPr>
              <a:t>...Ay, la </a:t>
            </a:r>
            <a:r>
              <a:rPr lang="es-ES" sz="1600" dirty="0">
                <a:latin typeface="Calibri" panose="020F0502020204030204" pitchFamily="34" charset="0"/>
                <a:cs typeface="Calibri" panose="020F0502020204030204" pitchFamily="34" charset="0"/>
              </a:rPr>
              <a:t>religión.  Me imaginé que era por ahí por donde ibas.  Es tan patético esconderse detrás de la religión para condenar a otras personas y justificar lo que tú personalmente quieres creer</a:t>
            </a:r>
            <a:r>
              <a:rPr lang="es-ES" sz="1600" dirty="0" smtClean="0">
                <a:latin typeface="Calibri" panose="020F0502020204030204" pitchFamily="34" charset="0"/>
                <a:cs typeface="Calibri" panose="020F0502020204030204" pitchFamily="34" charset="0"/>
              </a:rPr>
              <a:t>.</a:t>
            </a:r>
          </a:p>
          <a:p>
            <a:endParaRPr lang="es-ES" sz="1050" dirty="0">
              <a:latin typeface="Calibri" panose="020F0502020204030204" pitchFamily="34" charset="0"/>
              <a:cs typeface="Calibri" panose="020F0502020204030204" pitchFamily="34" charset="0"/>
            </a:endParaRPr>
          </a:p>
          <a:p>
            <a:r>
              <a:rPr lang="es-ES" sz="1600" b="1" i="1" dirty="0">
                <a:latin typeface="Calibri" panose="020F0502020204030204" pitchFamily="34" charset="0"/>
                <a:cs typeface="Calibri" panose="020F0502020204030204" pitchFamily="34" charset="0"/>
              </a:rPr>
              <a:t>En realidad, mi fe en Dios me lleva a creer cosas que yo -personalmente- no habría elegido creer y hacer, o no hacer, cosas que nunca habría elegido por mi cuenta</a:t>
            </a:r>
            <a:r>
              <a:rPr lang="es-ES" sz="1600" b="1" i="1" dirty="0" smtClean="0">
                <a:latin typeface="Calibri" panose="020F0502020204030204" pitchFamily="34" charset="0"/>
                <a:cs typeface="Calibri" panose="020F0502020204030204" pitchFamily="34" charset="0"/>
              </a:rPr>
              <a:t>.</a:t>
            </a:r>
          </a:p>
          <a:p>
            <a:endParaRPr lang="es-ES" sz="1050" b="1" i="1"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¿Ves?  Esa es una ilustración perfecta de por qué la religión es tan dañina - como los islamistas radicales y su ley </a:t>
            </a:r>
            <a:r>
              <a:rPr lang="es-ES" sz="1600" dirty="0" err="1">
                <a:latin typeface="Calibri" panose="020F0502020204030204" pitchFamily="34" charset="0"/>
                <a:cs typeface="Calibri" panose="020F0502020204030204" pitchFamily="34" charset="0"/>
              </a:rPr>
              <a:t>Sharia</a:t>
            </a:r>
            <a:r>
              <a:rPr lang="es-ES" sz="1600" dirty="0">
                <a:latin typeface="Calibri" panose="020F0502020204030204" pitchFamily="34" charset="0"/>
                <a:cs typeface="Calibri" panose="020F0502020204030204" pitchFamily="34" charset="0"/>
              </a:rPr>
              <a:t> y las inquisiciones católicas.  La religión podría estar bien si </a:t>
            </a:r>
            <a:r>
              <a:rPr lang="es-ES" sz="1600" dirty="0" smtClean="0">
                <a:latin typeface="Calibri" panose="020F0502020204030204" pitchFamily="34" charset="0"/>
                <a:cs typeface="Calibri" panose="020F0502020204030204" pitchFamily="34" charset="0"/>
              </a:rPr>
              <a:t>se queda dentro de la vida personal, </a:t>
            </a:r>
            <a:r>
              <a:rPr lang="es-ES" sz="1600" dirty="0">
                <a:latin typeface="Calibri" panose="020F0502020204030204" pitchFamily="34" charset="0"/>
                <a:cs typeface="Calibri" panose="020F0502020204030204" pitchFamily="34" charset="0"/>
              </a:rPr>
              <a:t>pero la mayoría de las personas religiosas inventan un conjunto de leyes y obligan a otras personas a seguirlas y condenan a todos los que no creen y actúan como ellos.  Apuesto a que eres un conservador de derechas que intenta votar a gente que prohibirá el aborto y </a:t>
            </a:r>
            <a:r>
              <a:rPr lang="es-ES" sz="1600" dirty="0" smtClean="0">
                <a:latin typeface="Calibri" panose="020F0502020204030204" pitchFamily="34" charset="0"/>
                <a:cs typeface="Calibri" panose="020F0502020204030204" pitchFamily="34" charset="0"/>
              </a:rPr>
              <a:t>hará volver </a:t>
            </a:r>
            <a:r>
              <a:rPr lang="es-ES" sz="1600" dirty="0">
                <a:latin typeface="Calibri" panose="020F0502020204030204" pitchFamily="34" charset="0"/>
                <a:cs typeface="Calibri" panose="020F0502020204030204" pitchFamily="34" charset="0"/>
              </a:rPr>
              <a:t>el racismo y la homofobia</a:t>
            </a:r>
            <a:r>
              <a:rPr lang="es-ES" sz="1600" dirty="0" smtClean="0">
                <a:latin typeface="Calibri" panose="020F0502020204030204" pitchFamily="34" charset="0"/>
                <a:cs typeface="Calibri" panose="020F0502020204030204" pitchFamily="34" charset="0"/>
              </a:rPr>
              <a:t>.</a:t>
            </a:r>
            <a:endParaRPr lang="es-ES"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 name="Rectangle 2"/>
          <p:cNvSpPr>
            <a:spLocks noGrp="1" noChangeArrowheads="1"/>
          </p:cNvSpPr>
          <p:nvPr>
            <p:ph type="title"/>
          </p:nvPr>
        </p:nvSpPr>
        <p:spPr>
          <a:xfrm>
            <a:off x="0" y="304800"/>
            <a:ext cx="9144000" cy="685800"/>
          </a:xfrm>
        </p:spPr>
        <p:txBody>
          <a:bodyPr/>
          <a:lstStyle/>
          <a:p>
            <a:pPr rtl="0">
              <a:lnSpc>
                <a:spcPct val="80000"/>
              </a:lnSpc>
              <a:defRPr/>
            </a:pPr>
            <a:r>
              <a:rPr lang="en-US" altLang="en-US" dirty="0"/>
              <a:t>1. </a:t>
            </a:r>
            <a:r>
              <a:rPr lang="en-US" altLang="en-US" dirty="0" smtClean="0"/>
              <a:t>El hombre </a:t>
            </a:r>
            <a:r>
              <a:rPr lang="en-US" altLang="en-US" dirty="0"/>
              <a:t>y Dios – </a:t>
            </a:r>
            <a:r>
              <a:rPr lang="en-US" altLang="en-US" dirty="0" smtClean="0"/>
              <a:t/>
            </a:r>
            <a:br>
              <a:rPr lang="en-US" altLang="en-US" dirty="0" smtClean="0"/>
            </a:br>
            <a:r>
              <a:rPr lang="en-US" altLang="en-US" dirty="0" smtClean="0"/>
              <a:t>¿</a:t>
            </a:r>
            <a:r>
              <a:rPr lang="en-US" altLang="en-US" dirty="0"/>
              <a:t>Quién creó a quién?</a:t>
            </a:r>
          </a:p>
        </p:txBody>
      </p:sp>
      <p:sp>
        <p:nvSpPr>
          <p:cNvPr id="46084" name="Rectangle 3"/>
          <p:cNvSpPr>
            <a:spLocks noGrp="1" noChangeArrowheads="1"/>
          </p:cNvSpPr>
          <p:nvPr>
            <p:ph type="body" idx="1"/>
          </p:nvPr>
        </p:nvSpPr>
        <p:spPr>
          <a:xfrm>
            <a:off x="152400" y="1295400"/>
            <a:ext cx="8763000" cy="5257800"/>
          </a:xfrm>
        </p:spPr>
        <p:txBody>
          <a:bodyPr/>
          <a:lstStyle/>
          <a:p>
            <a:pPr marL="0" indent="0">
              <a:buNone/>
              <a:defRPr/>
            </a:pPr>
            <a:r>
              <a:rPr lang="en-US" altLang="en-US" b="1" dirty="0" err="1" smtClean="0">
                <a:solidFill>
                  <a:schemeClr val="accent2"/>
                </a:solidFill>
              </a:rPr>
              <a:t>Gén</a:t>
            </a:r>
            <a:r>
              <a:rPr lang="en-US" altLang="en-US" b="1" dirty="0" smtClean="0">
                <a:solidFill>
                  <a:schemeClr val="accent2"/>
                </a:solidFill>
              </a:rPr>
              <a:t>. 1:26-27 </a:t>
            </a:r>
            <a:r>
              <a:rPr lang="en-US" altLang="en-US" b="1" dirty="0" smtClean="0"/>
              <a:t>-</a:t>
            </a:r>
            <a:r>
              <a:rPr lang="en-US" altLang="en-US" baseline="30000" dirty="0" smtClean="0"/>
              <a:t> </a:t>
            </a:r>
            <a:r>
              <a:rPr lang="es-ES" altLang="en-US" dirty="0"/>
              <a:t>Y dijo Dios: «</a:t>
            </a:r>
            <a:r>
              <a:rPr lang="es-ES" altLang="en-US" b="1" dirty="0"/>
              <a:t>Hagamos al hombre</a:t>
            </a:r>
            <a:r>
              <a:rPr lang="es-ES" altLang="en-US" dirty="0"/>
              <a:t> a </a:t>
            </a:r>
            <a:r>
              <a:rPr lang="es-ES" altLang="en-US" b="1" dirty="0"/>
              <a:t>Nuestra imagen</a:t>
            </a:r>
            <a:r>
              <a:rPr lang="es-ES" altLang="en-US" dirty="0"/>
              <a:t>, conforme a </a:t>
            </a:r>
            <a:r>
              <a:rPr lang="es-ES" altLang="en-US" b="1" dirty="0"/>
              <a:t>Nuestra semejanza</a:t>
            </a:r>
            <a:r>
              <a:rPr lang="es-ES" altLang="en-US" dirty="0"/>
              <a:t>; y ejerza dominio sobre los peces del mar, sobre las aves del cielo, sobre los ganados, sobre toda la tierra, y sobre todo reptil que se arrastra sobre la tierra». </a:t>
            </a:r>
          </a:p>
          <a:p>
            <a:pPr marL="0" indent="0">
              <a:buNone/>
              <a:defRPr/>
            </a:pPr>
            <a:r>
              <a:rPr lang="es-ES" altLang="en-US" dirty="0" smtClean="0"/>
              <a:t>27</a:t>
            </a:r>
            <a:r>
              <a:rPr lang="es-ES" altLang="en-US" dirty="0"/>
              <a:t>  </a:t>
            </a:r>
            <a:r>
              <a:rPr lang="es-ES" altLang="en-US" b="1" dirty="0"/>
              <a:t>Dios </a:t>
            </a:r>
            <a:r>
              <a:rPr lang="es-ES" altLang="en-US" b="1" dirty="0">
                <a:solidFill>
                  <a:srgbClr val="0000FF"/>
                </a:solidFill>
              </a:rPr>
              <a:t>creó</a:t>
            </a:r>
            <a:r>
              <a:rPr lang="es-ES" altLang="en-US" b="1" dirty="0"/>
              <a:t> al hombre</a:t>
            </a:r>
            <a:r>
              <a:rPr lang="es-ES" altLang="en-US" dirty="0"/>
              <a:t> a </a:t>
            </a:r>
            <a:r>
              <a:rPr lang="es-ES" altLang="en-US" b="1" dirty="0"/>
              <a:t>imagen Suya</a:t>
            </a:r>
            <a:r>
              <a:rPr lang="es-ES" altLang="en-US" dirty="0"/>
              <a:t>, a </a:t>
            </a:r>
            <a:r>
              <a:rPr lang="es-ES" altLang="en-US" b="1" dirty="0"/>
              <a:t>imagen de Dios </a:t>
            </a:r>
            <a:r>
              <a:rPr lang="es-ES" altLang="en-US" dirty="0"/>
              <a:t>lo </a:t>
            </a:r>
            <a:r>
              <a:rPr lang="es-ES" altLang="en-US" b="1" dirty="0">
                <a:solidFill>
                  <a:srgbClr val="0000FF"/>
                </a:solidFill>
              </a:rPr>
              <a:t>creó</a:t>
            </a:r>
            <a:r>
              <a:rPr lang="es-ES" altLang="en-US" dirty="0"/>
              <a:t>; varón y hembra los </a:t>
            </a:r>
            <a:r>
              <a:rPr lang="es-ES" altLang="en-US" b="1" dirty="0">
                <a:solidFill>
                  <a:srgbClr val="0000FF"/>
                </a:solidFill>
              </a:rPr>
              <a:t>creó</a:t>
            </a:r>
            <a:r>
              <a:rPr lang="es-ES" altLang="en-US" dirty="0"/>
              <a:t>. </a:t>
            </a:r>
            <a:endParaRPr lang="en-US" altLang="en-US" b="1" dirty="0"/>
          </a:p>
        </p:txBody>
      </p:sp>
      <p:sp>
        <p:nvSpPr>
          <p:cNvPr id="90117"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011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3C139DA-A1B5-41E5-82D6-A63A83F539AD}" type="slidenum">
              <a:rPr lang="en-US" altLang="en-US" sz="1400"/>
              <a:pPr algn="l" rtl="0">
                <a:spcBef>
                  <a:spcPct val="0"/>
                </a:spcBef>
                <a:buFontTx/>
                <a:buNone/>
              </a:pPr>
              <a:t>66</a:t>
            </a:fld>
            <a:endParaRPr lang="en-US" altLang="en-US" sz="1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 name="Rectangle 2"/>
          <p:cNvSpPr>
            <a:spLocks noGrp="1" noChangeArrowheads="1"/>
          </p:cNvSpPr>
          <p:nvPr>
            <p:ph type="title"/>
          </p:nvPr>
        </p:nvSpPr>
        <p:spPr>
          <a:xfrm>
            <a:off x="0" y="0"/>
            <a:ext cx="9144000" cy="685800"/>
          </a:xfrm>
        </p:spPr>
        <p:txBody>
          <a:bodyPr/>
          <a:lstStyle/>
          <a:p>
            <a:pPr rtl="0">
              <a:lnSpc>
                <a:spcPct val="80000"/>
              </a:lnSpc>
              <a:defRPr/>
            </a:pPr>
            <a:r>
              <a:rPr lang="en-US" altLang="en-US" dirty="0"/>
              <a:t>2. </a:t>
            </a:r>
            <a:r>
              <a:rPr lang="en-US" altLang="en-US" dirty="0" smtClean="0"/>
              <a:t>El hombre </a:t>
            </a:r>
            <a:r>
              <a:rPr lang="en-US" altLang="en-US" dirty="0"/>
              <a:t>y </a:t>
            </a:r>
            <a:r>
              <a:rPr lang="en-US" altLang="en-US" dirty="0" smtClean="0"/>
              <a:t>la </a:t>
            </a:r>
            <a:r>
              <a:rPr lang="en-US" altLang="en-US" dirty="0" err="1" smtClean="0"/>
              <a:t>naturaleza</a:t>
            </a:r>
            <a:r>
              <a:rPr lang="en-US" altLang="en-US" dirty="0" smtClean="0"/>
              <a:t> – </a:t>
            </a:r>
            <a:br>
              <a:rPr lang="en-US" altLang="en-US" dirty="0" smtClean="0"/>
            </a:br>
            <a:r>
              <a:rPr lang="en-US" altLang="en-US" dirty="0" smtClean="0"/>
              <a:t>¿</a:t>
            </a:r>
            <a:r>
              <a:rPr lang="en-US" altLang="en-US" dirty="0"/>
              <a:t>Es uno Superior?</a:t>
            </a:r>
          </a:p>
        </p:txBody>
      </p:sp>
      <p:sp>
        <p:nvSpPr>
          <p:cNvPr id="33796" name="Rectangle 3"/>
          <p:cNvSpPr>
            <a:spLocks noGrp="1" noChangeArrowheads="1"/>
          </p:cNvSpPr>
          <p:nvPr>
            <p:ph type="body" idx="1"/>
          </p:nvPr>
        </p:nvSpPr>
        <p:spPr>
          <a:xfrm>
            <a:off x="76200" y="762000"/>
            <a:ext cx="8997950" cy="6019800"/>
          </a:xfrm>
        </p:spPr>
        <p:txBody>
          <a:bodyPr>
            <a:normAutofit fontScale="85000" lnSpcReduction="20000"/>
          </a:bodyPr>
          <a:lstStyle/>
          <a:p>
            <a:pPr marL="0" indent="0">
              <a:buNone/>
              <a:defRPr/>
            </a:pPr>
            <a:r>
              <a:rPr lang="en-US" altLang="en-US" b="1" dirty="0" err="1" smtClean="0">
                <a:solidFill>
                  <a:schemeClr val="accent2"/>
                </a:solidFill>
              </a:rPr>
              <a:t>Gén</a:t>
            </a:r>
            <a:r>
              <a:rPr lang="en-US" altLang="en-US" b="1" dirty="0" smtClean="0">
                <a:solidFill>
                  <a:schemeClr val="accent2"/>
                </a:solidFill>
              </a:rPr>
              <a:t> 1:27-28 </a:t>
            </a:r>
            <a:r>
              <a:rPr lang="en-US" altLang="en-US" b="1" dirty="0" smtClean="0"/>
              <a:t>- </a:t>
            </a:r>
            <a:r>
              <a:rPr lang="en-US" dirty="0" err="1" smtClean="0"/>
              <a:t>Entonces</a:t>
            </a:r>
            <a:r>
              <a:rPr lang="en-US" dirty="0" smtClean="0"/>
              <a:t> </a:t>
            </a:r>
            <a:r>
              <a:rPr lang="es-ES" dirty="0"/>
              <a:t>Dios creó al hombre a </a:t>
            </a:r>
            <a:r>
              <a:rPr lang="es-ES" b="1" dirty="0"/>
              <a:t>imagen Suya</a:t>
            </a:r>
            <a:r>
              <a:rPr lang="es-ES" dirty="0"/>
              <a:t>, a imagen de Dios lo creó; varón y hembra los creó. </a:t>
            </a:r>
            <a:r>
              <a:rPr lang="es-ES" dirty="0" smtClean="0"/>
              <a:t>28</a:t>
            </a:r>
            <a:r>
              <a:rPr lang="es-ES" dirty="0"/>
              <a:t>  Dios los bendijo y les dijo: «Sean fecundos y multiplíquense. Llenen la tierra y sométanla. </a:t>
            </a:r>
            <a:r>
              <a:rPr lang="es-ES" b="1" dirty="0"/>
              <a:t>Ejerzan dominio </a:t>
            </a:r>
            <a:r>
              <a:rPr lang="es-ES" dirty="0"/>
              <a:t>sobre los peces del mar, sobre las aves del cielo y sobre todo ser viviente que se mueve sobre la tierra». </a:t>
            </a:r>
            <a:r>
              <a:rPr lang="en-US" dirty="0"/>
              <a:t/>
            </a:r>
            <a:br>
              <a:rPr lang="en-US" dirty="0"/>
            </a:br>
            <a:endParaRPr lang="en-US" dirty="0"/>
          </a:p>
          <a:p>
            <a:pPr marL="0" indent="0" algn="l" rtl="0">
              <a:buFontTx/>
              <a:buNone/>
              <a:defRPr/>
            </a:pPr>
            <a:r>
              <a:rPr lang="en-US" altLang="en-US" b="1" dirty="0">
                <a:solidFill>
                  <a:schemeClr val="accent2"/>
                </a:solidFill>
              </a:rPr>
              <a:t>Sal </a:t>
            </a:r>
            <a:r>
              <a:rPr lang="en-US" altLang="en-US" b="1" dirty="0" smtClean="0">
                <a:solidFill>
                  <a:schemeClr val="accent2"/>
                </a:solidFill>
              </a:rPr>
              <a:t>8:4-6</a:t>
            </a:r>
            <a:endParaRPr lang="en-US" altLang="en-US" dirty="0">
              <a:solidFill>
                <a:schemeClr val="accent2"/>
              </a:solidFill>
            </a:endParaRPr>
          </a:p>
          <a:p>
            <a:pPr marL="739775" indent="-514350">
              <a:buAutoNum type="arabicPlain" startAt="4"/>
              <a:defRPr/>
            </a:pPr>
            <a:r>
              <a:rPr lang="es-ES" dirty="0" smtClean="0"/>
              <a:t>Digo</a:t>
            </a:r>
            <a:r>
              <a:rPr lang="es-ES" dirty="0"/>
              <a:t>: ¿Qué es el hombre para que te acuerdes de él, </a:t>
            </a:r>
            <a:r>
              <a:rPr lang="es-ES" dirty="0" smtClean="0"/>
              <a:t/>
            </a:r>
            <a:br>
              <a:rPr lang="es-ES" dirty="0" smtClean="0"/>
            </a:br>
            <a:r>
              <a:rPr lang="es-ES" dirty="0" smtClean="0"/>
              <a:t>Y </a:t>
            </a:r>
            <a:r>
              <a:rPr lang="es-ES" dirty="0"/>
              <a:t>el hijo del hombre para que </a:t>
            </a:r>
            <a:r>
              <a:rPr lang="es-ES" b="1" dirty="0"/>
              <a:t>lo cuides</a:t>
            </a:r>
            <a:r>
              <a:rPr lang="es-ES" dirty="0" smtClean="0"/>
              <a:t>?</a:t>
            </a:r>
          </a:p>
          <a:p>
            <a:pPr marL="739775" indent="-514350">
              <a:buAutoNum type="arabicPlain" startAt="4"/>
              <a:defRPr/>
            </a:pPr>
            <a:r>
              <a:rPr lang="es-ES" dirty="0" smtClean="0"/>
              <a:t>¡</a:t>
            </a:r>
            <a:r>
              <a:rPr lang="es-ES" dirty="0"/>
              <a:t>Sin embargo, lo has hecho un poco menor que los ángeles, </a:t>
            </a:r>
            <a:br>
              <a:rPr lang="es-ES" dirty="0"/>
            </a:br>
            <a:r>
              <a:rPr lang="es-ES" dirty="0" smtClean="0"/>
              <a:t>Y </a:t>
            </a:r>
            <a:r>
              <a:rPr lang="es-ES" b="1" dirty="0"/>
              <a:t>lo coronas de gloria y majestad</a:t>
            </a:r>
            <a:r>
              <a:rPr lang="es-ES" dirty="0" smtClean="0"/>
              <a:t>!</a:t>
            </a:r>
          </a:p>
          <a:p>
            <a:pPr marL="739775" indent="-514350">
              <a:buAutoNum type="arabicPlain" startAt="4"/>
              <a:defRPr/>
            </a:pPr>
            <a:r>
              <a:rPr lang="es-ES" dirty="0" smtClean="0"/>
              <a:t>Tú </a:t>
            </a:r>
            <a:r>
              <a:rPr lang="es-ES" dirty="0"/>
              <a:t>le haces</a:t>
            </a:r>
            <a:r>
              <a:rPr lang="es-ES" b="1" dirty="0"/>
              <a:t> señorear </a:t>
            </a:r>
            <a:r>
              <a:rPr lang="es-ES" dirty="0"/>
              <a:t>sobre las obras de Tus manos; </a:t>
            </a:r>
            <a:r>
              <a:rPr lang="es-ES" dirty="0" smtClean="0"/>
              <a:t/>
            </a:r>
            <a:br>
              <a:rPr lang="es-ES" dirty="0" smtClean="0"/>
            </a:br>
            <a:r>
              <a:rPr lang="es-ES" b="1" dirty="0" smtClean="0"/>
              <a:t>Todo </a:t>
            </a:r>
            <a:r>
              <a:rPr lang="es-ES" b="1" dirty="0"/>
              <a:t>lo has puesto bajo sus </a:t>
            </a:r>
            <a:r>
              <a:rPr lang="es-ES" b="1" dirty="0" smtClean="0"/>
              <a:t>pies</a:t>
            </a:r>
            <a:r>
              <a:rPr lang="es-ES" dirty="0" smtClean="0"/>
              <a:t>…</a:t>
            </a:r>
          </a:p>
        </p:txBody>
      </p:sp>
      <p:sp>
        <p:nvSpPr>
          <p:cNvPr id="9114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114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A40B9EE-27B0-4432-849D-AE78CA647801}" type="slidenum">
              <a:rPr lang="en-US" altLang="en-US" sz="1400"/>
              <a:pPr algn="l" rtl="0">
                <a:spcBef>
                  <a:spcPct val="0"/>
                </a:spcBef>
                <a:buFontTx/>
                <a:buNone/>
              </a:pPr>
              <a:t>67</a:t>
            </a:fld>
            <a:endParaRPr lang="en-US" altLang="en-US" sz="1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0" y="0"/>
            <a:ext cx="9144000" cy="685800"/>
          </a:xfrm>
        </p:spPr>
        <p:txBody>
          <a:bodyPr/>
          <a:lstStyle/>
          <a:p>
            <a:pPr rtl="0">
              <a:lnSpc>
                <a:spcPct val="80000"/>
              </a:lnSpc>
              <a:defRPr/>
            </a:pPr>
            <a:r>
              <a:rPr lang="en-US" altLang="en-US" dirty="0"/>
              <a:t>3. </a:t>
            </a:r>
            <a:r>
              <a:rPr lang="en-US" altLang="en-US" dirty="0" smtClean="0"/>
              <a:t>Lo </a:t>
            </a:r>
            <a:r>
              <a:rPr lang="en-US" altLang="en-US" dirty="0" err="1" smtClean="0"/>
              <a:t>físico</a:t>
            </a:r>
            <a:r>
              <a:rPr lang="en-US" altLang="en-US" dirty="0" smtClean="0"/>
              <a:t> </a:t>
            </a:r>
            <a:r>
              <a:rPr lang="en-US" altLang="en-US" dirty="0"/>
              <a:t>y </a:t>
            </a:r>
            <a:r>
              <a:rPr lang="en-US" altLang="en-US" dirty="0" smtClean="0"/>
              <a:t>lo </a:t>
            </a:r>
            <a:r>
              <a:rPr lang="en-US" altLang="en-US" dirty="0" err="1" smtClean="0"/>
              <a:t>espiritual</a:t>
            </a:r>
            <a:r>
              <a:rPr lang="en-US" altLang="en-US" dirty="0"/>
              <a:t>: </a:t>
            </a:r>
            <a:r>
              <a:rPr lang="en-US" altLang="en-US" dirty="0" smtClean="0"/>
              <a:t/>
            </a:r>
            <a:br>
              <a:rPr lang="en-US" altLang="en-US" dirty="0" smtClean="0"/>
            </a:br>
            <a:r>
              <a:rPr lang="en-US" altLang="en-US" dirty="0" smtClean="0"/>
              <a:t>¿</a:t>
            </a:r>
            <a:r>
              <a:rPr lang="en-US" altLang="en-US" dirty="0"/>
              <a:t>Cuál es </a:t>
            </a:r>
            <a:r>
              <a:rPr lang="en-US" altLang="en-US" dirty="0" smtClean="0"/>
              <a:t>real</a:t>
            </a:r>
            <a:r>
              <a:rPr lang="en-US" altLang="en-US" dirty="0"/>
              <a:t>?</a:t>
            </a:r>
          </a:p>
        </p:txBody>
      </p:sp>
      <p:sp>
        <p:nvSpPr>
          <p:cNvPr id="33796" name="Rectangle 3"/>
          <p:cNvSpPr>
            <a:spLocks noGrp="1" noChangeArrowheads="1"/>
          </p:cNvSpPr>
          <p:nvPr>
            <p:ph type="body" idx="1"/>
          </p:nvPr>
        </p:nvSpPr>
        <p:spPr>
          <a:xfrm>
            <a:off x="304800" y="762000"/>
            <a:ext cx="8686800" cy="6019800"/>
          </a:xfrm>
        </p:spPr>
        <p:txBody>
          <a:bodyPr>
            <a:normAutofit fontScale="92500" lnSpcReduction="10000"/>
          </a:bodyPr>
          <a:lstStyle/>
          <a:p>
            <a:pPr marL="0" indent="0">
              <a:buNone/>
              <a:defRPr/>
            </a:pPr>
            <a:r>
              <a:rPr lang="en-US" altLang="en-US" b="1" dirty="0" smtClean="0">
                <a:solidFill>
                  <a:schemeClr val="accent2"/>
                </a:solidFill>
              </a:rPr>
              <a:t>I Cor. 15:50-54 </a:t>
            </a:r>
            <a:r>
              <a:rPr lang="en-US" altLang="en-US" b="1" dirty="0" smtClean="0"/>
              <a:t>- </a:t>
            </a:r>
            <a:r>
              <a:rPr lang="es-ES" dirty="0" smtClean="0"/>
              <a:t>Esto </a:t>
            </a:r>
            <a:r>
              <a:rPr lang="es-ES" dirty="0"/>
              <a:t>digo, hermanos: que </a:t>
            </a:r>
            <a:r>
              <a:rPr lang="es-ES" b="1" dirty="0"/>
              <a:t>la carne y la sangre no pueden heredar el reino de Dios</a:t>
            </a:r>
            <a:r>
              <a:rPr lang="es-ES" dirty="0"/>
              <a:t>; ni lo que se corrompe hereda lo incorruptible.51  Así que les digo un misterio: no todos dormiremos, pero </a:t>
            </a:r>
            <a:r>
              <a:rPr lang="es-ES" b="1" dirty="0"/>
              <a:t>todos seremos transformados</a:t>
            </a:r>
            <a:r>
              <a:rPr lang="es-ES" dirty="0"/>
              <a:t>52  en un momento, en un abrir y cerrar de ojos, a la trompeta final. Pues la trompeta sonará y los muertos resucitarán incorruptibles, y nosotros seremos transformados.53  Porque es necesario que esto corruptible se vista de incorrupción, y esto mortal se vista de inmortalidad.54 Pero cuando esto corruptible se haya vestido de incorrupción, y esto mortal se haya vestido de inmortalidad, entonces se cumplirá la palabra que está escrita: «DEVORADA HA SIDO LA MUERTE en victoria. </a:t>
            </a:r>
            <a:endParaRPr lang="en-US" altLang="en-US" b="1" dirty="0"/>
          </a:p>
        </p:txBody>
      </p:sp>
      <p:sp>
        <p:nvSpPr>
          <p:cNvPr id="9216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2039A71-AB90-4107-8DE5-37E2FEAC2F0C}" type="slidenum">
              <a:rPr lang="en-US" altLang="en-US" sz="1400"/>
              <a:pPr algn="l" rtl="0">
                <a:spcBef>
                  <a:spcPct val="0"/>
                </a:spcBef>
                <a:buFontTx/>
                <a:buNone/>
              </a:pPr>
              <a:t>68</a:t>
            </a:fld>
            <a:endParaRPr lang="en-US" altLang="en-US" sz="14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4"/>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70658" name="Rectangle 2"/>
          <p:cNvSpPr>
            <a:spLocks noGrp="1" noChangeArrowheads="1"/>
          </p:cNvSpPr>
          <p:nvPr>
            <p:ph type="title"/>
          </p:nvPr>
        </p:nvSpPr>
        <p:spPr>
          <a:xfrm>
            <a:off x="152400" y="76200"/>
            <a:ext cx="8839200" cy="533400"/>
          </a:xfrm>
        </p:spPr>
        <p:txBody>
          <a:bodyPr/>
          <a:lstStyle/>
          <a:p>
            <a:pPr rtl="0">
              <a:defRPr/>
            </a:pPr>
            <a:r>
              <a:rPr lang="en-US" altLang="en-US" sz="3400" dirty="0"/>
              <a:t>Dios, el hombre y la </a:t>
            </a:r>
            <a:r>
              <a:rPr lang="en-US" altLang="en-US" sz="3400" dirty="0" err="1"/>
              <a:t>naturaleza</a:t>
            </a:r>
            <a:endParaRPr lang="en-US" altLang="en-US" sz="3400" dirty="0"/>
          </a:p>
        </p:txBody>
      </p:sp>
      <p:sp>
        <p:nvSpPr>
          <p:cNvPr id="93188" name="Rectangle 4"/>
          <p:cNvSpPr>
            <a:spLocks noGrp="1" noChangeArrowheads="1"/>
          </p:cNvSpPr>
          <p:nvPr>
            <p:ph type="body" sz="half" idx="1"/>
          </p:nvPr>
        </p:nvSpPr>
        <p:spPr>
          <a:xfrm>
            <a:off x="304800" y="1066800"/>
            <a:ext cx="3810000" cy="4114800"/>
          </a:xfrm>
        </p:spPr>
        <p:txBody>
          <a:bodyPr/>
          <a:lstStyle/>
          <a:p>
            <a:pPr algn="ctr" rtl="0">
              <a:buFontTx/>
              <a:buNone/>
            </a:pPr>
            <a:r>
              <a:rPr lang="en-US" altLang="en-US" sz="4400" b="1" dirty="0" smtClean="0"/>
              <a:t>Dios</a:t>
            </a:r>
          </a:p>
          <a:p>
            <a:pPr algn="ctr" rtl="0">
              <a:buFontTx/>
              <a:buNone/>
            </a:pPr>
            <a:endParaRPr lang="en-US" altLang="en-US" sz="4400" b="1" dirty="0" smtClean="0"/>
          </a:p>
          <a:p>
            <a:pPr algn="ctr" rtl="0">
              <a:buFontTx/>
              <a:buNone/>
            </a:pPr>
            <a:r>
              <a:rPr lang="en-US" altLang="en-US" sz="4400" b="1" dirty="0" smtClean="0"/>
              <a:t>Hombre</a:t>
            </a:r>
          </a:p>
          <a:p>
            <a:pPr algn="ctr" rtl="0">
              <a:buFontTx/>
              <a:buNone/>
            </a:pPr>
            <a:endParaRPr lang="en-US" altLang="en-US" sz="4400" b="1" dirty="0" smtClean="0"/>
          </a:p>
          <a:p>
            <a:pPr algn="ctr" rtl="0">
              <a:buFontTx/>
              <a:buNone/>
            </a:pPr>
            <a:r>
              <a:rPr lang="en-US" altLang="en-US" sz="4400" b="1" dirty="0" err="1" smtClean="0"/>
              <a:t>Naturaleza</a:t>
            </a:r>
            <a:endParaRPr lang="en-US" altLang="en-US" sz="4400" b="1" dirty="0" smtClean="0"/>
          </a:p>
        </p:txBody>
      </p:sp>
      <p:sp>
        <p:nvSpPr>
          <p:cNvPr id="93189" name="Rectangle 5"/>
          <p:cNvSpPr>
            <a:spLocks noGrp="1" noChangeArrowheads="1"/>
          </p:cNvSpPr>
          <p:nvPr>
            <p:ph type="body" sz="half" idx="2"/>
          </p:nvPr>
        </p:nvSpPr>
        <p:spPr>
          <a:xfrm>
            <a:off x="4876800" y="1066800"/>
            <a:ext cx="3810000" cy="4114800"/>
          </a:xfrm>
        </p:spPr>
        <p:txBody>
          <a:bodyPr/>
          <a:lstStyle/>
          <a:p>
            <a:pPr algn="ctr" rtl="0">
              <a:buFontTx/>
              <a:buNone/>
            </a:pPr>
            <a:r>
              <a:rPr lang="en-US" altLang="en-US" sz="4400" b="1" dirty="0" smtClean="0"/>
              <a:t>Dios</a:t>
            </a:r>
          </a:p>
          <a:p>
            <a:pPr algn="ctr" rtl="0">
              <a:buFontTx/>
              <a:buNone/>
            </a:pPr>
            <a:endParaRPr lang="en-US" altLang="en-US" sz="4400" b="1" dirty="0" smtClean="0"/>
          </a:p>
          <a:p>
            <a:pPr algn="ctr" rtl="0">
              <a:buFontTx/>
              <a:buNone/>
            </a:pPr>
            <a:r>
              <a:rPr lang="en-US" altLang="en-US" sz="4400" b="1" dirty="0" smtClean="0"/>
              <a:t>Hombre</a:t>
            </a:r>
          </a:p>
          <a:p>
            <a:pPr algn="ctr" rtl="0">
              <a:buFontTx/>
              <a:buNone/>
            </a:pPr>
            <a:endParaRPr lang="en-US" altLang="en-US" sz="4400" b="1" dirty="0" smtClean="0"/>
          </a:p>
          <a:p>
            <a:pPr algn="ctr" rtl="0">
              <a:buFontTx/>
              <a:buNone/>
            </a:pPr>
            <a:r>
              <a:rPr lang="en-US" altLang="en-US" sz="4400" b="1" dirty="0" err="1" smtClean="0"/>
              <a:t>Naturaleza</a:t>
            </a:r>
            <a:endParaRPr lang="en-US" altLang="en-US" sz="2400" dirty="0" smtClean="0"/>
          </a:p>
        </p:txBody>
      </p:sp>
      <p:sp>
        <p:nvSpPr>
          <p:cNvPr id="93190" name="Text Box 6"/>
          <p:cNvSpPr txBox="1">
            <a:spLocks noChangeArrowheads="1"/>
          </p:cNvSpPr>
          <p:nvPr/>
        </p:nvSpPr>
        <p:spPr bwMode="auto">
          <a:xfrm>
            <a:off x="815975" y="6049963"/>
            <a:ext cx="2765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3200" b="1" i="1" dirty="0" err="1">
                <a:solidFill>
                  <a:schemeClr val="accent2"/>
                </a:solidFill>
              </a:rPr>
              <a:t>Personalidad</a:t>
            </a:r>
            <a:endParaRPr lang="en-US" altLang="en-US" sz="3200" b="1" i="1" dirty="0">
              <a:solidFill>
                <a:schemeClr val="accent2"/>
              </a:solidFill>
            </a:endParaRPr>
          </a:p>
        </p:txBody>
      </p:sp>
      <p:sp>
        <p:nvSpPr>
          <p:cNvPr id="93191" name="Text Box 7"/>
          <p:cNvSpPr txBox="1">
            <a:spLocks noChangeArrowheads="1"/>
          </p:cNvSpPr>
          <p:nvPr/>
        </p:nvSpPr>
        <p:spPr bwMode="auto">
          <a:xfrm>
            <a:off x="5923661" y="6049963"/>
            <a:ext cx="17924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3200" b="1" i="1" dirty="0" err="1">
                <a:solidFill>
                  <a:schemeClr val="accent2"/>
                </a:solidFill>
              </a:rPr>
              <a:t>F</a:t>
            </a:r>
            <a:r>
              <a:rPr lang="en-US" altLang="en-US" sz="3200" b="1" i="1" dirty="0" err="1" smtClean="0">
                <a:solidFill>
                  <a:schemeClr val="accent2"/>
                </a:solidFill>
              </a:rPr>
              <a:t>initud</a:t>
            </a:r>
            <a:endParaRPr lang="en-US" altLang="en-US" sz="3200" b="1" i="1" dirty="0">
              <a:solidFill>
                <a:schemeClr val="accent2"/>
              </a:solidFill>
            </a:endParaRPr>
          </a:p>
        </p:txBody>
      </p:sp>
      <p:grpSp>
        <p:nvGrpSpPr>
          <p:cNvPr id="70673" name="Group 17"/>
          <p:cNvGrpSpPr>
            <a:grpSpLocks/>
          </p:cNvGrpSpPr>
          <p:nvPr/>
        </p:nvGrpSpPr>
        <p:grpSpPr bwMode="auto">
          <a:xfrm>
            <a:off x="4724400" y="247650"/>
            <a:ext cx="4267200" cy="3611563"/>
            <a:chOff x="3072" y="156"/>
            <a:chExt cx="2688" cy="2275"/>
          </a:xfrm>
        </p:grpSpPr>
        <p:sp>
          <p:nvSpPr>
            <p:cNvPr id="93200" name="Rectangle 9" descr="Wide upward diagonal"/>
            <p:cNvSpPr>
              <a:spLocks noChangeArrowheads="1"/>
            </p:cNvSpPr>
            <p:nvPr/>
          </p:nvSpPr>
          <p:spPr bwMode="auto">
            <a:xfrm>
              <a:off x="3072" y="1296"/>
              <a:ext cx="2688" cy="240"/>
            </a:xfrm>
            <a:prstGeom prst="rect">
              <a:avLst/>
            </a:prstGeom>
            <a:blipFill dpi="0" rotWithShape="0">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3201" name="Text Box 10"/>
            <p:cNvSpPr txBox="1">
              <a:spLocks noChangeArrowheads="1"/>
            </p:cNvSpPr>
            <p:nvPr/>
          </p:nvSpPr>
          <p:spPr bwMode="auto">
            <a:xfrm rot="16200000">
              <a:off x="5013" y="489"/>
              <a:ext cx="10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3200" i="1"/>
                <a:t>Infinito</a:t>
              </a:r>
            </a:p>
          </p:txBody>
        </p:sp>
        <p:sp>
          <p:nvSpPr>
            <p:cNvPr id="93202" name="Text Box 11"/>
            <p:cNvSpPr txBox="1">
              <a:spLocks noChangeArrowheads="1"/>
            </p:cNvSpPr>
            <p:nvPr/>
          </p:nvSpPr>
          <p:spPr bwMode="auto">
            <a:xfrm rot="16200000">
              <a:off x="5120" y="1839"/>
              <a:ext cx="81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3200" i="1" dirty="0" err="1"/>
                <a:t>Finito</a:t>
              </a:r>
              <a:endParaRPr lang="en-US" altLang="en-US" sz="3200" i="1" dirty="0"/>
            </a:p>
          </p:txBody>
        </p:sp>
      </p:grpSp>
      <p:grpSp>
        <p:nvGrpSpPr>
          <p:cNvPr id="70672" name="Group 16"/>
          <p:cNvGrpSpPr>
            <a:grpSpLocks/>
          </p:cNvGrpSpPr>
          <p:nvPr/>
        </p:nvGrpSpPr>
        <p:grpSpPr bwMode="auto">
          <a:xfrm>
            <a:off x="152400" y="1304925"/>
            <a:ext cx="4305300" cy="5456236"/>
            <a:chOff x="96" y="822"/>
            <a:chExt cx="2712" cy="3437"/>
          </a:xfrm>
        </p:grpSpPr>
        <p:sp>
          <p:nvSpPr>
            <p:cNvPr id="93197" name="Rectangle 12" descr="Wide upward diagonal"/>
            <p:cNvSpPr>
              <a:spLocks noChangeArrowheads="1"/>
            </p:cNvSpPr>
            <p:nvPr/>
          </p:nvSpPr>
          <p:spPr bwMode="auto">
            <a:xfrm>
              <a:off x="96" y="2352"/>
              <a:ext cx="2688" cy="240"/>
            </a:xfrm>
            <a:prstGeom prst="rect">
              <a:avLst/>
            </a:prstGeom>
            <a:blipFill dpi="0" rotWithShape="0">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3198" name="Text Box 13"/>
            <p:cNvSpPr txBox="1">
              <a:spLocks noChangeArrowheads="1"/>
            </p:cNvSpPr>
            <p:nvPr/>
          </p:nvSpPr>
          <p:spPr bwMode="auto">
            <a:xfrm rot="16200000">
              <a:off x="2029" y="1233"/>
              <a:ext cx="1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3200" i="1" dirty="0" err="1"/>
                <a:t>Espiritual</a:t>
              </a:r>
              <a:endParaRPr lang="en-US" altLang="en-US" sz="3200" i="1" dirty="0"/>
            </a:p>
          </p:txBody>
        </p:sp>
        <p:sp>
          <p:nvSpPr>
            <p:cNvPr id="93199" name="Text Box 14"/>
            <p:cNvSpPr txBox="1">
              <a:spLocks noChangeArrowheads="1"/>
            </p:cNvSpPr>
            <p:nvPr/>
          </p:nvSpPr>
          <p:spPr bwMode="auto">
            <a:xfrm rot="16200000">
              <a:off x="1832" y="3283"/>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3200" i="1" dirty="0"/>
                <a:t>Impersonal</a:t>
              </a:r>
            </a:p>
          </p:txBody>
        </p:sp>
      </p:grpSp>
      <p:sp>
        <p:nvSpPr>
          <p:cNvPr id="93194" name="Line 18"/>
          <p:cNvSpPr>
            <a:spLocks noChangeShapeType="1"/>
          </p:cNvSpPr>
          <p:nvPr/>
        </p:nvSpPr>
        <p:spPr bwMode="auto">
          <a:xfrm>
            <a:off x="4572000" y="685800"/>
            <a:ext cx="0" cy="617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93195" name="AutoShape 4">
            <a:hlinkClick r:id="rId3"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319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D3C2B57B-9F39-4A64-8140-0C79D4AB5DA9}" type="slidenum">
              <a:rPr lang="en-US" altLang="en-US" sz="1400"/>
              <a:pPr algn="l" rtl="0">
                <a:spcBef>
                  <a:spcPct val="0"/>
                </a:spcBef>
                <a:buFontTx/>
                <a:buNone/>
              </a:pPr>
              <a:t>69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838200"/>
          </a:xfrm>
        </p:spPr>
        <p:txBody>
          <a:bodyPr/>
          <a:lstStyle/>
          <a:p>
            <a:pPr rtl="0">
              <a:defRPr/>
            </a:pPr>
            <a:r>
              <a:rPr lang="en-US" altLang="en-US" sz="3600" dirty="0">
                <a:latin typeface="Arial" pitchFamily="34" charset="0"/>
              </a:rPr>
              <a:t>El </a:t>
            </a:r>
            <a:r>
              <a:rPr lang="en-US" altLang="en-US" sz="3600" dirty="0" err="1">
                <a:latin typeface="Arial" pitchFamily="34" charset="0"/>
              </a:rPr>
              <a:t>papel</a:t>
            </a:r>
            <a:r>
              <a:rPr lang="en-US" altLang="en-US" sz="3600" dirty="0">
                <a:latin typeface="Arial" pitchFamily="34" charset="0"/>
              </a:rPr>
              <a:t> de </a:t>
            </a:r>
            <a:r>
              <a:rPr lang="en-US" altLang="en-US" sz="3600" dirty="0" err="1">
                <a:latin typeface="Arial" pitchFamily="34" charset="0"/>
              </a:rPr>
              <a:t>una</a:t>
            </a:r>
            <a:r>
              <a:rPr lang="en-US" altLang="en-US" sz="3600" dirty="0">
                <a:latin typeface="Arial" pitchFamily="34" charset="0"/>
              </a:rPr>
              <a:t> </a:t>
            </a:r>
            <a:r>
              <a:rPr lang="en-US" altLang="en-US" sz="3600" dirty="0" err="1" smtClean="0">
                <a:latin typeface="Arial" pitchFamily="34" charset="0"/>
              </a:rPr>
              <a:t>cosmovisión</a:t>
            </a:r>
            <a:endParaRPr lang="en-US" altLang="en-US" sz="3600" dirty="0">
              <a:latin typeface="Arial" pitchFamily="34" charset="0"/>
            </a:endParaRPr>
          </a:p>
        </p:txBody>
      </p:sp>
      <p:graphicFrame>
        <p:nvGraphicFramePr>
          <p:cNvPr id="23556" name="Object 19"/>
          <p:cNvGraphicFramePr>
            <a:graphicFrameLocks noChangeAspect="1"/>
          </p:cNvGraphicFramePr>
          <p:nvPr>
            <p:extLst>
              <p:ext uri="{D42A27DB-BD31-4B8C-83A1-F6EECF244321}">
                <p14:modId xmlns:p14="http://schemas.microsoft.com/office/powerpoint/2010/main" val="2632897166"/>
              </p:ext>
            </p:extLst>
          </p:nvPr>
        </p:nvGraphicFramePr>
        <p:xfrm>
          <a:off x="69850" y="1828800"/>
          <a:ext cx="9005888" cy="3890963"/>
        </p:xfrm>
        <a:graphic>
          <a:graphicData uri="http://schemas.openxmlformats.org/presentationml/2006/ole">
            <mc:AlternateContent xmlns:mc="http://schemas.openxmlformats.org/markup-compatibility/2006">
              <mc:Choice xmlns:v="urn:schemas-microsoft-com:vml" Requires="v">
                <p:oleObj spid="_x0000_s23600" name="Microsoft Draw Drawing" r:id="rId3" imgW="6105525" imgH="2419350" progId="MSDraw.Drawing.8.2">
                  <p:embed/>
                </p:oleObj>
              </mc:Choice>
              <mc:Fallback>
                <p:oleObj name="Microsoft Draw Drawing" r:id="rId3" imgW="6105525" imgH="2419350" progId="MSDraw.Drawing.8.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1828800"/>
                        <a:ext cx="900588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AutoShape 21">
            <a:hlinkClick r:id="rId5" action="ppaction://hlinksldjump" highlightClick="1"/>
          </p:cNvPr>
          <p:cNvSpPr>
            <a:spLocks noChangeArrowheads="1"/>
          </p:cNvSpPr>
          <p:nvPr/>
        </p:nvSpPr>
        <p:spPr bwMode="auto">
          <a:xfrm>
            <a:off x="8534400" y="6400800"/>
            <a:ext cx="533400" cy="3810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3558"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934F868-FD89-4553-B71C-EE9B4CE11E00}" type="slidenum">
              <a:rPr lang="en-US" altLang="en-US" sz="1400"/>
              <a:pPr algn="l" rtl="0">
                <a:spcBef>
                  <a:spcPct val="0"/>
                </a:spcBef>
                <a:buFontTx/>
                <a:buNone/>
              </a:pPr>
              <a:t>7</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3" name="TextBox 2"/>
          <p:cNvSpPr txBox="1"/>
          <p:nvPr/>
        </p:nvSpPr>
        <p:spPr>
          <a:xfrm>
            <a:off x="3984171" y="2492829"/>
            <a:ext cx="1665515" cy="369332"/>
          </a:xfrm>
          <a:prstGeom prst="rect">
            <a:avLst/>
          </a:prstGeom>
          <a:solidFill>
            <a:schemeClr val="bg1"/>
          </a:solidFill>
        </p:spPr>
        <p:txBody>
          <a:bodyPr wrap="square" rtlCol="0">
            <a:spAutoFit/>
          </a:bodyPr>
          <a:lstStyle/>
          <a:p>
            <a:r>
              <a:rPr lang="es-ES" sz="1800" b="1" dirty="0"/>
              <a:t>E</a:t>
            </a:r>
            <a:r>
              <a:rPr lang="es-ES" sz="1800" b="1" dirty="0" smtClean="0"/>
              <a:t>mociones</a:t>
            </a:r>
            <a:endParaRPr lang="en-US" sz="1800" b="1" dirty="0"/>
          </a:p>
        </p:txBody>
      </p:sp>
      <p:sp>
        <p:nvSpPr>
          <p:cNvPr id="9" name="TextBox 8"/>
          <p:cNvSpPr txBox="1"/>
          <p:nvPr/>
        </p:nvSpPr>
        <p:spPr>
          <a:xfrm>
            <a:off x="8120741" y="3511861"/>
            <a:ext cx="968830" cy="338554"/>
          </a:xfrm>
          <a:prstGeom prst="rect">
            <a:avLst/>
          </a:prstGeom>
          <a:solidFill>
            <a:schemeClr val="bg1"/>
          </a:solidFill>
        </p:spPr>
        <p:txBody>
          <a:bodyPr wrap="square" rtlCol="0">
            <a:spAutoFit/>
          </a:bodyPr>
          <a:lstStyle/>
          <a:p>
            <a:r>
              <a:rPr lang="es-ES" sz="1600" b="1" dirty="0" smtClean="0"/>
              <a:t>Acción</a:t>
            </a:r>
            <a:endParaRPr lang="en-US" sz="1600" b="1" dirty="0"/>
          </a:p>
        </p:txBody>
      </p:sp>
      <p:sp>
        <p:nvSpPr>
          <p:cNvPr id="10" name="TextBox 9"/>
          <p:cNvSpPr txBox="1"/>
          <p:nvPr/>
        </p:nvSpPr>
        <p:spPr>
          <a:xfrm>
            <a:off x="6259283" y="3511861"/>
            <a:ext cx="1164773" cy="338554"/>
          </a:xfrm>
          <a:prstGeom prst="rect">
            <a:avLst/>
          </a:prstGeom>
          <a:solidFill>
            <a:srgbClr val="FFFFCC"/>
          </a:solidFill>
        </p:spPr>
        <p:txBody>
          <a:bodyPr wrap="square" rtlCol="0">
            <a:spAutoFit/>
          </a:bodyPr>
          <a:lstStyle/>
          <a:p>
            <a:r>
              <a:rPr lang="es-ES" sz="1600" b="1" dirty="0" smtClean="0"/>
              <a:t>Decisión</a:t>
            </a:r>
            <a:endParaRPr lang="en-US" sz="1600" b="1" dirty="0"/>
          </a:p>
        </p:txBody>
      </p:sp>
      <p:sp>
        <p:nvSpPr>
          <p:cNvPr id="11" name="TextBox 10"/>
          <p:cNvSpPr txBox="1"/>
          <p:nvPr/>
        </p:nvSpPr>
        <p:spPr>
          <a:xfrm>
            <a:off x="4136571" y="3502539"/>
            <a:ext cx="1426027" cy="338554"/>
          </a:xfrm>
          <a:prstGeom prst="rect">
            <a:avLst/>
          </a:prstGeom>
          <a:solidFill>
            <a:srgbClr val="FFFFCC"/>
          </a:solidFill>
        </p:spPr>
        <p:txBody>
          <a:bodyPr wrap="square" rtlCol="0">
            <a:spAutoFit/>
          </a:bodyPr>
          <a:lstStyle/>
          <a:p>
            <a:r>
              <a:rPr lang="es-ES" sz="1600" b="1" dirty="0" smtClean="0"/>
              <a:t>Evaluación</a:t>
            </a:r>
            <a:endParaRPr lang="en-US" sz="1600" b="1" dirty="0"/>
          </a:p>
        </p:txBody>
      </p:sp>
      <p:sp>
        <p:nvSpPr>
          <p:cNvPr id="12" name="TextBox 11"/>
          <p:cNvSpPr txBox="1"/>
          <p:nvPr/>
        </p:nvSpPr>
        <p:spPr>
          <a:xfrm>
            <a:off x="1646238" y="3504419"/>
            <a:ext cx="1880733" cy="336674"/>
          </a:xfrm>
          <a:prstGeom prst="rect">
            <a:avLst/>
          </a:prstGeom>
          <a:solidFill>
            <a:srgbClr val="FFFFCC"/>
          </a:solidFill>
        </p:spPr>
        <p:txBody>
          <a:bodyPr wrap="square" rtlCol="0">
            <a:spAutoFit/>
          </a:bodyPr>
          <a:lstStyle/>
          <a:p>
            <a:r>
              <a:rPr lang="es-ES" sz="1600" b="1" dirty="0" smtClean="0"/>
              <a:t>Interpretación</a:t>
            </a:r>
            <a:endParaRPr lang="en-US" sz="1600" b="1" dirty="0"/>
          </a:p>
        </p:txBody>
      </p:sp>
      <p:sp>
        <p:nvSpPr>
          <p:cNvPr id="13" name="TextBox 12"/>
          <p:cNvSpPr txBox="1"/>
          <p:nvPr/>
        </p:nvSpPr>
        <p:spPr>
          <a:xfrm>
            <a:off x="69850" y="3502539"/>
            <a:ext cx="1078367" cy="338554"/>
          </a:xfrm>
          <a:prstGeom prst="rect">
            <a:avLst/>
          </a:prstGeom>
          <a:solidFill>
            <a:schemeClr val="bg1"/>
          </a:solidFill>
        </p:spPr>
        <p:txBody>
          <a:bodyPr wrap="square" rtlCol="0">
            <a:spAutoFit/>
          </a:bodyPr>
          <a:lstStyle/>
          <a:p>
            <a:r>
              <a:rPr lang="es-ES" sz="1600" b="1" dirty="0" smtClean="0"/>
              <a:t>Evento</a:t>
            </a:r>
            <a:endParaRPr lang="en-US" sz="1600" b="1" dirty="0"/>
          </a:p>
        </p:txBody>
      </p:sp>
      <p:sp>
        <p:nvSpPr>
          <p:cNvPr id="14" name="TextBox 13"/>
          <p:cNvSpPr txBox="1"/>
          <p:nvPr/>
        </p:nvSpPr>
        <p:spPr>
          <a:xfrm>
            <a:off x="1981200" y="4444897"/>
            <a:ext cx="2242457" cy="430887"/>
          </a:xfrm>
          <a:prstGeom prst="rect">
            <a:avLst/>
          </a:prstGeom>
          <a:solidFill>
            <a:srgbClr val="FFFFCC"/>
          </a:solidFill>
        </p:spPr>
        <p:txBody>
          <a:bodyPr wrap="square" rtlCol="0">
            <a:spAutoFit/>
          </a:bodyPr>
          <a:lstStyle/>
          <a:p>
            <a:r>
              <a:rPr lang="es-ES" sz="2200" b="1" dirty="0" smtClean="0"/>
              <a:t>Cosmovisión</a:t>
            </a:r>
            <a:endParaRPr lang="en-US" sz="2200" b="1" dirty="0"/>
          </a:p>
        </p:txBody>
      </p:sp>
      <p:sp>
        <p:nvSpPr>
          <p:cNvPr id="15" name="TextBox 14"/>
          <p:cNvSpPr txBox="1"/>
          <p:nvPr/>
        </p:nvSpPr>
        <p:spPr>
          <a:xfrm>
            <a:off x="3897083" y="5423829"/>
            <a:ext cx="1665515" cy="307777"/>
          </a:xfrm>
          <a:prstGeom prst="rect">
            <a:avLst/>
          </a:prstGeom>
          <a:solidFill>
            <a:schemeClr val="bg1"/>
          </a:solidFill>
        </p:spPr>
        <p:txBody>
          <a:bodyPr wrap="square" rtlCol="0">
            <a:spAutoFit/>
          </a:bodyPr>
          <a:lstStyle/>
          <a:p>
            <a:pPr algn="ctr"/>
            <a:r>
              <a:rPr lang="es-ES" sz="1400" dirty="0" smtClean="0"/>
              <a:t>Figura 1-1</a:t>
            </a:r>
            <a:endParaRPr lang="en-US"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0" y="0"/>
            <a:ext cx="9144000" cy="685800"/>
          </a:xfrm>
        </p:spPr>
        <p:txBody>
          <a:bodyPr/>
          <a:lstStyle/>
          <a:p>
            <a:pPr rtl="0">
              <a:lnSpc>
                <a:spcPct val="80000"/>
              </a:lnSpc>
              <a:defRPr/>
            </a:pPr>
            <a:r>
              <a:rPr lang="en-US" altLang="en-US" dirty="0"/>
              <a:t>4. </a:t>
            </a:r>
            <a:r>
              <a:rPr lang="en-US" altLang="en-US" dirty="0" err="1" smtClean="0"/>
              <a:t>Viendo</a:t>
            </a:r>
            <a:r>
              <a:rPr lang="en-US" altLang="en-US" dirty="0" smtClean="0"/>
              <a:t> </a:t>
            </a:r>
            <a:r>
              <a:rPr lang="en-US" altLang="en-US" dirty="0"/>
              <a:t>a Dios en la naturaleza</a:t>
            </a:r>
          </a:p>
        </p:txBody>
      </p:sp>
      <p:sp>
        <p:nvSpPr>
          <p:cNvPr id="33796" name="Rectangle 3"/>
          <p:cNvSpPr>
            <a:spLocks noGrp="1" noChangeArrowheads="1"/>
          </p:cNvSpPr>
          <p:nvPr>
            <p:ph type="body" idx="1"/>
          </p:nvPr>
        </p:nvSpPr>
        <p:spPr>
          <a:xfrm>
            <a:off x="152400" y="914400"/>
            <a:ext cx="8882063" cy="5867400"/>
          </a:xfrm>
        </p:spPr>
        <p:txBody>
          <a:bodyPr>
            <a:normAutofit lnSpcReduction="10000"/>
          </a:bodyPr>
          <a:lstStyle/>
          <a:p>
            <a:pPr marL="0" indent="0">
              <a:spcBef>
                <a:spcPts val="0"/>
              </a:spcBef>
              <a:spcAft>
                <a:spcPts val="1800"/>
              </a:spcAft>
              <a:buNone/>
              <a:defRPr/>
            </a:pPr>
            <a:r>
              <a:rPr lang="en-US" altLang="en-US" b="1" dirty="0" smtClean="0">
                <a:solidFill>
                  <a:schemeClr val="accent2"/>
                </a:solidFill>
              </a:rPr>
              <a:t>Rom 1:19-21 </a:t>
            </a:r>
            <a:r>
              <a:rPr lang="en-US" altLang="en-US" b="1" dirty="0" smtClean="0"/>
              <a:t>- </a:t>
            </a:r>
            <a:r>
              <a:rPr lang="en-US" altLang="en-US" dirty="0" smtClean="0"/>
              <a:t>…</a:t>
            </a:r>
            <a:r>
              <a:rPr lang="es-ES" dirty="0" smtClean="0"/>
              <a:t>Pero </a:t>
            </a:r>
            <a:r>
              <a:rPr lang="es-ES" dirty="0"/>
              <a:t>lo que se conoce acerca de Dios es evidente dentro de ellos, pues Dios se lo hizo evidente. </a:t>
            </a:r>
            <a:r>
              <a:rPr lang="es-ES" dirty="0" smtClean="0"/>
              <a:t>20</a:t>
            </a:r>
            <a:r>
              <a:rPr lang="es-ES" dirty="0"/>
              <a:t>  Porque desde la creación del mundo, Sus atributos invisibles, Su </a:t>
            </a:r>
            <a:r>
              <a:rPr lang="es-ES" b="1" dirty="0"/>
              <a:t>eterno poder</a:t>
            </a:r>
            <a:r>
              <a:rPr lang="es-ES" dirty="0"/>
              <a:t> y </a:t>
            </a:r>
            <a:r>
              <a:rPr lang="es-ES" b="1" dirty="0"/>
              <a:t>divinidad</a:t>
            </a:r>
            <a:r>
              <a:rPr lang="es-ES" dirty="0"/>
              <a:t>, </a:t>
            </a:r>
            <a:r>
              <a:rPr lang="es-ES" b="1" dirty="0"/>
              <a:t>se han visto con toda claridad, siendo entendidos por medio de lo creado</a:t>
            </a:r>
            <a:r>
              <a:rPr lang="es-ES" dirty="0"/>
              <a:t>, de manera que ellos no tienen excusa. </a:t>
            </a:r>
            <a:r>
              <a:rPr lang="es-ES" dirty="0" smtClean="0"/>
              <a:t>21</a:t>
            </a:r>
            <a:r>
              <a:rPr lang="es-ES" dirty="0"/>
              <a:t>  Pues aunque </a:t>
            </a:r>
            <a:r>
              <a:rPr lang="es-ES" b="1" dirty="0"/>
              <a:t>conocían a Dios</a:t>
            </a:r>
            <a:r>
              <a:rPr lang="es-ES" dirty="0"/>
              <a:t>, </a:t>
            </a:r>
            <a:r>
              <a:rPr lang="es-ES" b="1" dirty="0"/>
              <a:t>no lo honraron </a:t>
            </a:r>
            <a:r>
              <a:rPr lang="es-ES" dirty="0"/>
              <a:t>como a Dios </a:t>
            </a:r>
            <a:r>
              <a:rPr lang="es-ES" b="1" dirty="0"/>
              <a:t>ni le dieron </a:t>
            </a:r>
            <a:r>
              <a:rPr lang="es-ES" b="1" dirty="0" smtClean="0"/>
              <a:t>gracias</a:t>
            </a:r>
            <a:r>
              <a:rPr lang="es-ES" dirty="0" smtClean="0"/>
              <a:t>…</a:t>
            </a:r>
          </a:p>
          <a:p>
            <a:pPr marL="0" indent="0">
              <a:spcBef>
                <a:spcPts val="0"/>
              </a:spcBef>
              <a:spcAft>
                <a:spcPts val="1800"/>
              </a:spcAft>
              <a:buNone/>
              <a:defRPr/>
            </a:pPr>
            <a:r>
              <a:rPr lang="en-US" altLang="en-US" b="1" dirty="0" smtClean="0">
                <a:solidFill>
                  <a:schemeClr val="accent2"/>
                </a:solidFill>
              </a:rPr>
              <a:t>Sal </a:t>
            </a:r>
            <a:r>
              <a:rPr lang="en-US" altLang="en-US" b="1" dirty="0">
                <a:solidFill>
                  <a:schemeClr val="accent2"/>
                </a:solidFill>
              </a:rPr>
              <a:t>19:1</a:t>
            </a:r>
          </a:p>
          <a:p>
            <a:pPr marL="225425" indent="0">
              <a:buNone/>
              <a:defRPr/>
            </a:pPr>
            <a:r>
              <a:rPr lang="es-ES" dirty="0"/>
              <a:t>Los cielos proclaman </a:t>
            </a:r>
            <a:r>
              <a:rPr lang="es-ES" b="1" dirty="0"/>
              <a:t>la gloria de Dios</a:t>
            </a:r>
            <a:r>
              <a:rPr lang="es-ES" dirty="0"/>
              <a:t>, Y el firmamento anuncia </a:t>
            </a:r>
            <a:r>
              <a:rPr lang="es-ES" b="1" dirty="0"/>
              <a:t>la obra de Sus manos</a:t>
            </a:r>
            <a:r>
              <a:rPr lang="es-ES" dirty="0"/>
              <a:t>. </a:t>
            </a:r>
            <a:endParaRPr lang="en-US" altLang="en-US" b="1" dirty="0"/>
          </a:p>
        </p:txBody>
      </p:sp>
      <p:sp>
        <p:nvSpPr>
          <p:cNvPr id="9421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7C6E429-3EF9-48C6-8158-7AAAEADEF715}" type="slidenum">
              <a:rPr lang="en-US" altLang="en-US" sz="1400"/>
              <a:pPr algn="l" rtl="0">
                <a:spcBef>
                  <a:spcPct val="0"/>
                </a:spcBef>
                <a:buFontTx/>
                <a:buNone/>
              </a:pPr>
              <a:t>70</a:t>
            </a:fld>
            <a:endParaRPr lang="en-US" altLang="en-US" sz="14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defRPr/>
            </a:pPr>
            <a:r>
              <a:rPr lang="en-US" dirty="0"/>
              <a:t>(Posibles) fuentes de la verdad</a:t>
            </a:r>
          </a:p>
        </p:txBody>
      </p:sp>
      <p:sp>
        <p:nvSpPr>
          <p:cNvPr id="61444" name="TextBox 6"/>
          <p:cNvSpPr txBox="1">
            <a:spLocks noChangeArrowheads="1"/>
          </p:cNvSpPr>
          <p:nvPr/>
        </p:nvSpPr>
        <p:spPr bwMode="auto">
          <a:xfrm>
            <a:off x="4038600" y="1290638"/>
            <a:ext cx="86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a:t>Dios</a:t>
            </a:r>
          </a:p>
        </p:txBody>
      </p:sp>
      <p:sp>
        <p:nvSpPr>
          <p:cNvPr id="61445" name="TextBox 9"/>
          <p:cNvSpPr txBox="1">
            <a:spLocks noChangeArrowheads="1"/>
          </p:cNvSpPr>
          <p:nvPr/>
        </p:nvSpPr>
        <p:spPr bwMode="auto">
          <a:xfrm>
            <a:off x="4038600" y="2895600"/>
            <a:ext cx="901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endParaRPr lang="en-US" altLang="en-US" sz="2400" b="1" i="1"/>
          </a:p>
          <a:p>
            <a:pPr algn="ctr" rtl="0">
              <a:spcBef>
                <a:spcPct val="0"/>
              </a:spcBef>
              <a:buFontTx/>
              <a:buNone/>
            </a:pPr>
            <a:r>
              <a:rPr lang="en-US" altLang="en-US" sz="2400" b="1" i="1"/>
              <a:t>Hombre</a:t>
            </a:r>
          </a:p>
        </p:txBody>
      </p:sp>
      <p:sp>
        <p:nvSpPr>
          <p:cNvPr id="61446" name="TextBox 10"/>
          <p:cNvSpPr txBox="1">
            <a:spLocks noChangeArrowheads="1"/>
          </p:cNvSpPr>
          <p:nvPr/>
        </p:nvSpPr>
        <p:spPr bwMode="auto">
          <a:xfrm>
            <a:off x="3124200" y="5113338"/>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Mundo</a:t>
            </a:r>
            <a:r>
              <a:rPr lang="en-US" altLang="en-US" sz="2400" b="1" i="1" dirty="0"/>
              <a:t/>
            </a:r>
            <a:br>
              <a:rPr lang="en-US" altLang="en-US" sz="2400" b="1" i="1" dirty="0"/>
            </a:br>
            <a:r>
              <a:rPr lang="en-US" altLang="en-US" sz="2400" b="1" i="1" dirty="0"/>
              <a:t>(</a:t>
            </a:r>
            <a:r>
              <a:rPr lang="en-US" altLang="en-US" sz="2400" b="1" i="1" dirty="0" err="1"/>
              <a:t>Naturaleza</a:t>
            </a:r>
            <a:r>
              <a:rPr lang="en-US" altLang="en-US" sz="2400" b="1" i="1" dirty="0"/>
              <a:t>)</a:t>
            </a:r>
          </a:p>
        </p:txBody>
      </p:sp>
      <p:cxnSp>
        <p:nvCxnSpPr>
          <p:cNvPr id="61447" name="Straight Connector 2"/>
          <p:cNvCxnSpPr>
            <a:cxnSpLocks noChangeShapeType="1"/>
          </p:cNvCxnSpPr>
          <p:nvPr/>
        </p:nvCxnSpPr>
        <p:spPr bwMode="auto">
          <a:xfrm>
            <a:off x="381000" y="2408238"/>
            <a:ext cx="7315200" cy="7937"/>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8" name="Straight Connector 15"/>
          <p:cNvCxnSpPr>
            <a:cxnSpLocks noChangeShapeType="1"/>
          </p:cNvCxnSpPr>
          <p:nvPr/>
        </p:nvCxnSpPr>
        <p:spPr bwMode="auto">
          <a:xfrm>
            <a:off x="1274763" y="4465638"/>
            <a:ext cx="7564437"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9" name="Straight Arrow Connector 14"/>
          <p:cNvCxnSpPr>
            <a:cxnSpLocks noChangeShapeType="1"/>
          </p:cNvCxnSpPr>
          <p:nvPr/>
        </p:nvCxnSpPr>
        <p:spPr bwMode="auto">
          <a:xfrm>
            <a:off x="1195388" y="609600"/>
            <a:ext cx="0" cy="172243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0" name="Straight Arrow Connector 22"/>
          <p:cNvCxnSpPr>
            <a:cxnSpLocks noChangeShapeType="1"/>
          </p:cNvCxnSpPr>
          <p:nvPr/>
        </p:nvCxnSpPr>
        <p:spPr bwMode="auto">
          <a:xfrm flipH="1">
            <a:off x="1177925" y="2535238"/>
            <a:ext cx="20638" cy="4064000"/>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1" name="Straight Arrow Connector 27"/>
          <p:cNvCxnSpPr>
            <a:cxnSpLocks noChangeShapeType="1"/>
          </p:cNvCxnSpPr>
          <p:nvPr/>
        </p:nvCxnSpPr>
        <p:spPr bwMode="auto">
          <a:xfrm>
            <a:off x="7924800" y="4606925"/>
            <a:ext cx="0" cy="2058988"/>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2" name="Straight Arrow Connector 32"/>
          <p:cNvCxnSpPr>
            <a:cxnSpLocks noChangeShapeType="1"/>
          </p:cNvCxnSpPr>
          <p:nvPr/>
        </p:nvCxnSpPr>
        <p:spPr bwMode="auto">
          <a:xfrm>
            <a:off x="7924800" y="685800"/>
            <a:ext cx="0" cy="3706813"/>
          </a:xfrm>
          <a:prstGeom prst="straightConnector1">
            <a:avLst/>
          </a:prstGeom>
          <a:noFill/>
          <a:ln w="28575" algn="ctr">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39"/>
          <p:cNvSpPr>
            <a:spLocks/>
          </p:cNvSpPr>
          <p:nvPr/>
        </p:nvSpPr>
        <p:spPr bwMode="auto">
          <a:xfrm flipV="1">
            <a:off x="5152231" y="3694905"/>
            <a:ext cx="801687" cy="1828800"/>
          </a:xfrm>
          <a:custGeom>
            <a:avLst/>
            <a:gdLst>
              <a:gd name="T0" fmla="*/ 2147483646 w 435776"/>
              <a:gd name="T1" fmla="*/ 0 h 1654629"/>
              <a:gd name="T2" fmla="*/ 2147483646 w 435776"/>
              <a:gd name="T3" fmla="*/ 24410410 h 1654629"/>
              <a:gd name="T4" fmla="*/ 0 w 435776"/>
              <a:gd name="T5" fmla="*/ 49692620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2" name="TextBox 11"/>
          <p:cNvSpPr txBox="1">
            <a:spLocks noChangeArrowheads="1"/>
          </p:cNvSpPr>
          <p:nvPr/>
        </p:nvSpPr>
        <p:spPr bwMode="auto">
          <a:xfrm>
            <a:off x="3733800" y="2416175"/>
            <a:ext cx="154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a:solidFill>
                  <a:srgbClr val="FF0000"/>
                </a:solidFill>
              </a:rPr>
              <a:t>Revelación</a:t>
            </a:r>
          </a:p>
        </p:txBody>
      </p:sp>
      <p:sp>
        <p:nvSpPr>
          <p:cNvPr id="24" name="Freeform 23"/>
          <p:cNvSpPr>
            <a:spLocks/>
          </p:cNvSpPr>
          <p:nvPr/>
        </p:nvSpPr>
        <p:spPr bwMode="auto">
          <a:xfrm rot="16200000" flipH="1">
            <a:off x="2886868" y="2936082"/>
            <a:ext cx="703263" cy="2209800"/>
          </a:xfrm>
          <a:custGeom>
            <a:avLst/>
            <a:gdLst>
              <a:gd name="T0" fmla="*/ 2147483646 w 435776"/>
              <a:gd name="T1" fmla="*/ 0 h 1654629"/>
              <a:gd name="T2" fmla="*/ 2147483646 w 435776"/>
              <a:gd name="T3" fmla="*/ 2147483646 h 1654629"/>
              <a:gd name="T4" fmla="*/ 0 w 435776"/>
              <a:gd name="T5" fmla="*/ 2147483646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61456" name="TextBox 25"/>
          <p:cNvSpPr txBox="1">
            <a:spLocks noChangeArrowheads="1"/>
          </p:cNvSpPr>
          <p:nvPr/>
        </p:nvSpPr>
        <p:spPr bwMode="auto">
          <a:xfrm>
            <a:off x="1101726" y="290353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err="1"/>
              <a:t>Otros</a:t>
            </a:r>
            <a:r>
              <a:rPr lang="en-US" altLang="en-US" sz="2400" b="1" i="1" dirty="0"/>
              <a:t> hombres</a:t>
            </a:r>
          </a:p>
        </p:txBody>
      </p:sp>
      <p:sp>
        <p:nvSpPr>
          <p:cNvPr id="39" name="Freeform 38"/>
          <p:cNvSpPr>
            <a:spLocks/>
          </p:cNvSpPr>
          <p:nvPr/>
        </p:nvSpPr>
        <p:spPr bwMode="auto">
          <a:xfrm flipH="1">
            <a:off x="3778250" y="1698625"/>
            <a:ext cx="565150" cy="1654175"/>
          </a:xfrm>
          <a:custGeom>
            <a:avLst/>
            <a:gdLst>
              <a:gd name="T0" fmla="*/ 2147483646 w 435776"/>
              <a:gd name="T1" fmla="*/ 0 h 1654629"/>
              <a:gd name="T2" fmla="*/ 2147483646 w 435776"/>
              <a:gd name="T3" fmla="*/ 804810 h 1654629"/>
              <a:gd name="T4" fmla="*/ 0 w 435776"/>
              <a:gd name="T5" fmla="*/ 1638361 h 1654629"/>
              <a:gd name="T6" fmla="*/ 0 60000 65536"/>
              <a:gd name="T7" fmla="*/ 0 60000 65536"/>
              <a:gd name="T8" fmla="*/ 0 60000 65536"/>
            </a:gdLst>
            <a:ahLst/>
            <a:cxnLst>
              <a:cxn ang="T6">
                <a:pos x="T0" y="T1"/>
              </a:cxn>
              <a:cxn ang="T7">
                <a:pos x="T2" y="T3"/>
              </a:cxn>
              <a:cxn ang="T8">
                <a:pos x="T4" y="T5"/>
              </a:cxn>
            </a:cxnLst>
            <a:rect l="0" t="0" r="r" b="b"/>
            <a:pathLst>
              <a:path w="435776" h="1654629">
                <a:moveTo>
                  <a:pt x="58057" y="0"/>
                </a:moveTo>
                <a:cubicBezTo>
                  <a:pt x="251580" y="268514"/>
                  <a:pt x="445104" y="537029"/>
                  <a:pt x="435428" y="812800"/>
                </a:cubicBezTo>
                <a:cubicBezTo>
                  <a:pt x="425752" y="1088572"/>
                  <a:pt x="0" y="1654629"/>
                  <a:pt x="0" y="1654629"/>
                </a:cubicBezTo>
              </a:path>
            </a:pathLst>
          </a:custGeom>
          <a:noFill/>
          <a:ln w="5715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30" name="TextBox 29"/>
          <p:cNvSpPr txBox="1">
            <a:spLocks noChangeArrowheads="1"/>
          </p:cNvSpPr>
          <p:nvPr/>
        </p:nvSpPr>
        <p:spPr bwMode="auto">
          <a:xfrm>
            <a:off x="4038600" y="44450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dirty="0" err="1">
                <a:solidFill>
                  <a:srgbClr val="FF0000"/>
                </a:solidFill>
              </a:rPr>
              <a:t>Observación</a:t>
            </a:r>
            <a:r>
              <a:rPr lang="en-US" altLang="en-US" sz="1600" b="1" i="1" dirty="0">
                <a:solidFill>
                  <a:srgbClr val="FF0000"/>
                </a:solidFill>
              </a:rPr>
              <a:t>, </a:t>
            </a:r>
            <a:r>
              <a:rPr lang="en-US" altLang="en-US" sz="1600" b="1" i="1" dirty="0" err="1">
                <a:solidFill>
                  <a:srgbClr val="FF0000"/>
                </a:solidFill>
              </a:rPr>
              <a:t>Ciencia</a:t>
            </a:r>
            <a:endParaRPr lang="en-US" altLang="en-US" sz="1600" b="1" i="1" dirty="0">
              <a:solidFill>
                <a:srgbClr val="FF0000"/>
              </a:solidFill>
            </a:endParaRPr>
          </a:p>
        </p:txBody>
      </p:sp>
      <p:sp>
        <p:nvSpPr>
          <p:cNvPr id="31" name="TextBox 30"/>
          <p:cNvSpPr txBox="1">
            <a:spLocks noChangeArrowheads="1"/>
          </p:cNvSpPr>
          <p:nvPr/>
        </p:nvSpPr>
        <p:spPr bwMode="auto">
          <a:xfrm>
            <a:off x="2300287" y="3609977"/>
            <a:ext cx="176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i="1" dirty="0" err="1">
                <a:solidFill>
                  <a:srgbClr val="FF0000"/>
                </a:solidFill>
              </a:rPr>
              <a:t>Educación</a:t>
            </a:r>
            <a:r>
              <a:rPr lang="en-US" altLang="en-US" sz="1600" b="1" i="1" dirty="0">
                <a:solidFill>
                  <a:srgbClr val="FF0000"/>
                </a:solidFill>
              </a:rPr>
              <a:t>, </a:t>
            </a:r>
            <a:r>
              <a:rPr lang="en-US" altLang="en-US" sz="1600" b="1" i="1" dirty="0" err="1">
                <a:solidFill>
                  <a:srgbClr val="FF0000"/>
                </a:solidFill>
              </a:rPr>
              <a:t>Consejos</a:t>
            </a:r>
            <a:r>
              <a:rPr lang="en-US" altLang="en-US" sz="1600" b="1" i="1" dirty="0">
                <a:solidFill>
                  <a:srgbClr val="FF0000"/>
                </a:solidFill>
              </a:rPr>
              <a:t>…</a:t>
            </a:r>
          </a:p>
        </p:txBody>
      </p:sp>
      <p:sp>
        <p:nvSpPr>
          <p:cNvPr id="61460"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25" name="TextBox 24"/>
          <p:cNvSpPr txBox="1">
            <a:spLocks noChangeArrowheads="1"/>
          </p:cNvSpPr>
          <p:nvPr/>
        </p:nvSpPr>
        <p:spPr bwMode="auto">
          <a:xfrm rot="-5400000">
            <a:off x="-100013" y="1014413"/>
            <a:ext cx="1458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dirty="0" err="1" smtClean="0">
                <a:solidFill>
                  <a:srgbClr val="0066FF"/>
                </a:solidFill>
              </a:rPr>
              <a:t>Sobre</a:t>
            </a:r>
            <a:r>
              <a:rPr lang="en-US" altLang="en-US" dirty="0" smtClean="0">
                <a:solidFill>
                  <a:srgbClr val="0066FF"/>
                </a:solidFill>
              </a:rPr>
              <a:t>-</a:t>
            </a:r>
            <a:r>
              <a:rPr lang="en-US" altLang="en-US" dirty="0">
                <a:solidFill>
                  <a:srgbClr val="0066FF"/>
                </a:solidFill>
              </a:rPr>
              <a:t/>
            </a:r>
            <a:br>
              <a:rPr lang="en-US" altLang="en-US" dirty="0">
                <a:solidFill>
                  <a:srgbClr val="0066FF"/>
                </a:solidFill>
              </a:rPr>
            </a:br>
            <a:r>
              <a:rPr lang="en-US" altLang="en-US" dirty="0">
                <a:solidFill>
                  <a:srgbClr val="0066FF"/>
                </a:solidFill>
              </a:rPr>
              <a:t>natural</a:t>
            </a:r>
          </a:p>
        </p:txBody>
      </p:sp>
      <p:sp>
        <p:nvSpPr>
          <p:cNvPr id="26" name="TextBox 25"/>
          <p:cNvSpPr txBox="1">
            <a:spLocks noChangeArrowheads="1"/>
          </p:cNvSpPr>
          <p:nvPr/>
        </p:nvSpPr>
        <p:spPr bwMode="auto">
          <a:xfrm rot="-5400000">
            <a:off x="-686593" y="4275931"/>
            <a:ext cx="296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Físico, Finito</a:t>
            </a:r>
          </a:p>
        </p:txBody>
      </p:sp>
      <p:sp>
        <p:nvSpPr>
          <p:cNvPr id="27" name="TextBox 26"/>
          <p:cNvSpPr txBox="1">
            <a:spLocks noChangeArrowheads="1"/>
          </p:cNvSpPr>
          <p:nvPr/>
        </p:nvSpPr>
        <p:spPr bwMode="auto">
          <a:xfrm rot="-5400000">
            <a:off x="7326313" y="5408613"/>
            <a:ext cx="2224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Impersonal</a:t>
            </a:r>
          </a:p>
        </p:txBody>
      </p:sp>
      <p:sp>
        <p:nvSpPr>
          <p:cNvPr id="28" name="TextBox 27"/>
          <p:cNvSpPr txBox="1">
            <a:spLocks noChangeArrowheads="1"/>
          </p:cNvSpPr>
          <p:nvPr/>
        </p:nvSpPr>
        <p:spPr bwMode="auto">
          <a:xfrm rot="-5400000">
            <a:off x="6683375" y="2228850"/>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a:solidFill>
                  <a:srgbClr val="0066FF"/>
                </a:solidFill>
              </a:rPr>
              <a:t>Espiritual, Personal</a:t>
            </a:r>
          </a:p>
        </p:txBody>
      </p:sp>
      <p:sp>
        <p:nvSpPr>
          <p:cNvPr id="6146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0640E7-195F-4726-BBDE-3418C68FFDDE}" type="slidenum">
              <a:rPr lang="en-US" altLang="en-US" sz="1400"/>
              <a:pPr algn="l" rtl="0">
                <a:spcBef>
                  <a:spcPct val="0"/>
                </a:spcBef>
                <a:buFontTx/>
                <a:buNone/>
              </a:pPr>
              <a:t>71</a:t>
            </a:fld>
            <a:endParaRPr lang="en-US" altLang="en-US" sz="1400"/>
          </a:p>
        </p:txBody>
      </p:sp>
      <p:sp>
        <p:nvSpPr>
          <p:cNvPr id="29"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23562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2" grpId="0"/>
      <p:bldP spid="24" grpId="0" animBg="1"/>
      <p:bldP spid="39" grpId="0" animBg="1"/>
      <p:bldP spid="30" grpId="0"/>
      <p:bldP spid="31" grpId="0"/>
      <p:bldP spid="25" grpId="0"/>
      <p:bldP spid="26" grpId="0"/>
      <p:bldP spid="27" grpId="0"/>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0" y="0"/>
            <a:ext cx="9144000" cy="685800"/>
          </a:xfrm>
        </p:spPr>
        <p:txBody>
          <a:bodyPr/>
          <a:lstStyle/>
          <a:p>
            <a:pPr algn="l" rtl="0">
              <a:lnSpc>
                <a:spcPct val="80000"/>
              </a:lnSpc>
              <a:defRPr/>
            </a:pPr>
            <a:r>
              <a:rPr lang="en-US" altLang="en-US" dirty="0"/>
              <a:t>5. Dios actuando en el mundo creado</a:t>
            </a:r>
          </a:p>
        </p:txBody>
      </p:sp>
      <p:sp>
        <p:nvSpPr>
          <p:cNvPr id="33796" name="Rectangle 3"/>
          <p:cNvSpPr>
            <a:spLocks noGrp="1" noChangeArrowheads="1"/>
          </p:cNvSpPr>
          <p:nvPr>
            <p:ph type="body" idx="1"/>
          </p:nvPr>
        </p:nvSpPr>
        <p:spPr>
          <a:xfrm>
            <a:off x="152400" y="685800"/>
            <a:ext cx="8839200" cy="6172200"/>
          </a:xfrm>
        </p:spPr>
        <p:txBody>
          <a:bodyPr>
            <a:normAutofit fontScale="70000" lnSpcReduction="20000"/>
          </a:bodyPr>
          <a:lstStyle/>
          <a:p>
            <a:pPr marL="0" indent="0" algn="l" rtl="0">
              <a:buFontTx/>
              <a:buNone/>
              <a:defRPr/>
            </a:pPr>
            <a:r>
              <a:rPr lang="en-US" altLang="en-US" b="1" dirty="0">
                <a:solidFill>
                  <a:schemeClr val="accent2"/>
                </a:solidFill>
              </a:rPr>
              <a:t>II Pedro 2:3-9</a:t>
            </a:r>
            <a:endParaRPr lang="en-US" dirty="0"/>
          </a:p>
          <a:p>
            <a:pPr algn="l" rtl="0">
              <a:defRPr/>
            </a:pPr>
            <a:r>
              <a:rPr lang="en-US" dirty="0"/>
              <a:t>Su condenación desde hace mucho tiempo no está ociosa, y su destrucción no está dormida. (3)</a:t>
            </a:r>
          </a:p>
          <a:p>
            <a:pPr algn="l" rtl="0">
              <a:defRPr/>
            </a:pPr>
            <a:r>
              <a:rPr lang="en-US" dirty="0" smtClean="0"/>
              <a:t>Dios </a:t>
            </a:r>
            <a:r>
              <a:rPr lang="en-US" b="1" dirty="0" smtClean="0"/>
              <a:t>no </a:t>
            </a:r>
            <a:r>
              <a:rPr lang="en-US" b="1" dirty="0" err="1" smtClean="0"/>
              <a:t>perdonó</a:t>
            </a:r>
            <a:r>
              <a:rPr lang="en-US" b="1" dirty="0" smtClean="0"/>
              <a:t> </a:t>
            </a:r>
            <a:r>
              <a:rPr lang="en-US" dirty="0" smtClean="0"/>
              <a:t>a </a:t>
            </a:r>
            <a:r>
              <a:rPr lang="en-US" dirty="0" err="1" smtClean="0"/>
              <a:t>ángeles</a:t>
            </a:r>
            <a:r>
              <a:rPr lang="en-US" dirty="0" smtClean="0"/>
              <a:t> </a:t>
            </a:r>
            <a:r>
              <a:rPr lang="en-US" dirty="0"/>
              <a:t>cuando pecaron… (4)</a:t>
            </a:r>
          </a:p>
          <a:p>
            <a:pPr algn="l" rtl="0">
              <a:defRPr/>
            </a:pPr>
            <a:r>
              <a:rPr lang="en-US" dirty="0" err="1" smtClean="0"/>
              <a:t>Él</a:t>
            </a:r>
            <a:r>
              <a:rPr lang="en-US" dirty="0" smtClean="0"/>
              <a:t> </a:t>
            </a:r>
            <a:r>
              <a:rPr lang="en-US" b="1" dirty="0" smtClean="0"/>
              <a:t>no </a:t>
            </a:r>
            <a:r>
              <a:rPr lang="en-US" b="1" dirty="0" err="1" smtClean="0"/>
              <a:t>perdonó</a:t>
            </a:r>
            <a:r>
              <a:rPr lang="en-US" b="1" dirty="0" smtClean="0"/>
              <a:t> </a:t>
            </a:r>
            <a:r>
              <a:rPr lang="en-US" dirty="0" smtClean="0"/>
              <a:t>al </a:t>
            </a:r>
            <a:r>
              <a:rPr lang="en-US" dirty="0" err="1"/>
              <a:t>mundo</a:t>
            </a:r>
            <a:r>
              <a:rPr lang="en-US" dirty="0"/>
              <a:t> </a:t>
            </a:r>
            <a:r>
              <a:rPr lang="en-US" dirty="0" err="1" smtClean="0"/>
              <a:t>antiguo</a:t>
            </a:r>
            <a:r>
              <a:rPr lang="en-US" dirty="0" smtClean="0"/>
              <a:t>…</a:t>
            </a:r>
            <a:r>
              <a:rPr lang="en-US" b="1" dirty="0" err="1" smtClean="0"/>
              <a:t>Preserv</a:t>
            </a:r>
            <a:r>
              <a:rPr lang="es-ES" b="1" dirty="0" err="1" smtClean="0"/>
              <a:t>ó</a:t>
            </a:r>
            <a:r>
              <a:rPr lang="es-ES" b="1" dirty="0" smtClean="0"/>
              <a:t> </a:t>
            </a:r>
            <a:r>
              <a:rPr lang="es-ES" dirty="0" smtClean="0"/>
              <a:t>a </a:t>
            </a:r>
            <a:r>
              <a:rPr lang="en-US" dirty="0" err="1" smtClean="0"/>
              <a:t>Noé</a:t>
            </a:r>
            <a:r>
              <a:rPr lang="en-US" dirty="0" smtClean="0"/>
              <a:t> </a:t>
            </a:r>
            <a:r>
              <a:rPr lang="en-US" dirty="0"/>
              <a:t>(5)</a:t>
            </a:r>
          </a:p>
          <a:p>
            <a:pPr algn="l" rtl="0">
              <a:defRPr/>
            </a:pPr>
            <a:r>
              <a:rPr lang="en-US" dirty="0"/>
              <a:t>Al convertir en cenizas las ciudades de Sodoma y Gomorra</a:t>
            </a:r>
            <a:r>
              <a:rPr lang="en-US" dirty="0" smtClean="0"/>
              <a:t>, </a:t>
            </a:r>
            <a:r>
              <a:rPr lang="en-US" b="1" dirty="0" err="1" smtClean="0"/>
              <a:t>los</a:t>
            </a:r>
            <a:r>
              <a:rPr lang="en-US" b="1" dirty="0" smtClean="0"/>
              <a:t> </a:t>
            </a:r>
            <a:r>
              <a:rPr lang="en-US" b="1" dirty="0"/>
              <a:t>condenó a la </a:t>
            </a:r>
            <a:r>
              <a:rPr lang="en-US" b="1" dirty="0" err="1" smtClean="0"/>
              <a:t>destrucción</a:t>
            </a:r>
            <a:r>
              <a:rPr lang="en-US" b="1" dirty="0" smtClean="0"/>
              <a:t> </a:t>
            </a:r>
            <a:r>
              <a:rPr lang="en-US" dirty="0" smtClean="0"/>
              <a:t>(6</a:t>
            </a:r>
            <a:r>
              <a:rPr lang="en-US" dirty="0"/>
              <a:t>)</a:t>
            </a:r>
          </a:p>
          <a:p>
            <a:pPr algn="l" rtl="0">
              <a:defRPr/>
            </a:pPr>
            <a:r>
              <a:rPr lang="en-US" dirty="0" err="1" smtClean="0"/>
              <a:t>Él</a:t>
            </a:r>
            <a:r>
              <a:rPr lang="en-US" dirty="0" smtClean="0"/>
              <a:t> </a:t>
            </a:r>
            <a:r>
              <a:rPr lang="en-US" b="1" dirty="0" err="1" smtClean="0"/>
              <a:t>rescató</a:t>
            </a:r>
            <a:r>
              <a:rPr lang="en-US" b="1" dirty="0" smtClean="0"/>
              <a:t> </a:t>
            </a:r>
            <a:r>
              <a:rPr lang="en-US" dirty="0" smtClean="0"/>
              <a:t>al </a:t>
            </a:r>
            <a:r>
              <a:rPr lang="en-US" dirty="0" err="1" smtClean="0"/>
              <a:t>justo</a:t>
            </a:r>
            <a:r>
              <a:rPr lang="en-US" dirty="0" smtClean="0"/>
              <a:t> Lot </a:t>
            </a:r>
            <a:r>
              <a:rPr lang="en-US" dirty="0"/>
              <a:t>(7)</a:t>
            </a:r>
          </a:p>
          <a:p>
            <a:pPr algn="l" rtl="0">
              <a:spcBef>
                <a:spcPts val="0"/>
              </a:spcBef>
              <a:spcAft>
                <a:spcPts val="1800"/>
              </a:spcAft>
              <a:defRPr/>
            </a:pPr>
            <a:r>
              <a:rPr lang="en-US" dirty="0"/>
              <a:t>El Señor </a:t>
            </a:r>
            <a:r>
              <a:rPr lang="en-US" dirty="0" err="1"/>
              <a:t>sabe</a:t>
            </a:r>
            <a:r>
              <a:rPr lang="en-US" dirty="0"/>
              <a:t> </a:t>
            </a:r>
            <a:r>
              <a:rPr lang="en-US" dirty="0" err="1" smtClean="0"/>
              <a:t>cómo</a:t>
            </a:r>
            <a:r>
              <a:rPr lang="en-US" dirty="0" smtClean="0"/>
              <a:t> </a:t>
            </a:r>
            <a:r>
              <a:rPr lang="en-US" b="1" dirty="0" err="1" smtClean="0"/>
              <a:t>rescatar</a:t>
            </a:r>
            <a:r>
              <a:rPr lang="en-US" b="1" dirty="0" smtClean="0"/>
              <a:t> </a:t>
            </a:r>
            <a:r>
              <a:rPr lang="en-US" dirty="0" smtClean="0"/>
              <a:t>a </a:t>
            </a:r>
            <a:r>
              <a:rPr lang="en-US" dirty="0"/>
              <a:t>los piadosos de las </a:t>
            </a:r>
            <a:r>
              <a:rPr lang="en-US" dirty="0" err="1" smtClean="0"/>
              <a:t>tentaciones</a:t>
            </a:r>
            <a:r>
              <a:rPr lang="en-US" dirty="0" smtClean="0"/>
              <a:t>, </a:t>
            </a:r>
            <a:r>
              <a:rPr lang="en-US" dirty="0"/>
              <a:t>y </a:t>
            </a:r>
            <a:r>
              <a:rPr lang="en-US" dirty="0" smtClean="0"/>
              <a:t>a </a:t>
            </a:r>
            <a:r>
              <a:rPr lang="en-US" b="1" dirty="0" err="1" smtClean="0"/>
              <a:t>reservar</a:t>
            </a:r>
            <a:r>
              <a:rPr lang="en-US" b="1" dirty="0" smtClean="0"/>
              <a:t> </a:t>
            </a:r>
            <a:r>
              <a:rPr lang="en-US" dirty="0" smtClean="0"/>
              <a:t>a </a:t>
            </a:r>
            <a:r>
              <a:rPr lang="en-US" dirty="0" err="1" smtClean="0"/>
              <a:t>los</a:t>
            </a:r>
            <a:r>
              <a:rPr lang="en-US" dirty="0" smtClean="0"/>
              <a:t> </a:t>
            </a:r>
            <a:r>
              <a:rPr lang="en-US" dirty="0" err="1" smtClean="0"/>
              <a:t>injustos</a:t>
            </a:r>
            <a:r>
              <a:rPr lang="en-US" dirty="0" smtClean="0"/>
              <a:t> </a:t>
            </a:r>
            <a:r>
              <a:rPr lang="en-US" b="1" dirty="0" err="1" smtClean="0"/>
              <a:t>bajo</a:t>
            </a:r>
            <a:r>
              <a:rPr lang="en-US" dirty="0" smtClean="0"/>
              <a:t> </a:t>
            </a:r>
            <a:r>
              <a:rPr lang="en-US" b="1" dirty="0" err="1" smtClean="0"/>
              <a:t>castigo</a:t>
            </a:r>
            <a:r>
              <a:rPr lang="en-US" b="1" dirty="0" smtClean="0"/>
              <a:t> </a:t>
            </a:r>
            <a:r>
              <a:rPr lang="en-US" dirty="0" smtClean="0"/>
              <a:t>hasta </a:t>
            </a:r>
            <a:r>
              <a:rPr lang="en-US" dirty="0"/>
              <a:t>el día del juicio (9)</a:t>
            </a:r>
          </a:p>
          <a:p>
            <a:pPr marL="0" indent="0" algn="l" rtl="0">
              <a:buFontTx/>
              <a:buNone/>
              <a:defRPr/>
            </a:pPr>
            <a:r>
              <a:rPr lang="en-US" altLang="en-US" b="1" dirty="0">
                <a:solidFill>
                  <a:schemeClr val="accent2"/>
                </a:solidFill>
              </a:rPr>
              <a:t>II Pedro 3:5-7</a:t>
            </a:r>
          </a:p>
          <a:p>
            <a:pPr algn="l" rtl="0">
              <a:defRPr/>
            </a:pPr>
            <a:r>
              <a:rPr lang="en-US" dirty="0"/>
              <a:t>Los cielos existieron hace mucho tiempo, y la </a:t>
            </a:r>
            <a:r>
              <a:rPr lang="en-US" dirty="0" err="1"/>
              <a:t>tierra</a:t>
            </a:r>
            <a:r>
              <a:rPr lang="en-US" dirty="0"/>
              <a:t> </a:t>
            </a:r>
            <a:r>
              <a:rPr lang="en-US" dirty="0" err="1" smtClean="0"/>
              <a:t>fue</a:t>
            </a:r>
            <a:r>
              <a:rPr lang="en-US" dirty="0" smtClean="0"/>
              <a:t> </a:t>
            </a:r>
            <a:r>
              <a:rPr lang="en-US" b="1" dirty="0" err="1" smtClean="0"/>
              <a:t>formada</a:t>
            </a:r>
            <a:r>
              <a:rPr lang="en-US" b="1" dirty="0" smtClean="0"/>
              <a:t> </a:t>
            </a:r>
            <a:r>
              <a:rPr lang="en-US" dirty="0" smtClean="0"/>
              <a:t>del </a:t>
            </a:r>
            <a:r>
              <a:rPr lang="en-US" dirty="0"/>
              <a:t>agua y </a:t>
            </a:r>
            <a:r>
              <a:rPr lang="en-US" dirty="0" smtClean="0"/>
              <a:t>por </a:t>
            </a:r>
            <a:r>
              <a:rPr lang="en-US" dirty="0" err="1" smtClean="0"/>
              <a:t>medio</a:t>
            </a:r>
            <a:r>
              <a:rPr lang="en-US" dirty="0" smtClean="0"/>
              <a:t> </a:t>
            </a:r>
            <a:r>
              <a:rPr lang="en-US" dirty="0"/>
              <a:t>del </a:t>
            </a:r>
            <a:r>
              <a:rPr lang="en-US" dirty="0" err="1" smtClean="0"/>
              <a:t>agua</a:t>
            </a:r>
            <a:r>
              <a:rPr lang="en-US" dirty="0" smtClean="0"/>
              <a:t> </a:t>
            </a:r>
            <a:r>
              <a:rPr lang="en-US" b="1" dirty="0" smtClean="0"/>
              <a:t>por </a:t>
            </a:r>
            <a:r>
              <a:rPr lang="en-US" b="1" dirty="0"/>
              <a:t>la palabra de </a:t>
            </a:r>
            <a:r>
              <a:rPr lang="en-US" b="1" dirty="0" smtClean="0"/>
              <a:t>Dios </a:t>
            </a:r>
            <a:r>
              <a:rPr lang="en-US" dirty="0" smtClean="0"/>
              <a:t>(</a:t>
            </a:r>
            <a:r>
              <a:rPr lang="en-US" dirty="0"/>
              <a:t>5)</a:t>
            </a:r>
          </a:p>
          <a:p>
            <a:pPr algn="l" rtl="0">
              <a:defRPr/>
            </a:pPr>
            <a:r>
              <a:rPr lang="en-US" dirty="0"/>
              <a:t>Por la </a:t>
            </a:r>
            <a:r>
              <a:rPr lang="en-US" dirty="0" err="1"/>
              <a:t>cual</a:t>
            </a:r>
            <a:r>
              <a:rPr lang="en-US" dirty="0"/>
              <a:t> </a:t>
            </a:r>
            <a:r>
              <a:rPr lang="en-US" dirty="0" smtClean="0"/>
              <a:t>[la palabra</a:t>
            </a:r>
            <a:r>
              <a:rPr lang="en-US" dirty="0"/>
              <a:t>] el mundo que </a:t>
            </a:r>
            <a:r>
              <a:rPr lang="en-US" dirty="0" err="1"/>
              <a:t>entonces</a:t>
            </a:r>
            <a:r>
              <a:rPr lang="en-US" dirty="0"/>
              <a:t> </a:t>
            </a:r>
            <a:r>
              <a:rPr lang="en-US" dirty="0" err="1" smtClean="0"/>
              <a:t>existía</a:t>
            </a:r>
            <a:r>
              <a:rPr lang="en-US" dirty="0" smtClean="0"/>
              <a:t> </a:t>
            </a:r>
            <a:r>
              <a:rPr lang="en-US" b="1" dirty="0" err="1" smtClean="0"/>
              <a:t>pereció</a:t>
            </a:r>
            <a:r>
              <a:rPr lang="en-US" dirty="0" smtClean="0"/>
              <a:t>, </a:t>
            </a:r>
            <a:r>
              <a:rPr lang="en-US" b="1" dirty="0" err="1" smtClean="0"/>
              <a:t>siendo</a:t>
            </a:r>
            <a:r>
              <a:rPr lang="en-US" b="1" dirty="0" smtClean="0"/>
              <a:t> </a:t>
            </a:r>
            <a:r>
              <a:rPr lang="en-US" b="1" dirty="0"/>
              <a:t>inundado con </a:t>
            </a:r>
            <a:r>
              <a:rPr lang="en-US" b="1" dirty="0" err="1" smtClean="0"/>
              <a:t>agua</a:t>
            </a:r>
            <a:r>
              <a:rPr lang="en-US" b="1" dirty="0" smtClean="0"/>
              <a:t> </a:t>
            </a:r>
            <a:r>
              <a:rPr lang="en-US" dirty="0" smtClean="0"/>
              <a:t>(</a:t>
            </a:r>
            <a:r>
              <a:rPr lang="en-US" dirty="0"/>
              <a:t>6)</a:t>
            </a:r>
          </a:p>
          <a:p>
            <a:pPr algn="l" rtl="0">
              <a:defRPr/>
            </a:pPr>
            <a:r>
              <a:rPr lang="en-US" dirty="0"/>
              <a:t>Por la misma palabra los cielos y la tierra que </a:t>
            </a:r>
            <a:r>
              <a:rPr lang="en-US" dirty="0" err="1"/>
              <a:t>ahora</a:t>
            </a:r>
            <a:r>
              <a:rPr lang="en-US" dirty="0"/>
              <a:t> </a:t>
            </a:r>
            <a:r>
              <a:rPr lang="en-US" dirty="0" err="1"/>
              <a:t>existen</a:t>
            </a:r>
            <a:r>
              <a:rPr lang="en-US" dirty="0"/>
              <a:t> </a:t>
            </a:r>
            <a:r>
              <a:rPr lang="en-US" dirty="0" smtClean="0"/>
              <a:t>son </a:t>
            </a:r>
            <a:r>
              <a:rPr lang="en-US" b="1" dirty="0" err="1" smtClean="0"/>
              <a:t>reservados</a:t>
            </a:r>
            <a:r>
              <a:rPr lang="en-US" b="1" dirty="0" smtClean="0"/>
              <a:t> </a:t>
            </a:r>
            <a:r>
              <a:rPr lang="en-US" b="1" dirty="0"/>
              <a:t>para el </a:t>
            </a:r>
            <a:r>
              <a:rPr lang="en-US" b="1" dirty="0" err="1"/>
              <a:t>fuego</a:t>
            </a:r>
            <a:r>
              <a:rPr lang="en-US" dirty="0" smtClean="0"/>
              <a:t>, </a:t>
            </a:r>
            <a:r>
              <a:rPr lang="en-US" b="1" dirty="0" err="1" smtClean="0"/>
              <a:t>guarándose</a:t>
            </a:r>
            <a:r>
              <a:rPr lang="en-US" b="1" dirty="0" smtClean="0"/>
              <a:t> </a:t>
            </a:r>
            <a:r>
              <a:rPr lang="en-US" dirty="0" smtClean="0"/>
              <a:t>hasta </a:t>
            </a:r>
            <a:r>
              <a:rPr lang="en-US" dirty="0"/>
              <a:t>el día del </a:t>
            </a:r>
            <a:r>
              <a:rPr lang="en-US" dirty="0" err="1"/>
              <a:t>juicio</a:t>
            </a:r>
            <a:r>
              <a:rPr lang="en-US" dirty="0"/>
              <a:t> </a:t>
            </a:r>
            <a:r>
              <a:rPr lang="en-US" dirty="0" smtClean="0"/>
              <a:t>y la </a:t>
            </a:r>
            <a:r>
              <a:rPr lang="en-US" b="1" dirty="0" err="1" smtClean="0"/>
              <a:t>destrucción</a:t>
            </a:r>
            <a:r>
              <a:rPr lang="en-US" b="1" dirty="0" smtClean="0"/>
              <a:t> </a:t>
            </a:r>
            <a:r>
              <a:rPr lang="en-US" dirty="0" smtClean="0"/>
              <a:t>de </a:t>
            </a:r>
            <a:r>
              <a:rPr lang="en-US" dirty="0"/>
              <a:t>los impíos. (7)</a:t>
            </a:r>
            <a:endParaRPr lang="en-US" altLang="en-US" b="1" dirty="0">
              <a:solidFill>
                <a:schemeClr val="accent2"/>
              </a:solidFill>
            </a:endParaRPr>
          </a:p>
        </p:txBody>
      </p:sp>
      <p:sp>
        <p:nvSpPr>
          <p:cNvPr id="9626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4D2DF08-E04A-4B1B-A037-7E769934C4F4}" type="slidenum">
              <a:rPr lang="en-US" altLang="en-US" sz="1400"/>
              <a:pPr algn="l" rtl="0">
                <a:spcBef>
                  <a:spcPct val="0"/>
                </a:spcBef>
                <a:buFontTx/>
                <a:buNone/>
              </a:pPr>
              <a:t>72</a:t>
            </a:fld>
            <a:endParaRPr lang="en-US" altLang="en-US" sz="14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La premisa de los falsos maestros</a:t>
            </a:r>
          </a:p>
        </p:txBody>
      </p:sp>
      <p:sp>
        <p:nvSpPr>
          <p:cNvPr id="97283" name="Content Placeholder 2"/>
          <p:cNvSpPr>
            <a:spLocks noGrp="1" noChangeArrowheads="1"/>
          </p:cNvSpPr>
          <p:nvPr>
            <p:ph idx="1"/>
          </p:nvPr>
        </p:nvSpPr>
        <p:spPr>
          <a:xfrm>
            <a:off x="304800" y="838200"/>
            <a:ext cx="8675688" cy="5334000"/>
          </a:xfrm>
        </p:spPr>
        <p:txBody>
          <a:bodyPr/>
          <a:lstStyle/>
          <a:p>
            <a:pPr marL="0" indent="0" algn="l" rtl="0">
              <a:buFontTx/>
              <a:buNone/>
            </a:pPr>
            <a:r>
              <a:rPr lang="en-US" altLang="en-US" b="1" dirty="0" smtClean="0">
                <a:solidFill>
                  <a:srgbClr val="0000FF"/>
                </a:solidFill>
              </a:rPr>
              <a:t>II Pedro 3:3-4</a:t>
            </a:r>
          </a:p>
          <a:p>
            <a:pPr marL="0" indent="0">
              <a:buNone/>
            </a:pPr>
            <a:r>
              <a:rPr lang="en-US" altLang="en-US" dirty="0" smtClean="0"/>
              <a:t>…</a:t>
            </a:r>
            <a:r>
              <a:rPr lang="es-ES" altLang="en-US" dirty="0"/>
              <a:t>Ante todo, sepan esto: que en los últimos días vendrán burladores con su sarcasmo, siguiendo sus propias pasiones, </a:t>
            </a:r>
            <a:r>
              <a:rPr lang="es-ES" altLang="en-US" dirty="0" smtClean="0"/>
              <a:t>4</a:t>
            </a:r>
            <a:r>
              <a:rPr lang="es-ES" altLang="en-US" dirty="0"/>
              <a:t>  y diciendo: «¿Dónde está la promesa de Su venida? Porque desde que los padres durmieron, </a:t>
            </a:r>
            <a:r>
              <a:rPr lang="es-ES" altLang="en-US" b="1" dirty="0"/>
              <a:t>todo continúa tal como estaba desde el principio de la creación</a:t>
            </a:r>
            <a:r>
              <a:rPr lang="es-ES" altLang="en-US" dirty="0"/>
              <a:t>». </a:t>
            </a:r>
            <a:endParaRPr lang="en-US" altLang="en-US" dirty="0" smtClean="0"/>
          </a:p>
        </p:txBody>
      </p:sp>
      <p:sp>
        <p:nvSpPr>
          <p:cNvPr id="4" name="Date Placeholder 3"/>
          <p:cNvSpPr>
            <a:spLocks noGrp="1"/>
          </p:cNvSpPr>
          <p:nvPr>
            <p:ph type="dt" sz="quarter" idx="10"/>
          </p:nvPr>
        </p:nvSpPr>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 </a:t>
            </a:r>
            <a:r>
              <a:rPr lang="en-US" altLang="en-US" dirty="0" err="1" smtClean="0"/>
              <a:t>mmbjr</a:t>
            </a:r>
            <a:endParaRPr lang="en-US" altLang="en-US" dirty="0"/>
          </a:p>
        </p:txBody>
      </p:sp>
      <p:sp>
        <p:nvSpPr>
          <p:cNvPr id="97285"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AEBE2F6-8CC4-477D-A4D6-EE5AFEBB5A48}" type="slidenum">
              <a:rPr lang="en-US" altLang="en-US" sz="1400"/>
              <a:pPr algn="l" rtl="0">
                <a:spcBef>
                  <a:spcPct val="0"/>
                </a:spcBef>
                <a:buFontTx/>
                <a:buNone/>
              </a:pPr>
              <a:t>73</a:t>
            </a:fld>
            <a:endParaRPr lang="en-US" altLang="en-US" sz="1400"/>
          </a:p>
        </p:txBody>
      </p:sp>
      <p:sp>
        <p:nvSpPr>
          <p:cNvPr id="97286"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0" y="0"/>
            <a:ext cx="9144000" cy="685800"/>
          </a:xfrm>
        </p:spPr>
        <p:txBody>
          <a:bodyPr/>
          <a:lstStyle/>
          <a:p>
            <a:pPr rtl="0">
              <a:lnSpc>
                <a:spcPct val="80000"/>
              </a:lnSpc>
              <a:defRPr/>
            </a:pPr>
            <a:r>
              <a:rPr lang="en-US" altLang="en-US" dirty="0"/>
              <a:t>6. Dios revelándose a sí mismo</a:t>
            </a:r>
          </a:p>
        </p:txBody>
      </p:sp>
      <p:sp>
        <p:nvSpPr>
          <p:cNvPr id="98308" name="Rectangle 3"/>
          <p:cNvSpPr>
            <a:spLocks noGrp="1" noChangeArrowheads="1"/>
          </p:cNvSpPr>
          <p:nvPr>
            <p:ph type="body" idx="1"/>
          </p:nvPr>
        </p:nvSpPr>
        <p:spPr>
          <a:xfrm>
            <a:off x="228600" y="914400"/>
            <a:ext cx="8763000" cy="5867400"/>
          </a:xfrm>
        </p:spPr>
        <p:txBody>
          <a:bodyPr>
            <a:normAutofit/>
          </a:bodyPr>
          <a:lstStyle/>
          <a:p>
            <a:pPr marL="0" indent="0">
              <a:spcBef>
                <a:spcPct val="0"/>
              </a:spcBef>
              <a:spcAft>
                <a:spcPts val="1800"/>
              </a:spcAft>
              <a:buNone/>
            </a:pPr>
            <a:r>
              <a:rPr lang="en-US" altLang="en-US" b="1" dirty="0" err="1" smtClean="0">
                <a:solidFill>
                  <a:schemeClr val="accent2"/>
                </a:solidFill>
              </a:rPr>
              <a:t>Heb</a:t>
            </a:r>
            <a:r>
              <a:rPr lang="en-US" altLang="en-US" b="1" dirty="0" smtClean="0">
                <a:solidFill>
                  <a:schemeClr val="accent2"/>
                </a:solidFill>
              </a:rPr>
              <a:t> 1:1-3 </a:t>
            </a:r>
            <a:r>
              <a:rPr lang="en-US" altLang="en-US" b="1" dirty="0" smtClean="0"/>
              <a:t>- </a:t>
            </a:r>
            <a:r>
              <a:rPr lang="es-ES" altLang="en-US" dirty="0"/>
              <a:t>Dios, </a:t>
            </a:r>
            <a:r>
              <a:rPr lang="es-ES" altLang="en-US" b="1" dirty="0"/>
              <a:t>habiendo hablado hace mucho tiempo</a:t>
            </a:r>
            <a:r>
              <a:rPr lang="es-ES" altLang="en-US" dirty="0"/>
              <a:t>, en muchas ocasiones y de muchas maneras a los padres por los profetas, </a:t>
            </a:r>
            <a:r>
              <a:rPr lang="es-ES" altLang="en-US" dirty="0" smtClean="0"/>
              <a:t>2</a:t>
            </a:r>
            <a:r>
              <a:rPr lang="es-ES" altLang="en-US" dirty="0"/>
              <a:t>  en estos últimos días </a:t>
            </a:r>
            <a:r>
              <a:rPr lang="es-ES" altLang="en-US" b="1" dirty="0"/>
              <a:t>nos ha hablado por Su </a:t>
            </a:r>
            <a:r>
              <a:rPr lang="es-ES" altLang="en-US" b="1" dirty="0" smtClean="0"/>
              <a:t>Hijo</a:t>
            </a:r>
            <a:r>
              <a:rPr lang="es-ES" altLang="en-US" dirty="0" smtClean="0"/>
              <a:t>…</a:t>
            </a:r>
          </a:p>
          <a:p>
            <a:pPr marL="0" indent="0">
              <a:spcBef>
                <a:spcPct val="0"/>
              </a:spcBef>
              <a:spcAft>
                <a:spcPts val="1800"/>
              </a:spcAft>
              <a:buNone/>
            </a:pPr>
            <a:r>
              <a:rPr lang="en-US" altLang="en-US" b="1" dirty="0" smtClean="0">
                <a:solidFill>
                  <a:schemeClr val="accent2"/>
                </a:solidFill>
              </a:rPr>
              <a:t>Juan 1:14, 18 – </a:t>
            </a:r>
            <a:r>
              <a:rPr lang="es-ES" altLang="en-US" dirty="0"/>
              <a:t>El Verbo </a:t>
            </a:r>
            <a:r>
              <a:rPr lang="es-ES" altLang="en-US" b="1" dirty="0"/>
              <a:t>se hizo carne</a:t>
            </a:r>
            <a:r>
              <a:rPr lang="es-ES" altLang="en-US" dirty="0"/>
              <a:t>, y </a:t>
            </a:r>
            <a:r>
              <a:rPr lang="es-ES" altLang="en-US" b="1" dirty="0"/>
              <a:t>habitó entre nosotros</a:t>
            </a:r>
            <a:r>
              <a:rPr lang="es-ES" altLang="en-US" dirty="0"/>
              <a:t>, y </a:t>
            </a:r>
            <a:r>
              <a:rPr lang="es-ES" altLang="en-US" b="1" dirty="0"/>
              <a:t>vimos</a:t>
            </a:r>
            <a:r>
              <a:rPr lang="es-ES" altLang="en-US" dirty="0"/>
              <a:t> Su gloria, gloria como del unigénito del Padre, lleno de gracia y de </a:t>
            </a:r>
            <a:r>
              <a:rPr lang="es-ES" altLang="en-US" dirty="0" smtClean="0"/>
              <a:t>verdad…</a:t>
            </a:r>
          </a:p>
          <a:p>
            <a:pPr marL="0" indent="0">
              <a:spcBef>
                <a:spcPct val="0"/>
              </a:spcBef>
              <a:spcAft>
                <a:spcPts val="1800"/>
              </a:spcAft>
              <a:buNone/>
            </a:pPr>
            <a:r>
              <a:rPr lang="es-ES" altLang="en-US" dirty="0" smtClean="0"/>
              <a:t>18</a:t>
            </a:r>
            <a:r>
              <a:rPr lang="es-ES" altLang="en-US" dirty="0"/>
              <a:t>  Nadie ha visto jamás a Dios; el </a:t>
            </a:r>
            <a:r>
              <a:rPr lang="es-ES" altLang="en-US" b="1" dirty="0"/>
              <a:t>unigénito</a:t>
            </a:r>
            <a:r>
              <a:rPr lang="es-ES" altLang="en-US" dirty="0"/>
              <a:t> Dios, que está en el seno del Padre, Él </a:t>
            </a:r>
            <a:r>
              <a:rPr lang="es-ES" altLang="en-US" b="1" dirty="0"/>
              <a:t>lo ha dado a conocer</a:t>
            </a:r>
            <a:r>
              <a:rPr lang="es-ES" altLang="en-US" dirty="0"/>
              <a:t>. </a:t>
            </a:r>
            <a:endParaRPr lang="en-US" altLang="en-US" dirty="0" smtClean="0"/>
          </a:p>
        </p:txBody>
      </p:sp>
      <p:sp>
        <p:nvSpPr>
          <p:cNvPr id="9830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B29932E8-E4BB-4DAC-822E-4A160B972651}" type="slidenum">
              <a:rPr lang="en-US" altLang="en-US" sz="1400"/>
              <a:pPr algn="l" rtl="0">
                <a:spcBef>
                  <a:spcPct val="0"/>
                </a:spcBef>
                <a:buFontTx/>
                <a:buNone/>
              </a:pPr>
              <a:t>74</a:t>
            </a:fld>
            <a:endParaRPr lang="en-US" altLang="en-US" sz="1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52226" name="Rectangle 2"/>
          <p:cNvSpPr>
            <a:spLocks noGrp="1" noChangeArrowheads="1"/>
          </p:cNvSpPr>
          <p:nvPr>
            <p:ph type="title"/>
          </p:nvPr>
        </p:nvSpPr>
        <p:spPr>
          <a:xfrm>
            <a:off x="0" y="0"/>
            <a:ext cx="9144000" cy="685800"/>
          </a:xfrm>
        </p:spPr>
        <p:txBody>
          <a:bodyPr/>
          <a:lstStyle/>
          <a:p>
            <a:pPr rtl="0">
              <a:lnSpc>
                <a:spcPct val="80000"/>
              </a:lnSpc>
              <a:defRPr/>
            </a:pPr>
            <a:r>
              <a:rPr lang="en-US" altLang="en-US" dirty="0"/>
              <a:t>6. Dios revelándose a sí mismo</a:t>
            </a:r>
          </a:p>
        </p:txBody>
      </p:sp>
      <p:sp>
        <p:nvSpPr>
          <p:cNvPr id="33796" name="Rectangle 3"/>
          <p:cNvSpPr>
            <a:spLocks noGrp="1" noChangeArrowheads="1"/>
          </p:cNvSpPr>
          <p:nvPr>
            <p:ph type="body" idx="1"/>
          </p:nvPr>
        </p:nvSpPr>
        <p:spPr>
          <a:xfrm>
            <a:off x="152400" y="838200"/>
            <a:ext cx="8915400" cy="5867400"/>
          </a:xfrm>
        </p:spPr>
        <p:txBody>
          <a:bodyPr>
            <a:normAutofit fontScale="92500" lnSpcReduction="10000"/>
          </a:bodyPr>
          <a:lstStyle/>
          <a:p>
            <a:pPr marL="0" indent="0">
              <a:buNone/>
              <a:defRPr/>
            </a:pPr>
            <a:r>
              <a:rPr lang="en-US" altLang="en-US" b="1" dirty="0" smtClean="0">
                <a:solidFill>
                  <a:schemeClr val="accent2"/>
                </a:solidFill>
              </a:rPr>
              <a:t>I </a:t>
            </a:r>
            <a:r>
              <a:rPr lang="en-US" altLang="en-US" b="1" dirty="0" err="1" smtClean="0">
                <a:solidFill>
                  <a:schemeClr val="accent2"/>
                </a:solidFill>
              </a:rPr>
              <a:t>Cor</a:t>
            </a:r>
            <a:r>
              <a:rPr lang="en-US" altLang="en-US" b="1" dirty="0" smtClean="0">
                <a:solidFill>
                  <a:schemeClr val="accent2"/>
                </a:solidFill>
              </a:rPr>
              <a:t> 2:9-12 </a:t>
            </a:r>
            <a:r>
              <a:rPr lang="en-US" altLang="en-US" b="1" dirty="0" smtClean="0"/>
              <a:t>– </a:t>
            </a:r>
            <a:r>
              <a:rPr lang="en-US" altLang="en-US" dirty="0" smtClean="0"/>
              <a:t>…</a:t>
            </a:r>
            <a:r>
              <a:rPr lang="es-ES" dirty="0" smtClean="0"/>
              <a:t>sino </a:t>
            </a:r>
            <a:r>
              <a:rPr lang="es-ES" dirty="0"/>
              <a:t>como está escrito: </a:t>
            </a:r>
            <a:endParaRPr lang="es-ES" dirty="0" smtClean="0"/>
          </a:p>
          <a:p>
            <a:pPr marL="0" indent="0">
              <a:buNone/>
              <a:defRPr/>
            </a:pPr>
            <a:r>
              <a:rPr lang="es-ES" dirty="0"/>
              <a:t>	</a:t>
            </a:r>
            <a:r>
              <a:rPr lang="es-ES" dirty="0" smtClean="0"/>
              <a:t>«</a:t>
            </a:r>
            <a:r>
              <a:rPr lang="es-ES" dirty="0"/>
              <a:t>COSAS QUE OJO NO VIO, NI OÍDO OYÓ, </a:t>
            </a:r>
            <a:r>
              <a:rPr lang="es-ES" dirty="0" smtClean="0"/>
              <a:t/>
            </a:r>
            <a:br>
              <a:rPr lang="es-ES" dirty="0" smtClean="0"/>
            </a:br>
            <a:r>
              <a:rPr lang="es-ES" dirty="0" smtClean="0"/>
              <a:t>	NI </a:t>
            </a:r>
            <a:r>
              <a:rPr lang="es-ES" dirty="0"/>
              <a:t>HAN ENTRADO AL CORAZÓN DEL HOMBRE, </a:t>
            </a:r>
            <a:r>
              <a:rPr lang="es-ES" dirty="0" smtClean="0"/>
              <a:t/>
            </a:r>
            <a:br>
              <a:rPr lang="es-ES" dirty="0" smtClean="0"/>
            </a:br>
            <a:r>
              <a:rPr lang="es-ES" dirty="0" smtClean="0"/>
              <a:t>	Son </a:t>
            </a:r>
            <a:r>
              <a:rPr lang="es-ES" dirty="0"/>
              <a:t>LAS COSAS QUE DIOS HA PREPARADO </a:t>
            </a:r>
            <a:r>
              <a:rPr lang="es-ES" dirty="0" smtClean="0"/>
              <a:t>	PARA </a:t>
            </a:r>
            <a:r>
              <a:rPr lang="es-ES" dirty="0"/>
              <a:t>LOS QUE LO AMAN». </a:t>
            </a:r>
          </a:p>
          <a:p>
            <a:pPr marL="0" indent="0">
              <a:buNone/>
              <a:defRPr/>
            </a:pPr>
            <a:r>
              <a:rPr lang="es-ES" dirty="0" smtClean="0"/>
              <a:t>10</a:t>
            </a:r>
            <a:r>
              <a:rPr lang="es-ES" dirty="0"/>
              <a:t>  Pero </a:t>
            </a:r>
            <a:r>
              <a:rPr lang="es-ES" b="1" dirty="0"/>
              <a:t>Dios nos las reveló </a:t>
            </a:r>
            <a:r>
              <a:rPr lang="es-ES" dirty="0"/>
              <a:t>por medio del Espíritu, porque el Espíritu todo lo escudriña, aun las profundidades de Dios. </a:t>
            </a:r>
            <a:r>
              <a:rPr lang="es-ES" dirty="0" smtClean="0"/>
              <a:t>11</a:t>
            </a:r>
            <a:r>
              <a:rPr lang="es-ES" dirty="0"/>
              <a:t>  Porque entre los hombres, ¿quién conoce los pensamientos de un hombre, sino el espíritu del hombre que está en él? Asimismo, nadie conoce los pensamientos de Dios, sino el Espíritu de Dios. </a:t>
            </a:r>
            <a:r>
              <a:rPr lang="es-ES" dirty="0" smtClean="0"/>
              <a:t>12</a:t>
            </a:r>
            <a:r>
              <a:rPr lang="es-ES" dirty="0"/>
              <a:t>  Y nosotros hemos recibido, no el espíritu del mundo, sino el Espíritu que viene de Dios, </a:t>
            </a:r>
            <a:r>
              <a:rPr lang="es-ES" b="1" dirty="0"/>
              <a:t>para que conozcamos lo que Dios nos ha dado </a:t>
            </a:r>
            <a:r>
              <a:rPr lang="es-ES" b="1" dirty="0" smtClean="0"/>
              <a:t>gratuitamente</a:t>
            </a:r>
            <a:r>
              <a:rPr lang="es-ES" dirty="0"/>
              <a:t>.</a:t>
            </a:r>
            <a:endParaRPr lang="en-US" dirty="0"/>
          </a:p>
        </p:txBody>
      </p:sp>
      <p:sp>
        <p:nvSpPr>
          <p:cNvPr id="9933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9933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3EB25628-6DC2-4913-94B2-E0922B40B651}" type="slidenum">
              <a:rPr lang="en-US" altLang="en-US" sz="1400"/>
              <a:pPr algn="l" rtl="0">
                <a:spcBef>
                  <a:spcPct val="0"/>
                </a:spcBef>
                <a:buFontTx/>
                <a:buNone/>
              </a:pPr>
              <a:t>75</a:t>
            </a:fld>
            <a:endParaRPr lang="en-US" altLang="en-US" sz="1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pPr rtl="0">
              <a:defRPr/>
            </a:pPr>
            <a:r>
              <a:rPr lang="en-US" dirty="0"/>
              <a:t>7. La </a:t>
            </a:r>
            <a:r>
              <a:rPr lang="en-US" dirty="0" smtClean="0"/>
              <a:t>meta </a:t>
            </a:r>
            <a:r>
              <a:rPr lang="en-US" dirty="0"/>
              <a:t>de la </a:t>
            </a:r>
            <a:r>
              <a:rPr lang="en-US" dirty="0" err="1" smtClean="0"/>
              <a:t>religión</a:t>
            </a:r>
            <a:r>
              <a:rPr lang="en-US" dirty="0" smtClean="0"/>
              <a:t> </a:t>
            </a:r>
            <a:r>
              <a:rPr lang="en-US" dirty="0"/>
              <a:t>–</a:t>
            </a:r>
            <a:br>
              <a:rPr lang="en-US" dirty="0"/>
            </a:br>
            <a:r>
              <a:rPr lang="en-US" dirty="0"/>
              <a:t>¿Por qué conocer a Dios?</a:t>
            </a:r>
          </a:p>
        </p:txBody>
      </p:sp>
      <p:sp>
        <p:nvSpPr>
          <p:cNvPr id="3" name="Content Placeholder 2"/>
          <p:cNvSpPr>
            <a:spLocks noGrp="1"/>
          </p:cNvSpPr>
          <p:nvPr>
            <p:ph idx="1"/>
          </p:nvPr>
        </p:nvSpPr>
        <p:spPr>
          <a:xfrm>
            <a:off x="152400" y="1219200"/>
            <a:ext cx="8991600" cy="5486400"/>
          </a:xfrm>
        </p:spPr>
        <p:txBody>
          <a:bodyPr>
            <a:normAutofit fontScale="92500" lnSpcReduction="20000"/>
          </a:bodyPr>
          <a:lstStyle/>
          <a:p>
            <a:pPr marL="0" indent="0">
              <a:spcBef>
                <a:spcPts val="0"/>
              </a:spcBef>
              <a:spcAft>
                <a:spcPts val="1200"/>
              </a:spcAft>
              <a:buNone/>
              <a:defRPr/>
            </a:pPr>
            <a:r>
              <a:rPr lang="en-US" b="1" dirty="0">
                <a:solidFill>
                  <a:srgbClr val="0000CC"/>
                </a:solidFill>
              </a:rPr>
              <a:t>II </a:t>
            </a:r>
            <a:r>
              <a:rPr lang="en-US" b="1" dirty="0" smtClean="0">
                <a:solidFill>
                  <a:srgbClr val="0000CC"/>
                </a:solidFill>
              </a:rPr>
              <a:t>Ped </a:t>
            </a:r>
            <a:r>
              <a:rPr lang="en-US" b="1" dirty="0">
                <a:solidFill>
                  <a:srgbClr val="0000CC"/>
                </a:solidFill>
              </a:rPr>
              <a:t>1:3-4</a:t>
            </a:r>
            <a:r>
              <a:rPr lang="en-US" b="1" dirty="0" smtClean="0"/>
              <a:t>–</a:t>
            </a:r>
            <a:r>
              <a:rPr lang="en-US" dirty="0" smtClean="0"/>
              <a:t>…</a:t>
            </a:r>
            <a:r>
              <a:rPr lang="es-ES" dirty="0"/>
              <a:t>Pues Su divino poder </a:t>
            </a:r>
            <a:r>
              <a:rPr lang="es-ES" b="1" dirty="0"/>
              <a:t>nos ha concedido</a:t>
            </a:r>
            <a:r>
              <a:rPr lang="es-ES" dirty="0"/>
              <a:t> todo cuanto concierne a la vida y a la piedad, mediante </a:t>
            </a:r>
            <a:r>
              <a:rPr lang="es-ES" b="1" dirty="0"/>
              <a:t>el verdadero conocimiento de Aquel </a:t>
            </a:r>
            <a:r>
              <a:rPr lang="es-ES" dirty="0"/>
              <a:t>que nos llamó por Su gloria </a:t>
            </a:r>
            <a:r>
              <a:rPr lang="es-ES" dirty="0" smtClean="0"/>
              <a:t>y excelencia. 4</a:t>
            </a:r>
            <a:r>
              <a:rPr lang="es-ES" dirty="0"/>
              <a:t>  Por ellas Él nos ha concedido Sus preciosas y maravillosas promesas, a fin de que ustedes lleguen a ser </a:t>
            </a:r>
            <a:r>
              <a:rPr lang="es-ES" b="1" dirty="0"/>
              <a:t>partícipes de la naturaleza divina</a:t>
            </a:r>
            <a:r>
              <a:rPr lang="es-ES" dirty="0"/>
              <a:t>, </a:t>
            </a:r>
            <a:r>
              <a:rPr lang="es-ES" b="1" dirty="0"/>
              <a:t>habiendo escapado de la corrupción que hay en el mundo</a:t>
            </a:r>
            <a:r>
              <a:rPr lang="es-ES" dirty="0"/>
              <a:t> por causa de los malos deseos. </a:t>
            </a:r>
            <a:endParaRPr lang="es-ES" dirty="0" smtClean="0"/>
          </a:p>
          <a:p>
            <a:pPr marL="0" indent="0">
              <a:spcBef>
                <a:spcPts val="0"/>
              </a:spcBef>
              <a:spcAft>
                <a:spcPts val="1200"/>
              </a:spcAft>
              <a:buNone/>
              <a:defRPr/>
            </a:pPr>
            <a:r>
              <a:rPr lang="en-US" b="1" dirty="0" smtClean="0">
                <a:solidFill>
                  <a:srgbClr val="0000CC"/>
                </a:solidFill>
              </a:rPr>
              <a:t>Juan </a:t>
            </a:r>
            <a:r>
              <a:rPr lang="en-US" b="1" dirty="0">
                <a:solidFill>
                  <a:srgbClr val="0000CC"/>
                </a:solidFill>
              </a:rPr>
              <a:t>1:12</a:t>
            </a:r>
            <a:r>
              <a:rPr lang="en-US" dirty="0"/>
              <a:t>– </a:t>
            </a:r>
            <a:r>
              <a:rPr lang="es-ES" dirty="0"/>
              <a:t>Pero a todos los que </a:t>
            </a:r>
            <a:r>
              <a:rPr lang="es-ES" b="1" dirty="0"/>
              <a:t>lo recibieron</a:t>
            </a:r>
            <a:r>
              <a:rPr lang="es-ES" dirty="0"/>
              <a:t>, les dio el derecho de </a:t>
            </a:r>
            <a:r>
              <a:rPr lang="es-ES" b="1" dirty="0"/>
              <a:t>llegar a ser hijos de Dios</a:t>
            </a:r>
            <a:r>
              <a:rPr lang="es-ES" dirty="0"/>
              <a:t>, es decir, a los que creen en Su nombre, </a:t>
            </a:r>
            <a:endParaRPr lang="es-ES" dirty="0" smtClean="0"/>
          </a:p>
          <a:p>
            <a:pPr marL="0" indent="0">
              <a:spcBef>
                <a:spcPts val="0"/>
              </a:spcBef>
              <a:spcAft>
                <a:spcPts val="1200"/>
              </a:spcAft>
              <a:buNone/>
              <a:defRPr/>
            </a:pPr>
            <a:r>
              <a:rPr lang="en-US" b="1" dirty="0" smtClean="0">
                <a:solidFill>
                  <a:srgbClr val="0000CC"/>
                </a:solidFill>
              </a:rPr>
              <a:t>I Ped 1:23</a:t>
            </a:r>
            <a:r>
              <a:rPr lang="en-US" dirty="0" smtClean="0"/>
              <a:t>- …</a:t>
            </a:r>
            <a:r>
              <a:rPr lang="es-ES" dirty="0"/>
              <a:t>Pues han </a:t>
            </a:r>
            <a:r>
              <a:rPr lang="es-ES" b="1" dirty="0"/>
              <a:t>nacido de nuevo</a:t>
            </a:r>
            <a:r>
              <a:rPr lang="es-ES" dirty="0"/>
              <a:t>, no de una simiente corruptible, sino de una que es incorruptible, es decir, </a:t>
            </a:r>
            <a:r>
              <a:rPr lang="es-ES" b="1" dirty="0"/>
              <a:t>mediante la palabra de Dios </a:t>
            </a:r>
            <a:r>
              <a:rPr lang="es-ES" dirty="0"/>
              <a:t>que vive y permanece. </a:t>
            </a:r>
            <a:endParaRPr lang="en-US" dirty="0"/>
          </a:p>
        </p:txBody>
      </p:sp>
      <p:sp>
        <p:nvSpPr>
          <p:cNvPr id="6042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0357" name="AutoShape 4">
            <a:hlinkClick r:id="rId3"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0358"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4B7AD84-1969-4096-A079-60AAE08EADC8}" type="slidenum">
              <a:rPr lang="en-US" altLang="en-US" sz="1400"/>
              <a:pPr algn="l" rtl="0">
                <a:spcBef>
                  <a:spcPct val="0"/>
                </a:spcBef>
                <a:buFontTx/>
                <a:buNone/>
              </a:pPr>
              <a:t>76</a:t>
            </a:fld>
            <a:endParaRPr lang="en-US" altLang="en-US" sz="1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rtl="0">
              <a:defRPr/>
            </a:pPr>
            <a:r>
              <a:rPr lang="en-US" sz="3000" dirty="0"/>
              <a:t>8. </a:t>
            </a:r>
            <a:r>
              <a:rPr lang="en-US" sz="3000" dirty="0" smtClean="0"/>
              <a:t>La </a:t>
            </a:r>
            <a:r>
              <a:rPr lang="en-US" sz="3000" dirty="0" err="1" smtClean="0"/>
              <a:t>dirección</a:t>
            </a:r>
            <a:r>
              <a:rPr lang="en-US" sz="3000" dirty="0" smtClean="0"/>
              <a:t> de Dios para la </a:t>
            </a:r>
            <a:r>
              <a:rPr lang="en-US" sz="3000" dirty="0" err="1" smtClean="0"/>
              <a:t>adoración</a:t>
            </a:r>
            <a:endParaRPr lang="en-US" sz="3000" dirty="0"/>
          </a:p>
        </p:txBody>
      </p:sp>
      <p:sp>
        <p:nvSpPr>
          <p:cNvPr id="3" name="Content Placeholder 2"/>
          <p:cNvSpPr>
            <a:spLocks noGrp="1"/>
          </p:cNvSpPr>
          <p:nvPr>
            <p:ph idx="1"/>
          </p:nvPr>
        </p:nvSpPr>
        <p:spPr>
          <a:xfrm>
            <a:off x="76200" y="762000"/>
            <a:ext cx="8991600" cy="5943600"/>
          </a:xfrm>
        </p:spPr>
        <p:txBody>
          <a:bodyPr>
            <a:normAutofit fontScale="92500"/>
          </a:bodyPr>
          <a:lstStyle/>
          <a:p>
            <a:pPr marL="0" indent="0">
              <a:buNone/>
              <a:defRPr/>
            </a:pPr>
            <a:r>
              <a:rPr lang="en-US" b="1" dirty="0">
                <a:solidFill>
                  <a:srgbClr val="0000CC"/>
                </a:solidFill>
              </a:rPr>
              <a:t>Éx 24:40</a:t>
            </a:r>
            <a:r>
              <a:rPr lang="en-US" dirty="0"/>
              <a:t>– </a:t>
            </a:r>
            <a:r>
              <a:rPr lang="es-ES" dirty="0"/>
              <a:t>Mira que los hagas </a:t>
            </a:r>
            <a:r>
              <a:rPr lang="es-ES" b="1" dirty="0"/>
              <a:t>según el diseño </a:t>
            </a:r>
            <a:r>
              <a:rPr lang="es-ES" dirty="0"/>
              <a:t>que </a:t>
            </a:r>
            <a:r>
              <a:rPr lang="es-ES" b="1" dirty="0"/>
              <a:t>te ha sido mostrado </a:t>
            </a:r>
            <a:r>
              <a:rPr lang="es-ES" dirty="0"/>
              <a:t>en el monte</a:t>
            </a:r>
            <a:r>
              <a:rPr lang="es-ES" dirty="0" smtClean="0"/>
              <a:t>.</a:t>
            </a:r>
          </a:p>
          <a:p>
            <a:pPr marL="0" indent="0">
              <a:buNone/>
              <a:defRPr/>
            </a:pPr>
            <a:r>
              <a:rPr lang="en-US" b="1" dirty="0" err="1" smtClean="0">
                <a:solidFill>
                  <a:srgbClr val="0000CC"/>
                </a:solidFill>
              </a:rPr>
              <a:t>Heb</a:t>
            </a:r>
            <a:r>
              <a:rPr lang="en-US" b="1" dirty="0" smtClean="0">
                <a:solidFill>
                  <a:srgbClr val="0000CC"/>
                </a:solidFill>
              </a:rPr>
              <a:t> 8:5</a:t>
            </a:r>
            <a:r>
              <a:rPr lang="en-US" dirty="0"/>
              <a:t>– </a:t>
            </a:r>
            <a:r>
              <a:rPr lang="en-US" dirty="0" smtClean="0"/>
              <a:t>…</a:t>
            </a:r>
            <a:r>
              <a:rPr lang="es-ES" dirty="0" smtClean="0"/>
              <a:t>los </a:t>
            </a:r>
            <a:r>
              <a:rPr lang="es-ES" dirty="0"/>
              <a:t>cuales sirven a lo que es </a:t>
            </a:r>
            <a:r>
              <a:rPr lang="es-ES" b="1" dirty="0"/>
              <a:t>copia y sombra de las cosas celestiales</a:t>
            </a:r>
            <a:r>
              <a:rPr lang="es-ES" dirty="0"/>
              <a:t>, tal como Moisés fue advertido por Dios cuando estaba a punto de erigir el tabernáculo. Pues, dice Él: «Haz todas las cosas </a:t>
            </a:r>
            <a:r>
              <a:rPr lang="es-ES" b="1" dirty="0"/>
              <a:t>CONFORME AL MODELO QUE TE FUE MOSTRADO </a:t>
            </a:r>
            <a:r>
              <a:rPr lang="es-ES" dirty="0"/>
              <a:t>EN </a:t>
            </a:r>
            <a:r>
              <a:rPr lang="es-ES" dirty="0" smtClean="0"/>
              <a:t>EL MONTE». </a:t>
            </a:r>
            <a:r>
              <a:rPr lang="es-ES" dirty="0"/>
              <a:t> </a:t>
            </a:r>
            <a:r>
              <a:rPr lang="en-US" dirty="0" smtClean="0"/>
              <a:t>(“</a:t>
            </a:r>
            <a:r>
              <a:rPr lang="en-US" dirty="0" err="1" smtClean="0"/>
              <a:t>representación</a:t>
            </a:r>
            <a:r>
              <a:rPr lang="en-US" dirty="0" smtClean="0"/>
              <a:t> del </a:t>
            </a:r>
            <a:r>
              <a:rPr lang="en-US" dirty="0" err="1" smtClean="0"/>
              <a:t>verdadero</a:t>
            </a:r>
            <a:r>
              <a:rPr lang="en-US" dirty="0" smtClean="0"/>
              <a:t>", </a:t>
            </a:r>
            <a:r>
              <a:rPr lang="en-US" dirty="0"/>
              <a:t>9:24)</a:t>
            </a:r>
          </a:p>
          <a:p>
            <a:pPr marL="0" indent="0">
              <a:buNone/>
              <a:defRPr/>
            </a:pPr>
            <a:r>
              <a:rPr lang="en-US" b="1" dirty="0" smtClean="0">
                <a:solidFill>
                  <a:srgbClr val="0000CC"/>
                </a:solidFill>
              </a:rPr>
              <a:t>I </a:t>
            </a:r>
            <a:r>
              <a:rPr lang="en-US" b="1" dirty="0" err="1" smtClean="0">
                <a:solidFill>
                  <a:srgbClr val="0000CC"/>
                </a:solidFill>
              </a:rPr>
              <a:t>Crón</a:t>
            </a:r>
            <a:r>
              <a:rPr lang="en-US" b="1" dirty="0" smtClean="0">
                <a:solidFill>
                  <a:srgbClr val="0000CC"/>
                </a:solidFill>
              </a:rPr>
              <a:t> 28:11</a:t>
            </a:r>
            <a:r>
              <a:rPr lang="en-US" b="1" dirty="0">
                <a:solidFill>
                  <a:srgbClr val="0000CC"/>
                </a:solidFill>
              </a:rPr>
              <a:t>, </a:t>
            </a:r>
            <a:r>
              <a:rPr lang="en-US" b="1" dirty="0" smtClean="0">
                <a:solidFill>
                  <a:srgbClr val="0000CC"/>
                </a:solidFill>
              </a:rPr>
              <a:t>19 </a:t>
            </a:r>
            <a:r>
              <a:rPr lang="en-US" dirty="0" smtClean="0"/>
              <a:t>– 11 </a:t>
            </a:r>
            <a:r>
              <a:rPr lang="es-ES" dirty="0" smtClean="0"/>
              <a:t>Entonces </a:t>
            </a:r>
            <a:r>
              <a:rPr lang="es-ES" dirty="0"/>
              <a:t>David dio a su hijo Salomón el plano</a:t>
            </a:r>
            <a:r>
              <a:rPr lang="en-US" dirty="0" smtClean="0"/>
              <a:t>...</a:t>
            </a:r>
            <a:endParaRPr lang="en-US" dirty="0"/>
          </a:p>
          <a:p>
            <a:pPr marL="0" indent="0">
              <a:buNone/>
              <a:defRPr/>
            </a:pPr>
            <a:r>
              <a:rPr lang="es-ES" dirty="0" smtClean="0"/>
              <a:t>19 «Todo </a:t>
            </a:r>
            <a:r>
              <a:rPr lang="es-ES" dirty="0"/>
              <a:t>esto», dijo David, «</a:t>
            </a:r>
            <a:r>
              <a:rPr lang="es-ES" b="1" dirty="0"/>
              <a:t>me fue trazado por mano del SEÑOR, haciéndome entender</a:t>
            </a:r>
            <a:r>
              <a:rPr lang="es-ES" dirty="0"/>
              <a:t> todos los detalles del diseño». </a:t>
            </a:r>
            <a:endParaRPr lang="en-US" dirty="0"/>
          </a:p>
        </p:txBody>
      </p:sp>
      <p:sp>
        <p:nvSpPr>
          <p:cNvPr id="6144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240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2406"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45AB8CF5-49A9-4F06-B83A-1770190DF139}" type="slidenum">
              <a:rPr lang="en-US" altLang="en-US" sz="1400"/>
              <a:pPr algn="l" rtl="0">
                <a:spcBef>
                  <a:spcPct val="0"/>
                </a:spcBef>
                <a:buFontTx/>
                <a:buNone/>
              </a:pPr>
              <a:t>77</a:t>
            </a:fld>
            <a:endParaRPr lang="en-US" altLang="en-US" sz="14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609600"/>
          </a:xfrm>
        </p:spPr>
        <p:txBody>
          <a:bodyPr/>
          <a:lstStyle/>
          <a:p>
            <a:pPr rtl="0">
              <a:defRPr/>
            </a:pPr>
            <a:r>
              <a:rPr lang="en-US" sz="3000" dirty="0"/>
              <a:t>9. </a:t>
            </a:r>
            <a:r>
              <a:rPr lang="en-US" sz="3000" dirty="0" err="1"/>
              <a:t>Religiones</a:t>
            </a:r>
            <a:r>
              <a:rPr lang="en-US" sz="3000" dirty="0"/>
              <a:t> </a:t>
            </a:r>
            <a:r>
              <a:rPr lang="en-US" sz="3000" dirty="0" smtClean="0"/>
              <a:t>y </a:t>
            </a:r>
            <a:r>
              <a:rPr lang="en-US" sz="3000" dirty="0" err="1"/>
              <a:t>prácticas</a:t>
            </a:r>
            <a:r>
              <a:rPr lang="en-US" sz="3000" dirty="0"/>
              <a:t> </a:t>
            </a:r>
            <a:r>
              <a:rPr lang="en-US" sz="3000" dirty="0" err="1" smtClean="0"/>
              <a:t>religiosas</a:t>
            </a:r>
            <a:r>
              <a:rPr lang="en-US" sz="3000" dirty="0" smtClean="0"/>
              <a:t> falsas</a:t>
            </a:r>
            <a:endParaRPr lang="en-US" sz="3000" dirty="0"/>
          </a:p>
        </p:txBody>
      </p:sp>
      <p:sp>
        <p:nvSpPr>
          <p:cNvPr id="3" name="Content Placeholder 2"/>
          <p:cNvSpPr>
            <a:spLocks noGrp="1"/>
          </p:cNvSpPr>
          <p:nvPr>
            <p:ph idx="1"/>
          </p:nvPr>
        </p:nvSpPr>
        <p:spPr>
          <a:xfrm>
            <a:off x="0" y="495300"/>
            <a:ext cx="9144000" cy="6172200"/>
          </a:xfrm>
        </p:spPr>
        <p:txBody>
          <a:bodyPr>
            <a:noAutofit/>
          </a:bodyPr>
          <a:lstStyle/>
          <a:p>
            <a:pPr marL="0" indent="0" algn="l" rtl="0">
              <a:spcBef>
                <a:spcPts val="0"/>
              </a:spcBef>
              <a:spcAft>
                <a:spcPts val="600"/>
              </a:spcAft>
              <a:buFontTx/>
              <a:buNone/>
              <a:defRPr/>
            </a:pPr>
            <a:r>
              <a:rPr lang="en-US" sz="1600" b="1" dirty="0" err="1">
                <a:solidFill>
                  <a:srgbClr val="0000CC"/>
                </a:solidFill>
              </a:rPr>
              <a:t>Levítico</a:t>
            </a:r>
            <a:r>
              <a:rPr lang="en-US" sz="1600" b="1" dirty="0">
                <a:solidFill>
                  <a:srgbClr val="0000CC"/>
                </a:solidFill>
              </a:rPr>
              <a:t> </a:t>
            </a:r>
            <a:r>
              <a:rPr lang="en-US" sz="1600" b="1" dirty="0" smtClean="0">
                <a:solidFill>
                  <a:srgbClr val="0000CC"/>
                </a:solidFill>
              </a:rPr>
              <a:t>10:1-3 </a:t>
            </a:r>
            <a:r>
              <a:rPr lang="en-US" sz="1600" dirty="0" smtClean="0"/>
              <a:t>– </a:t>
            </a:r>
            <a:r>
              <a:rPr lang="en-US" sz="1600" dirty="0"/>
              <a:t>(</a:t>
            </a:r>
            <a:r>
              <a:rPr lang="en-US" sz="1600" dirty="0" err="1" smtClean="0"/>
              <a:t>Nadab</a:t>
            </a:r>
            <a:r>
              <a:rPr lang="en-US" sz="1600" dirty="0" smtClean="0"/>
              <a:t> y </a:t>
            </a:r>
            <a:r>
              <a:rPr lang="en-US" sz="1600" dirty="0" err="1" smtClean="0"/>
              <a:t>Abihú</a:t>
            </a:r>
            <a:r>
              <a:rPr lang="en-US" sz="1600" dirty="0"/>
              <a:t>).</a:t>
            </a:r>
            <a:endParaRPr lang="en-US" sz="1400" dirty="0"/>
          </a:p>
          <a:p>
            <a:pPr marL="0" indent="0">
              <a:spcBef>
                <a:spcPts val="0"/>
              </a:spcBef>
              <a:spcAft>
                <a:spcPts val="600"/>
              </a:spcAft>
              <a:buNone/>
              <a:defRPr/>
            </a:pPr>
            <a:r>
              <a:rPr lang="en-US" sz="1600" b="1" dirty="0">
                <a:solidFill>
                  <a:srgbClr val="0000CC"/>
                </a:solidFill>
              </a:rPr>
              <a:t>II </a:t>
            </a:r>
            <a:r>
              <a:rPr lang="en-US" sz="1600" b="1" dirty="0" smtClean="0">
                <a:solidFill>
                  <a:srgbClr val="0000CC"/>
                </a:solidFill>
              </a:rPr>
              <a:t>Ped 2:1-2 </a:t>
            </a:r>
            <a:r>
              <a:rPr lang="en-US" sz="1600" dirty="0" smtClean="0"/>
              <a:t>– </a:t>
            </a:r>
            <a:r>
              <a:rPr lang="es-ES" sz="1600" dirty="0"/>
              <a:t>Pero se levantaron </a:t>
            </a:r>
            <a:r>
              <a:rPr lang="es-ES" sz="1600" b="1" dirty="0"/>
              <a:t>falsos profetas </a:t>
            </a:r>
            <a:r>
              <a:rPr lang="es-ES" sz="1600" b="1" dirty="0">
                <a:solidFill>
                  <a:srgbClr val="FF0000"/>
                </a:solidFill>
              </a:rPr>
              <a:t>entre el pueblo</a:t>
            </a:r>
            <a:r>
              <a:rPr lang="es-ES" sz="1600" dirty="0"/>
              <a:t>, así como habrá también </a:t>
            </a:r>
            <a:r>
              <a:rPr lang="es-ES" sz="1600" b="1" dirty="0"/>
              <a:t>falsos maestros </a:t>
            </a:r>
            <a:r>
              <a:rPr lang="es-ES" sz="1600" b="1" dirty="0">
                <a:solidFill>
                  <a:srgbClr val="FF0000"/>
                </a:solidFill>
              </a:rPr>
              <a:t>entre ustedes</a:t>
            </a:r>
            <a:r>
              <a:rPr lang="es-ES" sz="1600" dirty="0"/>
              <a:t>, los cuales encubiertamente introducirán </a:t>
            </a:r>
            <a:r>
              <a:rPr lang="es-ES" sz="1600" b="1" dirty="0">
                <a:solidFill>
                  <a:srgbClr val="FF00FF"/>
                </a:solidFill>
              </a:rPr>
              <a:t>herejías</a:t>
            </a:r>
            <a:r>
              <a:rPr lang="es-ES" sz="1600" dirty="0"/>
              <a:t> destructoras, negando incluso al Señor que los compró, trayendo sobre sí una destrucción repentina. </a:t>
            </a:r>
            <a:r>
              <a:rPr lang="es-ES" sz="1600" b="1" dirty="0" smtClean="0"/>
              <a:t>Muchos </a:t>
            </a:r>
            <a:r>
              <a:rPr lang="es-ES" sz="1600" b="1" dirty="0"/>
              <a:t>seguirán </a:t>
            </a:r>
            <a:r>
              <a:rPr lang="es-ES" sz="1600" b="1" dirty="0">
                <a:solidFill>
                  <a:srgbClr val="FF00FF"/>
                </a:solidFill>
              </a:rPr>
              <a:t>su sensualidad</a:t>
            </a:r>
            <a:r>
              <a:rPr lang="es-ES" sz="1600" dirty="0"/>
              <a:t>, y por causa de ellos, </a:t>
            </a:r>
            <a:r>
              <a:rPr lang="es-ES" sz="1600" b="1" dirty="0"/>
              <a:t>el camino </a:t>
            </a:r>
            <a:r>
              <a:rPr lang="es-ES" sz="1600" dirty="0"/>
              <a:t>de la verdad será blasfemado. </a:t>
            </a:r>
            <a:endParaRPr lang="es-ES" sz="1600" dirty="0" smtClean="0"/>
          </a:p>
          <a:p>
            <a:pPr marL="0" indent="0">
              <a:spcBef>
                <a:spcPts val="0"/>
              </a:spcBef>
              <a:spcAft>
                <a:spcPts val="600"/>
              </a:spcAft>
              <a:buNone/>
              <a:defRPr/>
            </a:pPr>
            <a:r>
              <a:rPr lang="en-US" sz="1600" b="1" dirty="0" smtClean="0">
                <a:solidFill>
                  <a:srgbClr val="0000CC"/>
                </a:solidFill>
              </a:rPr>
              <a:t>II Tim 3:5 </a:t>
            </a:r>
            <a:r>
              <a:rPr lang="en-US" sz="1600" dirty="0" smtClean="0"/>
              <a:t>- </a:t>
            </a:r>
            <a:r>
              <a:rPr lang="es-ES" sz="1600" dirty="0"/>
              <a:t>teniendo </a:t>
            </a:r>
            <a:r>
              <a:rPr lang="es-ES" sz="1600" b="1" dirty="0">
                <a:solidFill>
                  <a:srgbClr val="FF0000"/>
                </a:solidFill>
              </a:rPr>
              <a:t>apariencia de piedad</a:t>
            </a:r>
            <a:r>
              <a:rPr lang="es-ES" sz="1600" dirty="0"/>
              <a:t>, pero habiendo negado su poder. A los tales </a:t>
            </a:r>
            <a:r>
              <a:rPr lang="es-ES" sz="1600" b="1" dirty="0"/>
              <a:t>evita</a:t>
            </a:r>
            <a:r>
              <a:rPr lang="es-ES" sz="1600" dirty="0"/>
              <a:t>. </a:t>
            </a:r>
            <a:endParaRPr lang="es-ES" sz="1600" dirty="0" smtClean="0"/>
          </a:p>
          <a:p>
            <a:pPr marL="0" indent="0">
              <a:spcBef>
                <a:spcPts val="0"/>
              </a:spcBef>
              <a:spcAft>
                <a:spcPts val="600"/>
              </a:spcAft>
              <a:buNone/>
              <a:defRPr/>
            </a:pPr>
            <a:r>
              <a:rPr lang="en-US" sz="1600" b="1" dirty="0">
                <a:solidFill>
                  <a:srgbClr val="0000CC"/>
                </a:solidFill>
              </a:rPr>
              <a:t>I</a:t>
            </a:r>
            <a:r>
              <a:rPr lang="en-US" sz="1600" b="1" dirty="0" smtClean="0">
                <a:solidFill>
                  <a:srgbClr val="0000CC"/>
                </a:solidFill>
              </a:rPr>
              <a:t> Tim 4:1-3 </a:t>
            </a:r>
            <a:r>
              <a:rPr lang="en-US" sz="1600" dirty="0" smtClean="0"/>
              <a:t>– </a:t>
            </a:r>
            <a:r>
              <a:rPr lang="es-ES" sz="1600" dirty="0"/>
              <a:t> El Espíritu dice claramente que en los últimos tiempos algunos </a:t>
            </a:r>
            <a:r>
              <a:rPr lang="es-ES" sz="1600" b="1" dirty="0"/>
              <a:t>se apartarán de la fe</a:t>
            </a:r>
            <a:r>
              <a:rPr lang="es-ES" sz="1600" dirty="0"/>
              <a:t>, prestando atención a </a:t>
            </a:r>
            <a:r>
              <a:rPr lang="es-ES" sz="1600" b="1" dirty="0">
                <a:solidFill>
                  <a:srgbClr val="FF00FF"/>
                </a:solidFill>
              </a:rPr>
              <a:t>espíritus engañadores y a doctrinas de demonios</a:t>
            </a:r>
            <a:r>
              <a:rPr lang="es-ES" sz="1600" dirty="0"/>
              <a:t>, </a:t>
            </a:r>
            <a:r>
              <a:rPr lang="es-ES" sz="1600" dirty="0" smtClean="0"/>
              <a:t>2</a:t>
            </a:r>
            <a:r>
              <a:rPr lang="es-ES" sz="1600" dirty="0"/>
              <a:t>  mediante la hipocresía de </a:t>
            </a:r>
            <a:r>
              <a:rPr lang="es-ES" sz="1600" b="1" dirty="0"/>
              <a:t>mentirosos</a:t>
            </a:r>
            <a:r>
              <a:rPr lang="es-ES" sz="1600" dirty="0"/>
              <a:t> que tienen cauterizada la conciencia. </a:t>
            </a:r>
            <a:r>
              <a:rPr lang="es-ES" sz="1600" dirty="0" smtClean="0"/>
              <a:t> 3</a:t>
            </a:r>
            <a:r>
              <a:rPr lang="es-ES" sz="1600" dirty="0"/>
              <a:t>  Esos prohibirán casarse y mandarán abstenerse de algunos alimentos, que Dios los ha creado para que con acción de gracias participen de ellos </a:t>
            </a:r>
            <a:r>
              <a:rPr lang="es-ES" sz="1600" b="1" dirty="0"/>
              <a:t>los que creen y que han conocido la verdad</a:t>
            </a:r>
            <a:r>
              <a:rPr lang="es-ES" sz="1600" dirty="0"/>
              <a:t>. </a:t>
            </a:r>
            <a:endParaRPr lang="es-ES" sz="1600" dirty="0" smtClean="0"/>
          </a:p>
          <a:p>
            <a:pPr marL="0" indent="0">
              <a:spcBef>
                <a:spcPts val="0"/>
              </a:spcBef>
              <a:spcAft>
                <a:spcPts val="600"/>
              </a:spcAft>
              <a:buNone/>
              <a:defRPr/>
            </a:pPr>
            <a:r>
              <a:rPr lang="en-US" sz="1600" b="1" dirty="0" smtClean="0">
                <a:solidFill>
                  <a:srgbClr val="0000CC"/>
                </a:solidFill>
              </a:rPr>
              <a:t>Col </a:t>
            </a:r>
            <a:r>
              <a:rPr lang="en-US" sz="1600" b="1" dirty="0">
                <a:solidFill>
                  <a:srgbClr val="0000CC"/>
                </a:solidFill>
              </a:rPr>
              <a:t>2:16-18; 20-22 </a:t>
            </a:r>
            <a:r>
              <a:rPr lang="en-US" sz="1600" b="1" dirty="0" smtClean="0">
                <a:solidFill>
                  <a:srgbClr val="0000CC"/>
                </a:solidFill>
              </a:rPr>
              <a:t>- </a:t>
            </a:r>
            <a:r>
              <a:rPr lang="es-ES" sz="1600" dirty="0" smtClean="0"/>
              <a:t>Por </a:t>
            </a:r>
            <a:r>
              <a:rPr lang="es-ES" sz="1600" dirty="0"/>
              <a:t>tanto, que nadie </a:t>
            </a:r>
            <a:r>
              <a:rPr lang="es-ES" sz="1600" b="1" dirty="0"/>
              <a:t>se constituya en juez de ustedes </a:t>
            </a:r>
            <a:r>
              <a:rPr lang="es-ES" sz="1600" dirty="0"/>
              <a:t>con respecto a comida o bebida, o en cuanto a día de fiesta, o luna nueva, o día de reposo, </a:t>
            </a:r>
            <a:r>
              <a:rPr lang="es-ES" sz="1600" dirty="0" smtClean="0"/>
              <a:t>17</a:t>
            </a:r>
            <a:r>
              <a:rPr lang="es-ES" sz="1600" dirty="0"/>
              <a:t>  cosas que solo son sombra de lo que ha de venir, pero el cuerpo pertenece a Cristo. </a:t>
            </a:r>
            <a:r>
              <a:rPr lang="es-ES" sz="1600" dirty="0" smtClean="0"/>
              <a:t>18</a:t>
            </a:r>
            <a:r>
              <a:rPr lang="es-ES" sz="1600" dirty="0"/>
              <a:t>  Nadie </a:t>
            </a:r>
            <a:r>
              <a:rPr lang="es-ES" sz="1600" b="1" dirty="0"/>
              <a:t>los defraude </a:t>
            </a:r>
            <a:r>
              <a:rPr lang="es-ES" sz="1600" dirty="0"/>
              <a:t>de su premio deleitándose en la humillación de sí mismo y en la adoración de los ángeles, basándose en las visiones que ha visto, envanecido sin causa por su </a:t>
            </a:r>
            <a:r>
              <a:rPr lang="es-ES" sz="1600" b="1" dirty="0">
                <a:solidFill>
                  <a:srgbClr val="FF00FF"/>
                </a:solidFill>
              </a:rPr>
              <a:t>mente </a:t>
            </a:r>
            <a:r>
              <a:rPr lang="es-ES" sz="1600" b="1" dirty="0" smtClean="0">
                <a:solidFill>
                  <a:srgbClr val="FF00FF"/>
                </a:solidFill>
              </a:rPr>
              <a:t>carnal </a:t>
            </a:r>
            <a:r>
              <a:rPr lang="es-ES" sz="1600" dirty="0" smtClean="0"/>
              <a:t>… 20</a:t>
            </a:r>
            <a:r>
              <a:rPr lang="es-ES" sz="1600" dirty="0"/>
              <a:t>  Si ustedes han muerto con Cristo a los principios elementales del mundo, ¿por qué, como si aún vivieran en el mundo, </a:t>
            </a:r>
            <a:r>
              <a:rPr lang="es-ES" sz="1600" b="1" dirty="0"/>
              <a:t>se someten a preceptos </a:t>
            </a:r>
            <a:r>
              <a:rPr lang="es-ES" sz="1600" dirty="0"/>
              <a:t>tales como: </a:t>
            </a:r>
            <a:r>
              <a:rPr lang="es-ES" sz="1600" dirty="0" smtClean="0"/>
              <a:t>21</a:t>
            </a:r>
            <a:r>
              <a:rPr lang="es-ES" sz="1600" dirty="0"/>
              <a:t>  «no manipules, no gustes, </a:t>
            </a:r>
            <a:r>
              <a:rPr lang="es-ES" sz="1600" dirty="0" smtClean="0"/>
              <a:t>no toques», 22</a:t>
            </a:r>
            <a:r>
              <a:rPr lang="es-ES" sz="1600" dirty="0"/>
              <a:t>  (todos los cuales se refieren a cosas destinadas a perecer con el uso), según los </a:t>
            </a:r>
            <a:r>
              <a:rPr lang="es-ES" sz="1600" b="1" dirty="0">
                <a:solidFill>
                  <a:srgbClr val="FF00FF"/>
                </a:solidFill>
              </a:rPr>
              <a:t>preceptos y enseñanzas de los hombres</a:t>
            </a:r>
            <a:r>
              <a:rPr lang="es-ES" sz="1600" dirty="0"/>
              <a:t>? </a:t>
            </a:r>
            <a:endParaRPr lang="en-US" sz="1600" dirty="0"/>
          </a:p>
        </p:txBody>
      </p:sp>
      <p:sp>
        <p:nvSpPr>
          <p:cNvPr id="6246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3429" name="AutoShape 4">
            <a:hlinkClick r:id="rId3"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343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04B96DA-12AC-4CC1-B0D1-E563556F7997}" type="slidenum">
              <a:rPr lang="en-US" altLang="en-US" sz="1400"/>
              <a:pPr algn="l" rtl="0">
                <a:spcBef>
                  <a:spcPct val="0"/>
                </a:spcBef>
                <a:buFontTx/>
                <a:buNone/>
              </a:pPr>
              <a:t>78</a:t>
            </a:fld>
            <a:endParaRPr lang="en-US" altLang="en-US" sz="14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10. ¿Es el cristianismo exclusivo?</a:t>
            </a:r>
          </a:p>
        </p:txBody>
      </p:sp>
      <p:sp>
        <p:nvSpPr>
          <p:cNvPr id="3" name="Content Placeholder 2"/>
          <p:cNvSpPr>
            <a:spLocks noGrp="1"/>
          </p:cNvSpPr>
          <p:nvPr>
            <p:ph idx="1"/>
          </p:nvPr>
        </p:nvSpPr>
        <p:spPr>
          <a:xfrm>
            <a:off x="152400" y="838200"/>
            <a:ext cx="8839200" cy="5791200"/>
          </a:xfrm>
        </p:spPr>
        <p:txBody>
          <a:bodyPr>
            <a:normAutofit fontScale="77500" lnSpcReduction="20000"/>
          </a:bodyPr>
          <a:lstStyle/>
          <a:p>
            <a:pPr marL="0" indent="0">
              <a:spcBef>
                <a:spcPts val="0"/>
              </a:spcBef>
              <a:spcAft>
                <a:spcPts val="1200"/>
              </a:spcAft>
              <a:buNone/>
              <a:defRPr/>
            </a:pPr>
            <a:r>
              <a:rPr lang="en-US" b="1" dirty="0">
                <a:solidFill>
                  <a:srgbClr val="0000CC"/>
                </a:solidFill>
              </a:rPr>
              <a:t>Juan 8:24</a:t>
            </a:r>
            <a:r>
              <a:rPr lang="en-US" dirty="0"/>
              <a:t>– </a:t>
            </a:r>
            <a:r>
              <a:rPr lang="en-US" dirty="0" smtClean="0"/>
              <a:t>“</a:t>
            </a:r>
            <a:r>
              <a:rPr lang="es-ES" dirty="0"/>
              <a:t>Por eso les dije que morirán en sus pecados; porque </a:t>
            </a:r>
            <a:r>
              <a:rPr lang="es-ES" b="1" dirty="0"/>
              <a:t>si no creen que Yo soy</a:t>
            </a:r>
            <a:r>
              <a:rPr lang="es-ES" dirty="0"/>
              <a:t>, morirán en sus </a:t>
            </a:r>
            <a:r>
              <a:rPr lang="es-ES" dirty="0" smtClean="0"/>
              <a:t>pecados</a:t>
            </a:r>
            <a:r>
              <a:rPr lang="en-US" dirty="0" smtClean="0"/>
              <a:t>.”</a:t>
            </a:r>
            <a:endParaRPr lang="en-US" dirty="0"/>
          </a:p>
          <a:p>
            <a:pPr marL="0" indent="0">
              <a:spcBef>
                <a:spcPts val="0"/>
              </a:spcBef>
              <a:spcAft>
                <a:spcPts val="1200"/>
              </a:spcAft>
              <a:buNone/>
              <a:defRPr/>
            </a:pPr>
            <a:r>
              <a:rPr lang="en-US" b="1" dirty="0">
                <a:solidFill>
                  <a:srgbClr val="0000CC"/>
                </a:solidFill>
              </a:rPr>
              <a:t>Juan 14:6</a:t>
            </a:r>
            <a:r>
              <a:rPr lang="en-US" dirty="0"/>
              <a:t>– </a:t>
            </a:r>
            <a:r>
              <a:rPr lang="es-ES" dirty="0"/>
              <a:t>Jesús le </a:t>
            </a:r>
            <a:r>
              <a:rPr lang="es-ES" dirty="0" smtClean="0"/>
              <a:t>dijo: “Yo </a:t>
            </a:r>
            <a:r>
              <a:rPr lang="es-ES" dirty="0"/>
              <a:t>soy el camino, la verdad y la vida; </a:t>
            </a:r>
            <a:r>
              <a:rPr lang="es-ES" b="1" dirty="0"/>
              <a:t>nadie viene al Padre sino por </a:t>
            </a:r>
            <a:r>
              <a:rPr lang="es-ES" b="1" dirty="0" smtClean="0"/>
              <a:t>Mí</a:t>
            </a:r>
            <a:r>
              <a:rPr lang="en-US" b="1" dirty="0" smtClean="0"/>
              <a:t>…”</a:t>
            </a:r>
            <a:endParaRPr lang="en-US" b="1" dirty="0"/>
          </a:p>
          <a:p>
            <a:pPr marL="0" indent="0">
              <a:buNone/>
              <a:defRPr/>
            </a:pPr>
            <a:r>
              <a:rPr lang="en-US" b="1" dirty="0">
                <a:solidFill>
                  <a:srgbClr val="0000CC"/>
                </a:solidFill>
              </a:rPr>
              <a:t>Hechos 17:23</a:t>
            </a:r>
            <a:r>
              <a:rPr lang="en-US" dirty="0"/>
              <a:t>– </a:t>
            </a:r>
            <a:r>
              <a:rPr lang="en-US" dirty="0" smtClean="0"/>
              <a:t>“…</a:t>
            </a:r>
            <a:r>
              <a:rPr lang="es-ES" dirty="0" smtClean="0"/>
              <a:t>Porque </a:t>
            </a:r>
            <a:r>
              <a:rPr lang="es-ES" dirty="0"/>
              <a:t>mientras pasaba y observaba los objetos de su adoración, hallé también un altar con esta inscripción: “AL DIOS DESCONOCIDO”. Pues lo que ustedes adoran sin conocer, eso les anuncio yo</a:t>
            </a:r>
            <a:r>
              <a:rPr lang="es-ES" dirty="0" smtClean="0"/>
              <a:t>. 29  Siendo</a:t>
            </a:r>
            <a:r>
              <a:rPr lang="es-ES" dirty="0"/>
              <a:t>, pues, linaje de Dios, no debemos pensar que la Naturaleza Divina sea semejante a oro, plata o piedra, esculpidos por el arte y el pensamiento humano.30  Por tanto, habiendo </a:t>
            </a:r>
            <a:r>
              <a:rPr lang="es-ES" b="1" dirty="0"/>
              <a:t>pasado por alto </a:t>
            </a:r>
            <a:r>
              <a:rPr lang="es-ES" dirty="0"/>
              <a:t>los </a:t>
            </a:r>
            <a:r>
              <a:rPr lang="es-ES" b="1" dirty="0"/>
              <a:t>tiempos de ignorancia</a:t>
            </a:r>
            <a:r>
              <a:rPr lang="es-ES" dirty="0"/>
              <a:t>, Dios declara ahora a todos los hombres, en todas partes, que </a:t>
            </a:r>
            <a:r>
              <a:rPr lang="es-ES" b="1" dirty="0"/>
              <a:t>se arrepientan</a:t>
            </a:r>
            <a:r>
              <a:rPr lang="es-ES" dirty="0" smtClean="0"/>
              <a:t>. 31  </a:t>
            </a:r>
            <a:r>
              <a:rPr lang="es-ES" dirty="0"/>
              <a:t>Porque Él ha establecido un día en el cual </a:t>
            </a:r>
            <a:r>
              <a:rPr lang="es-ES" b="1" dirty="0"/>
              <a:t>juzgará al mundo en justicia</a:t>
            </a:r>
            <a:r>
              <a:rPr lang="es-ES" dirty="0"/>
              <a:t>, por medio de un Hombre a quien Él ha designado, habiendo presentado pruebas a todos los hombres cuando lo resucitó de entre los </a:t>
            </a:r>
            <a:r>
              <a:rPr lang="es-ES" dirty="0" smtClean="0"/>
              <a:t>muertos</a:t>
            </a:r>
            <a:r>
              <a:rPr lang="en-US" dirty="0" smtClean="0"/>
              <a:t>”.</a:t>
            </a:r>
            <a:endParaRPr lang="en-US" dirty="0"/>
          </a:p>
        </p:txBody>
      </p:sp>
      <p:sp>
        <p:nvSpPr>
          <p:cNvPr id="6349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445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0993686-86A1-47CE-AF62-E149A644CB4E}" type="slidenum">
              <a:rPr lang="en-US" altLang="en-US" sz="1400"/>
              <a:pPr algn="l" rtl="0">
                <a:spcBef>
                  <a:spcPct val="0"/>
                </a:spcBef>
                <a:buFontTx/>
                <a:buNone/>
              </a:pPr>
              <a:t>79</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dirty="0"/>
              <a:t>Buena referencia (temprano)</a:t>
            </a:r>
          </a:p>
        </p:txBody>
      </p:sp>
      <p:sp>
        <p:nvSpPr>
          <p:cNvPr id="22531" name="Content Placeholder 2"/>
          <p:cNvSpPr>
            <a:spLocks noGrp="1"/>
          </p:cNvSpPr>
          <p:nvPr>
            <p:ph idx="1"/>
          </p:nvPr>
        </p:nvSpPr>
        <p:spPr>
          <a:xfrm>
            <a:off x="304800" y="838200"/>
            <a:ext cx="4511675" cy="5334000"/>
          </a:xfrm>
        </p:spPr>
        <p:txBody>
          <a:bodyPr/>
          <a:lstStyle/>
          <a:p>
            <a:pPr marL="0" indent="0" algn="l" rtl="0">
              <a:buFontTx/>
              <a:buNone/>
              <a:defRPr/>
            </a:pPr>
            <a:r>
              <a:rPr lang="en-US" altLang="en-US" sz="2400" dirty="0"/>
              <a:t>Obra filosófica escrita por el teólogo estadounidense y apologista cristiano Francis A. Schaeffer, </a:t>
            </a:r>
            <a:r>
              <a:rPr lang="en-US" altLang="en-US" sz="2400" dirty="0" err="1"/>
              <a:t>Londres</a:t>
            </a:r>
            <a:r>
              <a:rPr lang="en-US" altLang="en-US" sz="2400" dirty="0" smtClean="0"/>
              <a:t>: </a:t>
            </a:r>
            <a:r>
              <a:rPr lang="en-US" altLang="en-US" sz="2400" dirty="0" err="1"/>
              <a:t>I</a:t>
            </a:r>
            <a:r>
              <a:rPr lang="en-US" altLang="en-US" sz="2400" dirty="0" err="1" smtClean="0"/>
              <a:t>nterVarsity</a:t>
            </a:r>
            <a:r>
              <a:rPr lang="en-US" altLang="en-US" sz="2400" dirty="0" smtClean="0"/>
              <a:t> Press, </a:t>
            </a:r>
            <a:r>
              <a:rPr lang="en-US" altLang="en-US" sz="2400" dirty="0"/>
              <a:t>publicado por primera vez en 1968.</a:t>
            </a:r>
          </a:p>
          <a:p>
            <a:pPr marL="0" indent="0" algn="l" rtl="0">
              <a:buFontTx/>
              <a:buNone/>
              <a:defRPr/>
            </a:pPr>
            <a:endParaRPr lang="en-US" altLang="en-US" sz="2400" dirty="0"/>
          </a:p>
          <a:p>
            <a:pPr algn="l" rtl="0">
              <a:defRPr/>
            </a:pPr>
            <a:r>
              <a:rPr lang="en-US" altLang="en-US" sz="2400" dirty="0" smtClean="0"/>
              <a:t>La 1ra de </a:t>
            </a:r>
            <a:r>
              <a:rPr lang="en-US" altLang="en-US" sz="2400" dirty="0"/>
              <a:t>una especie de trilogía, que incluye:</a:t>
            </a:r>
          </a:p>
          <a:p>
            <a:pPr lvl="1" algn="l" rtl="0">
              <a:defRPr/>
            </a:pPr>
            <a:r>
              <a:rPr lang="en-US" altLang="en-US" sz="2000" u="sng" dirty="0"/>
              <a:t>El Dios que </a:t>
            </a:r>
            <a:r>
              <a:rPr lang="en-US" altLang="en-US" sz="2000" u="sng" dirty="0" err="1"/>
              <a:t>está</a:t>
            </a:r>
            <a:r>
              <a:rPr lang="en-US" altLang="en-US" sz="2000" u="sng" dirty="0"/>
              <a:t> </a:t>
            </a:r>
            <a:r>
              <a:rPr lang="en-US" altLang="en-US" sz="2000" u="sng" dirty="0" err="1" smtClean="0"/>
              <a:t>ahí</a:t>
            </a:r>
            <a:endParaRPr lang="en-US" altLang="en-US" sz="2000" u="sng" dirty="0"/>
          </a:p>
          <a:p>
            <a:pPr lvl="1" algn="l" rtl="0">
              <a:defRPr/>
            </a:pPr>
            <a:r>
              <a:rPr lang="en-US" altLang="en-US" sz="2000" u="sng" dirty="0"/>
              <a:t>Él </a:t>
            </a:r>
            <a:r>
              <a:rPr lang="en-US" altLang="en-US" sz="2000" u="sng" dirty="0" err="1"/>
              <a:t>está</a:t>
            </a:r>
            <a:r>
              <a:rPr lang="en-US" altLang="en-US" sz="2000" u="sng" dirty="0"/>
              <a:t> </a:t>
            </a:r>
            <a:r>
              <a:rPr lang="en-US" altLang="en-US" sz="2000" u="sng" dirty="0" err="1" smtClean="0"/>
              <a:t>presente</a:t>
            </a:r>
            <a:r>
              <a:rPr lang="en-US" altLang="en-US" sz="2000" u="sng" dirty="0" smtClean="0"/>
              <a:t>, y no </a:t>
            </a:r>
            <a:r>
              <a:rPr lang="en-US" altLang="en-US" sz="2000" u="sng" dirty="0" err="1" smtClean="0"/>
              <a:t>está</a:t>
            </a:r>
            <a:r>
              <a:rPr lang="en-US" altLang="en-US" sz="2000" u="sng" dirty="0" smtClean="0"/>
              <a:t> </a:t>
            </a:r>
            <a:r>
              <a:rPr lang="en-US" altLang="en-US" sz="2000" u="sng" dirty="0" err="1" smtClean="0"/>
              <a:t>callado</a:t>
            </a:r>
            <a:endParaRPr lang="en-US" altLang="en-US" sz="2000" u="sng" dirty="0"/>
          </a:p>
        </p:txBody>
      </p:sp>
      <p:pic>
        <p:nvPicPr>
          <p:cNvPr id="5" name="Picture 4"/>
          <p:cNvPicPr>
            <a:picLocks noChangeAspect="1"/>
          </p:cNvPicPr>
          <p:nvPr/>
        </p:nvPicPr>
        <p:blipFill rotWithShape="1">
          <a:blip r:embed="rId2"/>
          <a:srcRect t="512" r="1480" b="1174"/>
          <a:stretch/>
        </p:blipFill>
        <p:spPr>
          <a:xfrm>
            <a:off x="4968875" y="681038"/>
            <a:ext cx="3930650" cy="5953125"/>
          </a:xfrm>
          <a:prstGeom prst="rect">
            <a:avLst/>
          </a:prstGeom>
          <a:ln>
            <a:solidFill>
              <a:schemeClr val="tx1"/>
            </a:solidFill>
          </a:ln>
          <a:effectLst>
            <a:outerShdw blurRad="127000" dist="88900" dir="2700000" algn="tl" rotWithShape="0">
              <a:prstClr val="black">
                <a:alpha val="65000"/>
              </a:prstClr>
            </a:outerShdw>
          </a:effectLst>
        </p:spPr>
      </p:pic>
      <p:sp>
        <p:nvSpPr>
          <p:cNvPr id="24582"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0E5F970-89A3-492D-8564-028DA4743F6F}" type="slidenum">
              <a:rPr lang="en-US" altLang="en-US" sz="1400"/>
              <a:pPr algn="l" rtl="0">
                <a:spcBef>
                  <a:spcPct val="0"/>
                </a:spcBef>
                <a:buFontTx/>
                <a:buNone/>
              </a:pPr>
              <a:t>8</a:t>
            </a:fld>
            <a:endParaRPr lang="en-US" altLang="en-US" sz="1400"/>
          </a:p>
        </p:txBody>
      </p:sp>
      <p:sp>
        <p:nvSpPr>
          <p:cNvPr id="7"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8" name="TextBox 7"/>
          <p:cNvSpPr txBox="1"/>
          <p:nvPr/>
        </p:nvSpPr>
        <p:spPr>
          <a:xfrm>
            <a:off x="5709557" y="1567544"/>
            <a:ext cx="2449285" cy="1200329"/>
          </a:xfrm>
          <a:prstGeom prst="rect">
            <a:avLst/>
          </a:prstGeom>
          <a:solidFill>
            <a:schemeClr val="tx1"/>
          </a:solidFill>
        </p:spPr>
        <p:txBody>
          <a:bodyPr wrap="square" rtlCol="0">
            <a:spAutoFit/>
          </a:bodyPr>
          <a:lstStyle/>
          <a:p>
            <a:pPr algn="ctr"/>
            <a:r>
              <a:rPr lang="es-ES" sz="3600" b="1" dirty="0" smtClean="0">
                <a:solidFill>
                  <a:schemeClr val="bg1"/>
                </a:solidFill>
                <a:latin typeface="Times New Roman" panose="02020603050405020304" pitchFamily="18" charset="0"/>
                <a:cs typeface="Times New Roman" panose="02020603050405020304" pitchFamily="18" charset="0"/>
              </a:rPr>
              <a:t>Huyendo de la razón</a:t>
            </a:r>
            <a:endParaRPr lang="en-US"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10. ¿Es el cristianismo exclusivo?</a:t>
            </a:r>
          </a:p>
        </p:txBody>
      </p:sp>
      <p:sp>
        <p:nvSpPr>
          <p:cNvPr id="3" name="Content Placeholder 2"/>
          <p:cNvSpPr>
            <a:spLocks noGrp="1"/>
          </p:cNvSpPr>
          <p:nvPr>
            <p:ph idx="1"/>
          </p:nvPr>
        </p:nvSpPr>
        <p:spPr>
          <a:xfrm>
            <a:off x="142875" y="720725"/>
            <a:ext cx="8818563" cy="5832475"/>
          </a:xfrm>
        </p:spPr>
        <p:txBody>
          <a:bodyPr>
            <a:normAutofit fontScale="92500" lnSpcReduction="20000"/>
          </a:bodyPr>
          <a:lstStyle/>
          <a:p>
            <a:pPr marL="0" indent="0">
              <a:spcBef>
                <a:spcPts val="0"/>
              </a:spcBef>
              <a:spcAft>
                <a:spcPts val="1200"/>
              </a:spcAft>
              <a:buNone/>
              <a:defRPr/>
            </a:pPr>
            <a:r>
              <a:rPr lang="en-US" b="1" dirty="0">
                <a:solidFill>
                  <a:srgbClr val="0000CC"/>
                </a:solidFill>
              </a:rPr>
              <a:t>Hechos 4:12</a:t>
            </a:r>
            <a:r>
              <a:rPr lang="en-US" dirty="0"/>
              <a:t>– </a:t>
            </a:r>
            <a:r>
              <a:rPr lang="en-US" dirty="0" smtClean="0"/>
              <a:t>“</a:t>
            </a:r>
            <a:r>
              <a:rPr lang="es-ES" b="1" dirty="0" smtClean="0"/>
              <a:t>En ningún </a:t>
            </a:r>
            <a:r>
              <a:rPr lang="es-ES" b="1" dirty="0"/>
              <a:t>otro hay salvación</a:t>
            </a:r>
            <a:r>
              <a:rPr lang="es-ES" dirty="0"/>
              <a:t>, porque </a:t>
            </a:r>
            <a:r>
              <a:rPr lang="es-ES" b="1" dirty="0"/>
              <a:t>no hay otro nombre </a:t>
            </a:r>
            <a:r>
              <a:rPr lang="es-ES" dirty="0"/>
              <a:t>bajo el cielo dado a los hombres, en el cual podamos ser salvos</a:t>
            </a:r>
            <a:r>
              <a:rPr lang="en-US" dirty="0" smtClean="0"/>
              <a:t>”</a:t>
            </a:r>
            <a:endParaRPr lang="en-US" dirty="0"/>
          </a:p>
          <a:p>
            <a:pPr marL="0" indent="0">
              <a:spcBef>
                <a:spcPts val="0"/>
              </a:spcBef>
              <a:spcAft>
                <a:spcPts val="1200"/>
              </a:spcAft>
              <a:buNone/>
              <a:defRPr/>
            </a:pPr>
            <a:r>
              <a:rPr lang="en-US" b="1" dirty="0">
                <a:solidFill>
                  <a:srgbClr val="0000CC"/>
                </a:solidFill>
              </a:rPr>
              <a:t>Hechos 10:34-36; 42-43</a:t>
            </a:r>
            <a:r>
              <a:rPr lang="en-US" dirty="0"/>
              <a:t>– </a:t>
            </a:r>
            <a:r>
              <a:rPr lang="en-US" dirty="0" smtClean="0"/>
              <a:t>“</a:t>
            </a:r>
            <a:r>
              <a:rPr lang="es-ES" dirty="0"/>
              <a:t>Entonces Pedro tomó la palabra, y dijo: «Ciertamente ahora entiendo que Dios no hace acepción de personas, </a:t>
            </a:r>
            <a:r>
              <a:rPr lang="es-ES" dirty="0" smtClean="0"/>
              <a:t>35</a:t>
            </a:r>
            <a:r>
              <a:rPr lang="es-ES" dirty="0"/>
              <a:t>  sino que en toda nación el que le teme y hace lo justo, le es acepto. </a:t>
            </a:r>
            <a:r>
              <a:rPr lang="es-ES" dirty="0" smtClean="0"/>
              <a:t>36</a:t>
            </a:r>
            <a:r>
              <a:rPr lang="es-ES" dirty="0"/>
              <a:t>  El mensaje que Él envió al pueblo de Israel, predicando de paz por medio de </a:t>
            </a:r>
            <a:r>
              <a:rPr lang="es-ES" b="1" dirty="0"/>
              <a:t>Jesucristo, que Él es Señor de todos</a:t>
            </a:r>
            <a:r>
              <a:rPr lang="es-ES" dirty="0"/>
              <a:t>.</a:t>
            </a:r>
            <a:r>
              <a:rPr lang="en-US" dirty="0" smtClean="0"/>
              <a:t>…”</a:t>
            </a:r>
            <a:endParaRPr lang="en-US" b="1" dirty="0"/>
          </a:p>
          <a:p>
            <a:pPr marL="0" indent="0">
              <a:spcBef>
                <a:spcPts val="0"/>
              </a:spcBef>
              <a:spcAft>
                <a:spcPts val="1200"/>
              </a:spcAft>
              <a:buNone/>
              <a:defRPr/>
            </a:pPr>
            <a:r>
              <a:rPr lang="es-ES" dirty="0" smtClean="0"/>
              <a:t>Y </a:t>
            </a:r>
            <a:r>
              <a:rPr lang="es-ES" dirty="0"/>
              <a:t>nos mandó predicar al pueblo, y testificar con toda solemnidad que este Jesús </a:t>
            </a:r>
            <a:r>
              <a:rPr lang="es-ES" b="1" dirty="0"/>
              <a:t>es el que Dios ha designado como Juez de los vivos y de los muertos</a:t>
            </a:r>
            <a:r>
              <a:rPr lang="es-ES" dirty="0"/>
              <a:t>. </a:t>
            </a:r>
            <a:r>
              <a:rPr lang="es-ES" dirty="0" smtClean="0"/>
              <a:t>43</a:t>
            </a:r>
            <a:r>
              <a:rPr lang="es-ES" dirty="0"/>
              <a:t>  De Él dan testimonio todos los profetas, de que por Su nombre, todo el que cree en Él recibe el perdón de los pecados</a:t>
            </a:r>
            <a:r>
              <a:rPr lang="en-US" dirty="0" smtClean="0"/>
              <a:t>.”</a:t>
            </a:r>
            <a:endParaRPr lang="en-US" dirty="0"/>
          </a:p>
        </p:txBody>
      </p:sp>
      <p:sp>
        <p:nvSpPr>
          <p:cNvPr id="6349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547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0BEB1E2-DF42-44F1-AB14-C0D0388C2F5C}" type="slidenum">
              <a:rPr lang="en-US" altLang="en-US" sz="1400"/>
              <a:pPr algn="l" rtl="0">
                <a:spcBef>
                  <a:spcPct val="0"/>
                </a:spcBef>
                <a:buFontTx/>
                <a:buNone/>
              </a:pPr>
              <a:t>80</a:t>
            </a:fld>
            <a:endParaRPr lang="en-US" altLang="en-US" sz="1400"/>
          </a:p>
        </p:txBody>
      </p:sp>
      <p:sp>
        <p:nvSpPr>
          <p:cNvPr id="105478"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3314" name="Rectangle 2"/>
          <p:cNvSpPr>
            <a:spLocks noGrp="1" noChangeArrowheads="1"/>
          </p:cNvSpPr>
          <p:nvPr>
            <p:ph type="title"/>
          </p:nvPr>
        </p:nvSpPr>
        <p:spPr>
          <a:xfrm>
            <a:off x="685800" y="0"/>
            <a:ext cx="7772400" cy="838200"/>
          </a:xfrm>
        </p:spPr>
        <p:txBody>
          <a:bodyPr/>
          <a:lstStyle/>
          <a:p>
            <a:pPr rtl="0">
              <a:defRPr/>
            </a:pPr>
            <a:r>
              <a:rPr lang="en-US" altLang="en-US" sz="2000" dirty="0" err="1"/>
              <a:t>Lección</a:t>
            </a:r>
            <a:r>
              <a:rPr lang="en-US" altLang="en-US" sz="2000" dirty="0"/>
              <a:t> 3</a:t>
            </a:r>
            <a:br>
              <a:rPr lang="en-US" altLang="en-US" sz="2000" dirty="0"/>
            </a:br>
            <a:r>
              <a:rPr lang="en-US" altLang="en-US" dirty="0"/>
              <a:t>El hombre y lo </a:t>
            </a:r>
            <a:r>
              <a:rPr lang="en-US" altLang="en-US" dirty="0" err="1"/>
              <a:t>sobrenatural</a:t>
            </a:r>
            <a:endParaRPr lang="en-US" altLang="en-US" sz="4800" dirty="0"/>
          </a:p>
        </p:txBody>
      </p:sp>
      <p:sp>
        <p:nvSpPr>
          <p:cNvPr id="13315" name="Rectangle 3"/>
          <p:cNvSpPr>
            <a:spLocks noGrp="1" noChangeArrowheads="1"/>
          </p:cNvSpPr>
          <p:nvPr>
            <p:ph type="body" idx="1"/>
          </p:nvPr>
        </p:nvSpPr>
        <p:spPr>
          <a:xfrm>
            <a:off x="76200" y="914400"/>
            <a:ext cx="5283200" cy="1143000"/>
          </a:xfrm>
        </p:spPr>
        <p:txBody>
          <a:bodyPr>
            <a:noAutofit/>
          </a:bodyPr>
          <a:lstStyle/>
          <a:p>
            <a:pPr marL="338138" indent="-338138" algn="l" rtl="0">
              <a:lnSpc>
                <a:spcPct val="110000"/>
              </a:lnSpc>
              <a:buFontTx/>
              <a:buAutoNum type="arabicPeriod"/>
            </a:pPr>
            <a:r>
              <a:rPr lang="en-US" altLang="en-US" sz="1800" dirty="0" smtClean="0"/>
              <a:t>El hombre </a:t>
            </a:r>
            <a:r>
              <a:rPr lang="en-US" altLang="en-US" sz="1800" dirty="0" err="1" smtClean="0"/>
              <a:t>tiene</a:t>
            </a:r>
            <a:r>
              <a:rPr lang="en-US" altLang="en-US" sz="1800" dirty="0" smtClean="0"/>
              <a:t> un </a:t>
            </a:r>
            <a:r>
              <a:rPr lang="en-US" altLang="en-US" sz="1800" dirty="0" err="1" smtClean="0"/>
              <a:t>componente</a:t>
            </a:r>
            <a:r>
              <a:rPr lang="en-US" altLang="en-US" sz="1800" dirty="0" smtClean="0"/>
              <a:t> </a:t>
            </a:r>
            <a:r>
              <a:rPr lang="en-US" altLang="en-US" sz="1800" dirty="0" err="1" smtClean="0"/>
              <a:t>espiritual</a:t>
            </a:r>
            <a:r>
              <a:rPr lang="en-US" altLang="en-US" sz="1800" dirty="0" smtClean="0"/>
              <a:t> que </a:t>
            </a:r>
            <a:r>
              <a:rPr lang="en-US" altLang="en-US" sz="1800" dirty="0" err="1" smtClean="0"/>
              <a:t>responde</a:t>
            </a:r>
            <a:r>
              <a:rPr lang="en-US" altLang="en-US" sz="1800" dirty="0" smtClean="0"/>
              <a:t> a Dios y conduce a </a:t>
            </a:r>
            <a:r>
              <a:rPr lang="en-US" altLang="en-US" sz="1800" dirty="0" err="1" smtClean="0"/>
              <a:t>aspiraciones</a:t>
            </a:r>
            <a:r>
              <a:rPr lang="en-US" altLang="en-US" sz="1800" dirty="0" smtClean="0"/>
              <a:t> y </a:t>
            </a:r>
            <a:r>
              <a:rPr lang="en-US" altLang="en-US" sz="1800" dirty="0" err="1" smtClean="0"/>
              <a:t>actividades</a:t>
            </a:r>
            <a:r>
              <a:rPr lang="en-US" altLang="en-US" sz="1800" dirty="0" smtClean="0"/>
              <a:t> </a:t>
            </a:r>
            <a:r>
              <a:rPr lang="en-US" altLang="en-US" sz="1800" dirty="0" err="1" smtClean="0"/>
              <a:t>religiosas</a:t>
            </a:r>
            <a:r>
              <a:rPr lang="en-US" altLang="en-US" sz="1800" dirty="0" smtClean="0"/>
              <a:t>.</a:t>
            </a:r>
          </a:p>
        </p:txBody>
      </p:sp>
      <p:grpSp>
        <p:nvGrpSpPr>
          <p:cNvPr id="13357" name="Group 45"/>
          <p:cNvGrpSpPr>
            <a:grpSpLocks/>
          </p:cNvGrpSpPr>
          <p:nvPr/>
        </p:nvGrpSpPr>
        <p:grpSpPr bwMode="auto">
          <a:xfrm>
            <a:off x="5334000" y="3124200"/>
            <a:ext cx="3665538" cy="3429000"/>
            <a:chOff x="3360" y="624"/>
            <a:chExt cx="2309" cy="2160"/>
          </a:xfrm>
        </p:grpSpPr>
        <p:sp>
          <p:nvSpPr>
            <p:cNvPr id="106538" name="Rectangle 42"/>
            <p:cNvSpPr>
              <a:spLocks noChangeArrowheads="1"/>
            </p:cNvSpPr>
            <p:nvPr/>
          </p:nvSpPr>
          <p:spPr bwMode="auto">
            <a:xfrm>
              <a:off x="3360" y="672"/>
              <a:ext cx="2304" cy="211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6539" name="Rectangle 9"/>
            <p:cNvSpPr>
              <a:spLocks noChangeArrowheads="1"/>
            </p:cNvSpPr>
            <p:nvPr/>
          </p:nvSpPr>
          <p:spPr bwMode="auto">
            <a:xfrm>
              <a:off x="3365" y="1440"/>
              <a:ext cx="2304" cy="14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6540" name="Text Box 10"/>
            <p:cNvSpPr txBox="1">
              <a:spLocks noChangeArrowheads="1"/>
            </p:cNvSpPr>
            <p:nvPr/>
          </p:nvSpPr>
          <p:spPr bwMode="auto">
            <a:xfrm>
              <a:off x="3872" y="624"/>
              <a:ext cx="135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a:t>Dios</a:t>
              </a:r>
            </a:p>
            <a:p>
              <a:pPr algn="ctr" rtl="0">
                <a:spcBef>
                  <a:spcPct val="0"/>
                </a:spcBef>
                <a:buFontTx/>
                <a:buNone/>
              </a:pPr>
              <a:r>
                <a:rPr lang="en-US" altLang="en-US" sz="2400" b="1" i="1" dirty="0"/>
                <a:t>(</a:t>
              </a:r>
              <a:r>
                <a:rPr lang="en-US" altLang="en-US" sz="2400" b="1" i="1" dirty="0" err="1"/>
                <a:t>Espiritual</a:t>
              </a:r>
              <a:r>
                <a:rPr lang="en-US" altLang="en-US" sz="2400" b="1" i="1" dirty="0"/>
                <a:t>)</a:t>
              </a:r>
            </a:p>
          </p:txBody>
        </p:sp>
        <p:sp>
          <p:nvSpPr>
            <p:cNvPr id="106541" name="Text Box 11"/>
            <p:cNvSpPr txBox="1">
              <a:spLocks noChangeArrowheads="1"/>
            </p:cNvSpPr>
            <p:nvPr/>
          </p:nvSpPr>
          <p:spPr bwMode="auto">
            <a:xfrm>
              <a:off x="3893" y="2266"/>
              <a:ext cx="12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2400" b="1" i="1" dirty="0"/>
                <a:t>Hombre</a:t>
              </a:r>
            </a:p>
            <a:p>
              <a:pPr algn="ctr" rtl="0">
                <a:spcBef>
                  <a:spcPct val="0"/>
                </a:spcBef>
                <a:buFontTx/>
                <a:buNone/>
              </a:pPr>
              <a:r>
                <a:rPr lang="en-US" altLang="en-US" sz="2000" b="1" i="1" dirty="0"/>
                <a:t>(</a:t>
              </a:r>
              <a:r>
                <a:rPr lang="en-US" altLang="en-US" sz="2000" b="1" i="1" dirty="0" err="1"/>
                <a:t>Físico</a:t>
              </a:r>
              <a:r>
                <a:rPr lang="en-US" altLang="en-US" sz="2000" b="1" i="1" dirty="0"/>
                <a:t>)</a:t>
              </a:r>
            </a:p>
          </p:txBody>
        </p:sp>
      </p:grpSp>
      <p:grpSp>
        <p:nvGrpSpPr>
          <p:cNvPr id="13356" name="Group 44"/>
          <p:cNvGrpSpPr>
            <a:grpSpLocks/>
          </p:cNvGrpSpPr>
          <p:nvPr/>
        </p:nvGrpSpPr>
        <p:grpSpPr bwMode="auto">
          <a:xfrm>
            <a:off x="5334001" y="990600"/>
            <a:ext cx="3836988" cy="1981200"/>
            <a:chOff x="3360" y="2928"/>
            <a:chExt cx="2417" cy="1248"/>
          </a:xfrm>
        </p:grpSpPr>
        <p:sp>
          <p:nvSpPr>
            <p:cNvPr id="106532" name="Rectangle 43"/>
            <p:cNvSpPr>
              <a:spLocks noChangeArrowheads="1"/>
            </p:cNvSpPr>
            <p:nvPr/>
          </p:nvSpPr>
          <p:spPr bwMode="auto">
            <a:xfrm>
              <a:off x="3360" y="2928"/>
              <a:ext cx="2304" cy="124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6533" name="Rectangle 28"/>
            <p:cNvSpPr>
              <a:spLocks noChangeArrowheads="1"/>
            </p:cNvSpPr>
            <p:nvPr/>
          </p:nvSpPr>
          <p:spPr bwMode="auto">
            <a:xfrm>
              <a:off x="3360" y="3408"/>
              <a:ext cx="2304" cy="14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06534" name="Text Box 29"/>
            <p:cNvSpPr txBox="1">
              <a:spLocks noChangeArrowheads="1"/>
            </p:cNvSpPr>
            <p:nvPr/>
          </p:nvSpPr>
          <p:spPr bwMode="auto">
            <a:xfrm>
              <a:off x="3840" y="2985"/>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b="1" i="1"/>
                <a:t>Dios</a:t>
              </a:r>
            </a:p>
          </p:txBody>
        </p:sp>
        <p:sp>
          <p:nvSpPr>
            <p:cNvPr id="106535" name="Text Box 30"/>
            <p:cNvSpPr txBox="1">
              <a:spLocks noChangeArrowheads="1"/>
            </p:cNvSpPr>
            <p:nvPr/>
          </p:nvSpPr>
          <p:spPr bwMode="auto">
            <a:xfrm>
              <a:off x="3833" y="3883"/>
              <a:ext cx="1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a:t>Hombre</a:t>
              </a:r>
            </a:p>
          </p:txBody>
        </p:sp>
        <p:sp>
          <p:nvSpPr>
            <p:cNvPr id="106536" name="Text Box 31"/>
            <p:cNvSpPr txBox="1">
              <a:spLocks noChangeArrowheads="1"/>
            </p:cNvSpPr>
            <p:nvPr/>
          </p:nvSpPr>
          <p:spPr bwMode="auto">
            <a:xfrm>
              <a:off x="3481" y="3890"/>
              <a:ext cx="7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a:t>Hombre</a:t>
              </a:r>
            </a:p>
          </p:txBody>
        </p:sp>
        <p:sp>
          <p:nvSpPr>
            <p:cNvPr id="106537" name="Text Box 32"/>
            <p:cNvSpPr txBox="1">
              <a:spLocks noChangeArrowheads="1"/>
            </p:cNvSpPr>
            <p:nvPr/>
          </p:nvSpPr>
          <p:spPr bwMode="auto">
            <a:xfrm>
              <a:off x="4481" y="3883"/>
              <a:ext cx="1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b="1" i="1" dirty="0"/>
                <a:t>Hombre</a:t>
              </a:r>
            </a:p>
          </p:txBody>
        </p:sp>
      </p:grpSp>
      <p:grpSp>
        <p:nvGrpSpPr>
          <p:cNvPr id="13352" name="Group 40"/>
          <p:cNvGrpSpPr>
            <a:grpSpLocks/>
          </p:cNvGrpSpPr>
          <p:nvPr/>
        </p:nvGrpSpPr>
        <p:grpSpPr bwMode="auto">
          <a:xfrm>
            <a:off x="5746750" y="1143000"/>
            <a:ext cx="3006725" cy="1447800"/>
            <a:chOff x="3716" y="3168"/>
            <a:chExt cx="1894" cy="912"/>
          </a:xfrm>
        </p:grpSpPr>
        <p:sp>
          <p:nvSpPr>
            <p:cNvPr id="106526" name="Freeform 34"/>
            <p:cNvSpPr>
              <a:spLocks/>
            </p:cNvSpPr>
            <p:nvPr/>
          </p:nvSpPr>
          <p:spPr bwMode="auto">
            <a:xfrm>
              <a:off x="3968" y="3360"/>
              <a:ext cx="176" cy="720"/>
            </a:xfrm>
            <a:custGeom>
              <a:avLst/>
              <a:gdLst>
                <a:gd name="T0" fmla="*/ 64 w 176"/>
                <a:gd name="T1" fmla="*/ 720 h 720"/>
                <a:gd name="T2" fmla="*/ 16 w 176"/>
                <a:gd name="T3" fmla="*/ 528 h 720"/>
                <a:gd name="T4" fmla="*/ 160 w 176"/>
                <a:gd name="T5" fmla="*/ 336 h 720"/>
                <a:gd name="T6" fmla="*/ 112 w 17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720">
                  <a:moveTo>
                    <a:pt x="64" y="720"/>
                  </a:moveTo>
                  <a:cubicBezTo>
                    <a:pt x="32" y="656"/>
                    <a:pt x="0" y="592"/>
                    <a:pt x="16" y="528"/>
                  </a:cubicBezTo>
                  <a:cubicBezTo>
                    <a:pt x="32" y="464"/>
                    <a:pt x="144" y="424"/>
                    <a:pt x="160" y="336"/>
                  </a:cubicBezTo>
                  <a:cubicBezTo>
                    <a:pt x="176" y="248"/>
                    <a:pt x="144" y="124"/>
                    <a:pt x="11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7" name="Freeform 35"/>
            <p:cNvSpPr>
              <a:spLocks/>
            </p:cNvSpPr>
            <p:nvPr/>
          </p:nvSpPr>
          <p:spPr bwMode="auto">
            <a:xfrm>
              <a:off x="4608" y="3168"/>
              <a:ext cx="288" cy="864"/>
            </a:xfrm>
            <a:custGeom>
              <a:avLst/>
              <a:gdLst>
                <a:gd name="T0" fmla="*/ 0 w 288"/>
                <a:gd name="T1" fmla="*/ 864 h 864"/>
                <a:gd name="T2" fmla="*/ 96 w 288"/>
                <a:gd name="T3" fmla="*/ 672 h 864"/>
                <a:gd name="T4" fmla="*/ 48 w 288"/>
                <a:gd name="T5" fmla="*/ 336 h 864"/>
                <a:gd name="T6" fmla="*/ 240 w 288"/>
                <a:gd name="T7" fmla="*/ 144 h 864"/>
                <a:gd name="T8" fmla="*/ 288 w 28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864">
                  <a:moveTo>
                    <a:pt x="0" y="864"/>
                  </a:moveTo>
                  <a:cubicBezTo>
                    <a:pt x="44" y="812"/>
                    <a:pt x="88" y="760"/>
                    <a:pt x="96" y="672"/>
                  </a:cubicBezTo>
                  <a:cubicBezTo>
                    <a:pt x="104" y="584"/>
                    <a:pt x="24" y="424"/>
                    <a:pt x="48" y="336"/>
                  </a:cubicBezTo>
                  <a:cubicBezTo>
                    <a:pt x="72" y="248"/>
                    <a:pt x="200" y="200"/>
                    <a:pt x="240" y="144"/>
                  </a:cubicBezTo>
                  <a:cubicBezTo>
                    <a:pt x="280" y="88"/>
                    <a:pt x="284" y="44"/>
                    <a:pt x="288"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8" name="Freeform 36"/>
            <p:cNvSpPr>
              <a:spLocks/>
            </p:cNvSpPr>
            <p:nvPr/>
          </p:nvSpPr>
          <p:spPr bwMode="auto">
            <a:xfrm>
              <a:off x="5160" y="3264"/>
              <a:ext cx="224" cy="768"/>
            </a:xfrm>
            <a:custGeom>
              <a:avLst/>
              <a:gdLst>
                <a:gd name="T0" fmla="*/ 24 w 224"/>
                <a:gd name="T1" fmla="*/ 768 h 768"/>
                <a:gd name="T2" fmla="*/ 168 w 224"/>
                <a:gd name="T3" fmla="*/ 576 h 768"/>
                <a:gd name="T4" fmla="*/ 120 w 224"/>
                <a:gd name="T5" fmla="*/ 432 h 768"/>
                <a:gd name="T6" fmla="*/ 24 w 224"/>
                <a:gd name="T7" fmla="*/ 432 h 768"/>
                <a:gd name="T8" fmla="*/ 24 w 224"/>
                <a:gd name="T9" fmla="*/ 528 h 768"/>
                <a:gd name="T10" fmla="*/ 168 w 224"/>
                <a:gd name="T11" fmla="*/ 528 h 768"/>
                <a:gd name="T12" fmla="*/ 216 w 224"/>
                <a:gd name="T13" fmla="*/ 384 h 768"/>
                <a:gd name="T14" fmla="*/ 120 w 224"/>
                <a:gd name="T15" fmla="*/ 96 h 768"/>
                <a:gd name="T16" fmla="*/ 216 w 224"/>
                <a:gd name="T17" fmla="*/ 0 h 7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768">
                  <a:moveTo>
                    <a:pt x="24" y="768"/>
                  </a:moveTo>
                  <a:cubicBezTo>
                    <a:pt x="88" y="700"/>
                    <a:pt x="152" y="632"/>
                    <a:pt x="168" y="576"/>
                  </a:cubicBezTo>
                  <a:cubicBezTo>
                    <a:pt x="184" y="520"/>
                    <a:pt x="144" y="456"/>
                    <a:pt x="120" y="432"/>
                  </a:cubicBezTo>
                  <a:cubicBezTo>
                    <a:pt x="96" y="408"/>
                    <a:pt x="40" y="416"/>
                    <a:pt x="24" y="432"/>
                  </a:cubicBezTo>
                  <a:cubicBezTo>
                    <a:pt x="8" y="448"/>
                    <a:pt x="0" y="512"/>
                    <a:pt x="24" y="528"/>
                  </a:cubicBezTo>
                  <a:cubicBezTo>
                    <a:pt x="48" y="544"/>
                    <a:pt x="136" y="552"/>
                    <a:pt x="168" y="528"/>
                  </a:cubicBezTo>
                  <a:cubicBezTo>
                    <a:pt x="200" y="504"/>
                    <a:pt x="224" y="456"/>
                    <a:pt x="216" y="384"/>
                  </a:cubicBezTo>
                  <a:cubicBezTo>
                    <a:pt x="208" y="312"/>
                    <a:pt x="120" y="160"/>
                    <a:pt x="120" y="96"/>
                  </a:cubicBezTo>
                  <a:cubicBezTo>
                    <a:pt x="120" y="32"/>
                    <a:pt x="168" y="16"/>
                    <a:pt x="216"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9" name="Text Box 37"/>
            <p:cNvSpPr txBox="1">
              <a:spLocks noChangeArrowheads="1"/>
            </p:cNvSpPr>
            <p:nvPr/>
          </p:nvSpPr>
          <p:spPr bwMode="auto">
            <a:xfrm>
              <a:off x="3716" y="3792"/>
              <a:ext cx="5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i="1" dirty="0" err="1">
                  <a:solidFill>
                    <a:srgbClr val="008000"/>
                  </a:solidFill>
                  <a:latin typeface="Perpetua" panose="02020502060401020303" pitchFamily="18" charset="0"/>
                </a:rPr>
                <a:t>Religión</a:t>
              </a:r>
              <a:r>
                <a:rPr lang="en-US" altLang="en-US" sz="1600" i="1" dirty="0">
                  <a:solidFill>
                    <a:srgbClr val="008000"/>
                  </a:solidFill>
                  <a:latin typeface="Perpetua" panose="02020502060401020303" pitchFamily="18" charset="0"/>
                </a:rPr>
                <a:t> 1</a:t>
              </a:r>
            </a:p>
          </p:txBody>
        </p:sp>
        <p:sp>
          <p:nvSpPr>
            <p:cNvPr id="106530" name="Text Box 38"/>
            <p:cNvSpPr txBox="1">
              <a:spLocks noChangeArrowheads="1"/>
            </p:cNvSpPr>
            <p:nvPr/>
          </p:nvSpPr>
          <p:spPr bwMode="auto">
            <a:xfrm>
              <a:off x="4352" y="3699"/>
              <a:ext cx="6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400">
                  <a:solidFill>
                    <a:srgbClr val="008000"/>
                  </a:solidFill>
                  <a:latin typeface="Bauhaus 93" panose="04030905020B02020C02" pitchFamily="82" charset="0"/>
                </a:rPr>
                <a:t>Religión 2</a:t>
              </a:r>
            </a:p>
          </p:txBody>
        </p:sp>
        <p:sp>
          <p:nvSpPr>
            <p:cNvPr id="106531" name="Text Box 39"/>
            <p:cNvSpPr txBox="1">
              <a:spLocks noChangeArrowheads="1"/>
            </p:cNvSpPr>
            <p:nvPr/>
          </p:nvSpPr>
          <p:spPr bwMode="auto">
            <a:xfrm>
              <a:off x="4927" y="3820"/>
              <a:ext cx="6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i="1">
                  <a:solidFill>
                    <a:srgbClr val="008000"/>
                  </a:solidFill>
                  <a:latin typeface="Matisse ITC"/>
                </a:rPr>
                <a:t>Religión 3</a:t>
              </a:r>
            </a:p>
          </p:txBody>
        </p:sp>
      </p:grpSp>
      <p:grpSp>
        <p:nvGrpSpPr>
          <p:cNvPr id="13334" name="Group 22"/>
          <p:cNvGrpSpPr>
            <a:grpSpLocks/>
          </p:cNvGrpSpPr>
          <p:nvPr/>
        </p:nvGrpSpPr>
        <p:grpSpPr bwMode="auto">
          <a:xfrm>
            <a:off x="5334000" y="3886200"/>
            <a:ext cx="1150938" cy="1676400"/>
            <a:chOff x="3451" y="1104"/>
            <a:chExt cx="725" cy="1056"/>
          </a:xfrm>
        </p:grpSpPr>
        <p:sp>
          <p:nvSpPr>
            <p:cNvPr id="106524" name="Freeform 12"/>
            <p:cNvSpPr>
              <a:spLocks/>
            </p:cNvSpPr>
            <p:nvPr/>
          </p:nvSpPr>
          <p:spPr bwMode="auto">
            <a:xfrm>
              <a:off x="3670" y="1104"/>
              <a:ext cx="304" cy="1056"/>
            </a:xfrm>
            <a:custGeom>
              <a:avLst/>
              <a:gdLst>
                <a:gd name="T0" fmla="*/ 304 w 304"/>
                <a:gd name="T1" fmla="*/ 0 h 1056"/>
                <a:gd name="T2" fmla="*/ 16 w 304"/>
                <a:gd name="T3" fmla="*/ 384 h 1056"/>
                <a:gd name="T4" fmla="*/ 208 w 304"/>
                <a:gd name="T5" fmla="*/ 1056 h 1056"/>
                <a:gd name="T6" fmla="*/ 0 60000 65536"/>
                <a:gd name="T7" fmla="*/ 0 60000 65536"/>
                <a:gd name="T8" fmla="*/ 0 60000 65536"/>
              </a:gdLst>
              <a:ahLst/>
              <a:cxnLst>
                <a:cxn ang="T6">
                  <a:pos x="T0" y="T1"/>
                </a:cxn>
                <a:cxn ang="T7">
                  <a:pos x="T2" y="T3"/>
                </a:cxn>
                <a:cxn ang="T8">
                  <a:pos x="T4" y="T5"/>
                </a:cxn>
              </a:cxnLst>
              <a:rect l="0" t="0" r="r" b="b"/>
              <a:pathLst>
                <a:path w="304" h="1056">
                  <a:moveTo>
                    <a:pt x="304" y="0"/>
                  </a:moveTo>
                  <a:cubicBezTo>
                    <a:pt x="168" y="104"/>
                    <a:pt x="32" y="208"/>
                    <a:pt x="16" y="384"/>
                  </a:cubicBezTo>
                  <a:cubicBezTo>
                    <a:pt x="0" y="560"/>
                    <a:pt x="104" y="808"/>
                    <a:pt x="208" y="105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5" name="Text Box 15"/>
            <p:cNvSpPr txBox="1">
              <a:spLocks noChangeArrowheads="1"/>
            </p:cNvSpPr>
            <p:nvPr/>
          </p:nvSpPr>
          <p:spPr bwMode="auto">
            <a:xfrm>
              <a:off x="3451" y="1572"/>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a:solidFill>
                    <a:schemeClr val="accent2"/>
                  </a:solidFill>
                </a:rPr>
                <a:t>Creación</a:t>
              </a:r>
            </a:p>
          </p:txBody>
        </p:sp>
      </p:grpSp>
      <p:grpSp>
        <p:nvGrpSpPr>
          <p:cNvPr id="13337" name="Group 25"/>
          <p:cNvGrpSpPr>
            <a:grpSpLocks/>
          </p:cNvGrpSpPr>
          <p:nvPr/>
        </p:nvGrpSpPr>
        <p:grpSpPr bwMode="auto">
          <a:xfrm>
            <a:off x="5783263" y="3886200"/>
            <a:ext cx="1452562" cy="1676400"/>
            <a:chOff x="3734" y="1104"/>
            <a:chExt cx="915" cy="1056"/>
          </a:xfrm>
        </p:grpSpPr>
        <p:sp>
          <p:nvSpPr>
            <p:cNvPr id="106522" name="Freeform 13"/>
            <p:cNvSpPr>
              <a:spLocks/>
            </p:cNvSpPr>
            <p:nvPr/>
          </p:nvSpPr>
          <p:spPr bwMode="auto">
            <a:xfrm>
              <a:off x="4214" y="1104"/>
              <a:ext cx="192" cy="1056"/>
            </a:xfrm>
            <a:custGeom>
              <a:avLst/>
              <a:gdLst>
                <a:gd name="T0" fmla="*/ 1 w 304"/>
                <a:gd name="T1" fmla="*/ 0 h 1056"/>
                <a:gd name="T2" fmla="*/ 1 w 304"/>
                <a:gd name="T3" fmla="*/ 384 h 1056"/>
                <a:gd name="T4" fmla="*/ 1 w 304"/>
                <a:gd name="T5" fmla="*/ 1056 h 1056"/>
                <a:gd name="T6" fmla="*/ 0 60000 65536"/>
                <a:gd name="T7" fmla="*/ 0 60000 65536"/>
                <a:gd name="T8" fmla="*/ 0 60000 65536"/>
              </a:gdLst>
              <a:ahLst/>
              <a:cxnLst>
                <a:cxn ang="T6">
                  <a:pos x="T0" y="T1"/>
                </a:cxn>
                <a:cxn ang="T7">
                  <a:pos x="T2" y="T3"/>
                </a:cxn>
                <a:cxn ang="T8">
                  <a:pos x="T4" y="T5"/>
                </a:cxn>
              </a:cxnLst>
              <a:rect l="0" t="0" r="r" b="b"/>
              <a:pathLst>
                <a:path w="304" h="1056">
                  <a:moveTo>
                    <a:pt x="304" y="0"/>
                  </a:moveTo>
                  <a:cubicBezTo>
                    <a:pt x="168" y="104"/>
                    <a:pt x="32" y="208"/>
                    <a:pt x="16" y="384"/>
                  </a:cubicBezTo>
                  <a:cubicBezTo>
                    <a:pt x="0" y="560"/>
                    <a:pt x="104" y="808"/>
                    <a:pt x="208" y="105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3" name="Text Box 16"/>
            <p:cNvSpPr txBox="1">
              <a:spLocks noChangeArrowheads="1"/>
            </p:cNvSpPr>
            <p:nvPr/>
          </p:nvSpPr>
          <p:spPr bwMode="auto">
            <a:xfrm>
              <a:off x="3734" y="1744"/>
              <a:ext cx="9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dirty="0">
                  <a:solidFill>
                    <a:schemeClr val="accent2"/>
                  </a:solidFill>
                </a:rPr>
                <a:t>Providencia</a:t>
              </a:r>
            </a:p>
          </p:txBody>
        </p:sp>
      </p:grpSp>
      <p:grpSp>
        <p:nvGrpSpPr>
          <p:cNvPr id="13335" name="Group 23"/>
          <p:cNvGrpSpPr>
            <a:grpSpLocks/>
          </p:cNvGrpSpPr>
          <p:nvPr/>
        </p:nvGrpSpPr>
        <p:grpSpPr bwMode="auto">
          <a:xfrm>
            <a:off x="6621463" y="3886200"/>
            <a:ext cx="1128712" cy="1676400"/>
            <a:chOff x="4262" y="1104"/>
            <a:chExt cx="711" cy="1056"/>
          </a:xfrm>
        </p:grpSpPr>
        <p:sp>
          <p:nvSpPr>
            <p:cNvPr id="106520" name="Freeform 17"/>
            <p:cNvSpPr>
              <a:spLocks/>
            </p:cNvSpPr>
            <p:nvPr/>
          </p:nvSpPr>
          <p:spPr bwMode="auto">
            <a:xfrm flipH="1">
              <a:off x="4550" y="1104"/>
              <a:ext cx="144" cy="1056"/>
            </a:xfrm>
            <a:custGeom>
              <a:avLst/>
              <a:gdLst>
                <a:gd name="T0" fmla="*/ 0 w 304"/>
                <a:gd name="T1" fmla="*/ 0 h 1056"/>
                <a:gd name="T2" fmla="*/ 0 w 304"/>
                <a:gd name="T3" fmla="*/ 384 h 1056"/>
                <a:gd name="T4" fmla="*/ 0 w 304"/>
                <a:gd name="T5" fmla="*/ 1056 h 1056"/>
                <a:gd name="T6" fmla="*/ 0 60000 65536"/>
                <a:gd name="T7" fmla="*/ 0 60000 65536"/>
                <a:gd name="T8" fmla="*/ 0 60000 65536"/>
              </a:gdLst>
              <a:ahLst/>
              <a:cxnLst>
                <a:cxn ang="T6">
                  <a:pos x="T0" y="T1"/>
                </a:cxn>
                <a:cxn ang="T7">
                  <a:pos x="T2" y="T3"/>
                </a:cxn>
                <a:cxn ang="T8">
                  <a:pos x="T4" y="T5"/>
                </a:cxn>
              </a:cxnLst>
              <a:rect l="0" t="0" r="r" b="b"/>
              <a:pathLst>
                <a:path w="304" h="1056">
                  <a:moveTo>
                    <a:pt x="304" y="0"/>
                  </a:moveTo>
                  <a:cubicBezTo>
                    <a:pt x="168" y="104"/>
                    <a:pt x="32" y="208"/>
                    <a:pt x="16" y="384"/>
                  </a:cubicBezTo>
                  <a:cubicBezTo>
                    <a:pt x="0" y="560"/>
                    <a:pt x="104" y="808"/>
                    <a:pt x="208" y="105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21" name="Text Box 18"/>
            <p:cNvSpPr txBox="1">
              <a:spLocks noChangeArrowheads="1"/>
            </p:cNvSpPr>
            <p:nvPr/>
          </p:nvSpPr>
          <p:spPr bwMode="auto">
            <a:xfrm>
              <a:off x="4262" y="1561"/>
              <a:ext cx="7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dirty="0">
                  <a:solidFill>
                    <a:schemeClr val="accent2"/>
                  </a:solidFill>
                </a:rPr>
                <a:t>Milagros</a:t>
              </a:r>
            </a:p>
          </p:txBody>
        </p:sp>
      </p:grpSp>
      <p:grpSp>
        <p:nvGrpSpPr>
          <p:cNvPr id="13338" name="Group 26"/>
          <p:cNvGrpSpPr>
            <a:grpSpLocks/>
          </p:cNvGrpSpPr>
          <p:nvPr/>
        </p:nvGrpSpPr>
        <p:grpSpPr bwMode="auto">
          <a:xfrm>
            <a:off x="7231063" y="3886200"/>
            <a:ext cx="1397000" cy="1676400"/>
            <a:chOff x="4646" y="1104"/>
            <a:chExt cx="880" cy="1056"/>
          </a:xfrm>
        </p:grpSpPr>
        <p:sp>
          <p:nvSpPr>
            <p:cNvPr id="106518" name="Freeform 19"/>
            <p:cNvSpPr>
              <a:spLocks/>
            </p:cNvSpPr>
            <p:nvPr/>
          </p:nvSpPr>
          <p:spPr bwMode="auto">
            <a:xfrm flipH="1">
              <a:off x="4886" y="1104"/>
              <a:ext cx="144" cy="1056"/>
            </a:xfrm>
            <a:custGeom>
              <a:avLst/>
              <a:gdLst>
                <a:gd name="T0" fmla="*/ 0 w 304"/>
                <a:gd name="T1" fmla="*/ 0 h 1056"/>
                <a:gd name="T2" fmla="*/ 0 w 304"/>
                <a:gd name="T3" fmla="*/ 384 h 1056"/>
                <a:gd name="T4" fmla="*/ 0 w 304"/>
                <a:gd name="T5" fmla="*/ 1056 h 1056"/>
                <a:gd name="T6" fmla="*/ 0 60000 65536"/>
                <a:gd name="T7" fmla="*/ 0 60000 65536"/>
                <a:gd name="T8" fmla="*/ 0 60000 65536"/>
              </a:gdLst>
              <a:ahLst/>
              <a:cxnLst>
                <a:cxn ang="T6">
                  <a:pos x="T0" y="T1"/>
                </a:cxn>
                <a:cxn ang="T7">
                  <a:pos x="T2" y="T3"/>
                </a:cxn>
                <a:cxn ang="T8">
                  <a:pos x="T4" y="T5"/>
                </a:cxn>
              </a:cxnLst>
              <a:rect l="0" t="0" r="r" b="b"/>
              <a:pathLst>
                <a:path w="304" h="1056">
                  <a:moveTo>
                    <a:pt x="304" y="0"/>
                  </a:moveTo>
                  <a:cubicBezTo>
                    <a:pt x="168" y="104"/>
                    <a:pt x="32" y="208"/>
                    <a:pt x="16" y="384"/>
                  </a:cubicBezTo>
                  <a:cubicBezTo>
                    <a:pt x="0" y="560"/>
                    <a:pt x="104" y="808"/>
                    <a:pt x="208" y="105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19" name="Text Box 20"/>
            <p:cNvSpPr txBox="1">
              <a:spLocks noChangeArrowheads="1"/>
            </p:cNvSpPr>
            <p:nvPr/>
          </p:nvSpPr>
          <p:spPr bwMode="auto">
            <a:xfrm>
              <a:off x="4646" y="1744"/>
              <a:ext cx="8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dirty="0" err="1">
                  <a:solidFill>
                    <a:schemeClr val="accent2"/>
                  </a:solidFill>
                </a:rPr>
                <a:t>Revelación</a:t>
              </a:r>
              <a:endParaRPr lang="en-US" altLang="en-US" sz="1600" b="1" dirty="0">
                <a:solidFill>
                  <a:schemeClr val="accent2"/>
                </a:solidFill>
              </a:endParaRPr>
            </a:p>
          </p:txBody>
        </p:sp>
      </p:grpSp>
      <p:grpSp>
        <p:nvGrpSpPr>
          <p:cNvPr id="13336" name="Group 24"/>
          <p:cNvGrpSpPr>
            <a:grpSpLocks/>
          </p:cNvGrpSpPr>
          <p:nvPr/>
        </p:nvGrpSpPr>
        <p:grpSpPr bwMode="auto">
          <a:xfrm>
            <a:off x="7764463" y="3886200"/>
            <a:ext cx="1312862" cy="1676400"/>
            <a:chOff x="4982" y="1104"/>
            <a:chExt cx="827" cy="1056"/>
          </a:xfrm>
        </p:grpSpPr>
        <p:sp>
          <p:nvSpPr>
            <p:cNvPr id="106516" name="Freeform 14"/>
            <p:cNvSpPr>
              <a:spLocks/>
            </p:cNvSpPr>
            <p:nvPr/>
          </p:nvSpPr>
          <p:spPr bwMode="auto">
            <a:xfrm flipH="1">
              <a:off x="5270" y="1104"/>
              <a:ext cx="336" cy="1056"/>
            </a:xfrm>
            <a:custGeom>
              <a:avLst/>
              <a:gdLst>
                <a:gd name="T0" fmla="*/ 16615 w 304"/>
                <a:gd name="T1" fmla="*/ 0 h 1056"/>
                <a:gd name="T2" fmla="*/ 886 w 304"/>
                <a:gd name="T3" fmla="*/ 384 h 1056"/>
                <a:gd name="T4" fmla="*/ 11441 w 304"/>
                <a:gd name="T5" fmla="*/ 1056 h 1056"/>
                <a:gd name="T6" fmla="*/ 0 60000 65536"/>
                <a:gd name="T7" fmla="*/ 0 60000 65536"/>
                <a:gd name="T8" fmla="*/ 0 60000 65536"/>
              </a:gdLst>
              <a:ahLst/>
              <a:cxnLst>
                <a:cxn ang="T6">
                  <a:pos x="T0" y="T1"/>
                </a:cxn>
                <a:cxn ang="T7">
                  <a:pos x="T2" y="T3"/>
                </a:cxn>
                <a:cxn ang="T8">
                  <a:pos x="T4" y="T5"/>
                </a:cxn>
              </a:cxnLst>
              <a:rect l="0" t="0" r="r" b="b"/>
              <a:pathLst>
                <a:path w="304" h="1056">
                  <a:moveTo>
                    <a:pt x="304" y="0"/>
                  </a:moveTo>
                  <a:cubicBezTo>
                    <a:pt x="168" y="104"/>
                    <a:pt x="32" y="208"/>
                    <a:pt x="16" y="384"/>
                  </a:cubicBezTo>
                  <a:cubicBezTo>
                    <a:pt x="0" y="560"/>
                    <a:pt x="104" y="808"/>
                    <a:pt x="208" y="105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a:p>
          </p:txBody>
        </p:sp>
        <p:sp>
          <p:nvSpPr>
            <p:cNvPr id="106517" name="Text Box 21"/>
            <p:cNvSpPr txBox="1">
              <a:spLocks noChangeArrowheads="1"/>
            </p:cNvSpPr>
            <p:nvPr/>
          </p:nvSpPr>
          <p:spPr bwMode="auto">
            <a:xfrm>
              <a:off x="4982" y="1552"/>
              <a:ext cx="8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600" b="1">
                  <a:solidFill>
                    <a:schemeClr val="accent2"/>
                  </a:solidFill>
                </a:rPr>
                <a:t>Juicio</a:t>
              </a:r>
            </a:p>
          </p:txBody>
        </p:sp>
      </p:grpSp>
      <p:sp>
        <p:nvSpPr>
          <p:cNvPr id="13345" name="AutoShape 33"/>
          <p:cNvSpPr>
            <a:spLocks noChangeArrowheads="1"/>
          </p:cNvSpPr>
          <p:nvPr/>
        </p:nvSpPr>
        <p:spPr bwMode="auto">
          <a:xfrm>
            <a:off x="6019800" y="1447800"/>
            <a:ext cx="2209800" cy="990600"/>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800" dirty="0" err="1" smtClean="0">
                <a:solidFill>
                  <a:schemeClr val="bg1"/>
                </a:solidFill>
              </a:rPr>
              <a:t>Voluntad</a:t>
            </a:r>
            <a:r>
              <a:rPr lang="en-US" altLang="en-US" sz="1800" dirty="0" smtClean="0">
                <a:solidFill>
                  <a:schemeClr val="bg1"/>
                </a:solidFill>
              </a:rPr>
              <a:t/>
            </a:r>
            <a:br>
              <a:rPr lang="en-US" altLang="en-US" sz="1800" dirty="0" smtClean="0">
                <a:solidFill>
                  <a:schemeClr val="bg1"/>
                </a:solidFill>
              </a:rPr>
            </a:br>
            <a:r>
              <a:rPr lang="en-US" altLang="en-US" sz="1800" dirty="0" err="1" smtClean="0">
                <a:solidFill>
                  <a:schemeClr val="bg1"/>
                </a:solidFill>
              </a:rPr>
              <a:t>revelada</a:t>
            </a:r>
            <a:r>
              <a:rPr lang="en-US" altLang="en-US" sz="1800" dirty="0" smtClean="0">
                <a:solidFill>
                  <a:schemeClr val="bg1"/>
                </a:solidFill>
              </a:rPr>
              <a:t>,</a:t>
            </a:r>
            <a:br>
              <a:rPr lang="en-US" altLang="en-US" sz="1800" dirty="0" smtClean="0">
                <a:solidFill>
                  <a:schemeClr val="bg1"/>
                </a:solidFill>
              </a:rPr>
            </a:br>
            <a:r>
              <a:rPr lang="en-US" altLang="en-US" sz="1800" dirty="0" smtClean="0">
                <a:solidFill>
                  <a:schemeClr val="bg1"/>
                </a:solidFill>
              </a:rPr>
              <a:t>singular</a:t>
            </a:r>
            <a:endParaRPr lang="en-US" altLang="en-US" sz="1800" dirty="0">
              <a:solidFill>
                <a:schemeClr val="bg1"/>
              </a:solidFill>
            </a:endParaRPr>
          </a:p>
        </p:txBody>
      </p:sp>
      <p:sp>
        <p:nvSpPr>
          <p:cNvPr id="106510" name="AutoShape 46">
            <a:hlinkClick r:id="rId2" action="ppaction://hlinksldjump" highlightClick="1"/>
          </p:cNvPr>
          <p:cNvSpPr>
            <a:spLocks noChangeArrowheads="1"/>
          </p:cNvSpPr>
          <p:nvPr/>
        </p:nvSpPr>
        <p:spPr bwMode="auto">
          <a:xfrm>
            <a:off x="-1" y="0"/>
            <a:ext cx="2090057" cy="315686"/>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13359" name="AutoShape 47">
            <a:hlinkClick r:id="rId3" action="ppaction://hlinksldjump" highlightClick="1"/>
          </p:cNvPr>
          <p:cNvSpPr>
            <a:spLocks noChangeArrowheads="1"/>
          </p:cNvSpPr>
          <p:nvPr/>
        </p:nvSpPr>
        <p:spPr bwMode="auto">
          <a:xfrm>
            <a:off x="152399" y="6400800"/>
            <a:ext cx="2264229" cy="292100"/>
          </a:xfrm>
          <a:prstGeom prst="actionButtonBlank">
            <a:avLst/>
          </a:prstGeom>
          <a:solidFill>
            <a:schemeClr val="folHlink"/>
          </a:solidFill>
          <a:ln>
            <a:noFill/>
          </a:ln>
          <a:effectLst/>
        </p:spPr>
        <p:txBody>
          <a:bodyPr wrap="none" anchor="ctr"/>
          <a:lstStyle/>
          <a:p>
            <a:pPr algn="ctr" rtl="0">
              <a:defRPr/>
            </a:pPr>
            <a:r>
              <a:rPr lang="en-US" altLang="en-US" sz="1600" b="1" dirty="0" err="1">
                <a:effectLst>
                  <a:outerShdw blurRad="38100" dist="38100" dir="2700000" algn="tl">
                    <a:srgbClr val="FFFFFF"/>
                  </a:outerShdw>
                </a:effectLst>
                <a:cs typeface="+mn-cs"/>
              </a:rPr>
              <a:t>Lógica</a:t>
            </a:r>
            <a:r>
              <a:rPr lang="en-US" altLang="en-US" sz="1600" b="1" dirty="0">
                <a:effectLst>
                  <a:outerShdw blurRad="38100" dist="38100" dir="2700000" algn="tl">
                    <a:srgbClr val="FFFFFF"/>
                  </a:outerShdw>
                </a:effectLst>
                <a:cs typeface="+mn-cs"/>
              </a:rPr>
              <a:t> de la </a:t>
            </a:r>
            <a:r>
              <a:rPr lang="en-US" altLang="en-US" sz="1600" b="1" dirty="0" err="1">
                <a:effectLst>
                  <a:outerShdw blurRad="38100" dist="38100" dir="2700000" algn="tl">
                    <a:srgbClr val="FFFFFF"/>
                  </a:outerShdw>
                </a:effectLst>
                <a:cs typeface="+mn-cs"/>
              </a:rPr>
              <a:t>lección</a:t>
            </a:r>
            <a:endParaRPr lang="en-US" altLang="en-US" sz="1600" b="1" dirty="0">
              <a:effectLst>
                <a:outerShdw blurRad="38100" dist="38100" dir="2700000" algn="tl">
                  <a:srgbClr val="FFFFFF"/>
                </a:outerShdw>
              </a:effectLst>
              <a:cs typeface="+mn-cs"/>
            </a:endParaRPr>
          </a:p>
        </p:txBody>
      </p:sp>
      <p:sp>
        <p:nvSpPr>
          <p:cNvPr id="13360" name="Rectangle 48"/>
          <p:cNvSpPr>
            <a:spLocks noChangeArrowheads="1"/>
          </p:cNvSpPr>
          <p:nvPr/>
        </p:nvSpPr>
        <p:spPr bwMode="auto">
          <a:xfrm>
            <a:off x="76199" y="1981200"/>
            <a:ext cx="557053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1313" indent="-341313">
              <a:spcBef>
                <a:spcPct val="20000"/>
              </a:spcBef>
              <a:buChar char="•"/>
              <a:defRPr sz="2800">
                <a:solidFill>
                  <a:schemeClr val="tx1"/>
                </a:solidFill>
                <a:latin typeface="Verdana" panose="020B0604030504040204" pitchFamily="34" charset="0"/>
              </a:defRPr>
            </a:lvl1pPr>
            <a:lvl2pPr marL="1223963" indent="-533400">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341563" indent="-381000">
              <a:spcBef>
                <a:spcPct val="20000"/>
              </a:spcBef>
              <a:buChar char="–"/>
              <a:defRPr>
                <a:solidFill>
                  <a:schemeClr val="tx1"/>
                </a:solidFill>
                <a:latin typeface="Verdana" panose="020B0604030504040204" pitchFamily="34" charset="0"/>
              </a:defRPr>
            </a:lvl4pPr>
            <a:lvl5pPr marL="2836863" indent="-381000">
              <a:spcBef>
                <a:spcPct val="20000"/>
              </a:spcBef>
              <a:buChar char="»"/>
              <a:defRPr>
                <a:solidFill>
                  <a:schemeClr val="tx1"/>
                </a:solidFill>
                <a:latin typeface="Verdana" panose="020B0604030504040204" pitchFamily="34" charset="0"/>
              </a:defRPr>
            </a:lvl5pPr>
            <a:lvl6pPr marL="3294063" indent="-381000" eaLnBrk="0" fontAlgn="base" hangingPunct="0">
              <a:spcBef>
                <a:spcPct val="20000"/>
              </a:spcBef>
              <a:spcAft>
                <a:spcPct val="0"/>
              </a:spcAft>
              <a:buChar char="»"/>
              <a:defRPr>
                <a:solidFill>
                  <a:schemeClr val="tx1"/>
                </a:solidFill>
                <a:latin typeface="Verdana" panose="020B0604030504040204" pitchFamily="34" charset="0"/>
              </a:defRPr>
            </a:lvl6pPr>
            <a:lvl7pPr marL="3751263" indent="-381000" eaLnBrk="0" fontAlgn="base" hangingPunct="0">
              <a:spcBef>
                <a:spcPct val="20000"/>
              </a:spcBef>
              <a:spcAft>
                <a:spcPct val="0"/>
              </a:spcAft>
              <a:buChar char="»"/>
              <a:defRPr>
                <a:solidFill>
                  <a:schemeClr val="tx1"/>
                </a:solidFill>
                <a:latin typeface="Verdana" panose="020B0604030504040204" pitchFamily="34" charset="0"/>
              </a:defRPr>
            </a:lvl7pPr>
            <a:lvl8pPr marL="4208463" indent="-381000" eaLnBrk="0" fontAlgn="base" hangingPunct="0">
              <a:spcBef>
                <a:spcPct val="20000"/>
              </a:spcBef>
              <a:spcAft>
                <a:spcPct val="0"/>
              </a:spcAft>
              <a:buChar char="»"/>
              <a:defRPr>
                <a:solidFill>
                  <a:schemeClr val="tx1"/>
                </a:solidFill>
                <a:latin typeface="Verdana" panose="020B0604030504040204" pitchFamily="34" charset="0"/>
              </a:defRPr>
            </a:lvl8pPr>
            <a:lvl9pPr marL="4665663" indent="-3810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110000"/>
              </a:lnSpc>
              <a:buFontTx/>
              <a:buAutoNum type="arabicPeriod" startAt="2"/>
            </a:pPr>
            <a:r>
              <a:rPr lang="en-US" altLang="en-US" sz="1800" dirty="0"/>
              <a:t>Dios es </a:t>
            </a:r>
            <a:r>
              <a:rPr lang="en-US" altLang="en-US" sz="1800" dirty="0" err="1"/>
              <a:t>totalmente</a:t>
            </a:r>
            <a:r>
              <a:rPr lang="en-US" altLang="en-US" sz="1800" dirty="0"/>
              <a:t> </a:t>
            </a:r>
            <a:r>
              <a:rPr lang="en-US" altLang="en-US" sz="1800" dirty="0" err="1"/>
              <a:t>espíritu</a:t>
            </a:r>
            <a:r>
              <a:rPr lang="en-US" altLang="en-US" sz="1800" dirty="0"/>
              <a:t>, </a:t>
            </a:r>
            <a:r>
              <a:rPr lang="en-US" altLang="en-US" sz="1800" dirty="0" err="1"/>
              <a:t>pero</a:t>
            </a:r>
            <a:r>
              <a:rPr lang="en-US" altLang="en-US" sz="1800" dirty="0"/>
              <a:t> </a:t>
            </a:r>
            <a:r>
              <a:rPr lang="en-US" altLang="en-US" sz="1800" dirty="0" smtClean="0"/>
              <a:t>inter-</a:t>
            </a:r>
            <a:r>
              <a:rPr lang="en-US" altLang="en-US" sz="1800" dirty="0" err="1" smtClean="0"/>
              <a:t>actúa</a:t>
            </a:r>
            <a:r>
              <a:rPr lang="en-US" altLang="en-US" sz="1800" dirty="0" smtClean="0"/>
              <a:t> </a:t>
            </a:r>
            <a:r>
              <a:rPr lang="en-US" altLang="en-US" sz="1800" dirty="0"/>
              <a:t>con el </a:t>
            </a:r>
            <a:r>
              <a:rPr lang="en-US" altLang="en-US" sz="1800" dirty="0" err="1"/>
              <a:t>mundo</a:t>
            </a:r>
            <a:r>
              <a:rPr lang="en-US" altLang="en-US" sz="1800" dirty="0"/>
              <a:t> </a:t>
            </a:r>
            <a:r>
              <a:rPr lang="en-US" altLang="en-US" sz="1800" dirty="0" err="1"/>
              <a:t>físico</a:t>
            </a:r>
            <a:r>
              <a:rPr lang="en-US" altLang="en-US" sz="1800" dirty="0"/>
              <a:t> (por </a:t>
            </a:r>
            <a:r>
              <a:rPr lang="en-US" altLang="en-US" sz="1800" dirty="0" err="1" smtClean="0"/>
              <a:t>creación</a:t>
            </a:r>
            <a:r>
              <a:rPr lang="en-US" altLang="en-US" sz="1800" dirty="0"/>
              <a:t>, </a:t>
            </a:r>
            <a:r>
              <a:rPr lang="en-US" altLang="en-US" sz="1800" dirty="0" err="1"/>
              <a:t>providencia</a:t>
            </a:r>
            <a:r>
              <a:rPr lang="en-US" altLang="en-US" sz="1800" dirty="0"/>
              <a:t>, </a:t>
            </a:r>
            <a:r>
              <a:rPr lang="en-US" altLang="en-US" sz="1800" dirty="0" err="1"/>
              <a:t>milagros</a:t>
            </a:r>
            <a:r>
              <a:rPr lang="en-US" altLang="en-US" sz="1800" dirty="0"/>
              <a:t>, </a:t>
            </a:r>
            <a:r>
              <a:rPr lang="en-US" altLang="en-US" sz="1800" dirty="0" err="1"/>
              <a:t>revelación</a:t>
            </a:r>
            <a:r>
              <a:rPr lang="en-US" altLang="en-US" sz="1800" dirty="0"/>
              <a:t>...).</a:t>
            </a:r>
          </a:p>
        </p:txBody>
      </p:sp>
      <p:sp>
        <p:nvSpPr>
          <p:cNvPr id="13361" name="Rectangle 49"/>
          <p:cNvSpPr>
            <a:spLocks noChangeArrowheads="1"/>
          </p:cNvSpPr>
          <p:nvPr/>
        </p:nvSpPr>
        <p:spPr bwMode="auto">
          <a:xfrm>
            <a:off x="76200" y="3048000"/>
            <a:ext cx="525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1313" indent="-341313">
              <a:spcBef>
                <a:spcPct val="20000"/>
              </a:spcBef>
              <a:buChar char="•"/>
              <a:defRPr sz="2800">
                <a:solidFill>
                  <a:schemeClr val="tx1"/>
                </a:solidFill>
                <a:latin typeface="Verdana" panose="020B0604030504040204" pitchFamily="34" charset="0"/>
              </a:defRPr>
            </a:lvl1pPr>
            <a:lvl2pPr marL="1223963" indent="-533400">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341563" indent="-381000">
              <a:spcBef>
                <a:spcPct val="20000"/>
              </a:spcBef>
              <a:buChar char="–"/>
              <a:defRPr>
                <a:solidFill>
                  <a:schemeClr val="tx1"/>
                </a:solidFill>
                <a:latin typeface="Verdana" panose="020B0604030504040204" pitchFamily="34" charset="0"/>
              </a:defRPr>
            </a:lvl4pPr>
            <a:lvl5pPr marL="2836863" indent="-381000">
              <a:spcBef>
                <a:spcPct val="20000"/>
              </a:spcBef>
              <a:buChar char="»"/>
              <a:defRPr>
                <a:solidFill>
                  <a:schemeClr val="tx1"/>
                </a:solidFill>
                <a:latin typeface="Verdana" panose="020B0604030504040204" pitchFamily="34" charset="0"/>
              </a:defRPr>
            </a:lvl5pPr>
            <a:lvl6pPr marL="3294063" indent="-381000" eaLnBrk="0" fontAlgn="base" hangingPunct="0">
              <a:spcBef>
                <a:spcPct val="20000"/>
              </a:spcBef>
              <a:spcAft>
                <a:spcPct val="0"/>
              </a:spcAft>
              <a:buChar char="»"/>
              <a:defRPr>
                <a:solidFill>
                  <a:schemeClr val="tx1"/>
                </a:solidFill>
                <a:latin typeface="Verdana" panose="020B0604030504040204" pitchFamily="34" charset="0"/>
              </a:defRPr>
            </a:lvl6pPr>
            <a:lvl7pPr marL="3751263" indent="-381000" eaLnBrk="0" fontAlgn="base" hangingPunct="0">
              <a:spcBef>
                <a:spcPct val="20000"/>
              </a:spcBef>
              <a:spcAft>
                <a:spcPct val="0"/>
              </a:spcAft>
              <a:buChar char="»"/>
              <a:defRPr>
                <a:solidFill>
                  <a:schemeClr val="tx1"/>
                </a:solidFill>
                <a:latin typeface="Verdana" panose="020B0604030504040204" pitchFamily="34" charset="0"/>
              </a:defRPr>
            </a:lvl7pPr>
            <a:lvl8pPr marL="4208463" indent="-381000" eaLnBrk="0" fontAlgn="base" hangingPunct="0">
              <a:spcBef>
                <a:spcPct val="20000"/>
              </a:spcBef>
              <a:spcAft>
                <a:spcPct val="0"/>
              </a:spcAft>
              <a:buChar char="»"/>
              <a:defRPr>
                <a:solidFill>
                  <a:schemeClr val="tx1"/>
                </a:solidFill>
                <a:latin typeface="Verdana" panose="020B0604030504040204" pitchFamily="34" charset="0"/>
              </a:defRPr>
            </a:lvl8pPr>
            <a:lvl9pPr marL="4665663" indent="-3810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110000"/>
              </a:lnSpc>
              <a:buFontTx/>
              <a:buAutoNum type="arabicPeriod" startAt="3"/>
            </a:pPr>
            <a:r>
              <a:rPr lang="en-US" altLang="en-US" sz="1800" dirty="0"/>
              <a:t>Dios </a:t>
            </a:r>
            <a:r>
              <a:rPr lang="en-US" altLang="en-US" sz="1800" dirty="0" err="1"/>
              <a:t>nos</a:t>
            </a:r>
            <a:r>
              <a:rPr lang="en-US" altLang="en-US" sz="1800" dirty="0"/>
              <a:t> </a:t>
            </a:r>
            <a:r>
              <a:rPr lang="en-US" altLang="en-US" sz="1800" dirty="0" err="1"/>
              <a:t>reveló</a:t>
            </a:r>
            <a:r>
              <a:rPr lang="en-US" altLang="en-US" sz="1800" dirty="0"/>
              <a:t> </a:t>
            </a:r>
            <a:r>
              <a:rPr lang="en-US" altLang="en-US" sz="1800" dirty="0" err="1" smtClean="0"/>
              <a:t>su</a:t>
            </a:r>
            <a:r>
              <a:rPr lang="en-US" altLang="en-US" sz="1800" dirty="0" smtClean="0"/>
              <a:t> </a:t>
            </a:r>
            <a:r>
              <a:rPr lang="en-US" altLang="en-US" sz="1800" dirty="0" err="1"/>
              <a:t>w</a:t>
            </a:r>
            <a:r>
              <a:rPr lang="en-US" altLang="en-US" sz="1800" dirty="0" err="1" smtClean="0"/>
              <a:t>oluntad</a:t>
            </a:r>
            <a:r>
              <a:rPr lang="en-US" altLang="en-US" sz="1800" dirty="0" smtClean="0"/>
              <a:t> </a:t>
            </a:r>
            <a:r>
              <a:rPr lang="en-US" altLang="en-US" sz="1800" dirty="0" err="1"/>
              <a:t>única</a:t>
            </a:r>
            <a:r>
              <a:rPr lang="en-US" altLang="en-US" sz="1800" dirty="0"/>
              <a:t> y </a:t>
            </a:r>
            <a:r>
              <a:rPr lang="en-US" altLang="en-US" sz="1800" dirty="0" err="1"/>
              <a:t>exclusiva</a:t>
            </a:r>
            <a:r>
              <a:rPr lang="en-US" altLang="en-US" sz="1800" dirty="0"/>
              <a:t>, </a:t>
            </a:r>
            <a:r>
              <a:rPr lang="en-US" altLang="en-US" sz="1800" dirty="0" err="1"/>
              <a:t>especialmente</a:t>
            </a:r>
            <a:r>
              <a:rPr lang="en-US" altLang="en-US" sz="1800" dirty="0"/>
              <a:t> a </a:t>
            </a:r>
            <a:r>
              <a:rPr lang="en-US" altLang="en-US" sz="1800" dirty="0" err="1"/>
              <a:t>través</a:t>
            </a:r>
            <a:r>
              <a:rPr lang="en-US" altLang="en-US" sz="1800" dirty="0"/>
              <a:t> de la </a:t>
            </a:r>
            <a:r>
              <a:rPr lang="en-US" altLang="en-US" sz="1800" dirty="0" err="1"/>
              <a:t>Encarnación</a:t>
            </a:r>
            <a:r>
              <a:rPr lang="en-US" altLang="en-US" sz="1800" dirty="0"/>
              <a:t> de Cristo.</a:t>
            </a:r>
          </a:p>
        </p:txBody>
      </p:sp>
      <p:sp>
        <p:nvSpPr>
          <p:cNvPr id="13362" name="Rectangle 50"/>
          <p:cNvSpPr>
            <a:spLocks noChangeArrowheads="1"/>
          </p:cNvSpPr>
          <p:nvPr/>
        </p:nvSpPr>
        <p:spPr bwMode="auto">
          <a:xfrm>
            <a:off x="76200" y="4114800"/>
            <a:ext cx="5257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1313" indent="-341313">
              <a:spcBef>
                <a:spcPct val="20000"/>
              </a:spcBef>
              <a:buChar char="•"/>
              <a:defRPr sz="2800">
                <a:solidFill>
                  <a:schemeClr val="tx1"/>
                </a:solidFill>
                <a:latin typeface="Verdana" panose="020B0604030504040204" pitchFamily="34" charset="0"/>
              </a:defRPr>
            </a:lvl1pPr>
            <a:lvl2pPr marL="1223963" indent="-533400">
              <a:spcBef>
                <a:spcPct val="20000"/>
              </a:spcBef>
              <a:buChar char="–"/>
              <a:defRPr sz="2400">
                <a:solidFill>
                  <a:schemeClr val="tx1"/>
                </a:solidFill>
                <a:latin typeface="Verdana" panose="020B0604030504040204" pitchFamily="34" charset="0"/>
              </a:defRPr>
            </a:lvl2pPr>
            <a:lvl3pPr marL="1846263" indent="-457200">
              <a:spcBef>
                <a:spcPct val="20000"/>
              </a:spcBef>
              <a:buChar char="•"/>
              <a:defRPr sz="2000">
                <a:solidFill>
                  <a:schemeClr val="tx1"/>
                </a:solidFill>
                <a:latin typeface="Verdana" panose="020B0604030504040204" pitchFamily="34" charset="0"/>
              </a:defRPr>
            </a:lvl3pPr>
            <a:lvl4pPr marL="2341563" indent="-381000">
              <a:spcBef>
                <a:spcPct val="20000"/>
              </a:spcBef>
              <a:buChar char="–"/>
              <a:defRPr>
                <a:solidFill>
                  <a:schemeClr val="tx1"/>
                </a:solidFill>
                <a:latin typeface="Verdana" panose="020B0604030504040204" pitchFamily="34" charset="0"/>
              </a:defRPr>
            </a:lvl4pPr>
            <a:lvl5pPr marL="2836863" indent="-381000">
              <a:spcBef>
                <a:spcPct val="20000"/>
              </a:spcBef>
              <a:buChar char="»"/>
              <a:defRPr>
                <a:solidFill>
                  <a:schemeClr val="tx1"/>
                </a:solidFill>
                <a:latin typeface="Verdana" panose="020B0604030504040204" pitchFamily="34" charset="0"/>
              </a:defRPr>
            </a:lvl5pPr>
            <a:lvl6pPr marL="3294063" indent="-381000" eaLnBrk="0" fontAlgn="base" hangingPunct="0">
              <a:spcBef>
                <a:spcPct val="20000"/>
              </a:spcBef>
              <a:spcAft>
                <a:spcPct val="0"/>
              </a:spcAft>
              <a:buChar char="»"/>
              <a:defRPr>
                <a:solidFill>
                  <a:schemeClr val="tx1"/>
                </a:solidFill>
                <a:latin typeface="Verdana" panose="020B0604030504040204" pitchFamily="34" charset="0"/>
              </a:defRPr>
            </a:lvl6pPr>
            <a:lvl7pPr marL="3751263" indent="-381000" eaLnBrk="0" fontAlgn="base" hangingPunct="0">
              <a:spcBef>
                <a:spcPct val="20000"/>
              </a:spcBef>
              <a:spcAft>
                <a:spcPct val="0"/>
              </a:spcAft>
              <a:buChar char="»"/>
              <a:defRPr>
                <a:solidFill>
                  <a:schemeClr val="tx1"/>
                </a:solidFill>
                <a:latin typeface="Verdana" panose="020B0604030504040204" pitchFamily="34" charset="0"/>
              </a:defRPr>
            </a:lvl7pPr>
            <a:lvl8pPr marL="4208463" indent="-381000" eaLnBrk="0" fontAlgn="base" hangingPunct="0">
              <a:spcBef>
                <a:spcPct val="20000"/>
              </a:spcBef>
              <a:spcAft>
                <a:spcPct val="0"/>
              </a:spcAft>
              <a:buChar char="»"/>
              <a:defRPr>
                <a:solidFill>
                  <a:schemeClr val="tx1"/>
                </a:solidFill>
                <a:latin typeface="Verdana" panose="020B0604030504040204" pitchFamily="34" charset="0"/>
              </a:defRPr>
            </a:lvl8pPr>
            <a:lvl9pPr marL="4665663" indent="-3810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lnSpc>
                <a:spcPct val="110000"/>
              </a:lnSpc>
              <a:buFontTx/>
              <a:buAutoNum type="arabicPeriod" startAt="4"/>
            </a:pPr>
            <a:r>
              <a:rPr lang="en-US" altLang="en-US" sz="1800" dirty="0" err="1"/>
              <a:t>En</a:t>
            </a:r>
            <a:r>
              <a:rPr lang="en-US" altLang="en-US" sz="1800" dirty="0"/>
              <a:t> ese </a:t>
            </a:r>
            <a:r>
              <a:rPr lang="en-US" altLang="en-US" sz="1800" dirty="0" err="1"/>
              <a:t>testamento</a:t>
            </a:r>
            <a:r>
              <a:rPr lang="en-US" altLang="en-US" sz="1800" dirty="0"/>
              <a:t>, Dios </a:t>
            </a:r>
            <a:r>
              <a:rPr lang="en-US" altLang="en-US" sz="1800" dirty="0" err="1"/>
              <a:t>revela</a:t>
            </a:r>
            <a:r>
              <a:rPr lang="en-US" altLang="en-US" sz="1800" dirty="0"/>
              <a:t> </a:t>
            </a:r>
            <a:r>
              <a:rPr lang="en-US" altLang="en-US" sz="1800" dirty="0" err="1"/>
              <a:t>cuál</a:t>
            </a:r>
            <a:r>
              <a:rPr lang="en-US" altLang="en-US" sz="1800" dirty="0"/>
              <a:t> es el </a:t>
            </a:r>
            <a:r>
              <a:rPr lang="en-US" altLang="en-US" sz="1800" dirty="0" err="1"/>
              <a:t>comportamiento</a:t>
            </a:r>
            <a:r>
              <a:rPr lang="en-US" altLang="en-US" sz="1800" dirty="0"/>
              <a:t> </a:t>
            </a:r>
            <a:r>
              <a:rPr lang="en-US" altLang="en-US" sz="1800" dirty="0" err="1"/>
              <a:t>aceptable</a:t>
            </a:r>
            <a:r>
              <a:rPr lang="en-US" altLang="en-US" sz="1800" dirty="0"/>
              <a:t>, </a:t>
            </a:r>
            <a:r>
              <a:rPr lang="en-US" altLang="en-US" sz="1800" dirty="0" err="1"/>
              <a:t>incluidas</a:t>
            </a:r>
            <a:r>
              <a:rPr lang="en-US" altLang="en-US" sz="1800" dirty="0"/>
              <a:t> las </a:t>
            </a:r>
            <a:r>
              <a:rPr lang="en-US" altLang="en-US" sz="1800" dirty="0" err="1"/>
              <a:t>instrucciones</a:t>
            </a:r>
            <a:r>
              <a:rPr lang="en-US" altLang="en-US" sz="1800" dirty="0"/>
              <a:t> para </a:t>
            </a:r>
            <a:r>
              <a:rPr lang="en-US" altLang="en-US" sz="1800" dirty="0" err="1"/>
              <a:t>adorarle</a:t>
            </a:r>
            <a:r>
              <a:rPr lang="en-US" altLang="en-US" sz="1800" dirty="0"/>
              <a:t>.</a:t>
            </a:r>
          </a:p>
          <a:p>
            <a:pPr algn="l" rtl="0">
              <a:lnSpc>
                <a:spcPct val="110000"/>
              </a:lnSpc>
              <a:buFontTx/>
              <a:buAutoNum type="arabicPeriod" startAt="4"/>
            </a:pPr>
            <a:r>
              <a:rPr lang="en-US" altLang="en-US" sz="1800" dirty="0"/>
              <a:t>El </a:t>
            </a:r>
            <a:r>
              <a:rPr lang="en-US" altLang="en-US" sz="1800" dirty="0" err="1"/>
              <a:t>cristianismo</a:t>
            </a:r>
            <a:r>
              <a:rPr lang="en-US" altLang="en-US" sz="1800" dirty="0"/>
              <a:t> es </a:t>
            </a:r>
            <a:r>
              <a:rPr lang="en-US" altLang="en-US" sz="1800" dirty="0" err="1"/>
              <a:t>exclusivo</a:t>
            </a:r>
            <a:r>
              <a:rPr lang="en-US" altLang="en-US" sz="1800" dirty="0"/>
              <a:t>. (</a:t>
            </a:r>
            <a:r>
              <a:rPr lang="en-US" altLang="en-US" sz="1800" dirty="0" err="1"/>
              <a:t>Otras</a:t>
            </a:r>
            <a:r>
              <a:rPr lang="en-US" altLang="en-US" sz="1800" dirty="0"/>
              <a:t> </a:t>
            </a:r>
            <a:r>
              <a:rPr lang="en-US" altLang="en-US" sz="1800" dirty="0" err="1"/>
              <a:t>religiones</a:t>
            </a:r>
            <a:r>
              <a:rPr lang="en-US" altLang="en-US" sz="1800" dirty="0"/>
              <a:t> y </a:t>
            </a:r>
            <a:r>
              <a:rPr lang="en-US" altLang="en-US" sz="1800" dirty="0" err="1"/>
              <a:t>actividades</a:t>
            </a:r>
            <a:r>
              <a:rPr lang="en-US" altLang="en-US" sz="1800" dirty="0"/>
              <a:t> </a:t>
            </a:r>
            <a:r>
              <a:rPr lang="en-US" altLang="en-US" sz="1800" dirty="0" err="1"/>
              <a:t>religiosas</a:t>
            </a:r>
            <a:r>
              <a:rPr lang="en-US" altLang="en-US" sz="1800" dirty="0"/>
              <a:t> no son </a:t>
            </a:r>
            <a:r>
              <a:rPr lang="en-US" altLang="en-US" sz="1800" dirty="0" err="1"/>
              <a:t>aceptables</a:t>
            </a:r>
            <a:r>
              <a:rPr lang="en-US" altLang="en-US" sz="1800" dirty="0"/>
              <a:t> para Dios).</a:t>
            </a:r>
          </a:p>
        </p:txBody>
      </p:sp>
      <p:sp>
        <p:nvSpPr>
          <p:cNvPr id="10651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95CBA61-95A5-455B-BC89-3FBA44AFA099}" type="slidenum">
              <a:rPr lang="en-US" altLang="en-US" sz="1400"/>
              <a:pPr algn="l" rtl="0">
                <a:spcBef>
                  <a:spcPct val="0"/>
                </a:spcBef>
                <a:buFontTx/>
                <a:buNone/>
              </a:pPr>
              <a:t>81</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16" fill="hold" nodeType="afterEffect">
                                  <p:stCondLst>
                                    <p:cond delay="4000"/>
                                  </p:stCondLst>
                                  <p:childTnLst>
                                    <p:set>
                                      <p:cBhvr>
                                        <p:cTn id="9" dur="1" fill="hold">
                                          <p:stCondLst>
                                            <p:cond delay="0"/>
                                          </p:stCondLst>
                                        </p:cTn>
                                        <p:tgtEl>
                                          <p:spTgt spid="13356"/>
                                        </p:tgtEl>
                                        <p:attrNameLst>
                                          <p:attrName>style.visibility</p:attrName>
                                        </p:attrNameLst>
                                      </p:cBhvr>
                                      <p:to>
                                        <p:strVal val="visible"/>
                                      </p:to>
                                    </p:set>
                                    <p:anim calcmode="lin" valueType="num">
                                      <p:cBhvr>
                                        <p:cTn id="10" dur="500" fill="hold"/>
                                        <p:tgtEl>
                                          <p:spTgt spid="13356"/>
                                        </p:tgtEl>
                                        <p:attrNameLst>
                                          <p:attrName>ppt_w</p:attrName>
                                        </p:attrNameLst>
                                      </p:cBhvr>
                                      <p:tavLst>
                                        <p:tav tm="0">
                                          <p:val>
                                            <p:fltVal val="0"/>
                                          </p:val>
                                        </p:tav>
                                        <p:tav tm="100000">
                                          <p:val>
                                            <p:strVal val="#ppt_w"/>
                                          </p:val>
                                        </p:tav>
                                      </p:tavLst>
                                    </p:anim>
                                    <p:anim calcmode="lin" valueType="num">
                                      <p:cBhvr>
                                        <p:cTn id="11" dur="500" fill="hold"/>
                                        <p:tgtEl>
                                          <p:spTgt spid="13356"/>
                                        </p:tgtEl>
                                        <p:attrNameLst>
                                          <p:attrName>ppt_h</p:attrName>
                                        </p:attrNameLst>
                                      </p:cBhvr>
                                      <p:tavLst>
                                        <p:tav tm="0">
                                          <p:val>
                                            <p:fltVal val="0"/>
                                          </p:val>
                                        </p:tav>
                                        <p:tav tm="100000">
                                          <p:val>
                                            <p:strVal val="#ppt_h"/>
                                          </p:val>
                                        </p:tav>
                                      </p:tavLst>
                                    </p:anim>
                                  </p:childTnLst>
                                </p:cTn>
                              </p:par>
                            </p:childTnLst>
                          </p:cTn>
                        </p:par>
                        <p:par>
                          <p:cTn id="12" fill="hold" nodeType="afterGroup">
                            <p:stCondLst>
                              <p:cond delay="4500"/>
                            </p:stCondLst>
                            <p:childTnLst>
                              <p:par>
                                <p:cTn id="13" presetID="17" presetClass="entr" presetSubtype="4" fill="hold" nodeType="afterEffect">
                                  <p:stCondLst>
                                    <p:cond delay="3000"/>
                                  </p:stCondLst>
                                  <p:childTnLst>
                                    <p:set>
                                      <p:cBhvr>
                                        <p:cTn id="14" dur="1" fill="hold">
                                          <p:stCondLst>
                                            <p:cond delay="0"/>
                                          </p:stCondLst>
                                        </p:cTn>
                                        <p:tgtEl>
                                          <p:spTgt spid="13352"/>
                                        </p:tgtEl>
                                        <p:attrNameLst>
                                          <p:attrName>style.visibility</p:attrName>
                                        </p:attrNameLst>
                                      </p:cBhvr>
                                      <p:to>
                                        <p:strVal val="visible"/>
                                      </p:to>
                                    </p:set>
                                    <p:anim calcmode="lin" valueType="num">
                                      <p:cBhvr>
                                        <p:cTn id="15" dur="500" fill="hold"/>
                                        <p:tgtEl>
                                          <p:spTgt spid="13352"/>
                                        </p:tgtEl>
                                        <p:attrNameLst>
                                          <p:attrName>ppt_x</p:attrName>
                                        </p:attrNameLst>
                                      </p:cBhvr>
                                      <p:tavLst>
                                        <p:tav tm="0">
                                          <p:val>
                                            <p:strVal val="#ppt_x"/>
                                          </p:val>
                                        </p:tav>
                                        <p:tav tm="100000">
                                          <p:val>
                                            <p:strVal val="#ppt_x"/>
                                          </p:val>
                                        </p:tav>
                                      </p:tavLst>
                                    </p:anim>
                                    <p:anim calcmode="lin" valueType="num">
                                      <p:cBhvr>
                                        <p:cTn id="16" dur="500" fill="hold"/>
                                        <p:tgtEl>
                                          <p:spTgt spid="13352"/>
                                        </p:tgtEl>
                                        <p:attrNameLst>
                                          <p:attrName>ppt_y</p:attrName>
                                        </p:attrNameLst>
                                      </p:cBhvr>
                                      <p:tavLst>
                                        <p:tav tm="0">
                                          <p:val>
                                            <p:strVal val="#ppt_y+#ppt_h/2"/>
                                          </p:val>
                                        </p:tav>
                                        <p:tav tm="100000">
                                          <p:val>
                                            <p:strVal val="#ppt_y"/>
                                          </p:val>
                                        </p:tav>
                                      </p:tavLst>
                                    </p:anim>
                                    <p:anim calcmode="lin" valueType="num">
                                      <p:cBhvr>
                                        <p:cTn id="17" dur="500" fill="hold"/>
                                        <p:tgtEl>
                                          <p:spTgt spid="13352"/>
                                        </p:tgtEl>
                                        <p:attrNameLst>
                                          <p:attrName>ppt_w</p:attrName>
                                        </p:attrNameLst>
                                      </p:cBhvr>
                                      <p:tavLst>
                                        <p:tav tm="0">
                                          <p:val>
                                            <p:strVal val="#ppt_w"/>
                                          </p:val>
                                        </p:tav>
                                        <p:tav tm="100000">
                                          <p:val>
                                            <p:strVal val="#ppt_w"/>
                                          </p:val>
                                        </p:tav>
                                      </p:tavLst>
                                    </p:anim>
                                    <p:anim calcmode="lin" valueType="num">
                                      <p:cBhvr>
                                        <p:cTn id="18" dur="500" fill="hold"/>
                                        <p:tgtEl>
                                          <p:spTgt spid="1335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0"/>
                                        </p:tgtEl>
                                        <p:attrNameLst>
                                          <p:attrName>style.visibility</p:attrName>
                                        </p:attrNameLst>
                                      </p:cBhvr>
                                      <p:to>
                                        <p:strVal val="visible"/>
                                      </p:to>
                                    </p:set>
                                  </p:childTnLst>
                                </p:cTn>
                              </p:par>
                            </p:childTnLst>
                          </p:cTn>
                        </p:par>
                        <p:par>
                          <p:cTn id="23" fill="hold" nodeType="afterGroup">
                            <p:stCondLst>
                              <p:cond delay="0"/>
                            </p:stCondLst>
                            <p:childTnLst>
                              <p:par>
                                <p:cTn id="24" presetID="23" presetClass="entr" presetSubtype="16" fill="hold" nodeType="afterEffect">
                                  <p:stCondLst>
                                    <p:cond delay="3000"/>
                                  </p:stCondLst>
                                  <p:childTnLst>
                                    <p:set>
                                      <p:cBhvr>
                                        <p:cTn id="25" dur="1" fill="hold">
                                          <p:stCondLst>
                                            <p:cond delay="0"/>
                                          </p:stCondLst>
                                        </p:cTn>
                                        <p:tgtEl>
                                          <p:spTgt spid="13357"/>
                                        </p:tgtEl>
                                        <p:attrNameLst>
                                          <p:attrName>style.visibility</p:attrName>
                                        </p:attrNameLst>
                                      </p:cBhvr>
                                      <p:to>
                                        <p:strVal val="visible"/>
                                      </p:to>
                                    </p:set>
                                    <p:anim calcmode="lin" valueType="num">
                                      <p:cBhvr>
                                        <p:cTn id="26" dur="500" fill="hold"/>
                                        <p:tgtEl>
                                          <p:spTgt spid="13357"/>
                                        </p:tgtEl>
                                        <p:attrNameLst>
                                          <p:attrName>ppt_w</p:attrName>
                                        </p:attrNameLst>
                                      </p:cBhvr>
                                      <p:tavLst>
                                        <p:tav tm="0">
                                          <p:val>
                                            <p:fltVal val="0"/>
                                          </p:val>
                                        </p:tav>
                                        <p:tav tm="100000">
                                          <p:val>
                                            <p:strVal val="#ppt_w"/>
                                          </p:val>
                                        </p:tav>
                                      </p:tavLst>
                                    </p:anim>
                                    <p:anim calcmode="lin" valueType="num">
                                      <p:cBhvr>
                                        <p:cTn id="27" dur="500" fill="hold"/>
                                        <p:tgtEl>
                                          <p:spTgt spid="1335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3500"/>
                            </p:stCondLst>
                            <p:childTnLst>
                              <p:par>
                                <p:cTn id="29" presetID="22" presetClass="entr" presetSubtype="1" fill="hold" nodeType="afterEffect">
                                  <p:stCondLst>
                                    <p:cond delay="3000"/>
                                  </p:stCondLst>
                                  <p:childTnLst>
                                    <p:set>
                                      <p:cBhvr>
                                        <p:cTn id="30" dur="1" fill="hold">
                                          <p:stCondLst>
                                            <p:cond delay="0"/>
                                          </p:stCondLst>
                                        </p:cTn>
                                        <p:tgtEl>
                                          <p:spTgt spid="13334"/>
                                        </p:tgtEl>
                                        <p:attrNameLst>
                                          <p:attrName>style.visibility</p:attrName>
                                        </p:attrNameLst>
                                      </p:cBhvr>
                                      <p:to>
                                        <p:strVal val="visible"/>
                                      </p:to>
                                    </p:set>
                                    <p:animEffect transition="in" filter="wipe(up)">
                                      <p:cBhvr>
                                        <p:cTn id="31" dur="500"/>
                                        <p:tgtEl>
                                          <p:spTgt spid="13334"/>
                                        </p:tgtEl>
                                      </p:cBhvr>
                                    </p:animEffect>
                                  </p:childTnLst>
                                </p:cTn>
                              </p:par>
                            </p:childTnLst>
                          </p:cTn>
                        </p:par>
                        <p:par>
                          <p:cTn id="32" fill="hold" nodeType="afterGroup">
                            <p:stCondLst>
                              <p:cond delay="7000"/>
                            </p:stCondLst>
                            <p:childTnLst>
                              <p:par>
                                <p:cTn id="33" presetID="22" presetClass="entr" presetSubtype="1" fill="hold" nodeType="afterEffect">
                                  <p:stCondLst>
                                    <p:cond delay="1000"/>
                                  </p:stCondLst>
                                  <p:childTnLst>
                                    <p:set>
                                      <p:cBhvr>
                                        <p:cTn id="34" dur="1" fill="hold">
                                          <p:stCondLst>
                                            <p:cond delay="0"/>
                                          </p:stCondLst>
                                        </p:cTn>
                                        <p:tgtEl>
                                          <p:spTgt spid="13337"/>
                                        </p:tgtEl>
                                        <p:attrNameLst>
                                          <p:attrName>style.visibility</p:attrName>
                                        </p:attrNameLst>
                                      </p:cBhvr>
                                      <p:to>
                                        <p:strVal val="visible"/>
                                      </p:to>
                                    </p:set>
                                    <p:animEffect transition="in" filter="wipe(up)">
                                      <p:cBhvr>
                                        <p:cTn id="35" dur="500"/>
                                        <p:tgtEl>
                                          <p:spTgt spid="13337"/>
                                        </p:tgtEl>
                                      </p:cBhvr>
                                    </p:animEffect>
                                  </p:childTnLst>
                                </p:cTn>
                              </p:par>
                            </p:childTnLst>
                          </p:cTn>
                        </p:par>
                        <p:par>
                          <p:cTn id="36" fill="hold" nodeType="afterGroup">
                            <p:stCondLst>
                              <p:cond delay="8500"/>
                            </p:stCondLst>
                            <p:childTnLst>
                              <p:par>
                                <p:cTn id="37" presetID="22" presetClass="entr" presetSubtype="1" fill="hold" nodeType="afterEffect">
                                  <p:stCondLst>
                                    <p:cond delay="1000"/>
                                  </p:stCondLst>
                                  <p:childTnLst>
                                    <p:set>
                                      <p:cBhvr>
                                        <p:cTn id="38" dur="1" fill="hold">
                                          <p:stCondLst>
                                            <p:cond delay="0"/>
                                          </p:stCondLst>
                                        </p:cTn>
                                        <p:tgtEl>
                                          <p:spTgt spid="13335"/>
                                        </p:tgtEl>
                                        <p:attrNameLst>
                                          <p:attrName>style.visibility</p:attrName>
                                        </p:attrNameLst>
                                      </p:cBhvr>
                                      <p:to>
                                        <p:strVal val="visible"/>
                                      </p:to>
                                    </p:set>
                                    <p:animEffect transition="in" filter="wipe(up)">
                                      <p:cBhvr>
                                        <p:cTn id="39" dur="500"/>
                                        <p:tgtEl>
                                          <p:spTgt spid="13335"/>
                                        </p:tgtEl>
                                      </p:cBhvr>
                                    </p:animEffect>
                                  </p:childTnLst>
                                </p:cTn>
                              </p:par>
                            </p:childTnLst>
                          </p:cTn>
                        </p:par>
                        <p:par>
                          <p:cTn id="40" fill="hold" nodeType="afterGroup">
                            <p:stCondLst>
                              <p:cond delay="10000"/>
                            </p:stCondLst>
                            <p:childTnLst>
                              <p:par>
                                <p:cTn id="41" presetID="22" presetClass="entr" presetSubtype="1" fill="hold" nodeType="afterEffect">
                                  <p:stCondLst>
                                    <p:cond delay="1000"/>
                                  </p:stCondLst>
                                  <p:childTnLst>
                                    <p:set>
                                      <p:cBhvr>
                                        <p:cTn id="42" dur="1" fill="hold">
                                          <p:stCondLst>
                                            <p:cond delay="0"/>
                                          </p:stCondLst>
                                        </p:cTn>
                                        <p:tgtEl>
                                          <p:spTgt spid="13338"/>
                                        </p:tgtEl>
                                        <p:attrNameLst>
                                          <p:attrName>style.visibility</p:attrName>
                                        </p:attrNameLst>
                                      </p:cBhvr>
                                      <p:to>
                                        <p:strVal val="visible"/>
                                      </p:to>
                                    </p:set>
                                    <p:animEffect transition="in" filter="wipe(up)">
                                      <p:cBhvr>
                                        <p:cTn id="43" dur="500"/>
                                        <p:tgtEl>
                                          <p:spTgt spid="13338"/>
                                        </p:tgtEl>
                                      </p:cBhvr>
                                    </p:animEffect>
                                  </p:childTnLst>
                                </p:cTn>
                              </p:par>
                            </p:childTnLst>
                          </p:cTn>
                        </p:par>
                        <p:par>
                          <p:cTn id="44" fill="hold" nodeType="afterGroup">
                            <p:stCondLst>
                              <p:cond delay="11500"/>
                            </p:stCondLst>
                            <p:childTnLst>
                              <p:par>
                                <p:cTn id="45" presetID="22" presetClass="entr" presetSubtype="1" fill="hold" nodeType="afterEffect">
                                  <p:stCondLst>
                                    <p:cond delay="1000"/>
                                  </p:stCondLst>
                                  <p:childTnLst>
                                    <p:set>
                                      <p:cBhvr>
                                        <p:cTn id="46" dur="1" fill="hold">
                                          <p:stCondLst>
                                            <p:cond delay="0"/>
                                          </p:stCondLst>
                                        </p:cTn>
                                        <p:tgtEl>
                                          <p:spTgt spid="13336"/>
                                        </p:tgtEl>
                                        <p:attrNameLst>
                                          <p:attrName>style.visibility</p:attrName>
                                        </p:attrNameLst>
                                      </p:cBhvr>
                                      <p:to>
                                        <p:strVal val="visible"/>
                                      </p:to>
                                    </p:set>
                                    <p:animEffect transition="in" filter="wipe(up)">
                                      <p:cBhvr>
                                        <p:cTn id="47" dur="500"/>
                                        <p:tgtEl>
                                          <p:spTgt spid="133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361"/>
                                        </p:tgtEl>
                                        <p:attrNameLst>
                                          <p:attrName>style.visibility</p:attrName>
                                        </p:attrNameLst>
                                      </p:cBhvr>
                                      <p:to>
                                        <p:strVal val="visible"/>
                                      </p:to>
                                    </p:set>
                                  </p:childTnLst>
                                </p:cTn>
                              </p:par>
                            </p:childTnLst>
                          </p:cTn>
                        </p:par>
                        <p:par>
                          <p:cTn id="52" fill="hold" nodeType="afterGroup">
                            <p:stCondLst>
                              <p:cond delay="0"/>
                            </p:stCondLst>
                            <p:childTnLst>
                              <p:par>
                                <p:cTn id="53" presetID="22" presetClass="entr" presetSubtype="1" fill="hold" grpId="0" nodeType="afterEffect">
                                  <p:stCondLst>
                                    <p:cond delay="3000"/>
                                  </p:stCondLst>
                                  <p:childTnLst>
                                    <p:set>
                                      <p:cBhvr>
                                        <p:cTn id="54" dur="1" fill="hold">
                                          <p:stCondLst>
                                            <p:cond delay="0"/>
                                          </p:stCondLst>
                                        </p:cTn>
                                        <p:tgtEl>
                                          <p:spTgt spid="13345"/>
                                        </p:tgtEl>
                                        <p:attrNameLst>
                                          <p:attrName>style.visibility</p:attrName>
                                        </p:attrNameLst>
                                      </p:cBhvr>
                                      <p:to>
                                        <p:strVal val="visible"/>
                                      </p:to>
                                    </p:set>
                                    <p:animEffect transition="in" filter="wipe(up)">
                                      <p:cBhvr>
                                        <p:cTn id="55" dur="500"/>
                                        <p:tgtEl>
                                          <p:spTgt spid="133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362">
                                            <p:txEl>
                                              <p:pRg st="0" end="0"/>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45" grpId="0" animBg="1" autoUpdateAnimBg="0"/>
      <p:bldP spid="13360" grpId="0"/>
      <p:bldP spid="13361" grpId="0"/>
      <p:bldP spid="13362"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pPr rtl="0">
              <a:defRPr/>
            </a:pPr>
            <a:r>
              <a:rPr lang="en-US" sz="3600" dirty="0"/>
              <a:t>Aplicaciones</a:t>
            </a:r>
          </a:p>
        </p:txBody>
      </p:sp>
      <p:sp>
        <p:nvSpPr>
          <p:cNvPr id="3" name="Content Placeholder 2"/>
          <p:cNvSpPr>
            <a:spLocks noGrp="1"/>
          </p:cNvSpPr>
          <p:nvPr>
            <p:ph idx="1"/>
          </p:nvPr>
        </p:nvSpPr>
        <p:spPr>
          <a:xfrm>
            <a:off x="152400" y="565150"/>
            <a:ext cx="8915400" cy="6242050"/>
          </a:xfrm>
        </p:spPr>
        <p:txBody>
          <a:bodyPr>
            <a:normAutofit fontScale="85000" lnSpcReduction="20000"/>
          </a:bodyPr>
          <a:lstStyle/>
          <a:p>
            <a:pPr marL="341313" lvl="1" indent="-334963">
              <a:spcBef>
                <a:spcPts val="0"/>
              </a:spcBef>
              <a:spcAft>
                <a:spcPts val="300"/>
              </a:spcAft>
              <a:buFont typeface="+mj-lt"/>
              <a:buAutoNum type="arabicPeriod"/>
              <a:defRPr/>
            </a:pPr>
            <a:r>
              <a:rPr lang="es-ES" dirty="0" smtClean="0"/>
              <a:t>¿Son la creencia y práctica religiosas </a:t>
            </a:r>
            <a:r>
              <a:rPr lang="es-ES" dirty="0"/>
              <a:t>realmente una actividad opcional? </a:t>
            </a:r>
            <a:r>
              <a:rPr lang="es-ES" dirty="0" smtClean="0"/>
              <a:t>¿</a:t>
            </a:r>
            <a:r>
              <a:rPr lang="es-ES" dirty="0"/>
              <a:t>Cómo debería un cristiano ver el mundo religioso no cristiano (</a:t>
            </a:r>
            <a:r>
              <a:rPr lang="es-ES" dirty="0" smtClean="0"/>
              <a:t>ver Mateo </a:t>
            </a:r>
            <a:r>
              <a:rPr lang="es-ES" dirty="0"/>
              <a:t>4:15,16 e Isaías 9:1,2, 6-9)?</a:t>
            </a:r>
          </a:p>
          <a:p>
            <a:pPr marL="341313" lvl="1" indent="-334963">
              <a:spcBef>
                <a:spcPts val="0"/>
              </a:spcBef>
              <a:spcAft>
                <a:spcPts val="300"/>
              </a:spcAft>
              <a:buFont typeface="+mj-lt"/>
              <a:buAutoNum type="arabicPeriod"/>
              <a:defRPr/>
            </a:pPr>
            <a:r>
              <a:rPr lang="es-ES" dirty="0" smtClean="0"/>
              <a:t>¿Va </a:t>
            </a:r>
            <a:r>
              <a:rPr lang="es-ES" dirty="0"/>
              <a:t>de acuerdo con la enseñanza bíblica que un grupo religioso (incluso uno asociado con el "cristianismo") debe definirse a sí mismo y gobernarse a sí mismo con un conjunto de creencias </a:t>
            </a:r>
            <a:r>
              <a:rPr lang="es-ES" dirty="0" smtClean="0"/>
              <a:t>en </a:t>
            </a:r>
            <a:r>
              <a:rPr lang="es-ES" dirty="0"/>
              <a:t>evolución (</a:t>
            </a:r>
            <a:r>
              <a:rPr lang="es-ES" dirty="0" smtClean="0"/>
              <a:t>ver II </a:t>
            </a:r>
            <a:r>
              <a:rPr lang="es-ES" dirty="0" err="1"/>
              <a:t>Tes</a:t>
            </a:r>
            <a:r>
              <a:rPr lang="es-ES" dirty="0"/>
              <a:t> </a:t>
            </a:r>
            <a:r>
              <a:rPr lang="es-ES" dirty="0" smtClean="0"/>
              <a:t>3:6</a:t>
            </a:r>
            <a:r>
              <a:rPr lang="es-ES" dirty="0"/>
              <a:t>, 14, 15)?</a:t>
            </a:r>
          </a:p>
          <a:p>
            <a:pPr marL="341313" lvl="1" indent="-334963">
              <a:spcBef>
                <a:spcPts val="0"/>
              </a:spcBef>
              <a:spcAft>
                <a:spcPts val="300"/>
              </a:spcAft>
              <a:buFont typeface="+mj-lt"/>
              <a:buAutoNum type="arabicPeriod"/>
              <a:defRPr/>
            </a:pPr>
            <a:r>
              <a:rPr lang="es-ES" dirty="0" smtClean="0"/>
              <a:t>¿</a:t>
            </a:r>
            <a:r>
              <a:rPr lang="es-ES" dirty="0"/>
              <a:t>Hay algunas metas que deberían tener prioridad en las creencias y prácticas </a:t>
            </a:r>
            <a:r>
              <a:rPr lang="es-ES" dirty="0" smtClean="0"/>
              <a:t>religiosas (como </a:t>
            </a:r>
            <a:r>
              <a:rPr lang="es-ES" dirty="0"/>
              <a:t>cambiar el lado espiritual del hombre</a:t>
            </a:r>
            <a:r>
              <a:rPr lang="es-ES" dirty="0" smtClean="0"/>
              <a:t>)? </a:t>
            </a:r>
          </a:p>
          <a:p>
            <a:pPr marL="749300" lvl="2" indent="-342900">
              <a:spcBef>
                <a:spcPts val="0"/>
              </a:spcBef>
              <a:spcAft>
                <a:spcPts val="300"/>
              </a:spcAft>
              <a:defRPr/>
            </a:pPr>
            <a:r>
              <a:rPr lang="es-ES" dirty="0" smtClean="0"/>
              <a:t>¿</a:t>
            </a:r>
            <a:r>
              <a:rPr lang="es-ES" dirty="0"/>
              <a:t>Son estos los objetivos de la mayoría de los grupos religiosos</a:t>
            </a:r>
            <a:r>
              <a:rPr lang="es-ES" dirty="0" smtClean="0"/>
              <a:t>?</a:t>
            </a:r>
          </a:p>
          <a:p>
            <a:pPr marL="749300" lvl="2" indent="-342900">
              <a:spcBef>
                <a:spcPts val="0"/>
              </a:spcBef>
              <a:spcAft>
                <a:spcPts val="300"/>
              </a:spcAft>
              <a:defRPr/>
            </a:pPr>
            <a:r>
              <a:rPr lang="es-ES" dirty="0"/>
              <a:t>¿</a:t>
            </a:r>
            <a:r>
              <a:rPr lang="es-ES" dirty="0" smtClean="0"/>
              <a:t>Cómo son juzgados la mayoría de los grupos religiosos estadounidenses?</a:t>
            </a:r>
            <a:endParaRPr lang="es-ES" dirty="0"/>
          </a:p>
          <a:p>
            <a:pPr marL="341313" lvl="1" indent="-334963">
              <a:spcBef>
                <a:spcPts val="0"/>
              </a:spcBef>
              <a:spcAft>
                <a:spcPts val="300"/>
              </a:spcAft>
              <a:buFont typeface="+mj-lt"/>
              <a:buAutoNum type="arabicPeriod"/>
              <a:defRPr/>
            </a:pPr>
            <a:r>
              <a:rPr lang="es-ES" dirty="0" smtClean="0"/>
              <a:t>Para </a:t>
            </a:r>
            <a:r>
              <a:rPr lang="es-ES" dirty="0"/>
              <a:t>las preguntas 2 y 3 anteriores, ¿qué apoyo se debe brindar a los grupos religiosos que parecen estar equivocados de esta manera? </a:t>
            </a:r>
            <a:endParaRPr lang="es-ES" dirty="0" smtClean="0"/>
          </a:p>
          <a:p>
            <a:pPr marL="749300" lvl="2" indent="-342900">
              <a:spcBef>
                <a:spcPts val="0"/>
              </a:spcBef>
              <a:spcAft>
                <a:spcPts val="300"/>
              </a:spcAft>
              <a:defRPr/>
            </a:pPr>
            <a:r>
              <a:rPr lang="es-ES" dirty="0" smtClean="0"/>
              <a:t>¿Qué </a:t>
            </a:r>
            <a:r>
              <a:rPr lang="es-ES" dirty="0"/>
              <a:t>beneficio potencial se puede derivar del trabajo y/o productos que provienen de grupos cuyas creencias son similares en algunos aspectos y diferentes en otros? (p. ej., los “</a:t>
            </a:r>
            <a:r>
              <a:rPr lang="es-ES" dirty="0" err="1"/>
              <a:t>Promise</a:t>
            </a:r>
            <a:r>
              <a:rPr lang="es-ES" dirty="0"/>
              <a:t> </a:t>
            </a:r>
            <a:r>
              <a:rPr lang="es-ES" dirty="0" err="1"/>
              <a:t>Keepers</a:t>
            </a:r>
            <a:r>
              <a:rPr lang="es-ES" dirty="0"/>
              <a:t>” o grupos cristianos universitarios). </a:t>
            </a:r>
            <a:endParaRPr lang="es-ES" dirty="0" smtClean="0"/>
          </a:p>
          <a:p>
            <a:pPr marL="749300" lvl="2" indent="-342900">
              <a:spcBef>
                <a:spcPts val="0"/>
              </a:spcBef>
              <a:spcAft>
                <a:spcPts val="300"/>
              </a:spcAft>
              <a:defRPr/>
            </a:pPr>
            <a:r>
              <a:rPr lang="es-ES" dirty="0" smtClean="0"/>
              <a:t>¿</a:t>
            </a:r>
            <a:r>
              <a:rPr lang="es-ES" dirty="0"/>
              <a:t>Existe la posibilidad de comunión en estas obras? </a:t>
            </a:r>
            <a:endParaRPr lang="es-ES" dirty="0" smtClean="0"/>
          </a:p>
          <a:p>
            <a:pPr marL="749300" lvl="2" indent="-342900">
              <a:spcBef>
                <a:spcPts val="0"/>
              </a:spcBef>
              <a:spcAft>
                <a:spcPts val="300"/>
              </a:spcAft>
              <a:defRPr/>
            </a:pPr>
            <a:r>
              <a:rPr lang="es-ES" dirty="0" smtClean="0"/>
              <a:t>¿</a:t>
            </a:r>
            <a:r>
              <a:rPr lang="es-ES" dirty="0"/>
              <a:t>Hay peligros? </a:t>
            </a:r>
          </a:p>
          <a:p>
            <a:pPr marL="749300" lvl="2" indent="-342900">
              <a:spcBef>
                <a:spcPts val="0"/>
              </a:spcBef>
              <a:spcAft>
                <a:spcPts val="300"/>
              </a:spcAft>
              <a:defRPr/>
            </a:pPr>
            <a:r>
              <a:rPr lang="es-ES" dirty="0" smtClean="0"/>
              <a:t>¿Qué </a:t>
            </a:r>
            <a:r>
              <a:rPr lang="es-ES" dirty="0"/>
              <a:t>pautas y/o límites puede haber</a:t>
            </a:r>
            <a:r>
              <a:rPr lang="es-ES" dirty="0" smtClean="0"/>
              <a:t>?</a:t>
            </a:r>
            <a:endParaRPr lang="es-ES" dirty="0"/>
          </a:p>
        </p:txBody>
      </p:sp>
      <p:sp>
        <p:nvSpPr>
          <p:cNvPr id="6554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7525"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43A13D7-5C8C-4854-9CA9-1A29BF5F9121}" type="slidenum">
              <a:rPr lang="en-US" altLang="en-US" sz="1400"/>
              <a:pPr algn="l" rtl="0">
                <a:spcBef>
                  <a:spcPct val="0"/>
                </a:spcBef>
                <a:buFontTx/>
                <a:buNone/>
              </a:pPr>
              <a:t>82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rtl="0">
              <a:defRPr/>
            </a:pPr>
            <a:r>
              <a:rPr lang="en-US" sz="2800" dirty="0"/>
              <a:t>Recomendaciones y límites de participación</a:t>
            </a:r>
          </a:p>
        </p:txBody>
      </p:sp>
      <p:sp>
        <p:nvSpPr>
          <p:cNvPr id="3" name="Content Placeholder 2"/>
          <p:cNvSpPr>
            <a:spLocks noGrp="1"/>
          </p:cNvSpPr>
          <p:nvPr>
            <p:ph idx="1"/>
          </p:nvPr>
        </p:nvSpPr>
        <p:spPr>
          <a:xfrm>
            <a:off x="152400" y="714375"/>
            <a:ext cx="8991600" cy="5854700"/>
          </a:xfrm>
        </p:spPr>
        <p:txBody>
          <a:bodyPr>
            <a:normAutofit lnSpcReduction="10000"/>
          </a:bodyPr>
          <a:lstStyle/>
          <a:p>
            <a:pPr algn="l" rtl="0">
              <a:defRPr/>
            </a:pPr>
            <a:r>
              <a:rPr lang="en-US" dirty="0" err="1" smtClean="0"/>
              <a:t>Aclare</a:t>
            </a:r>
            <a:r>
              <a:rPr lang="en-US" dirty="0" smtClean="0"/>
              <a:t> </a:t>
            </a:r>
            <a:r>
              <a:rPr lang="en-US" dirty="0"/>
              <a:t>el propósito de su participación</a:t>
            </a:r>
          </a:p>
          <a:p>
            <a:pPr algn="l" rtl="0">
              <a:defRPr/>
            </a:pPr>
            <a:r>
              <a:rPr lang="en-US" dirty="0"/>
              <a:t>No </a:t>
            </a:r>
            <a:r>
              <a:rPr lang="en-US" dirty="0" err="1" smtClean="0"/>
              <a:t>desobedezca</a:t>
            </a:r>
            <a:r>
              <a:rPr lang="en-US" dirty="0" smtClean="0"/>
              <a:t> </a:t>
            </a:r>
            <a:r>
              <a:rPr lang="en-US" dirty="0"/>
              <a:t>[revelación proposicional] en lo que </a:t>
            </a:r>
            <a:r>
              <a:rPr lang="en-US" dirty="0" err="1" smtClean="0"/>
              <a:t>usted</a:t>
            </a:r>
            <a:r>
              <a:rPr lang="en-US" dirty="0" smtClean="0"/>
              <a:t> </a:t>
            </a:r>
            <a:r>
              <a:rPr lang="en-US" dirty="0" err="1" smtClean="0"/>
              <a:t>hace</a:t>
            </a:r>
            <a:r>
              <a:rPr lang="en-US" dirty="0" smtClean="0"/>
              <a:t>.</a:t>
            </a:r>
            <a:endParaRPr lang="en-US" dirty="0"/>
          </a:p>
          <a:p>
            <a:pPr lvl="1" algn="l" rtl="0">
              <a:defRPr/>
            </a:pPr>
            <a:r>
              <a:rPr lang="en-US" dirty="0"/>
              <a:t>Por ejemplo, adoración inapropiada, etc.</a:t>
            </a:r>
          </a:p>
          <a:p>
            <a:pPr algn="l" rtl="0">
              <a:defRPr/>
            </a:pPr>
            <a:r>
              <a:rPr lang="en-US" dirty="0"/>
              <a:t>No </a:t>
            </a:r>
            <a:r>
              <a:rPr lang="en-US" dirty="0" err="1" smtClean="0"/>
              <a:t>obstaculice</a:t>
            </a:r>
            <a:r>
              <a:rPr lang="en-US" dirty="0" smtClean="0"/>
              <a:t> </a:t>
            </a:r>
            <a:r>
              <a:rPr lang="en-US" dirty="0"/>
              <a:t>la revelación de la </a:t>
            </a:r>
            <a:r>
              <a:rPr lang="en-US" dirty="0" err="1" smtClean="0"/>
              <a:t>verdad</a:t>
            </a:r>
            <a:r>
              <a:rPr lang="en-US" dirty="0"/>
              <a:t>:</a:t>
            </a:r>
          </a:p>
          <a:p>
            <a:pPr lvl="1" algn="l" rtl="0">
              <a:defRPr/>
            </a:pPr>
            <a:r>
              <a:rPr lang="en-US" dirty="0"/>
              <a:t>Al enviar mensajes confusos por su apoyo</a:t>
            </a:r>
          </a:p>
          <a:p>
            <a:pPr lvl="1" algn="l" rtl="0">
              <a:defRPr/>
            </a:pPr>
            <a:r>
              <a:rPr lang="en-US" dirty="0"/>
              <a:t>Por acuerdo tácito</a:t>
            </a:r>
          </a:p>
          <a:p>
            <a:pPr lvl="1" algn="l" rtl="0">
              <a:defRPr/>
            </a:pPr>
            <a:r>
              <a:rPr lang="en-US" dirty="0"/>
              <a:t>Al participar en la distribución del error.</a:t>
            </a:r>
          </a:p>
          <a:p>
            <a:pPr algn="l" rtl="0">
              <a:defRPr/>
            </a:pPr>
            <a:r>
              <a:rPr lang="en-US" dirty="0"/>
              <a:t>No inhiba la obediencia a las actividades ordenadas:</a:t>
            </a:r>
          </a:p>
          <a:p>
            <a:pPr lvl="1" algn="l" rtl="0">
              <a:defRPr/>
            </a:pPr>
            <a:r>
              <a:rPr lang="en-US" dirty="0" err="1" smtClean="0"/>
              <a:t>Adoración</a:t>
            </a:r>
            <a:r>
              <a:rPr lang="en-US" dirty="0" smtClean="0"/>
              <a:t> </a:t>
            </a:r>
            <a:r>
              <a:rPr lang="en-US" dirty="0"/>
              <a:t>y trabajo que se </a:t>
            </a:r>
            <a:r>
              <a:rPr lang="en-US" dirty="0" err="1" smtClean="0"/>
              <a:t>ordenan</a:t>
            </a:r>
            <a:endParaRPr lang="en-US" dirty="0"/>
          </a:p>
          <a:p>
            <a:pPr lvl="1" algn="l" rtl="0">
              <a:defRPr/>
            </a:pPr>
            <a:r>
              <a:rPr lang="en-US" dirty="0"/>
              <a:t>Evangelización</a:t>
            </a:r>
          </a:p>
          <a:p>
            <a:pPr lvl="1" algn="l" rtl="0">
              <a:defRPr/>
            </a:pPr>
            <a:r>
              <a:rPr lang="en-US" dirty="0" smtClean="0"/>
              <a:t>No </a:t>
            </a:r>
            <a:r>
              <a:rPr lang="en-US" dirty="0" err="1" smtClean="0"/>
              <a:t>suprima</a:t>
            </a:r>
            <a:r>
              <a:rPr lang="en-US" dirty="0" smtClean="0"/>
              <a:t> </a:t>
            </a:r>
            <a:r>
              <a:rPr lang="en-US" dirty="0"/>
              <a:t>oportunidades para discutir y enseñar sobre desacuerdos doctrinales.</a:t>
            </a:r>
          </a:p>
          <a:p>
            <a:pPr lvl="1" algn="l" rtl="0">
              <a:defRPr/>
            </a:pPr>
            <a:endParaRPr lang="en-US" dirty="0"/>
          </a:p>
          <a:p>
            <a:pPr algn="l" rtl="0">
              <a:defRPr/>
            </a:pPr>
            <a:endParaRPr lang="en-US" dirty="0"/>
          </a:p>
        </p:txBody>
      </p:sp>
      <p:sp>
        <p:nvSpPr>
          <p:cNvPr id="6656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854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88393C0-8368-4A86-B1AB-F7D901B1DE89}" type="slidenum">
              <a:rPr lang="en-US" altLang="en-US" sz="1400"/>
              <a:pPr algn="l" rtl="0">
                <a:spcBef>
                  <a:spcPct val="0"/>
                </a:spcBef>
                <a:buFontTx/>
                <a:buNone/>
              </a:pPr>
              <a:t>83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defRPr/>
            </a:pPr>
            <a:r>
              <a:rPr lang="en-US" sz="3000" dirty="0"/>
              <a:t>Referencias </a:t>
            </a:r>
            <a:r>
              <a:rPr lang="en-US" sz="3000" dirty="0" err="1"/>
              <a:t>bíblicas</a:t>
            </a:r>
            <a:r>
              <a:rPr lang="en-US" sz="3000" dirty="0"/>
              <a:t> </a:t>
            </a:r>
            <a:r>
              <a:rPr lang="en-US" sz="3000" dirty="0" err="1" smtClean="0"/>
              <a:t>sobre</a:t>
            </a:r>
            <a:r>
              <a:rPr lang="en-US" sz="3000" dirty="0" smtClean="0"/>
              <a:t> ‘</a:t>
            </a:r>
            <a:r>
              <a:rPr lang="en-US" sz="3000" dirty="0" err="1" smtClean="0"/>
              <a:t>estar</a:t>
            </a:r>
            <a:r>
              <a:rPr lang="en-US" sz="3000" dirty="0" smtClean="0"/>
              <a:t> </a:t>
            </a:r>
            <a:r>
              <a:rPr lang="en-US" sz="3000" dirty="0" err="1"/>
              <a:t>perdido</a:t>
            </a:r>
            <a:r>
              <a:rPr lang="en-US" sz="3000" dirty="0"/>
              <a:t>’</a:t>
            </a:r>
          </a:p>
        </p:txBody>
      </p:sp>
      <p:sp>
        <p:nvSpPr>
          <p:cNvPr id="3" name="Content Placeholder 2"/>
          <p:cNvSpPr>
            <a:spLocks noGrp="1"/>
          </p:cNvSpPr>
          <p:nvPr>
            <p:ph idx="1"/>
          </p:nvPr>
        </p:nvSpPr>
        <p:spPr>
          <a:xfrm>
            <a:off x="228600" y="838200"/>
            <a:ext cx="8763000" cy="5791200"/>
          </a:xfrm>
        </p:spPr>
        <p:txBody>
          <a:bodyPr>
            <a:normAutofit fontScale="92500" lnSpcReduction="20000"/>
          </a:bodyPr>
          <a:lstStyle/>
          <a:p>
            <a:pPr marL="2859088" indent="-2859088">
              <a:spcBef>
                <a:spcPts val="0"/>
              </a:spcBef>
              <a:spcAft>
                <a:spcPts val="1200"/>
              </a:spcAft>
              <a:buNone/>
              <a:tabLst>
                <a:tab pos="3205163" algn="l"/>
              </a:tabLst>
              <a:defRPr/>
            </a:pPr>
            <a:r>
              <a:rPr lang="en-US" b="1" dirty="0" smtClean="0">
                <a:solidFill>
                  <a:srgbClr val="0000FF"/>
                </a:solidFill>
              </a:rPr>
              <a:t>Mat 4:16</a:t>
            </a:r>
            <a:r>
              <a:rPr lang="en-US" dirty="0" smtClean="0"/>
              <a:t>- </a:t>
            </a:r>
            <a:r>
              <a:rPr lang="es-ES" dirty="0" smtClean="0"/>
              <a:t> </a:t>
            </a:r>
            <a:r>
              <a:rPr lang="es-ES" dirty="0"/>
              <a:t>EL PUEBLO </a:t>
            </a:r>
            <a:r>
              <a:rPr lang="es-ES" b="1" dirty="0"/>
              <a:t>ASENTADO EN TINIEBLAS </a:t>
            </a:r>
            <a:r>
              <a:rPr lang="es-ES" b="1" dirty="0" smtClean="0"/>
              <a:t/>
            </a:r>
            <a:br>
              <a:rPr lang="es-ES" b="1" dirty="0" smtClean="0"/>
            </a:br>
            <a:r>
              <a:rPr lang="es-ES" dirty="0" smtClean="0"/>
              <a:t>VIO </a:t>
            </a:r>
            <a:r>
              <a:rPr lang="es-ES" dirty="0"/>
              <a:t>UNA GRAN LUZ, </a:t>
            </a:r>
            <a:r>
              <a:rPr lang="es-ES" dirty="0" smtClean="0"/>
              <a:t/>
            </a:r>
            <a:br>
              <a:rPr lang="es-ES" dirty="0" smtClean="0"/>
            </a:br>
            <a:r>
              <a:rPr lang="es-ES" dirty="0" smtClean="0"/>
              <a:t>Y </a:t>
            </a:r>
            <a:r>
              <a:rPr lang="es-ES" dirty="0"/>
              <a:t>A LOS QUE </a:t>
            </a:r>
            <a:r>
              <a:rPr lang="es-ES" b="1" dirty="0"/>
              <a:t>VIVÍAN EN REGIÓN Y SOMBRA DE MUERTE</a:t>
            </a:r>
            <a:r>
              <a:rPr lang="es-ES" dirty="0"/>
              <a:t>, </a:t>
            </a:r>
            <a:r>
              <a:rPr lang="es-ES" dirty="0" smtClean="0"/>
              <a:t/>
            </a:r>
            <a:br>
              <a:rPr lang="es-ES" dirty="0" smtClean="0"/>
            </a:br>
            <a:r>
              <a:rPr lang="es-ES" dirty="0" smtClean="0"/>
              <a:t>UNA </a:t>
            </a:r>
            <a:r>
              <a:rPr lang="es-ES" dirty="0"/>
              <a:t>LUZ LES </a:t>
            </a:r>
            <a:r>
              <a:rPr lang="es-ES" dirty="0" smtClean="0"/>
              <a:t>RESPLANDECIÓ.</a:t>
            </a:r>
            <a:r>
              <a:rPr lang="es-ES" dirty="0"/>
              <a:t> </a:t>
            </a:r>
            <a:endParaRPr lang="es-ES" dirty="0" smtClean="0"/>
          </a:p>
          <a:p>
            <a:pPr marL="0" indent="0">
              <a:spcBef>
                <a:spcPts val="0"/>
              </a:spcBef>
              <a:spcAft>
                <a:spcPts val="1200"/>
              </a:spcAft>
              <a:buFontTx/>
              <a:buNone/>
              <a:defRPr/>
            </a:pPr>
            <a:r>
              <a:rPr lang="en-US" b="1" dirty="0">
                <a:solidFill>
                  <a:srgbClr val="0000FF"/>
                </a:solidFill>
              </a:rPr>
              <a:t>I </a:t>
            </a:r>
            <a:r>
              <a:rPr lang="en-US" b="1" dirty="0" err="1">
                <a:solidFill>
                  <a:srgbClr val="0000FF"/>
                </a:solidFill>
              </a:rPr>
              <a:t>Thes</a:t>
            </a:r>
            <a:r>
              <a:rPr lang="en-US" b="1" dirty="0">
                <a:solidFill>
                  <a:srgbClr val="0000FF"/>
                </a:solidFill>
              </a:rPr>
              <a:t> 3:6, 14-15 </a:t>
            </a:r>
            <a:r>
              <a:rPr lang="en-US" dirty="0"/>
              <a:t>- </a:t>
            </a:r>
            <a:r>
              <a:rPr lang="es-ES" dirty="0"/>
              <a:t>Ahora bien, hermanos, les mandamos en el nombre de nuestro Señor Jesucristo, que </a:t>
            </a:r>
            <a:r>
              <a:rPr lang="es-ES" b="1" dirty="0"/>
              <a:t>se aparten</a:t>
            </a:r>
            <a:r>
              <a:rPr lang="es-ES" dirty="0"/>
              <a:t> de todo hermano que ande desordenadamente, y </a:t>
            </a:r>
            <a:r>
              <a:rPr lang="es-ES" b="1" dirty="0"/>
              <a:t>no según la doctrina</a:t>
            </a:r>
            <a:r>
              <a:rPr lang="es-ES" dirty="0"/>
              <a:t> que ustedes recibieron de nosotros. </a:t>
            </a:r>
          </a:p>
          <a:p>
            <a:pPr marL="0" indent="0">
              <a:spcBef>
                <a:spcPts val="0"/>
              </a:spcBef>
              <a:spcAft>
                <a:spcPts val="1200"/>
              </a:spcAft>
              <a:buFontTx/>
              <a:buNone/>
              <a:defRPr/>
            </a:pPr>
            <a:r>
              <a:rPr lang="es-ES" dirty="0" smtClean="0"/>
              <a:t>14 Y </a:t>
            </a:r>
            <a:r>
              <a:rPr lang="es-ES" dirty="0"/>
              <a:t>si alguien </a:t>
            </a:r>
            <a:r>
              <a:rPr lang="es-ES" b="1" dirty="0"/>
              <a:t>no obedece nuestra enseñanza </a:t>
            </a:r>
            <a:r>
              <a:rPr lang="es-ES" dirty="0"/>
              <a:t>en esta carta, señalen al tal y </a:t>
            </a:r>
            <a:r>
              <a:rPr lang="es-ES" b="1" dirty="0"/>
              <a:t>no se asocien con él</a:t>
            </a:r>
            <a:r>
              <a:rPr lang="es-ES" dirty="0"/>
              <a:t>, para que se avergüence. </a:t>
            </a:r>
            <a:r>
              <a:rPr lang="es-ES" dirty="0" smtClean="0"/>
              <a:t>15</a:t>
            </a:r>
            <a:r>
              <a:rPr lang="es-ES" dirty="0"/>
              <a:t>  Sin embargo, no lo tengan por enemigo, sino amonéstenlo como a un hermano. </a:t>
            </a:r>
            <a:endParaRPr lang="en-US" dirty="0"/>
          </a:p>
        </p:txBody>
      </p:sp>
      <p:sp>
        <p:nvSpPr>
          <p:cNvPr id="6758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0957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3F16EBF-D5A0-4625-AF91-108E988836E1}" type="slidenum">
              <a:rPr lang="en-US" altLang="en-US" sz="1400"/>
              <a:pPr algn="l" rtl="0">
                <a:spcBef>
                  <a:spcPct val="0"/>
                </a:spcBef>
                <a:buFontTx/>
                <a:buNone/>
              </a:pPr>
              <a:t>84</a:t>
            </a:fld>
            <a:endParaRPr lang="en-US" altLang="en-US" sz="1400"/>
          </a:p>
        </p:txBody>
      </p:sp>
      <p:sp>
        <p:nvSpPr>
          <p:cNvPr id="109574" name="Action Button: Back or Previous 3">
            <a:hlinkClick r:id="rId2" action="ppaction://hlinksldjump" highlightClick="1"/>
          </p:cNvPr>
          <p:cNvSpPr>
            <a:spLocks noChangeArrowheads="1"/>
          </p:cNvSpPr>
          <p:nvPr/>
        </p:nvSpPr>
        <p:spPr bwMode="auto">
          <a:xfrm>
            <a:off x="8351838" y="6359525"/>
            <a:ext cx="639762" cy="333375"/>
          </a:xfrm>
          <a:prstGeom prst="actionButtonBackPrevious">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9" descr="14372822">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2"/>
          <p:cNvSpPr>
            <a:spLocks noChangeArrowheads="1"/>
          </p:cNvSpPr>
          <p:nvPr/>
        </p:nvSpPr>
        <p:spPr bwMode="auto">
          <a:xfrm>
            <a:off x="1039585" y="2003083"/>
            <a:ext cx="6060846" cy="48974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9458" name="Rectangle 2"/>
          <p:cNvSpPr>
            <a:spLocks noGrp="1" noChangeArrowheads="1"/>
          </p:cNvSpPr>
          <p:nvPr>
            <p:ph type="title"/>
          </p:nvPr>
        </p:nvSpPr>
        <p:spPr>
          <a:xfrm>
            <a:off x="312738" y="34925"/>
            <a:ext cx="8526462" cy="685800"/>
          </a:xfrm>
        </p:spPr>
        <p:txBody>
          <a:bodyPr/>
          <a:lstStyle/>
          <a:p>
            <a:pPr rtl="0">
              <a:defRPr/>
            </a:pPr>
            <a:r>
              <a:rPr lang="en-US" altLang="en-US" dirty="0" err="1" smtClean="0"/>
              <a:t>Lecciones</a:t>
            </a:r>
            <a:r>
              <a:rPr lang="en-US" altLang="en-US" dirty="0" smtClean="0"/>
              <a:t>: la </a:t>
            </a:r>
            <a:r>
              <a:rPr lang="en-US" altLang="en-US" dirty="0" err="1"/>
              <a:t>cosmovisión</a:t>
            </a:r>
            <a:r>
              <a:rPr lang="en-US" altLang="en-US" dirty="0"/>
              <a:t> </a:t>
            </a:r>
            <a:r>
              <a:rPr lang="en-US" altLang="en-US" dirty="0" err="1"/>
              <a:t>cristiana</a:t>
            </a:r>
            <a:endParaRPr lang="en-US" altLang="en-US" dirty="0"/>
          </a:p>
        </p:txBody>
      </p:sp>
      <p:sp>
        <p:nvSpPr>
          <p:cNvPr id="20485" name="Text Box 6"/>
          <p:cNvSpPr txBox="1">
            <a:spLocks noChangeArrowheads="1"/>
          </p:cNvSpPr>
          <p:nvPr/>
        </p:nvSpPr>
        <p:spPr bwMode="auto">
          <a:xfrm>
            <a:off x="946035" y="864494"/>
            <a:ext cx="7848600" cy="568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0" indent="-635000">
              <a:spcBef>
                <a:spcPct val="20000"/>
              </a:spcBef>
              <a:buChar char="•"/>
              <a:defRPr sz="2800">
                <a:solidFill>
                  <a:schemeClr val="tx1"/>
                </a:solidFill>
                <a:latin typeface="Verdana" panose="020B0604030504040204" pitchFamily="34" charset="0"/>
              </a:defRPr>
            </a:lvl1pPr>
            <a:lvl2pPr marL="1260475" indent="-457200">
              <a:spcBef>
                <a:spcPct val="20000"/>
              </a:spcBef>
              <a:buChar char="–"/>
              <a:defRPr sz="2400">
                <a:solidFill>
                  <a:schemeClr val="tx1"/>
                </a:solidFill>
                <a:latin typeface="Verdana" panose="020B0604030504040204" pitchFamily="34" charset="0"/>
              </a:defRPr>
            </a:lvl2pPr>
            <a:lvl3pPr marL="1831975" indent="-457200">
              <a:spcBef>
                <a:spcPct val="20000"/>
              </a:spcBef>
              <a:buChar char="•"/>
              <a:defRPr sz="2000">
                <a:solidFill>
                  <a:schemeClr val="tx1"/>
                </a:solidFill>
                <a:latin typeface="Verdana" panose="020B0604030504040204" pitchFamily="34" charset="0"/>
              </a:defRPr>
            </a:lvl3pPr>
            <a:lvl4pPr marL="2403475" indent="-457200">
              <a:spcBef>
                <a:spcPct val="20000"/>
              </a:spcBef>
              <a:buChar char="–"/>
              <a:defRPr>
                <a:solidFill>
                  <a:schemeClr val="tx1"/>
                </a:solidFill>
                <a:latin typeface="Verdana" panose="020B0604030504040204" pitchFamily="34" charset="0"/>
              </a:defRPr>
            </a:lvl4pPr>
            <a:lvl5pPr marL="2974975" indent="-457200">
              <a:spcBef>
                <a:spcPct val="20000"/>
              </a:spcBef>
              <a:buChar char="»"/>
              <a:defRPr>
                <a:solidFill>
                  <a:schemeClr val="tx1"/>
                </a:solidFill>
                <a:latin typeface="Verdana" panose="020B0604030504040204" pitchFamily="34" charset="0"/>
              </a:defRPr>
            </a:lvl5pPr>
            <a:lvl6pPr marL="3432175" indent="-457200" eaLnBrk="0" fontAlgn="base" hangingPunct="0">
              <a:spcBef>
                <a:spcPct val="20000"/>
              </a:spcBef>
              <a:spcAft>
                <a:spcPct val="0"/>
              </a:spcAft>
              <a:buChar char="»"/>
              <a:defRPr>
                <a:solidFill>
                  <a:schemeClr val="tx1"/>
                </a:solidFill>
                <a:latin typeface="Verdana" panose="020B0604030504040204" pitchFamily="34" charset="0"/>
              </a:defRPr>
            </a:lvl6pPr>
            <a:lvl7pPr marL="3889375" indent="-457200" eaLnBrk="0" fontAlgn="base" hangingPunct="0">
              <a:spcBef>
                <a:spcPct val="20000"/>
              </a:spcBef>
              <a:spcAft>
                <a:spcPct val="0"/>
              </a:spcAft>
              <a:buChar char="»"/>
              <a:defRPr>
                <a:solidFill>
                  <a:schemeClr val="tx1"/>
                </a:solidFill>
                <a:latin typeface="Verdana" panose="020B0604030504040204" pitchFamily="34" charset="0"/>
              </a:defRPr>
            </a:lvl7pPr>
            <a:lvl8pPr marL="4346575" indent="-457200" eaLnBrk="0" fontAlgn="base" hangingPunct="0">
              <a:spcBef>
                <a:spcPct val="20000"/>
              </a:spcBef>
              <a:spcAft>
                <a:spcPct val="0"/>
              </a:spcAft>
              <a:buChar char="»"/>
              <a:defRPr>
                <a:solidFill>
                  <a:schemeClr val="tx1"/>
                </a:solidFill>
                <a:latin typeface="Verdana" panose="020B0604030504040204" pitchFamily="34" charset="0"/>
              </a:defRPr>
            </a:lvl8pPr>
            <a:lvl9pPr marL="4803775" indent="-457200" eaLnBrk="0" fontAlgn="base" hangingPunct="0">
              <a:spcBef>
                <a:spcPct val="20000"/>
              </a:spcBef>
              <a:spcAft>
                <a:spcPct val="0"/>
              </a:spcAft>
              <a:buChar char="»"/>
              <a:defRPr>
                <a:solidFill>
                  <a:schemeClr val="tx1"/>
                </a:solidFill>
                <a:latin typeface="Verdana" panose="020B0604030504040204" pitchFamily="34" charset="0"/>
              </a:defRPr>
            </a:lvl9pPr>
          </a:lstStyle>
          <a:p>
            <a:pPr>
              <a:lnSpc>
                <a:spcPct val="70000"/>
              </a:lnSpc>
              <a:spcBef>
                <a:spcPct val="50000"/>
              </a:spcBef>
              <a:buNone/>
            </a:pPr>
            <a:r>
              <a:rPr lang="en-US" altLang="en-US" sz="2300" b="1" dirty="0">
                <a:cs typeface="Times New Roman" panose="02020603050405020304" pitchFamily="18" charset="0"/>
              </a:rPr>
              <a:t>1. Principios </a:t>
            </a:r>
            <a:r>
              <a:rPr lang="en-US" altLang="en-US" sz="2300" b="1" dirty="0" err="1">
                <a:cs typeface="Times New Roman" panose="02020603050405020304" pitchFamily="18" charset="0"/>
              </a:rPr>
              <a:t>básicos</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b="1" dirty="0" smtClean="0">
                <a:cs typeface="Times New Roman" panose="02020603050405020304" pitchFamily="18" charset="0"/>
              </a:rPr>
              <a:t>2</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verdad</a:t>
            </a:r>
            <a:r>
              <a:rPr lang="en-US" altLang="en-US" sz="2300" b="1" dirty="0" smtClean="0">
                <a:cs typeface="Times New Roman" panose="02020603050405020304" pitchFamily="18" charset="0"/>
              </a:rPr>
              <a:t> y el </a:t>
            </a:r>
            <a:r>
              <a:rPr lang="en-US" altLang="en-US" sz="2300" b="1" dirty="0" err="1" smtClean="0">
                <a:cs typeface="Times New Roman" panose="02020603050405020304" pitchFamily="18" charset="0"/>
              </a:rPr>
              <a:t>conocimiento</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3. El hombre y lo </a:t>
            </a:r>
            <a:r>
              <a:rPr lang="en-US" altLang="en-US" sz="2300" b="1" dirty="0" err="1">
                <a:cs typeface="Times New Roman" panose="02020603050405020304" pitchFamily="18" charset="0"/>
              </a:rPr>
              <a:t>sobrenatural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4.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bien</a:t>
            </a:r>
            <a:r>
              <a:rPr lang="en-US" altLang="en-US" sz="2300" b="1" dirty="0" smtClean="0">
                <a:cs typeface="Times New Roman" panose="02020603050405020304" pitchFamily="18" charset="0"/>
              </a:rPr>
              <a:t> y el mal (</a:t>
            </a:r>
            <a:r>
              <a:rPr lang="en-US" altLang="en-US" sz="2300" b="1" dirty="0" err="1" smtClean="0">
                <a:cs typeface="Times New Roman" panose="02020603050405020304" pitchFamily="18" charset="0"/>
              </a:rPr>
              <a:t>en</a:t>
            </a:r>
            <a:r>
              <a:rPr lang="en-US" altLang="en-US" sz="2300" b="1" dirty="0" smtClean="0">
                <a:cs typeface="Times New Roman" panose="02020603050405020304" pitchFamily="18" charset="0"/>
              </a:rPr>
              <a:t> </a:t>
            </a:r>
            <a:r>
              <a:rPr lang="en-US" altLang="en-US" sz="2300" b="1" dirty="0" err="1" smtClean="0">
                <a:cs typeface="Times New Roman" panose="02020603050405020304" pitchFamily="18" charset="0"/>
              </a:rPr>
              <a:t>sentido</a:t>
            </a:r>
            <a:r>
              <a:rPr lang="en-US" altLang="en-US" sz="2300" b="1" dirty="0" smtClean="0">
                <a:cs typeface="Times New Roman" panose="02020603050405020304" pitchFamily="18" charset="0"/>
              </a:rPr>
              <a:t> moral)</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5.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autoridad</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r>
              <a:rPr lang="en-US" altLang="en-US" sz="2300" b="1" dirty="0">
                <a:cs typeface="Times New Roman" panose="02020603050405020304" pitchFamily="18" charset="0"/>
              </a:rPr>
              <a:t> 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gobierno</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6. La </a:t>
            </a:r>
            <a:r>
              <a:rPr lang="en-US" altLang="en-US" sz="2300" dirty="0" err="1">
                <a:solidFill>
                  <a:schemeClr val="bg2"/>
                </a:solidFill>
                <a:cs typeface="Times New Roman" panose="02020603050405020304" pitchFamily="18" charset="0"/>
              </a:rPr>
              <a:t>historia</a:t>
            </a:r>
            <a:r>
              <a:rPr lang="en-US" altLang="en-US" sz="2300" dirty="0">
                <a:solidFill>
                  <a:schemeClr val="bg2"/>
                </a:solidFill>
                <a:cs typeface="Times New Roman" panose="02020603050405020304" pitchFamily="18" charset="0"/>
              </a:rPr>
              <a:t> 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corriente</a:t>
            </a:r>
            <a:r>
              <a:rPr lang="en-US" altLang="en-US" sz="2300" dirty="0" smtClean="0">
                <a:solidFill>
                  <a:schemeClr val="bg2"/>
                </a:solidFill>
                <a:cs typeface="Times New Roman" panose="02020603050405020304" pitchFamily="18" charset="0"/>
              </a:rPr>
              <a:t> de </a:t>
            </a:r>
            <a:r>
              <a:rPr lang="en-US" altLang="en-US" sz="2300" dirty="0">
                <a:solidFill>
                  <a:schemeClr val="bg2"/>
                </a:solidFill>
                <a:cs typeface="Times New Roman" panose="02020603050405020304" pitchFamily="18" charset="0"/>
              </a:rPr>
              <a:t>la </a:t>
            </a:r>
            <a:r>
              <a:rPr lang="en-US" altLang="en-US" sz="2300" dirty="0" err="1">
                <a:solidFill>
                  <a:schemeClr val="bg2"/>
                </a:solidFill>
                <a:cs typeface="Times New Roman" panose="02020603050405020304" pitchFamily="18" charset="0"/>
              </a:rPr>
              <a:t>historia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7.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educación</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la </a:t>
            </a:r>
            <a:r>
              <a:rPr lang="en-US" altLang="en-US" sz="2300" dirty="0" err="1" smtClean="0">
                <a:solidFill>
                  <a:schemeClr val="bg2"/>
                </a:solidFill>
                <a:cs typeface="Times New Roman" panose="02020603050405020304" pitchFamily="18" charset="0"/>
              </a:rPr>
              <a:t>sabiduría</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8.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ciencia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tecnología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9.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naturaleza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el </a:t>
            </a:r>
            <a:r>
              <a:rPr lang="en-US" altLang="en-US" sz="2300" b="1" dirty="0" err="1" smtClean="0">
                <a:cs typeface="Times New Roman" panose="02020603050405020304" pitchFamily="18" charset="0"/>
              </a:rPr>
              <a:t>medio</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ambiente</a:t>
            </a:r>
            <a:endParaRPr lang="en-US" altLang="en-US" sz="2300" b="1"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10. </a:t>
            </a:r>
            <a:r>
              <a:rPr lang="en-US" altLang="en-US" sz="2300" dirty="0" smtClean="0">
                <a:solidFill>
                  <a:schemeClr val="bg2"/>
                </a:solidFill>
                <a:cs typeface="Times New Roman" panose="02020603050405020304" pitchFamily="18" charset="0"/>
              </a:rPr>
              <a:t>El dolor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sufrimiento</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b="1" dirty="0">
                <a:cs typeface="Times New Roman" panose="02020603050405020304" pitchFamily="18" charset="0"/>
              </a:rPr>
              <a:t>11. </a:t>
            </a:r>
            <a:r>
              <a:rPr lang="en-US" altLang="en-US" sz="2300" b="1" dirty="0" smtClean="0">
                <a:cs typeface="Times New Roman" panose="02020603050405020304" pitchFamily="18" charset="0"/>
              </a:rPr>
              <a:t>El arte</a:t>
            </a:r>
            <a:r>
              <a:rPr lang="en-US" altLang="en-US" sz="2300" b="1" dirty="0">
                <a:cs typeface="Times New Roman" panose="02020603050405020304" pitchFamily="18" charset="0"/>
              </a:rPr>
              <a:t>,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cultura</a:t>
            </a:r>
            <a:r>
              <a:rPr lang="en-US" altLang="en-US" sz="2300" b="1" dirty="0" smtClean="0">
                <a:cs typeface="Times New Roman" panose="02020603050405020304" pitchFamily="18" charset="0"/>
              </a:rPr>
              <a:t> </a:t>
            </a:r>
            <a:r>
              <a:rPr lang="en-US" altLang="en-US" sz="2300" b="1" dirty="0">
                <a:cs typeface="Times New Roman" panose="02020603050405020304" pitchFamily="18" charset="0"/>
              </a:rPr>
              <a:t>y </a:t>
            </a:r>
            <a:r>
              <a:rPr lang="en-US" altLang="en-US" sz="2300" b="1" dirty="0" smtClean="0">
                <a:cs typeface="Times New Roman" panose="02020603050405020304" pitchFamily="18" charset="0"/>
              </a:rPr>
              <a:t>la </a:t>
            </a:r>
            <a:r>
              <a:rPr lang="en-US" altLang="en-US" sz="2300" b="1" dirty="0" err="1" smtClean="0">
                <a:cs typeface="Times New Roman" panose="02020603050405020304" pitchFamily="18" charset="0"/>
              </a:rPr>
              <a:t>expresión</a:t>
            </a:r>
            <a:r>
              <a:rPr lang="en-US" altLang="en-US" sz="2300" b="1" dirty="0" smtClean="0">
                <a:cs typeface="Times New Roman" panose="02020603050405020304" pitchFamily="18" charset="0"/>
              </a:rPr>
              <a:t> </a:t>
            </a:r>
            <a:r>
              <a:rPr lang="en-US" altLang="en-US" sz="2300" b="1" dirty="0" err="1">
                <a:cs typeface="Times New Roman" panose="02020603050405020304" pitchFamily="18" charset="0"/>
              </a:rPr>
              <a:t>humana</a:t>
            </a:r>
            <a:endParaRPr lang="en-US" altLang="en-US" sz="2300" dirty="0">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12. </a:t>
            </a:r>
            <a:r>
              <a:rPr lang="en-US" altLang="en-US" sz="2300" dirty="0" smtClean="0">
                <a:solidFill>
                  <a:schemeClr val="bg2"/>
                </a:solidFill>
                <a:cs typeface="Times New Roman" panose="02020603050405020304" pitchFamily="18" charset="0"/>
              </a:rPr>
              <a:t>Los </a:t>
            </a:r>
            <a:r>
              <a:rPr lang="en-US" altLang="en-US" sz="2300" dirty="0" err="1" smtClean="0">
                <a:solidFill>
                  <a:schemeClr val="bg2"/>
                </a:solidFill>
                <a:cs typeface="Times New Roman" panose="02020603050405020304" pitchFamily="18" charset="0"/>
              </a:rPr>
              <a:t>papeles</a:t>
            </a:r>
            <a:r>
              <a:rPr lang="en-US" altLang="en-US" sz="2300" dirty="0" smtClean="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masculinos</a:t>
            </a:r>
            <a:r>
              <a:rPr lang="en-US" altLang="en-US" sz="2300" dirty="0">
                <a:solidFill>
                  <a:schemeClr val="bg2"/>
                </a:solidFill>
                <a:cs typeface="Times New Roman" panose="02020603050405020304" pitchFamily="18" charset="0"/>
              </a:rPr>
              <a:t> y </a:t>
            </a:r>
            <a:r>
              <a:rPr lang="en-US" altLang="en-US" sz="2300" dirty="0" err="1">
                <a:solidFill>
                  <a:schemeClr val="bg2"/>
                </a:solidFill>
                <a:cs typeface="Times New Roman" panose="02020603050405020304" pitchFamily="18" charset="0"/>
              </a:rPr>
              <a:t>femeninos</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y las </a:t>
            </a:r>
            <a:r>
              <a:rPr lang="en-US" altLang="en-US" sz="2300" dirty="0" err="1">
                <a:solidFill>
                  <a:schemeClr val="bg2"/>
                </a:solidFill>
                <a:cs typeface="Times New Roman" panose="02020603050405020304" pitchFamily="18" charset="0"/>
              </a:rPr>
              <a:t>relaciones</a:t>
            </a:r>
            <a:r>
              <a:rPr lang="en-US" altLang="en-US" sz="2300" dirty="0">
                <a:solidFill>
                  <a:schemeClr val="bg2"/>
                </a:solidFill>
                <a:cs typeface="Times New Roman" panose="02020603050405020304" pitchFamily="18" charset="0"/>
              </a:rPr>
              <a:t> </a:t>
            </a:r>
            <a:r>
              <a:rPr lang="en-US" altLang="en-US" sz="2300" dirty="0" err="1">
                <a:solidFill>
                  <a:schemeClr val="bg2"/>
                </a:solidFill>
                <a:cs typeface="Times New Roman" panose="02020603050405020304" pitchFamily="18" charset="0"/>
              </a:rPr>
              <a:t>familiares</a:t>
            </a:r>
            <a:endParaRPr lang="en-US" altLang="en-US" sz="2300" dirty="0">
              <a:solidFill>
                <a:schemeClr val="bg2"/>
              </a:solidFill>
              <a:cs typeface="Times New Roman" panose="02020603050405020304" pitchFamily="18" charset="0"/>
            </a:endParaRPr>
          </a:p>
          <a:p>
            <a:pPr algn="l" rtl="0">
              <a:lnSpc>
                <a:spcPct val="70000"/>
              </a:lnSpc>
              <a:spcBef>
                <a:spcPct val="50000"/>
              </a:spcBef>
              <a:buFontTx/>
              <a:buNone/>
            </a:pPr>
            <a:r>
              <a:rPr lang="en-US" altLang="en-US" sz="2300" dirty="0">
                <a:solidFill>
                  <a:schemeClr val="bg2"/>
                </a:solidFill>
                <a:cs typeface="Times New Roman" panose="02020603050405020304" pitchFamily="18" charset="0"/>
              </a:rPr>
              <a:t>13.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trabajo</a:t>
            </a:r>
            <a:r>
              <a:rPr lang="en-US" altLang="en-US" sz="2300" dirty="0">
                <a:solidFill>
                  <a:schemeClr val="bg2"/>
                </a:solidFill>
                <a:cs typeface="Times New Roman" panose="02020603050405020304" pitchFamily="18" charset="0"/>
              </a:rPr>
              <a:t>,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dinero</a:t>
            </a:r>
            <a:r>
              <a:rPr lang="en-US" altLang="en-US" sz="2300" dirty="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los</a:t>
            </a:r>
            <a:r>
              <a:rPr lang="en-US" altLang="en-US" sz="2300" dirty="0" smtClean="0">
                <a:solidFill>
                  <a:schemeClr val="bg2"/>
                </a:solidFill>
                <a:cs typeface="Times New Roman" panose="02020603050405020304" pitchFamily="18" charset="0"/>
              </a:rPr>
              <a:t> </a:t>
            </a:r>
            <a:r>
              <a:rPr lang="en-US" altLang="en-US" sz="2300" dirty="0" err="1" smtClean="0">
                <a:solidFill>
                  <a:schemeClr val="bg2"/>
                </a:solidFill>
                <a:cs typeface="Times New Roman" panose="02020603050405020304" pitchFamily="18" charset="0"/>
              </a:rPr>
              <a:t>negocios</a:t>
            </a:r>
            <a:r>
              <a:rPr lang="en-US" altLang="en-US" sz="2300" dirty="0" smtClean="0">
                <a:solidFill>
                  <a:schemeClr val="bg2"/>
                </a:solidFill>
                <a:cs typeface="Times New Roman" panose="02020603050405020304" pitchFamily="18" charset="0"/>
              </a:rPr>
              <a:t> </a:t>
            </a:r>
            <a:r>
              <a:rPr lang="en-US" altLang="en-US" sz="2300" dirty="0">
                <a:solidFill>
                  <a:schemeClr val="bg2"/>
                </a:solidFill>
                <a:cs typeface="Times New Roman" panose="02020603050405020304" pitchFamily="18" charset="0"/>
              </a:rPr>
              <a:t>y </a:t>
            </a:r>
            <a:r>
              <a:rPr lang="en-US" altLang="en-US" sz="2300" dirty="0" smtClean="0">
                <a:solidFill>
                  <a:schemeClr val="bg2"/>
                </a:solidFill>
                <a:cs typeface="Times New Roman" panose="02020603050405020304" pitchFamily="18" charset="0"/>
              </a:rPr>
              <a:t>el </a:t>
            </a:r>
            <a:r>
              <a:rPr lang="en-US" altLang="en-US" sz="2300" dirty="0" err="1" smtClean="0">
                <a:solidFill>
                  <a:schemeClr val="bg2"/>
                </a:solidFill>
                <a:cs typeface="Times New Roman" panose="02020603050405020304" pitchFamily="18" charset="0"/>
              </a:rPr>
              <a:t>comercio</a:t>
            </a:r>
            <a:r>
              <a:rPr lang="en-US" altLang="en-US" sz="2300" dirty="0" smtClean="0">
                <a:solidFill>
                  <a:schemeClr val="bg2"/>
                </a:solidFill>
              </a:rPr>
              <a:t> </a:t>
            </a:r>
            <a:endParaRPr lang="en-US" altLang="en-US" sz="2300" dirty="0">
              <a:solidFill>
                <a:schemeClr val="bg2"/>
              </a:solidFill>
            </a:endParaRPr>
          </a:p>
        </p:txBody>
      </p:sp>
      <p:sp>
        <p:nvSpPr>
          <p:cNvPr id="19463" name="AutoShape 7">
            <a:hlinkClick r:id="rId4" action="ppaction://hlinksldjump" highlightClick="1"/>
          </p:cNvPr>
          <p:cNvSpPr>
            <a:spLocks noChangeArrowheads="1"/>
          </p:cNvSpPr>
          <p:nvPr/>
        </p:nvSpPr>
        <p:spPr bwMode="auto">
          <a:xfrm>
            <a:off x="76198" y="77333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49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EBA5D2C-15CB-4B08-A70C-D42260131FF0}" type="slidenum">
              <a:rPr lang="en-US" altLang="en-US" sz="1400"/>
              <a:pPr algn="l" rtl="0">
                <a:spcBef>
                  <a:spcPct val="0"/>
                </a:spcBef>
                <a:buFontTx/>
                <a:buNone/>
              </a:pPr>
              <a:t>85</a:t>
            </a:fld>
            <a:endParaRPr lang="en-US" altLang="en-US" sz="1400"/>
          </a:p>
        </p:txBody>
      </p:sp>
      <p:sp>
        <p:nvSpPr>
          <p:cNvPr id="15" name="AutoShape 7">
            <a:hlinkClick r:id="rId4" action="ppaction://hlinksldjump" highlightClick="1"/>
          </p:cNvPr>
          <p:cNvSpPr>
            <a:spLocks noChangeArrowheads="1"/>
          </p:cNvSpPr>
          <p:nvPr/>
        </p:nvSpPr>
        <p:spPr bwMode="auto">
          <a:xfrm>
            <a:off x="81131" y="1186089"/>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6" name="AutoShape 7">
            <a:hlinkClick r:id="rId4" action="ppaction://hlinksldjump" highlightClick="1"/>
          </p:cNvPr>
          <p:cNvSpPr>
            <a:spLocks noChangeArrowheads="1"/>
          </p:cNvSpPr>
          <p:nvPr/>
        </p:nvSpPr>
        <p:spPr bwMode="auto">
          <a:xfrm>
            <a:off x="81640" y="1578427"/>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7" name="AutoShape 7">
            <a:hlinkClick r:id="rId4" action="ppaction://hlinksldjump" highlightClick="1"/>
          </p:cNvPr>
          <p:cNvSpPr>
            <a:spLocks noChangeArrowheads="1"/>
          </p:cNvSpPr>
          <p:nvPr/>
        </p:nvSpPr>
        <p:spPr bwMode="auto">
          <a:xfrm>
            <a:off x="76198" y="1971333"/>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8" name="AutoShape 7">
            <a:hlinkClick r:id="rId4" action="ppaction://hlinksldjump" highlightClick="1"/>
          </p:cNvPr>
          <p:cNvSpPr>
            <a:spLocks noChangeArrowheads="1"/>
          </p:cNvSpPr>
          <p:nvPr/>
        </p:nvSpPr>
        <p:spPr bwMode="auto">
          <a:xfrm>
            <a:off x="76198" y="238482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19" name="AutoShape 7">
            <a:hlinkClick r:id="rId4" action="ppaction://hlinksldjump" highlightClick="1"/>
          </p:cNvPr>
          <p:cNvSpPr>
            <a:spLocks noChangeArrowheads="1"/>
          </p:cNvSpPr>
          <p:nvPr/>
        </p:nvSpPr>
        <p:spPr bwMode="auto">
          <a:xfrm>
            <a:off x="76197" y="372179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0" name="AutoShape 7">
            <a:hlinkClick r:id="rId4" action="ppaction://hlinksldjump" highlightClick="1"/>
          </p:cNvPr>
          <p:cNvSpPr>
            <a:spLocks noChangeArrowheads="1"/>
          </p:cNvSpPr>
          <p:nvPr/>
        </p:nvSpPr>
        <p:spPr bwMode="auto">
          <a:xfrm>
            <a:off x="76197" y="4134542"/>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1" name="AutoShape 7">
            <a:hlinkClick r:id="rId4" action="ppaction://hlinksldjump" highlightClick="1"/>
          </p:cNvPr>
          <p:cNvSpPr>
            <a:spLocks noChangeArrowheads="1"/>
          </p:cNvSpPr>
          <p:nvPr/>
        </p:nvSpPr>
        <p:spPr bwMode="auto">
          <a:xfrm>
            <a:off x="76196" y="5001590"/>
            <a:ext cx="859971" cy="412750"/>
          </a:xfrm>
          <a:prstGeom prst="actionButtonBlank">
            <a:avLst/>
          </a:prstGeom>
          <a:solidFill>
            <a:schemeClr val="hlink"/>
          </a:solidFill>
          <a:ln>
            <a:noFill/>
          </a:ln>
          <a:effectLst/>
        </p:spPr>
        <p:txBody>
          <a:bodyPr wrap="none" anchor="ctr"/>
          <a:lstStyle/>
          <a:p>
            <a:pPr algn="ctr" rtl="0">
              <a:lnSpc>
                <a:spcPct val="90000"/>
              </a:lnSpc>
              <a:defRPr/>
            </a:pPr>
            <a:r>
              <a:rPr lang="en-US" altLang="en-US" sz="1200" b="1" dirty="0" err="1" smtClean="0">
                <a:effectLst>
                  <a:outerShdw blurRad="38100" dist="38100" dir="2700000" algn="tl">
                    <a:srgbClr val="FFFFFF"/>
                  </a:outerShdw>
                </a:effectLst>
                <a:cs typeface="+mn-cs"/>
              </a:rPr>
              <a:t>Lógica</a:t>
            </a:r>
            <a:r>
              <a:rPr lang="en-US" altLang="en-US" sz="1200" b="1" dirty="0" smtClean="0">
                <a:effectLst>
                  <a:outerShdw blurRad="38100" dist="38100" dir="2700000" algn="tl">
                    <a:srgbClr val="FFFFFF"/>
                  </a:outerShdw>
                </a:effectLst>
                <a:cs typeface="+mn-cs"/>
              </a:rPr>
              <a:t> de</a:t>
            </a:r>
            <a:br>
              <a:rPr lang="en-US" altLang="en-US" sz="1200" b="1" dirty="0" smtClean="0">
                <a:effectLst>
                  <a:outerShdw blurRad="38100" dist="38100" dir="2700000" algn="tl">
                    <a:srgbClr val="FFFFFF"/>
                  </a:outerShdw>
                </a:effectLst>
                <a:cs typeface="+mn-cs"/>
              </a:rPr>
            </a:br>
            <a:r>
              <a:rPr lang="en-US" altLang="en-US" sz="1200" b="1" dirty="0" smtClean="0">
                <a:effectLst>
                  <a:outerShdw blurRad="38100" dist="38100" dir="2700000" algn="tl">
                    <a:srgbClr val="FFFFFF"/>
                  </a:outerShdw>
                </a:effectLst>
                <a:cs typeface="+mn-cs"/>
              </a:rPr>
              <a:t>la </a:t>
            </a:r>
            <a:r>
              <a:rPr lang="en-US" altLang="en-US" sz="1200" b="1" dirty="0" err="1" smtClean="0">
                <a:effectLst>
                  <a:outerShdw blurRad="38100" dist="38100" dir="2700000" algn="tl">
                    <a:srgbClr val="FFFFFF"/>
                  </a:outerShdw>
                </a:effectLst>
                <a:cs typeface="+mn-cs"/>
              </a:rPr>
              <a:t>lección</a:t>
            </a:r>
            <a:endParaRPr lang="en-US" altLang="en-US" sz="1200" b="1" dirty="0">
              <a:effectLst>
                <a:outerShdw blurRad="38100" dist="38100" dir="2700000" algn="tl">
                  <a:srgbClr val="FFFFFF"/>
                </a:outerShdw>
              </a:effectLst>
              <a:cs typeface="+mn-cs"/>
            </a:endParaRPr>
          </a:p>
        </p:txBody>
      </p:sp>
      <p:sp>
        <p:nvSpPr>
          <p:cNvPr id="23"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1027452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618" name="Straight Connector 7"/>
          <p:cNvCxnSpPr>
            <a:cxnSpLocks noChangeShapeType="1"/>
          </p:cNvCxnSpPr>
          <p:nvPr/>
        </p:nvCxnSpPr>
        <p:spPr bwMode="auto">
          <a:xfrm>
            <a:off x="228600" y="3246438"/>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19" name="Straight Connector 20"/>
          <p:cNvCxnSpPr>
            <a:cxnSpLocks noChangeShapeType="1"/>
          </p:cNvCxnSpPr>
          <p:nvPr/>
        </p:nvCxnSpPr>
        <p:spPr bwMode="auto">
          <a:xfrm>
            <a:off x="228600" y="5029200"/>
            <a:ext cx="8610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85800" y="0"/>
            <a:ext cx="7772400" cy="838200"/>
          </a:xfrm>
        </p:spPr>
        <p:txBody>
          <a:bodyPr/>
          <a:lstStyle/>
          <a:p>
            <a:pPr algn="l" rtl="0">
              <a:defRPr/>
            </a:pPr>
            <a:r>
              <a:rPr lang="en-US" sz="4400" dirty="0">
                <a:solidFill>
                  <a:schemeClr val="tx1"/>
                </a:solidFill>
              </a:rPr>
              <a:t>Prueba</a:t>
            </a:r>
          </a:p>
        </p:txBody>
      </p:sp>
      <p:sp>
        <p:nvSpPr>
          <p:cNvPr id="111621" name="Content Placeholder 2"/>
          <p:cNvSpPr>
            <a:spLocks noGrp="1" noChangeArrowheads="1"/>
          </p:cNvSpPr>
          <p:nvPr>
            <p:ph idx="1"/>
          </p:nvPr>
        </p:nvSpPr>
        <p:spPr>
          <a:xfrm>
            <a:off x="304800" y="990600"/>
            <a:ext cx="8839200" cy="685800"/>
          </a:xfrm>
        </p:spPr>
        <p:txBody>
          <a:bodyPr/>
          <a:lstStyle/>
          <a:p>
            <a:pPr marL="0" indent="0" algn="l" rtl="0">
              <a:buFontTx/>
              <a:buNone/>
            </a:pPr>
            <a:r>
              <a:rPr lang="en-US" altLang="en-US" sz="2400" dirty="0" err="1" smtClean="0"/>
              <a:t>Enumere</a:t>
            </a:r>
            <a:r>
              <a:rPr lang="en-US" altLang="en-US" sz="2400" dirty="0" smtClean="0"/>
              <a:t> </a:t>
            </a:r>
            <a:r>
              <a:rPr lang="en-US" altLang="en-US" sz="2400" dirty="0" err="1" smtClean="0"/>
              <a:t>los</a:t>
            </a:r>
            <a:r>
              <a:rPr lang="en-US" altLang="en-US" sz="2400" dirty="0" smtClean="0"/>
              <a:t> </a:t>
            </a:r>
            <a:r>
              <a:rPr lang="en-US" altLang="en-US" sz="2400" dirty="0" err="1" smtClean="0"/>
              <a:t>principios</a:t>
            </a:r>
            <a:r>
              <a:rPr lang="en-US" altLang="en-US" sz="2400" dirty="0" smtClean="0"/>
              <a:t> </a:t>
            </a:r>
            <a:r>
              <a:rPr lang="en-US" altLang="en-US" sz="2400" dirty="0" err="1" smtClean="0"/>
              <a:t>fundamentales</a:t>
            </a:r>
            <a:r>
              <a:rPr lang="en-US" altLang="en-US" sz="2400" dirty="0" smtClean="0"/>
              <a:t> de </a:t>
            </a:r>
            <a:r>
              <a:rPr lang="en-US" altLang="en-US" sz="2400" dirty="0" err="1" smtClean="0"/>
              <a:t>este</a:t>
            </a:r>
            <a:r>
              <a:rPr lang="en-US" altLang="en-US" sz="2400" dirty="0" smtClean="0"/>
              <a:t> </a:t>
            </a:r>
            <a:r>
              <a:rPr lang="en-US" altLang="en-US" sz="2400" dirty="0" err="1" smtClean="0"/>
              <a:t>arreglo</a:t>
            </a:r>
            <a:r>
              <a:rPr lang="en-US" altLang="en-US" sz="2400" dirty="0" smtClean="0"/>
              <a:t>:</a:t>
            </a:r>
          </a:p>
        </p:txBody>
      </p:sp>
      <p:sp>
        <p:nvSpPr>
          <p:cNvPr id="3072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11623" name="Rectangle 4"/>
          <p:cNvSpPr>
            <a:spLocks noChangeArrowheads="1"/>
          </p:cNvSpPr>
          <p:nvPr/>
        </p:nvSpPr>
        <p:spPr bwMode="auto">
          <a:xfrm>
            <a:off x="2743200" y="1866900"/>
            <a:ext cx="2590800"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11624" name="Rectangle 5"/>
          <p:cNvSpPr>
            <a:spLocks noChangeArrowheads="1"/>
          </p:cNvSpPr>
          <p:nvPr/>
        </p:nvSpPr>
        <p:spPr bwMode="auto">
          <a:xfrm>
            <a:off x="2743200" y="3581400"/>
            <a:ext cx="2590800"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11625" name="Rectangle 6"/>
          <p:cNvSpPr>
            <a:spLocks noChangeArrowheads="1"/>
          </p:cNvSpPr>
          <p:nvPr/>
        </p:nvSpPr>
        <p:spPr bwMode="auto">
          <a:xfrm>
            <a:off x="2720975" y="5410200"/>
            <a:ext cx="2590800" cy="990600"/>
          </a:xfrm>
          <a:prstGeom prst="rect">
            <a:avLst/>
          </a:prstGeom>
          <a:solidFill>
            <a:srgbClr val="FFFFCC"/>
          </a:solidFill>
          <a:ln w="9525" algn="ctr">
            <a:solidFill>
              <a:schemeClr val="tx1"/>
            </a:solidFill>
            <a:round/>
            <a:headEnd/>
            <a:tailEnd/>
          </a:ln>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3" name="Freeform 2"/>
          <p:cNvSpPr/>
          <p:nvPr/>
        </p:nvSpPr>
        <p:spPr bwMode="auto">
          <a:xfrm>
            <a:off x="5180013" y="2063750"/>
            <a:ext cx="3430587" cy="3025775"/>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chemeClr val="tx1"/>
            </a:solidFill>
            <a:prstDash val="solid"/>
            <a:round/>
            <a:headEnd type="none" w="med" len="med"/>
            <a:tailEnd type="stealth" w="lg" len="lg"/>
          </a:ln>
          <a:effectLst/>
        </p:spPr>
        <p:txBody>
          <a:bodyPr/>
          <a:lstStyle/>
          <a:p>
            <a:pPr algn="l" rtl="0">
              <a:defRPr/>
            </a:pPr>
            <a:endParaRPr lang="en-US">
              <a:cs typeface="+mn-cs"/>
            </a:endParaRPr>
          </a:p>
        </p:txBody>
      </p:sp>
      <p:sp>
        <p:nvSpPr>
          <p:cNvPr id="12" name="Freeform 11"/>
          <p:cNvSpPr/>
          <p:nvPr/>
        </p:nvSpPr>
        <p:spPr bwMode="auto">
          <a:xfrm flipH="1">
            <a:off x="1524000" y="2078038"/>
            <a:ext cx="1295400" cy="2101850"/>
          </a:xfrm>
          <a:custGeom>
            <a:avLst/>
            <a:gdLst>
              <a:gd name="connsiteX0" fmla="*/ 81887 w 1955355"/>
              <a:gd name="connsiteY0" fmla="*/ 96554 h 2102774"/>
              <a:gd name="connsiteX1" fmla="*/ 1637732 w 1955355"/>
              <a:gd name="connsiteY1" fmla="*/ 164792 h 2102774"/>
              <a:gd name="connsiteX2" fmla="*/ 1815153 w 1955355"/>
              <a:gd name="connsiteY2" fmla="*/ 1625103 h 2102774"/>
              <a:gd name="connsiteX3" fmla="*/ 0 w 1955355"/>
              <a:gd name="connsiteY3" fmla="*/ 2102774 h 2102774"/>
            </a:gdLst>
            <a:ahLst/>
            <a:cxnLst>
              <a:cxn ang="0">
                <a:pos x="connsiteX0" y="connsiteY0"/>
              </a:cxn>
              <a:cxn ang="0">
                <a:pos x="connsiteX1" y="connsiteY1"/>
              </a:cxn>
              <a:cxn ang="0">
                <a:pos x="connsiteX2" y="connsiteY2"/>
              </a:cxn>
              <a:cxn ang="0">
                <a:pos x="connsiteX3" y="connsiteY3"/>
              </a:cxn>
            </a:cxnLst>
            <a:rect l="l" t="t" r="r" b="b"/>
            <a:pathLst>
              <a:path w="1955355" h="2102774">
                <a:moveTo>
                  <a:pt x="81887" y="96554"/>
                </a:moveTo>
                <a:cubicBezTo>
                  <a:pt x="715370" y="3294"/>
                  <a:pt x="1348854" y="-89966"/>
                  <a:pt x="1637732" y="164792"/>
                </a:cubicBezTo>
                <a:cubicBezTo>
                  <a:pt x="1926610" y="419550"/>
                  <a:pt x="2088108" y="1302106"/>
                  <a:pt x="1815153" y="1625103"/>
                </a:cubicBezTo>
                <a:cubicBezTo>
                  <a:pt x="1542198" y="1948100"/>
                  <a:pt x="771099" y="2025437"/>
                  <a:pt x="0" y="2102774"/>
                </a:cubicBezTo>
              </a:path>
            </a:pathLst>
          </a:custGeom>
          <a:noFill/>
          <a:ln w="57150" cap="flat" cmpd="sng" algn="ctr">
            <a:solidFill>
              <a:schemeClr val="tx1"/>
            </a:solidFill>
            <a:prstDash val="solid"/>
            <a:round/>
            <a:headEnd type="none" w="med" len="med"/>
            <a:tailEnd type="stealth" w="lg" len="lg"/>
          </a:ln>
          <a:effectLst/>
        </p:spPr>
        <p:txBody>
          <a:bodyPr/>
          <a:lstStyle/>
          <a:p>
            <a:pPr algn="l" rtl="0">
              <a:defRPr/>
            </a:pPr>
            <a:endParaRPr lang="en-US">
              <a:cs typeface="+mn-cs"/>
            </a:endParaRPr>
          </a:p>
        </p:txBody>
      </p:sp>
      <p:sp>
        <p:nvSpPr>
          <p:cNvPr id="6" name="Freeform 5"/>
          <p:cNvSpPr/>
          <p:nvPr/>
        </p:nvSpPr>
        <p:spPr bwMode="auto">
          <a:xfrm>
            <a:off x="5260975" y="2420938"/>
            <a:ext cx="1250950" cy="1651000"/>
          </a:xfrm>
          <a:custGeom>
            <a:avLst/>
            <a:gdLst>
              <a:gd name="connsiteX0" fmla="*/ 40943 w 1249989"/>
              <a:gd name="connsiteY0" fmla="*/ 0 h 1651379"/>
              <a:gd name="connsiteX1" fmla="*/ 1214651 w 1249989"/>
              <a:gd name="connsiteY1" fmla="*/ 491319 h 1651379"/>
              <a:gd name="connsiteX2" fmla="*/ 859809 w 1249989"/>
              <a:gd name="connsiteY2" fmla="*/ 1433015 h 1651379"/>
              <a:gd name="connsiteX3" fmla="*/ 0 w 1249989"/>
              <a:gd name="connsiteY3" fmla="*/ 1651379 h 1651379"/>
            </a:gdLst>
            <a:ahLst/>
            <a:cxnLst>
              <a:cxn ang="0">
                <a:pos x="connsiteX0" y="connsiteY0"/>
              </a:cxn>
              <a:cxn ang="0">
                <a:pos x="connsiteX1" y="connsiteY1"/>
              </a:cxn>
              <a:cxn ang="0">
                <a:pos x="connsiteX2" y="connsiteY2"/>
              </a:cxn>
              <a:cxn ang="0">
                <a:pos x="connsiteX3" y="connsiteY3"/>
              </a:cxn>
            </a:cxnLst>
            <a:rect l="l" t="t" r="r" b="b"/>
            <a:pathLst>
              <a:path w="1249989" h="1651379">
                <a:moveTo>
                  <a:pt x="40943" y="0"/>
                </a:moveTo>
                <a:cubicBezTo>
                  <a:pt x="559558" y="126241"/>
                  <a:pt x="1078173" y="252483"/>
                  <a:pt x="1214651" y="491319"/>
                </a:cubicBezTo>
                <a:cubicBezTo>
                  <a:pt x="1351129" y="730155"/>
                  <a:pt x="1062251" y="1239672"/>
                  <a:pt x="859809" y="1433015"/>
                </a:cubicBezTo>
                <a:cubicBezTo>
                  <a:pt x="657367" y="1626358"/>
                  <a:pt x="328683" y="1638868"/>
                  <a:pt x="0" y="1651379"/>
                </a:cubicBezTo>
              </a:path>
            </a:pathLst>
          </a:custGeom>
          <a:noFill/>
          <a:ln w="57150" cap="flat" cmpd="sng" algn="ctr">
            <a:solidFill>
              <a:schemeClr val="tx1"/>
            </a:solidFill>
            <a:prstDash val="solid"/>
            <a:round/>
            <a:headEnd type="none" w="med" len="med"/>
            <a:tailEnd type="stealth" w="lg" len="lg"/>
          </a:ln>
          <a:effectLst/>
        </p:spPr>
        <p:txBody>
          <a:bodyPr/>
          <a:lstStyle/>
          <a:p>
            <a:pPr algn="l" rtl="0">
              <a:defRPr/>
            </a:pPr>
            <a:endParaRPr lang="en-US">
              <a:cs typeface="+mn-cs"/>
            </a:endParaRPr>
          </a:p>
        </p:txBody>
      </p:sp>
      <p:sp>
        <p:nvSpPr>
          <p:cNvPr id="19464" name="Rectangle 7"/>
          <p:cNvSpPr>
            <a:spLocks noChangeArrowheads="1"/>
          </p:cNvSpPr>
          <p:nvPr/>
        </p:nvSpPr>
        <p:spPr bwMode="auto">
          <a:xfrm>
            <a:off x="5635625" y="2751138"/>
            <a:ext cx="1752600" cy="990600"/>
          </a:xfrm>
          <a:prstGeom prst="rect">
            <a:avLst/>
          </a:prstGeom>
          <a:solidFill>
            <a:schemeClr val="accent5">
              <a:lumMod val="20000"/>
              <a:lumOff val="80000"/>
            </a:schemeClr>
          </a:solidFill>
          <a:ln w="9525" algn="ctr">
            <a:solidFill>
              <a:schemeClr val="tx1"/>
            </a:solidFill>
            <a:round/>
            <a:headEnd/>
            <a:tailEnd/>
          </a:ln>
          <a:effectLst/>
        </p:spPr>
        <p:txBody>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9465" name="Rectangle 8"/>
          <p:cNvSpPr>
            <a:spLocks noChangeArrowheads="1"/>
          </p:cNvSpPr>
          <p:nvPr/>
        </p:nvSpPr>
        <p:spPr bwMode="auto">
          <a:xfrm>
            <a:off x="609600" y="2514600"/>
            <a:ext cx="1789113" cy="990600"/>
          </a:xfrm>
          <a:prstGeom prst="rect">
            <a:avLst/>
          </a:prstGeom>
          <a:solidFill>
            <a:schemeClr val="accent5">
              <a:lumMod val="20000"/>
              <a:lumOff val="80000"/>
            </a:schemeClr>
          </a:solidFill>
          <a:ln w="9525" algn="ctr">
            <a:solidFill>
              <a:schemeClr val="tx1"/>
            </a:solidFill>
            <a:round/>
            <a:headEnd/>
            <a:tailEnd/>
          </a:ln>
          <a:effectLst/>
        </p:spPr>
        <p:txBody>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9466" name="Rectangle 9"/>
          <p:cNvSpPr>
            <a:spLocks noChangeArrowheads="1"/>
          </p:cNvSpPr>
          <p:nvPr/>
        </p:nvSpPr>
        <p:spPr bwMode="auto">
          <a:xfrm>
            <a:off x="6324600" y="4343400"/>
            <a:ext cx="1981200" cy="990600"/>
          </a:xfrm>
          <a:prstGeom prst="rect">
            <a:avLst/>
          </a:prstGeom>
          <a:solidFill>
            <a:schemeClr val="accent5">
              <a:lumMod val="20000"/>
              <a:lumOff val="80000"/>
            </a:schemeClr>
          </a:solidFill>
          <a:ln w="9525" algn="ctr">
            <a:solidFill>
              <a:schemeClr val="tx1"/>
            </a:solidFill>
            <a:round/>
            <a:headEnd/>
            <a:tailEnd/>
          </a:ln>
          <a:effectLst/>
        </p:spPr>
        <p:txBody>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endParaRPr lang="en-US" altLang="en-US" sz="2400">
              <a:cs typeface="+mn-cs"/>
            </a:endParaRPr>
          </a:p>
        </p:txBody>
      </p:sp>
      <p:sp>
        <p:nvSpPr>
          <p:cNvPr id="11163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150F483D-D618-42B4-8830-241E0641114C}" type="slidenum">
              <a:rPr lang="en-US" altLang="en-US" sz="1400"/>
              <a:pPr algn="l" rtl="0">
                <a:spcBef>
                  <a:spcPct val="0"/>
                </a:spcBef>
                <a:buFontTx/>
                <a:buNone/>
              </a:pPr>
              <a:t>86</a:t>
            </a:fld>
            <a:endParaRPr lang="en-US" altLang="en-US" sz="14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a:t>Lección 1 – Lógica de la lección, parte 1</a:t>
            </a:r>
            <a:br>
              <a:rPr lang="en-US" altLang="en-US" sz="2000" dirty="0"/>
            </a:br>
            <a:r>
              <a:rPr lang="en-US" altLang="en-US" sz="2800" dirty="0"/>
              <a:t>Fundamentos de la Cosmovisión Cristiana</a:t>
            </a:r>
            <a:endParaRPr lang="en-US" altLang="en-US" sz="4400" dirty="0"/>
          </a:p>
        </p:txBody>
      </p:sp>
      <p:sp>
        <p:nvSpPr>
          <p:cNvPr id="31747" name="Rectangle 3"/>
          <p:cNvSpPr>
            <a:spLocks noGrp="1" noChangeArrowheads="1"/>
          </p:cNvSpPr>
          <p:nvPr>
            <p:ph type="body" idx="1"/>
          </p:nvPr>
        </p:nvSpPr>
        <p:spPr>
          <a:xfrm>
            <a:off x="76200" y="1143000"/>
            <a:ext cx="8991600" cy="5562600"/>
          </a:xfrm>
        </p:spPr>
        <p:txBody>
          <a:bodyPr>
            <a:normAutofit fontScale="92500" lnSpcReduction="20000"/>
          </a:bodyPr>
          <a:lstStyle/>
          <a:p>
            <a:pPr marL="225425" indent="-225425"/>
            <a:r>
              <a:rPr lang="es-ES" altLang="en-US" sz="2400" dirty="0" smtClean="0"/>
              <a:t>Hay </a:t>
            </a:r>
            <a:r>
              <a:rPr lang="es-ES" altLang="en-US" sz="2400" dirty="0"/>
              <a:t>un </a:t>
            </a:r>
            <a:r>
              <a:rPr lang="es-ES" altLang="en-US" sz="2400" b="1" dirty="0">
                <a:solidFill>
                  <a:schemeClr val="accent6"/>
                </a:solidFill>
              </a:rPr>
              <a:t>Dios personal e infinito</a:t>
            </a:r>
            <a:r>
              <a:rPr lang="es-ES" altLang="en-US" sz="2400" dirty="0"/>
              <a:t>.</a:t>
            </a:r>
          </a:p>
          <a:p>
            <a:pPr marL="625475" lvl="1" indent="-225425"/>
            <a:r>
              <a:rPr lang="es-ES" altLang="en-US" sz="2000" dirty="0" smtClean="0"/>
              <a:t>El </a:t>
            </a:r>
            <a:r>
              <a:rPr lang="es-ES" altLang="en-US" sz="2000" dirty="0"/>
              <a:t>Creador original (real, aparte de nuestra conciencia)</a:t>
            </a:r>
          </a:p>
          <a:p>
            <a:pPr marL="625475" lvl="1" indent="-225425"/>
            <a:r>
              <a:rPr lang="es-ES" altLang="en-US" sz="2000" dirty="0" smtClean="0"/>
              <a:t>Con </a:t>
            </a:r>
            <a:r>
              <a:rPr lang="es-ES" altLang="en-US" sz="2000" dirty="0"/>
              <a:t>personalidad (conocimiento y relaciones) y comunicación</a:t>
            </a:r>
          </a:p>
          <a:p>
            <a:pPr marL="625475" lvl="1" indent="-225425"/>
            <a:r>
              <a:rPr lang="es-ES" altLang="en-US" sz="2000" dirty="0" smtClean="0"/>
              <a:t>Existente </a:t>
            </a:r>
            <a:r>
              <a:rPr lang="es-ES" altLang="en-US" sz="2000" dirty="0"/>
              <a:t>fuera del tiempo y el espacio</a:t>
            </a:r>
          </a:p>
          <a:p>
            <a:pPr marL="625475" lvl="1" indent="-225425"/>
            <a:r>
              <a:rPr lang="es-ES" altLang="en-US" sz="2000" dirty="0" smtClean="0"/>
              <a:t>Inminente </a:t>
            </a:r>
            <a:r>
              <a:rPr lang="es-ES" altLang="en-US" sz="2000" dirty="0"/>
              <a:t>y actuando y en el mundo (continuación de providencia y dominio)</a:t>
            </a:r>
          </a:p>
          <a:p>
            <a:pPr marL="225425" indent="-225425"/>
            <a:r>
              <a:rPr lang="es-ES" altLang="en-US" sz="2400" dirty="0" smtClean="0"/>
              <a:t>El</a:t>
            </a:r>
            <a:r>
              <a:rPr lang="es-ES" altLang="en-US" sz="2400" b="1" dirty="0" smtClean="0">
                <a:solidFill>
                  <a:schemeClr val="accent6"/>
                </a:solidFill>
              </a:rPr>
              <a:t> </a:t>
            </a:r>
            <a:r>
              <a:rPr lang="es-ES" altLang="en-US" sz="2400" b="1" dirty="0">
                <a:solidFill>
                  <a:schemeClr val="accent6"/>
                </a:solidFill>
              </a:rPr>
              <a:t>hombre es espiritual.</a:t>
            </a:r>
          </a:p>
          <a:p>
            <a:pPr marL="625475" lvl="1" indent="-225425"/>
            <a:r>
              <a:rPr lang="es-ES" altLang="en-US" sz="2000" dirty="0" smtClean="0"/>
              <a:t>Tiene </a:t>
            </a:r>
            <a:r>
              <a:rPr lang="es-ES" altLang="en-US" sz="2000" dirty="0"/>
              <a:t>conciencia espiritual además de una naturaleza física.</a:t>
            </a:r>
          </a:p>
          <a:p>
            <a:pPr marL="625475" lvl="1" indent="-225425"/>
            <a:r>
              <a:rPr lang="es-ES" altLang="en-US" sz="2000" dirty="0" smtClean="0"/>
              <a:t>El </a:t>
            </a:r>
            <a:r>
              <a:rPr lang="es-ES" altLang="en-US" sz="2000" dirty="0"/>
              <a:t>hombre elige su reacción a las influencias buenas y malas (libre albedrío).</a:t>
            </a:r>
          </a:p>
          <a:p>
            <a:pPr marL="625475" lvl="1" indent="-225425"/>
            <a:r>
              <a:rPr lang="es-ES" altLang="en-US" sz="2000" dirty="0" smtClean="0"/>
              <a:t>Hay </a:t>
            </a:r>
            <a:r>
              <a:rPr lang="es-ES" altLang="en-US" sz="2000" dirty="0"/>
              <a:t>serias consecuencias de sus decisiones.</a:t>
            </a:r>
          </a:p>
          <a:p>
            <a:pPr marL="625475" lvl="1" indent="-225425"/>
            <a:r>
              <a:rPr lang="es-ES" altLang="en-US" sz="2000" dirty="0" smtClean="0"/>
              <a:t>Él </a:t>
            </a:r>
            <a:r>
              <a:rPr lang="es-ES" altLang="en-US" sz="2000" dirty="0"/>
              <a:t>es responsable ante Dios por sus decisiones.</a:t>
            </a:r>
          </a:p>
          <a:p>
            <a:pPr marL="225425" indent="-225425"/>
            <a:r>
              <a:rPr lang="es-ES" altLang="en-US" sz="2400" dirty="0" smtClean="0"/>
              <a:t>El </a:t>
            </a:r>
            <a:r>
              <a:rPr lang="es-ES" altLang="en-US" sz="2400" b="1" dirty="0">
                <a:solidFill>
                  <a:schemeClr val="accent6"/>
                </a:solidFill>
              </a:rPr>
              <a:t>mundo está caído.</a:t>
            </a:r>
          </a:p>
          <a:p>
            <a:pPr marL="625475" lvl="1" indent="-225425"/>
            <a:r>
              <a:rPr lang="es-ES" altLang="en-US" sz="2000" dirty="0" smtClean="0"/>
              <a:t>Está </a:t>
            </a:r>
            <a:r>
              <a:rPr lang="es-ES" altLang="en-US" sz="2000" dirty="0"/>
              <a:t>lleno de imperfecciones irreparables causadas por el pecado.</a:t>
            </a:r>
          </a:p>
          <a:p>
            <a:pPr marL="625475" lvl="1" indent="-225425"/>
            <a:r>
              <a:rPr lang="es-ES" altLang="en-US" sz="2000" dirty="0" smtClean="0"/>
              <a:t>El </a:t>
            </a:r>
            <a:r>
              <a:rPr lang="es-ES" altLang="en-US" sz="2000" dirty="0"/>
              <a:t>bien y el mal continúan en conflicto (incluso dentro de nosotros).</a:t>
            </a:r>
          </a:p>
          <a:p>
            <a:pPr marL="625475" lvl="1" indent="-225425"/>
            <a:r>
              <a:rPr lang="es-ES" altLang="en-US" sz="2000" dirty="0" smtClean="0"/>
              <a:t>El </a:t>
            </a:r>
            <a:r>
              <a:rPr lang="es-ES" altLang="en-US" sz="2000" dirty="0"/>
              <a:t>hombre puede imaginar un mundo ideal (sin pecado) que no existe.</a:t>
            </a:r>
          </a:p>
        </p:txBody>
      </p:sp>
      <p:sp>
        <p:nvSpPr>
          <p:cNvPr id="34821" name="AutoShape 5">
            <a:hlinkClick r:id="rId2"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
        <p:nvSpPr>
          <p:cNvPr id="31750" name="AutoShape 6">
            <a:hlinkClick r:id="rId3" action="ppaction://hlinksldjump" highlightClick="1"/>
          </p:cNvPr>
          <p:cNvSpPr>
            <a:spLocks noChangeArrowheads="1"/>
          </p:cNvSpPr>
          <p:nvPr/>
        </p:nvSpPr>
        <p:spPr bwMode="auto">
          <a:xfrm>
            <a:off x="7848600" y="0"/>
            <a:ext cx="1295400" cy="304800"/>
          </a:xfrm>
          <a:prstGeom prst="actionButtonBlank">
            <a:avLst/>
          </a:prstGeom>
          <a:solidFill>
            <a:srgbClr val="0066FF"/>
          </a:solidFill>
          <a:ln>
            <a:noFill/>
          </a:ln>
          <a:effectLst/>
        </p:spPr>
        <p:txBody>
          <a:bodyPr wrap="none" anchor="ctr"/>
          <a:lstStyle/>
          <a:p>
            <a:pPr algn="ctr" rtl="0">
              <a:defRPr/>
            </a:pPr>
            <a:r>
              <a:rPr lang="en-US" altLang="en-US" sz="1800" dirty="0" err="1">
                <a:effectLst>
                  <a:outerShdw blurRad="38100" dist="38100" dir="2700000" algn="tl">
                    <a:srgbClr val="FFFFFF"/>
                  </a:outerShdw>
                </a:effectLst>
                <a:latin typeface="Tw Cen MT" pitchFamily="34" charset="0"/>
                <a:cs typeface="+mn-cs"/>
              </a:rPr>
              <a:t>Ir</a:t>
            </a:r>
            <a:r>
              <a:rPr lang="en-US" altLang="en-US" sz="1800" dirty="0">
                <a:effectLst>
                  <a:outerShdw blurRad="38100" dist="38100" dir="2700000" algn="tl">
                    <a:srgbClr val="FFFFFF"/>
                  </a:outerShdw>
                </a:effectLst>
                <a:latin typeface="Tw Cen MT" pitchFamily="34" charset="0"/>
                <a:cs typeface="+mn-cs"/>
              </a:rPr>
              <a:t> a la Parte 2</a:t>
            </a:r>
          </a:p>
        </p:txBody>
      </p:sp>
      <p:sp>
        <p:nvSpPr>
          <p:cNvPr id="3482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2D0B980-E260-44AB-A05C-43ED51734074}" type="slidenum">
              <a:rPr lang="en-US" altLang="en-US" sz="1400"/>
              <a:pPr algn="l" rtl="0">
                <a:spcBef>
                  <a:spcPct val="0"/>
                </a:spcBef>
                <a:buFontTx/>
                <a:buNone/>
              </a:pPr>
              <a:t>87</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extLst>
      <p:ext uri="{BB962C8B-B14F-4D97-AF65-F5344CB8AC3E}">
        <p14:creationId xmlns:p14="http://schemas.microsoft.com/office/powerpoint/2010/main" val="256886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7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p:spPr>
        <p:txBody>
          <a:bodyPr/>
          <a:lstStyle/>
          <a:p>
            <a:pPr rtl="0">
              <a:lnSpc>
                <a:spcPct val="110000"/>
              </a:lnSpc>
              <a:defRPr/>
            </a:pPr>
            <a:r>
              <a:rPr lang="en-US" altLang="en-US" sz="2000" dirty="0" err="1"/>
              <a:t>Lección</a:t>
            </a:r>
            <a:r>
              <a:rPr lang="en-US" altLang="en-US" sz="2000" dirty="0"/>
              <a:t> 1 – </a:t>
            </a:r>
            <a:r>
              <a:rPr lang="en-US" altLang="en-US" sz="2000" dirty="0" err="1"/>
              <a:t>Lógica</a:t>
            </a:r>
            <a:r>
              <a:rPr lang="en-US" altLang="en-US" sz="2000" dirty="0"/>
              <a:t> de la </a:t>
            </a:r>
            <a:r>
              <a:rPr lang="en-US" altLang="en-US" sz="2000" dirty="0" err="1"/>
              <a:t>lección</a:t>
            </a:r>
            <a:r>
              <a:rPr lang="en-US" altLang="en-US" sz="2000" dirty="0"/>
              <a:t>, parte 2</a:t>
            </a:r>
            <a:br>
              <a:rPr lang="en-US" altLang="en-US" sz="2000" dirty="0"/>
            </a:br>
            <a:r>
              <a:rPr lang="en-US" altLang="en-US" sz="2800" dirty="0" err="1"/>
              <a:t>Fundamentos</a:t>
            </a:r>
            <a:r>
              <a:rPr lang="en-US" altLang="en-US" sz="2800" dirty="0"/>
              <a:t> de la </a:t>
            </a:r>
            <a:r>
              <a:rPr lang="en-US" altLang="en-US" sz="2800" dirty="0" err="1"/>
              <a:t>Cosmovisión</a:t>
            </a:r>
            <a:r>
              <a:rPr lang="en-US" altLang="en-US" sz="2800" dirty="0"/>
              <a:t> Cristiana</a:t>
            </a:r>
            <a:endParaRPr lang="en-US" altLang="en-US" sz="4400" dirty="0"/>
          </a:p>
        </p:txBody>
      </p:sp>
      <p:sp>
        <p:nvSpPr>
          <p:cNvPr id="32771" name="Rectangle 3"/>
          <p:cNvSpPr>
            <a:spLocks noGrp="1" noChangeArrowheads="1"/>
          </p:cNvSpPr>
          <p:nvPr>
            <p:ph type="body" idx="1"/>
          </p:nvPr>
        </p:nvSpPr>
        <p:spPr>
          <a:xfrm>
            <a:off x="76200" y="1143000"/>
            <a:ext cx="8991600" cy="5562600"/>
          </a:xfrm>
        </p:spPr>
        <p:txBody>
          <a:bodyPr>
            <a:normAutofit fontScale="92500" lnSpcReduction="10000"/>
          </a:bodyPr>
          <a:lstStyle/>
          <a:p>
            <a:pPr marL="225425" indent="-225425"/>
            <a:r>
              <a:rPr lang="es-ES" altLang="en-US" sz="2400" dirty="0" smtClean="0"/>
              <a:t>La </a:t>
            </a:r>
            <a:r>
              <a:rPr lang="es-ES" altLang="en-US" sz="2400" dirty="0"/>
              <a:t>Biblia es la </a:t>
            </a:r>
            <a:r>
              <a:rPr lang="es-ES" altLang="en-US" sz="2400" b="1" dirty="0">
                <a:solidFill>
                  <a:schemeClr val="accent6"/>
                </a:solidFill>
              </a:rPr>
              <a:t>revelación proposicional </a:t>
            </a:r>
            <a:r>
              <a:rPr lang="es-ES" altLang="en-US" sz="2400" dirty="0"/>
              <a:t>de Dios.</a:t>
            </a:r>
          </a:p>
          <a:p>
            <a:pPr marL="625475" lvl="1" indent="-225425"/>
            <a:r>
              <a:rPr lang="es-ES" altLang="en-US" sz="2000" dirty="0" smtClean="0"/>
              <a:t>Existe </a:t>
            </a:r>
            <a:r>
              <a:rPr lang="es-ES" altLang="en-US" sz="2000" dirty="0"/>
              <a:t>y es verdad, independiente de la recepción del hombre.</a:t>
            </a:r>
          </a:p>
          <a:p>
            <a:pPr marL="625475" lvl="1" indent="-225425"/>
            <a:r>
              <a:rPr lang="es-ES" altLang="en-US" sz="2000" dirty="0" smtClean="0"/>
              <a:t>Es lógica </a:t>
            </a:r>
            <a:r>
              <a:rPr lang="es-ES" altLang="en-US" sz="2000" dirty="0"/>
              <a:t>(puede ser percibido consistentemente por todos los hombres).</a:t>
            </a:r>
          </a:p>
          <a:p>
            <a:pPr marL="625475" lvl="1" indent="-225425"/>
            <a:r>
              <a:rPr lang="es-ES" altLang="en-US" sz="2000" dirty="0" smtClean="0"/>
              <a:t>Es </a:t>
            </a:r>
            <a:r>
              <a:rPr lang="es-ES" altLang="en-US" sz="2000" dirty="0"/>
              <a:t>transferible a (y entre los hombres) por declaración verbal.</a:t>
            </a:r>
          </a:p>
          <a:p>
            <a:pPr marL="625475" lvl="1" indent="-225425"/>
            <a:r>
              <a:rPr lang="es-ES" altLang="en-US" sz="2000" dirty="0" smtClean="0"/>
              <a:t>Es </a:t>
            </a:r>
            <a:r>
              <a:rPr lang="es-ES" altLang="en-US" sz="2000" dirty="0"/>
              <a:t>consistente (y </a:t>
            </a:r>
            <a:r>
              <a:rPr lang="es-ES" altLang="en-US" sz="2000" dirty="0" smtClean="0"/>
              <a:t>ha llegado a ser más completa) </a:t>
            </a:r>
            <a:r>
              <a:rPr lang="es-ES" altLang="en-US" sz="2000" dirty="0"/>
              <a:t>a través del tiempo.</a:t>
            </a:r>
          </a:p>
          <a:p>
            <a:pPr marL="225425" indent="-225425"/>
            <a:r>
              <a:rPr lang="es-ES" altLang="en-US" sz="2400" b="1" dirty="0" smtClean="0">
                <a:solidFill>
                  <a:schemeClr val="accent6"/>
                </a:solidFill>
              </a:rPr>
              <a:t>Jesús </a:t>
            </a:r>
            <a:r>
              <a:rPr lang="es-ES" altLang="en-US" sz="2400" b="1" dirty="0">
                <a:solidFill>
                  <a:schemeClr val="accent6"/>
                </a:solidFill>
              </a:rPr>
              <a:t>vino</a:t>
            </a:r>
            <a:r>
              <a:rPr lang="es-ES" altLang="en-US" sz="2400" dirty="0"/>
              <a:t>, como Dios en la carne, para redimir a la humanidad del pecado.</a:t>
            </a:r>
          </a:p>
          <a:p>
            <a:pPr marL="625475" lvl="1" indent="-225425"/>
            <a:r>
              <a:rPr lang="es-ES" altLang="en-US" sz="2000" dirty="0" smtClean="0"/>
              <a:t>Estaba </a:t>
            </a:r>
            <a:r>
              <a:rPr lang="es-ES" altLang="en-US" sz="2000" dirty="0"/>
              <a:t>físicamente presente entre los hombres.</a:t>
            </a:r>
          </a:p>
          <a:p>
            <a:pPr marL="625475" lvl="1" indent="-225425"/>
            <a:r>
              <a:rPr lang="es-ES" altLang="en-US" sz="2000" dirty="0" smtClean="0"/>
              <a:t>Su </a:t>
            </a:r>
            <a:r>
              <a:rPr lang="es-ES" altLang="en-US" sz="2000" dirty="0"/>
              <a:t>propósito era comunicar la voluntad y la naturaleza de Dios.</a:t>
            </a:r>
          </a:p>
          <a:p>
            <a:pPr marL="625475" lvl="1" indent="-225425"/>
            <a:r>
              <a:rPr lang="es-ES" altLang="en-US" sz="2000" dirty="0" smtClean="0"/>
              <a:t>Sus </a:t>
            </a:r>
            <a:r>
              <a:rPr lang="es-ES" altLang="en-US" sz="2000" dirty="0"/>
              <a:t>acciones proporcionaron una solución curativa a las consecuencias del pecado.</a:t>
            </a:r>
          </a:p>
          <a:p>
            <a:pPr marL="225425" indent="-225425"/>
            <a:r>
              <a:rPr lang="es-ES" altLang="en-US" sz="2400" dirty="0" smtClean="0"/>
              <a:t>El </a:t>
            </a:r>
            <a:r>
              <a:rPr lang="es-ES" altLang="en-US" sz="2400" b="1" dirty="0">
                <a:solidFill>
                  <a:schemeClr val="accent6"/>
                </a:solidFill>
              </a:rPr>
              <a:t>universo físico es temporal</a:t>
            </a:r>
            <a:r>
              <a:rPr lang="es-ES" altLang="en-US" sz="2400" dirty="0"/>
              <a:t>, esperando el juicio </a:t>
            </a:r>
            <a:r>
              <a:rPr lang="es-ES" altLang="en-US" sz="2400" dirty="0" smtClean="0"/>
              <a:t>venidero.</a:t>
            </a:r>
          </a:p>
          <a:p>
            <a:pPr marL="625475" lvl="1" indent="-225425"/>
            <a:r>
              <a:rPr lang="es-ES" altLang="en-US" sz="2000" dirty="0" smtClean="0"/>
              <a:t>Dios </a:t>
            </a:r>
            <a:r>
              <a:rPr lang="es-ES" altLang="en-US" sz="2000" dirty="0"/>
              <a:t>determinará el tiempo y la manera de su fin.</a:t>
            </a:r>
          </a:p>
          <a:p>
            <a:pPr marL="625475" lvl="1" indent="-225425"/>
            <a:r>
              <a:rPr lang="es-ES" altLang="en-US" sz="2000" dirty="0" smtClean="0"/>
              <a:t>Dios </a:t>
            </a:r>
            <a:r>
              <a:rPr lang="es-ES" altLang="en-US" sz="2000" dirty="0"/>
              <a:t>corregirá las imperfecciones del mundo </a:t>
            </a:r>
            <a:r>
              <a:rPr lang="es-ES" altLang="en-US" sz="2000" dirty="0" smtClean="0"/>
              <a:t>caído</a:t>
            </a:r>
            <a:endParaRPr lang="es-ES" altLang="en-US" sz="2000" dirty="0"/>
          </a:p>
        </p:txBody>
      </p:sp>
      <p:sp>
        <p:nvSpPr>
          <p:cNvPr id="2" name="AutoShape 5">
            <a:hlinkClick r:id="rId2" action="ppaction://hlinksldjump" highlightClick="1"/>
          </p:cNvPr>
          <p:cNvSpPr>
            <a:spLocks noChangeArrowheads="1"/>
          </p:cNvSpPr>
          <p:nvPr/>
        </p:nvSpPr>
        <p:spPr bwMode="auto">
          <a:xfrm>
            <a:off x="8305800" y="0"/>
            <a:ext cx="838200" cy="304800"/>
          </a:xfrm>
          <a:prstGeom prst="actionButtonBlank">
            <a:avLst/>
          </a:prstGeom>
          <a:solidFill>
            <a:srgbClr val="0066FF"/>
          </a:solidFill>
          <a:ln>
            <a:noFill/>
          </a:ln>
          <a:effectLst/>
        </p:spPr>
        <p:txBody>
          <a:bodyPr wrap="none" anchor="ctr"/>
          <a:lstStyle/>
          <a:p>
            <a:pPr algn="ctr" rtl="0">
              <a:defRPr/>
            </a:pPr>
            <a:r>
              <a:rPr lang="en-US" altLang="en-US" sz="1800">
                <a:effectLst>
                  <a:outerShdw blurRad="38100" dist="38100" dir="2700000" algn="tl">
                    <a:srgbClr val="FFFFFF"/>
                  </a:outerShdw>
                </a:effectLst>
                <a:cs typeface="+mn-cs"/>
              </a:rPr>
              <a:t>Parte 1</a:t>
            </a:r>
          </a:p>
        </p:txBody>
      </p:sp>
      <p:sp>
        <p:nvSpPr>
          <p:cNvPr id="3584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0ADCBA8F-C64E-4977-BC4C-6F619B1DD76D}" type="slidenum">
              <a:rPr lang="en-US" altLang="en-US" sz="1400"/>
              <a:pPr algn="l" rtl="0">
                <a:spcBef>
                  <a:spcPct val="0"/>
                </a:spcBef>
                <a:buFontTx/>
                <a:buNone/>
              </a:pPr>
              <a:t>88</a:t>
            </a:fld>
            <a:endParaRPr lang="en-US" altLang="en-US" sz="1400"/>
          </a:p>
        </p:txBody>
      </p:sp>
      <p:sp>
        <p:nvSpPr>
          <p:cNvPr id="8"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
        <p:nvSpPr>
          <p:cNvPr id="9" name="AutoShape 5">
            <a:hlinkClick r:id="rId3" action="ppaction://hlinksldjump" highlightClick="1"/>
          </p:cNvPr>
          <p:cNvSpPr>
            <a:spLocks noChangeArrowheads="1"/>
          </p:cNvSpPr>
          <p:nvPr/>
        </p:nvSpPr>
        <p:spPr bwMode="auto">
          <a:xfrm>
            <a:off x="-1" y="0"/>
            <a:ext cx="1665515"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300" b="1" dirty="0" err="1">
                <a:solidFill>
                  <a:schemeClr val="folHlink"/>
                </a:solidFill>
              </a:rPr>
              <a:t>Lista</a:t>
            </a:r>
            <a:r>
              <a:rPr lang="en-US" altLang="en-US" sz="1300" b="1" dirty="0">
                <a:solidFill>
                  <a:schemeClr val="folHlink"/>
                </a:solidFill>
              </a:rPr>
              <a:t> de </a:t>
            </a:r>
            <a:r>
              <a:rPr lang="en-US" altLang="en-US" sz="1300" b="1" dirty="0" err="1">
                <a:solidFill>
                  <a:schemeClr val="folHlink"/>
                </a:solidFill>
              </a:rPr>
              <a:t>lecciones</a:t>
            </a:r>
            <a:endParaRPr lang="en-US" altLang="en-US" sz="1300" b="1" dirty="0">
              <a:solidFill>
                <a:schemeClr val="folHlink"/>
              </a:solidFill>
            </a:endParaRPr>
          </a:p>
        </p:txBody>
      </p:sp>
    </p:spTree>
    <p:extLst>
      <p:ext uri="{BB962C8B-B14F-4D97-AF65-F5344CB8AC3E}">
        <p14:creationId xmlns:p14="http://schemas.microsoft.com/office/powerpoint/2010/main" val="106353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609600"/>
          </a:xfrm>
        </p:spPr>
        <p:txBody>
          <a:bodyPr/>
          <a:lstStyle/>
          <a:p>
            <a:pPr rtl="0">
              <a:defRPr/>
            </a:pPr>
            <a:r>
              <a:rPr lang="en-US" sz="3000" dirty="0"/>
              <a:t>Preguntas sobre decisiones morales</a:t>
            </a:r>
          </a:p>
        </p:txBody>
      </p:sp>
      <p:sp>
        <p:nvSpPr>
          <p:cNvPr id="3" name="Content Placeholder 2"/>
          <p:cNvSpPr>
            <a:spLocks noGrp="1"/>
          </p:cNvSpPr>
          <p:nvPr>
            <p:ph idx="1"/>
          </p:nvPr>
        </p:nvSpPr>
        <p:spPr>
          <a:xfrm>
            <a:off x="76200" y="684213"/>
            <a:ext cx="8991600" cy="5768975"/>
          </a:xfrm>
        </p:spPr>
        <p:txBody>
          <a:bodyPr>
            <a:normAutofit fontScale="85000" lnSpcReduction="10000"/>
          </a:bodyPr>
          <a:lstStyle/>
          <a:p>
            <a:pPr algn="l" rtl="0">
              <a:defRPr/>
            </a:pPr>
            <a:r>
              <a:rPr lang="en-US" altLang="en-US" dirty="0"/>
              <a:t>¿Existe realmente el 'mal'?</a:t>
            </a:r>
          </a:p>
          <a:p>
            <a:pPr algn="l" rtl="0">
              <a:defRPr/>
            </a:pPr>
            <a:r>
              <a:rPr lang="en-US" altLang="en-US" dirty="0"/>
              <a:t>Si existe el mal, ¿cómo nos afectan el mal y el bien?</a:t>
            </a:r>
          </a:p>
          <a:p>
            <a:pPr algn="l" rtl="0">
              <a:defRPr/>
            </a:pPr>
            <a:r>
              <a:rPr lang="en-US" altLang="en-US" dirty="0"/>
              <a:t>¿Por qué el mal a menudo parece estar ganando?</a:t>
            </a:r>
            <a:br>
              <a:rPr lang="en-US" altLang="en-US" dirty="0"/>
            </a:br>
            <a:r>
              <a:rPr lang="en-US" altLang="en-US" dirty="0"/>
              <a:t>(no detenido, no castigado…)?</a:t>
            </a:r>
          </a:p>
          <a:p>
            <a:pPr>
              <a:defRPr/>
            </a:pPr>
            <a:r>
              <a:rPr lang="en-US" altLang="en-US" dirty="0" smtClean="0"/>
              <a:t>¿Son </a:t>
            </a:r>
            <a:r>
              <a:rPr lang="en-US" altLang="en-US" dirty="0"/>
              <a:t>malas o </a:t>
            </a:r>
            <a:r>
              <a:rPr lang="en-US" altLang="en-US" dirty="0" err="1" smtClean="0"/>
              <a:t>buenas</a:t>
            </a:r>
            <a:r>
              <a:rPr lang="en-US" altLang="en-US" dirty="0" smtClean="0"/>
              <a:t> la </a:t>
            </a:r>
            <a:r>
              <a:rPr lang="en-US" altLang="en-US" dirty="0" err="1"/>
              <a:t>mayoría</a:t>
            </a:r>
            <a:r>
              <a:rPr lang="en-US" altLang="en-US" dirty="0"/>
              <a:t> de las personas ?</a:t>
            </a:r>
          </a:p>
          <a:p>
            <a:pPr algn="l" rtl="0">
              <a:defRPr/>
            </a:pPr>
            <a:r>
              <a:rPr lang="en-US" altLang="en-US" dirty="0" smtClean="0"/>
              <a:t>¿</a:t>
            </a:r>
            <a:r>
              <a:rPr lang="en-US" altLang="en-US" dirty="0" err="1"/>
              <a:t>R</a:t>
            </a:r>
            <a:r>
              <a:rPr lang="en-US" altLang="en-US" dirty="0" err="1" smtClean="0"/>
              <a:t>ealmente</a:t>
            </a:r>
            <a:r>
              <a:rPr lang="en-US" altLang="en-US" dirty="0" smtClean="0"/>
              <a:t> </a:t>
            </a:r>
            <a:r>
              <a:rPr lang="en-US" altLang="en-US" dirty="0" err="1" smtClean="0"/>
              <a:t>toman</a:t>
            </a:r>
            <a:r>
              <a:rPr lang="en-US" altLang="en-US" dirty="0" smtClean="0"/>
              <a:t> </a:t>
            </a:r>
            <a:r>
              <a:rPr lang="en-US" altLang="en-US" dirty="0" err="1" smtClean="0"/>
              <a:t>decisiones</a:t>
            </a:r>
            <a:r>
              <a:rPr lang="en-US" altLang="en-US" dirty="0" smtClean="0"/>
              <a:t> las personas?</a:t>
            </a:r>
            <a:endParaRPr lang="en-US" altLang="en-US" dirty="0"/>
          </a:p>
          <a:p>
            <a:pPr algn="l" rtl="0">
              <a:defRPr/>
            </a:pPr>
            <a:r>
              <a:rPr lang="en-US" altLang="en-US" dirty="0"/>
              <a:t>Si es así, ¿cuál debería ser la base del sistema de valores?</a:t>
            </a:r>
          </a:p>
          <a:p>
            <a:pPr algn="l" rtl="0">
              <a:defRPr/>
            </a:pPr>
            <a:r>
              <a:rPr lang="en-US" altLang="en-US" dirty="0"/>
              <a:t>¿Cuál es la responsabilidad de un cristiano de 'arreglar' el mal a su alrededor (prevenirlo, detenerlo, castigarlo)?</a:t>
            </a:r>
          </a:p>
          <a:p>
            <a:pPr algn="l" rtl="0">
              <a:defRPr/>
            </a:pPr>
            <a:r>
              <a:rPr lang="en-US" altLang="en-US" dirty="0"/>
              <a:t>¿Cuál es el papel de la </a:t>
            </a:r>
            <a:r>
              <a:rPr lang="en-US" altLang="en-US" dirty="0" err="1" smtClean="0"/>
              <a:t>iglesia</a:t>
            </a:r>
            <a:r>
              <a:rPr lang="en-US" altLang="en-US" dirty="0" smtClean="0"/>
              <a:t> </a:t>
            </a:r>
            <a:r>
              <a:rPr lang="en-US" altLang="en-US" dirty="0"/>
              <a:t>(acción colectiva de los cristianos) para 'arreglar' el mal?</a:t>
            </a:r>
          </a:p>
          <a:p>
            <a:pPr algn="l" rtl="0">
              <a:defRPr/>
            </a:pPr>
            <a:r>
              <a:rPr lang="en-US" altLang="en-US" dirty="0"/>
              <a:t>¿Cuál es la responsabilidad del cristiano de “corregir” el sistema de valores morales en la sociedad?</a:t>
            </a:r>
          </a:p>
        </p:txBody>
      </p:sp>
      <p:sp>
        <p:nvSpPr>
          <p:cNvPr id="7578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1469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172E45E-B24B-4739-BCC3-273892FC9DE2}" type="slidenum">
              <a:rPr lang="en-US" altLang="en-US" sz="1400"/>
              <a:pPr algn="l" rtl="0">
                <a:spcBef>
                  <a:spcPct val="0"/>
                </a:spcBef>
                <a:buFontTx/>
                <a:buNone/>
              </a:pPr>
              <a:t>89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dirty="0"/>
              <a:t>Guía para </a:t>
            </a:r>
            <a:r>
              <a:rPr lang="en-US" dirty="0" smtClean="0"/>
              <a:t>“</a:t>
            </a:r>
            <a:r>
              <a:rPr lang="en-US" dirty="0" err="1" smtClean="0"/>
              <a:t>Huyendo</a:t>
            </a:r>
            <a:r>
              <a:rPr lang="en-US" dirty="0" smtClean="0"/>
              <a:t> de la </a:t>
            </a:r>
            <a:r>
              <a:rPr lang="en-US" dirty="0" err="1" smtClean="0"/>
              <a:t>razón</a:t>
            </a:r>
            <a:r>
              <a:rPr lang="en-US" dirty="0" smtClean="0"/>
              <a:t>”</a:t>
            </a:r>
            <a:endParaRPr lang="en-US" dirty="0"/>
          </a:p>
        </p:txBody>
      </p:sp>
      <p:sp>
        <p:nvSpPr>
          <p:cNvPr id="3" name="Content Placeholder 2"/>
          <p:cNvSpPr>
            <a:spLocks noGrp="1"/>
          </p:cNvSpPr>
          <p:nvPr>
            <p:ph idx="1"/>
          </p:nvPr>
        </p:nvSpPr>
        <p:spPr>
          <a:xfrm>
            <a:off x="0" y="685800"/>
            <a:ext cx="9144000" cy="6248400"/>
          </a:xfrm>
        </p:spPr>
        <p:txBody>
          <a:bodyPr>
            <a:normAutofit fontScale="70000" lnSpcReduction="20000"/>
          </a:bodyPr>
          <a:lstStyle/>
          <a:p>
            <a:pPr algn="l" rtl="0">
              <a:defRPr/>
            </a:pPr>
            <a:r>
              <a:rPr lang="en-US" dirty="0"/>
              <a:t>Escrito en 1968 – ejemplos muy relevantes [en ese momento]</a:t>
            </a:r>
            <a:br>
              <a:rPr lang="en-US" dirty="0"/>
            </a:br>
            <a:r>
              <a:rPr lang="en-US" dirty="0"/>
              <a:t>Los “niños” descritos son los padres (envejecidos) de hoy.</a:t>
            </a:r>
          </a:p>
          <a:p>
            <a:pPr algn="l" rtl="0">
              <a:defRPr/>
            </a:pPr>
            <a:r>
              <a:rPr lang="en-US" dirty="0"/>
              <a:t>Comienza con (~1250</a:t>
            </a:r>
            <a:r>
              <a:rPr lang="en-US" dirty="0" smtClean="0"/>
              <a:t>) la </a:t>
            </a:r>
            <a:r>
              <a:rPr lang="en-US" dirty="0" err="1" smtClean="0"/>
              <a:t>dicotomía</a:t>
            </a:r>
            <a:r>
              <a:rPr lang="en-US" dirty="0" smtClean="0"/>
              <a:t> de Aquino entre </a:t>
            </a:r>
            <a:r>
              <a:rPr lang="en-US" i="1" dirty="0" err="1" smtClean="0"/>
              <a:t>Gracia</a:t>
            </a:r>
            <a:r>
              <a:rPr lang="en-US" i="1" dirty="0" smtClean="0"/>
              <a:t>/</a:t>
            </a:r>
            <a:r>
              <a:rPr lang="en-US" i="1" dirty="0" err="1" smtClean="0"/>
              <a:t>Naturaleza</a:t>
            </a:r>
            <a:endParaRPr lang="en-US" dirty="0"/>
          </a:p>
          <a:p>
            <a:pPr algn="l" rtl="0">
              <a:defRPr/>
            </a:pPr>
            <a:r>
              <a:rPr lang="en-US" i="1" dirty="0" smtClean="0"/>
              <a:t>La </a:t>
            </a:r>
            <a:r>
              <a:rPr lang="en-US" i="1" dirty="0" err="1" smtClean="0"/>
              <a:t>reforma</a:t>
            </a:r>
            <a:r>
              <a:rPr lang="en-US" i="1" dirty="0" smtClean="0"/>
              <a:t> </a:t>
            </a:r>
            <a:r>
              <a:rPr lang="en-US" dirty="0" smtClean="0"/>
              <a:t>es </a:t>
            </a:r>
            <a:r>
              <a:rPr lang="en-US" dirty="0"/>
              <a:t>su término para los buenos... ni humanista ni iglesia romana: sistema de creencias basado en la Biblia</a:t>
            </a:r>
          </a:p>
          <a:p>
            <a:pPr algn="l" rtl="0">
              <a:defRPr/>
            </a:pPr>
            <a:r>
              <a:rPr lang="en-US" dirty="0" smtClean="0"/>
              <a:t>El </a:t>
            </a:r>
            <a:r>
              <a:rPr lang="en-US" dirty="0" err="1" smtClean="0"/>
              <a:t>renacimiento</a:t>
            </a:r>
            <a:r>
              <a:rPr lang="en-US" dirty="0" smtClean="0"/>
              <a:t> </a:t>
            </a:r>
            <a:r>
              <a:rPr lang="en-US" dirty="0"/>
              <a:t>comenzó la elevación de la naturaleza</a:t>
            </a:r>
          </a:p>
          <a:p>
            <a:pPr algn="l" rtl="0">
              <a:defRPr/>
            </a:pPr>
            <a:r>
              <a:rPr lang="en-US" dirty="0"/>
              <a:t>Utiliza tendencias artísticas y musicales para mostrar puntos de vista actuales del mundo.</a:t>
            </a:r>
          </a:p>
          <a:p>
            <a:pPr algn="l" rtl="0">
              <a:defRPr/>
            </a:pPr>
            <a:r>
              <a:rPr lang="en-US" i="1" dirty="0"/>
              <a:t>Ciencia moderna-moderna</a:t>
            </a:r>
            <a:r>
              <a:rPr lang="en-US" dirty="0"/>
              <a:t>= sistema cerrado</a:t>
            </a:r>
          </a:p>
          <a:p>
            <a:pPr algn="l" rtl="0">
              <a:defRPr/>
            </a:pPr>
            <a:r>
              <a:rPr lang="en-US" dirty="0"/>
              <a:t>Tres premisas de la filosofía:</a:t>
            </a:r>
          </a:p>
          <a:p>
            <a:pPr marL="633413" lvl="1" indent="-292100" algn="l" rtl="0">
              <a:buFont typeface="+mj-lt"/>
              <a:buAutoNum type="arabicPeriod"/>
              <a:defRPr/>
            </a:pPr>
            <a:r>
              <a:rPr lang="en-US" dirty="0"/>
              <a:t>Racionalista: </a:t>
            </a:r>
            <a:r>
              <a:rPr lang="en-US" dirty="0" smtClean="0"/>
              <a:t>El hombre </a:t>
            </a:r>
            <a:r>
              <a:rPr lang="en-US" dirty="0" err="1" smtClean="0"/>
              <a:t>razon</a:t>
            </a:r>
            <a:r>
              <a:rPr lang="en-US" dirty="0" smtClean="0"/>
              <a:t> </a:t>
            </a:r>
            <a:r>
              <a:rPr lang="en-US" dirty="0" err="1" smtClean="0"/>
              <a:t>desde</a:t>
            </a:r>
            <a:r>
              <a:rPr lang="en-US" dirty="0" smtClean="0"/>
              <a:t> </a:t>
            </a:r>
            <a:r>
              <a:rPr lang="en-US" dirty="0" err="1"/>
              <a:t>particulares</a:t>
            </a:r>
            <a:r>
              <a:rPr lang="en-US" dirty="0"/>
              <a:t> </a:t>
            </a:r>
            <a:r>
              <a:rPr lang="en-US" dirty="0" err="1" smtClean="0"/>
              <a:t>hacia</a:t>
            </a:r>
            <a:r>
              <a:rPr lang="en-US" dirty="0" smtClean="0"/>
              <a:t> </a:t>
            </a:r>
            <a:r>
              <a:rPr lang="en-US" dirty="0"/>
              <a:t>universales</a:t>
            </a:r>
          </a:p>
          <a:p>
            <a:pPr marL="633413" lvl="1" indent="-292100" algn="l" rtl="0">
              <a:buFont typeface="+mj-lt"/>
              <a:buAutoNum type="arabicPeriod"/>
              <a:defRPr/>
            </a:pPr>
            <a:r>
              <a:rPr lang="en-US" dirty="0" err="1"/>
              <a:t>Racionalidad</a:t>
            </a:r>
            <a:r>
              <a:rPr lang="en-US" dirty="0" smtClean="0"/>
              <a:t>: </a:t>
            </a:r>
            <a:r>
              <a:rPr lang="en-US" i="1" dirty="0" err="1" smtClean="0"/>
              <a:t>Antítesis</a:t>
            </a:r>
            <a:r>
              <a:rPr lang="en-US" i="1" dirty="0" smtClean="0"/>
              <a:t> </a:t>
            </a:r>
            <a:r>
              <a:rPr lang="en-US" dirty="0" smtClean="0"/>
              <a:t>(</a:t>
            </a:r>
            <a:r>
              <a:rPr lang="en-US" dirty="0" err="1" smtClean="0"/>
              <a:t>si</a:t>
            </a:r>
            <a:r>
              <a:rPr lang="en-US" dirty="0" smtClean="0"/>
              <a:t> </a:t>
            </a:r>
            <a:r>
              <a:rPr lang="en-US" dirty="0"/>
              <a:t>una cosa es verdadera, lo contrario es falso)</a:t>
            </a:r>
          </a:p>
          <a:p>
            <a:pPr marL="633413" lvl="1" indent="-292100" algn="l" rtl="0">
              <a:buFont typeface="+mj-lt"/>
              <a:buAutoNum type="arabicPeriod"/>
              <a:defRPr/>
            </a:pPr>
            <a:r>
              <a:rPr lang="en-US" dirty="0"/>
              <a:t>Campo de pensamiento unificado: explicación única y racional de la dicotomía naturaleza/gracia</a:t>
            </a:r>
          </a:p>
          <a:p>
            <a:pPr algn="l" rtl="0">
              <a:defRPr/>
            </a:pPr>
            <a:r>
              <a:rPr lang="en-US" dirty="0"/>
              <a:t>Hegel: Antítesis Síntesis</a:t>
            </a:r>
          </a:p>
          <a:p>
            <a:pPr algn="l" rtl="0">
              <a:defRPr/>
            </a:pPr>
            <a:r>
              <a:rPr lang="en-US" dirty="0"/>
              <a:t>Kierkegaard: campo unificado</a:t>
            </a:r>
            <a:br>
              <a:rPr lang="en-US" dirty="0"/>
            </a:br>
            <a:endParaRPr lang="en-US" dirty="0"/>
          </a:p>
          <a:p>
            <a:pPr algn="l" rtl="0">
              <a:defRPr/>
            </a:pPr>
            <a:r>
              <a:rPr lang="en-US" i="1" u="sng" dirty="0"/>
              <a:t>El Dios que está ahí</a:t>
            </a:r>
            <a:r>
              <a:rPr lang="en-US" i="1" dirty="0"/>
              <a:t> </a:t>
            </a:r>
            <a:r>
              <a:rPr lang="en-US" dirty="0"/>
              <a:t>muestra la </a:t>
            </a:r>
            <a:r>
              <a:rPr lang="en-US" dirty="0" err="1" smtClean="0"/>
              <a:t>progresión</a:t>
            </a:r>
            <a:r>
              <a:rPr lang="en-US" dirty="0" smtClean="0"/>
              <a:t/>
            </a:r>
            <a:br>
              <a:rPr lang="en-US" dirty="0" smtClean="0"/>
            </a:br>
            <a:r>
              <a:rPr lang="en-US" dirty="0" smtClean="0"/>
              <a:t>de </a:t>
            </a:r>
            <a:r>
              <a:rPr lang="en-US" dirty="0" err="1"/>
              <a:t>estas</a:t>
            </a:r>
            <a:r>
              <a:rPr lang="en-US" dirty="0"/>
              <a:t> </a:t>
            </a:r>
            <a:r>
              <a:rPr lang="en-US" dirty="0" err="1" smtClean="0"/>
              <a:t>cosmovisiones</a:t>
            </a:r>
            <a:r>
              <a:rPr lang="en-US" dirty="0" smtClean="0"/>
              <a:t> </a:t>
            </a:r>
            <a:r>
              <a:rPr lang="en-US" dirty="0"/>
              <a:t>en </a:t>
            </a:r>
            <a:r>
              <a:rPr lang="en-US" dirty="0" err="1"/>
              <a:t>varias</a:t>
            </a:r>
            <a:r>
              <a:rPr lang="en-US" dirty="0"/>
              <a:t> </a:t>
            </a:r>
            <a:r>
              <a:rPr lang="en-US" dirty="0" smtClean="0"/>
              <a:t/>
            </a:r>
            <a:br>
              <a:rPr lang="en-US" dirty="0" smtClean="0"/>
            </a:br>
            <a:r>
              <a:rPr lang="en-US" dirty="0" err="1" smtClean="0"/>
              <a:t>disciplinas</a:t>
            </a:r>
            <a:r>
              <a:rPr lang="en-US" dirty="0" smtClean="0"/>
              <a:t> </a:t>
            </a:r>
            <a:r>
              <a:rPr lang="en-US" dirty="0"/>
              <a:t>(humanidades)</a:t>
            </a:r>
          </a:p>
          <a:p>
            <a:pPr algn="l" rtl="0">
              <a:defRPr/>
            </a:pPr>
            <a:endParaRPr lang="en-US" dirty="0"/>
          </a:p>
        </p:txBody>
      </p:sp>
      <p:sp>
        <p:nvSpPr>
          <p:cNvPr id="23557" name="TextBox 4"/>
          <p:cNvSpPr txBox="1">
            <a:spLocks noChangeArrowheads="1"/>
          </p:cNvSpPr>
          <p:nvPr/>
        </p:nvSpPr>
        <p:spPr bwMode="auto">
          <a:xfrm>
            <a:off x="4360837" y="4983163"/>
            <a:ext cx="1141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u="sng" dirty="0">
                <a:solidFill>
                  <a:srgbClr val="FF0000"/>
                </a:solidFill>
              </a:rPr>
              <a:t>"Fe"</a:t>
            </a:r>
          </a:p>
          <a:p>
            <a:pPr algn="ctr" rtl="0">
              <a:spcBef>
                <a:spcPct val="0"/>
              </a:spcBef>
              <a:buFontTx/>
              <a:buNone/>
            </a:pPr>
            <a:r>
              <a:rPr lang="en-US" altLang="en-US" sz="1600" b="1" dirty="0" err="1"/>
              <a:t>Racional</a:t>
            </a:r>
            <a:endParaRPr lang="en-US" altLang="en-US" sz="1600" b="1" dirty="0"/>
          </a:p>
        </p:txBody>
      </p:sp>
      <p:cxnSp>
        <p:nvCxnSpPr>
          <p:cNvPr id="23558" name="Straight Connector 6"/>
          <p:cNvCxnSpPr>
            <a:cxnSpLocks noChangeShapeType="1"/>
          </p:cNvCxnSpPr>
          <p:nvPr/>
        </p:nvCxnSpPr>
        <p:spPr bwMode="auto">
          <a:xfrm flipV="1">
            <a:off x="1375910" y="4931229"/>
            <a:ext cx="1121228" cy="5670"/>
          </a:xfrm>
          <a:prstGeom prst="line">
            <a:avLst/>
          </a:prstGeom>
          <a:noFill/>
          <a:ln w="28575" algn="ctr">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9" name="Straight Connector 9"/>
          <p:cNvCxnSpPr>
            <a:cxnSpLocks noChangeShapeType="1"/>
          </p:cNvCxnSpPr>
          <p:nvPr/>
        </p:nvCxnSpPr>
        <p:spPr bwMode="auto">
          <a:xfrm>
            <a:off x="2148796" y="5275263"/>
            <a:ext cx="1963737" cy="0"/>
          </a:xfrm>
          <a:prstGeom prst="line">
            <a:avLst/>
          </a:prstGeom>
          <a:noFill/>
          <a:ln w="28575" algn="ctr">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8"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A1431542-489E-42F5-BF21-1398AD62F05C}" type="slidenum">
              <a:rPr lang="en-US" altLang="en-US" sz="1400"/>
              <a:pPr algn="l" rtl="0">
                <a:spcBef>
                  <a:spcPct val="0"/>
                </a:spcBef>
                <a:buFontTx/>
                <a:buNone/>
              </a:pPr>
              <a:t>9</a:t>
            </a:fld>
            <a:endParaRPr lang="en-US" altLang="en-US" sz="1400"/>
          </a:p>
        </p:txBody>
      </p:sp>
      <p:grpSp>
        <p:nvGrpSpPr>
          <p:cNvPr id="11" name="Group 10"/>
          <p:cNvGrpSpPr>
            <a:grpSpLocks/>
          </p:cNvGrpSpPr>
          <p:nvPr/>
        </p:nvGrpSpPr>
        <p:grpSpPr bwMode="auto">
          <a:xfrm>
            <a:off x="5905498" y="4698931"/>
            <a:ext cx="3131685" cy="2108269"/>
            <a:chOff x="5897917" y="4572891"/>
            <a:chExt cx="3176969" cy="2108791"/>
          </a:xfrm>
        </p:grpSpPr>
        <p:sp>
          <p:nvSpPr>
            <p:cNvPr id="5" name="TextBox 4"/>
            <p:cNvSpPr txBox="1"/>
            <p:nvPr/>
          </p:nvSpPr>
          <p:spPr>
            <a:xfrm>
              <a:off x="5897917" y="4572891"/>
              <a:ext cx="3176969" cy="2108791"/>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a:spAutoFit/>
            </a:bodyPr>
            <a:lstStyle/>
            <a:p>
              <a:pPr marL="803275" indent="-803275" algn="l" rtl="0">
                <a:defRPr/>
              </a:pPr>
              <a:r>
                <a:rPr lang="en-US" sz="1400" b="1" dirty="0"/>
                <a:t>Gracia</a:t>
              </a:r>
              <a:r>
                <a:rPr lang="en-US" sz="1400" dirty="0"/>
                <a:t>: Dios, Creador; </a:t>
              </a:r>
              <a:r>
                <a:rPr lang="en-US" sz="1400" dirty="0" err="1"/>
                <a:t>cosas</a:t>
              </a:r>
              <a:r>
                <a:rPr lang="en-US" sz="1400" dirty="0"/>
                <a:t> </a:t>
              </a:r>
              <a:r>
                <a:rPr lang="en-US" sz="1400" dirty="0" err="1" smtClean="0"/>
                <a:t>celestiales</a:t>
              </a:r>
              <a:r>
                <a:rPr lang="en-US" sz="1400" dirty="0"/>
                <a:t>; </a:t>
              </a:r>
              <a:r>
                <a:rPr lang="en-US" sz="1400" dirty="0" err="1"/>
                <a:t>i</a:t>
              </a:r>
              <a:r>
                <a:rPr lang="en-US" sz="1400" dirty="0" err="1" smtClean="0"/>
                <a:t>nfluencia</a:t>
              </a:r>
              <a:r>
                <a:rPr lang="en-US" sz="1400" dirty="0" smtClean="0"/>
                <a:t> invisible </a:t>
              </a:r>
              <a:r>
                <a:rPr lang="en-US" sz="1400" dirty="0" err="1" smtClean="0"/>
                <a:t>sobre</a:t>
              </a:r>
              <a:r>
                <a:rPr lang="en-US" sz="1400" dirty="0" smtClean="0"/>
                <a:t> </a:t>
              </a:r>
              <a:r>
                <a:rPr lang="en-US" sz="1400" dirty="0"/>
                <a:t>la </a:t>
              </a:r>
              <a:r>
                <a:rPr lang="en-US" sz="1400" dirty="0" err="1" smtClean="0"/>
                <a:t>naturaleza</a:t>
              </a:r>
              <a:r>
                <a:rPr lang="en-US" sz="1400" dirty="0"/>
                <a:t>; alma de hombre</a:t>
              </a:r>
            </a:p>
            <a:p>
              <a:pPr marL="803275" indent="-803275" algn="l" rtl="0">
                <a:spcBef>
                  <a:spcPts val="600"/>
                </a:spcBef>
                <a:defRPr/>
              </a:pPr>
              <a:r>
                <a:rPr lang="en-US" sz="1400" b="1" dirty="0"/>
                <a:t>Naturaleza</a:t>
              </a:r>
              <a:r>
                <a:rPr lang="en-US" sz="1400" dirty="0"/>
                <a:t>: Creado; </a:t>
              </a:r>
              <a:r>
                <a:rPr lang="en-US" sz="1400" dirty="0" smtClean="0"/>
                <a:t>visible</a:t>
              </a:r>
              <a:r>
                <a:rPr lang="en-US" sz="1400" dirty="0"/>
                <a:t>; </a:t>
              </a:r>
              <a:r>
                <a:rPr lang="en-US" sz="1400" dirty="0" smtClean="0"/>
                <a:t>lo </a:t>
              </a:r>
              <a:r>
                <a:rPr lang="en-US" sz="1400" dirty="0"/>
                <a:t>que hacen el hombre y la naturaleza; cuerpo de hombre</a:t>
              </a:r>
            </a:p>
          </p:txBody>
        </p:sp>
        <p:cxnSp>
          <p:nvCxnSpPr>
            <p:cNvPr id="25611" name="Straight Connector 9"/>
            <p:cNvCxnSpPr>
              <a:cxnSpLocks noChangeShapeType="1"/>
            </p:cNvCxnSpPr>
            <p:nvPr/>
          </p:nvCxnSpPr>
          <p:spPr bwMode="auto">
            <a:xfrm flipV="1">
              <a:off x="5897917" y="5700108"/>
              <a:ext cx="3055494" cy="2279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Date Placeholder 3"/>
          <p:cNvSpPr>
            <a:spLocks noGrp="1"/>
          </p:cNvSpPr>
          <p:nvPr>
            <p:ph type="dt" sz="quarter" idx="10"/>
          </p:nvPr>
        </p:nvSpPr>
        <p:spPr>
          <a:xfrm>
            <a:off x="388938" y="6692900"/>
            <a:ext cx="2514600" cy="228600"/>
          </a:xfrm>
        </p:spPr>
        <p:txBody>
          <a:bodyPr/>
          <a:lstStyle/>
          <a:p>
            <a:pPr algn="l" rtl="0">
              <a:defRPr/>
            </a:pPr>
            <a:r>
              <a:rPr lang="en-US" altLang="en-US" dirty="0" smtClean="0"/>
              <a:t>La </a:t>
            </a:r>
            <a:r>
              <a:rPr lang="en-US" altLang="en-US" dirty="0" err="1" smtClean="0"/>
              <a:t>cosmovisión</a:t>
            </a:r>
            <a:r>
              <a:rPr lang="en-US" altLang="en-US" dirty="0" smtClean="0"/>
              <a:t> </a:t>
            </a:r>
            <a:r>
              <a:rPr lang="en-US" altLang="en-US" dirty="0" err="1" smtClean="0"/>
              <a:t>cristiana</a:t>
            </a:r>
            <a:r>
              <a:rPr lang="en-US" altLang="en-US" dirty="0" smtClean="0"/>
              <a:t> </a:t>
            </a:r>
            <a:r>
              <a:rPr lang="en-US" altLang="en-US" dirty="0"/>
              <a:t>- </a:t>
            </a:r>
            <a:r>
              <a:rPr lang="en-US" altLang="en-US" dirty="0" err="1"/>
              <a:t>mmbjr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par>
                          <p:cTn id="45" fill="hold" nodeType="afterGroup">
                            <p:stCondLst>
                              <p:cond delay="0"/>
                            </p:stCondLst>
                            <p:childTnLst>
                              <p:par>
                                <p:cTn id="46" presetID="22" presetClass="entr" presetSubtype="8" fill="hold" nodeType="afterEffect">
                                  <p:stCondLst>
                                    <p:cond delay="100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par>
                          <p:cTn id="53" fill="hold" nodeType="afterGroup">
                            <p:stCondLst>
                              <p:cond delay="0"/>
                            </p:stCondLst>
                            <p:childTnLst>
                              <p:par>
                                <p:cTn id="54" presetID="22" presetClass="entr" presetSubtype="8" fill="hold" nodeType="afterEffect">
                                  <p:stCondLst>
                                    <p:cond delay="1000"/>
                                  </p:stCondLst>
                                  <p:childTnLst>
                                    <p:set>
                                      <p:cBhvr>
                                        <p:cTn id="55" dur="1" fill="hold">
                                          <p:stCondLst>
                                            <p:cond delay="0"/>
                                          </p:stCondLst>
                                        </p:cTn>
                                        <p:tgtEl>
                                          <p:spTgt spid="23559"/>
                                        </p:tgtEl>
                                        <p:attrNameLst>
                                          <p:attrName>style.visibility</p:attrName>
                                        </p:attrNameLst>
                                      </p:cBhvr>
                                      <p:to>
                                        <p:strVal val="visible"/>
                                      </p:to>
                                    </p:set>
                                    <p:animEffect transition="in" filter="wipe(left)">
                                      <p:cBhvr>
                                        <p:cTn id="56" dur="500"/>
                                        <p:tgtEl>
                                          <p:spTgt spid="23559"/>
                                        </p:tgtEl>
                                      </p:cBhvr>
                                    </p:animEffect>
                                  </p:child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3557"/>
                                        </p:tgtEl>
                                        <p:attrNameLst>
                                          <p:attrName>style.visibility</p:attrName>
                                        </p:attrNameLst>
                                      </p:cBhvr>
                                      <p:to>
                                        <p:strVal val="visible"/>
                                      </p:to>
                                    </p:set>
                                    <p:animEffect transition="in" filter="fade">
                                      <p:cBhvr>
                                        <p:cTn id="60" dur="500"/>
                                        <p:tgtEl>
                                          <p:spTgt spid="2355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55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9144000" cy="609600"/>
          </a:xfrm>
        </p:spPr>
        <p:txBody>
          <a:bodyPr/>
          <a:lstStyle/>
          <a:p>
            <a:pPr rtl="0">
              <a:defRPr/>
            </a:pPr>
            <a:r>
              <a:rPr lang="en-US" sz="2700" dirty="0" err="1" smtClean="0"/>
              <a:t>Cosmovisiones</a:t>
            </a:r>
            <a:r>
              <a:rPr lang="en-US" sz="2700" dirty="0" smtClean="0"/>
              <a:t> </a:t>
            </a:r>
            <a:r>
              <a:rPr lang="en-US" sz="2700" dirty="0" err="1" smtClean="0"/>
              <a:t>alternativas</a:t>
            </a:r>
            <a:r>
              <a:rPr lang="en-US" sz="2700" dirty="0" smtClean="0"/>
              <a:t> para </a:t>
            </a:r>
            <a:r>
              <a:rPr lang="en-US" sz="2700" dirty="0"/>
              <a:t>la moralidad</a:t>
            </a:r>
          </a:p>
        </p:txBody>
      </p:sp>
      <p:sp>
        <p:nvSpPr>
          <p:cNvPr id="3" name="Content Placeholder 2"/>
          <p:cNvSpPr>
            <a:spLocks noGrp="1"/>
          </p:cNvSpPr>
          <p:nvPr>
            <p:ph idx="1"/>
          </p:nvPr>
        </p:nvSpPr>
        <p:spPr>
          <a:xfrm>
            <a:off x="76200" y="609600"/>
            <a:ext cx="8915400" cy="2895600"/>
          </a:xfrm>
        </p:spPr>
        <p:txBody>
          <a:bodyPr>
            <a:normAutofit fontScale="92500" lnSpcReduction="20000"/>
          </a:bodyPr>
          <a:lstStyle/>
          <a:p>
            <a:pPr marL="347663" indent="-347663" algn="l" rtl="0">
              <a:spcBef>
                <a:spcPts val="0"/>
              </a:spcBef>
              <a:spcAft>
                <a:spcPts val="600"/>
              </a:spcAft>
              <a:buFont typeface="+mj-lt"/>
              <a:buAutoNum type="arabicPeriod"/>
              <a:defRPr/>
            </a:pPr>
            <a:r>
              <a:rPr lang="en-US" dirty="0" smtClean="0">
                <a:latin typeface="Calibri" panose="020F0502020204030204" pitchFamily="34" charset="0"/>
              </a:rPr>
              <a:t>‘El </a:t>
            </a:r>
            <a:r>
              <a:rPr lang="en-US" dirty="0" err="1" smtClean="0">
                <a:latin typeface="Calibri" panose="020F0502020204030204" pitchFamily="34" charset="0"/>
              </a:rPr>
              <a:t>bien</a:t>
            </a:r>
            <a:r>
              <a:rPr lang="en-US" dirty="0" smtClean="0">
                <a:latin typeface="Calibri" panose="020F0502020204030204" pitchFamily="34" charset="0"/>
              </a:rPr>
              <a:t>' </a:t>
            </a:r>
            <a:r>
              <a:rPr lang="en-US" dirty="0">
                <a:latin typeface="Calibri" panose="020F0502020204030204" pitchFamily="34" charset="0"/>
              </a:rPr>
              <a:t>es lo que </a:t>
            </a:r>
            <a:r>
              <a:rPr lang="en-US" dirty="0" err="1" smtClean="0">
                <a:latin typeface="Calibri" panose="020F0502020204030204" pitchFamily="34" charset="0"/>
              </a:rPr>
              <a:t>produzca</a:t>
            </a:r>
            <a:r>
              <a:rPr lang="en-US" dirty="0" smtClean="0">
                <a:latin typeface="Calibri" panose="020F0502020204030204" pitchFamily="34" charset="0"/>
              </a:rPr>
              <a:t> </a:t>
            </a:r>
            <a:r>
              <a:rPr lang="en-US" dirty="0">
                <a:latin typeface="Calibri" panose="020F0502020204030204" pitchFamily="34" charset="0"/>
              </a:rPr>
              <a:t>y </a:t>
            </a:r>
            <a:r>
              <a:rPr lang="en-US" dirty="0" err="1" smtClean="0">
                <a:latin typeface="Calibri" panose="020F0502020204030204" pitchFamily="34" charset="0"/>
              </a:rPr>
              <a:t>proteja</a:t>
            </a:r>
            <a:r>
              <a:rPr lang="en-US" dirty="0" smtClean="0">
                <a:latin typeface="Calibri" panose="020F0502020204030204" pitchFamily="34" charset="0"/>
              </a:rPr>
              <a:t> mi </a:t>
            </a:r>
            <a:r>
              <a:rPr lang="en-US" b="1" dirty="0" err="1" smtClean="0">
                <a:solidFill>
                  <a:srgbClr val="FF0000"/>
                </a:solidFill>
                <a:latin typeface="Calibri" panose="020F0502020204030204" pitchFamily="34" charset="0"/>
              </a:rPr>
              <a:t>felicidad</a:t>
            </a:r>
            <a:r>
              <a:rPr lang="en-US" b="1" dirty="0" smtClean="0">
                <a:solidFill>
                  <a:srgbClr val="FF0000"/>
                </a:solidFill>
                <a:latin typeface="Calibri" panose="020F0502020204030204" pitchFamily="34" charset="0"/>
              </a:rPr>
              <a:t> </a:t>
            </a:r>
            <a:r>
              <a:rPr lang="en-US" b="1" dirty="0">
                <a:solidFill>
                  <a:srgbClr val="FF0000"/>
                </a:solidFill>
                <a:latin typeface="Calibri" panose="020F0502020204030204" pitchFamily="34" charset="0"/>
              </a:rPr>
              <a:t>personal</a:t>
            </a:r>
            <a:r>
              <a:rPr lang="en-US" dirty="0">
                <a:latin typeface="Calibri" panose="020F0502020204030204" pitchFamily="34" charset="0"/>
              </a:rPr>
              <a:t>, seguridad, plenitud, prosperidad y longevidad.</a:t>
            </a:r>
          </a:p>
          <a:p>
            <a:pPr marL="347663" indent="-347663">
              <a:spcBef>
                <a:spcPts val="0"/>
              </a:spcBef>
              <a:spcAft>
                <a:spcPts val="600"/>
              </a:spcAft>
              <a:buFont typeface="+mj-lt"/>
              <a:buAutoNum type="arabicPeriod"/>
              <a:defRPr/>
            </a:pPr>
            <a:r>
              <a:rPr lang="en-US" dirty="0" smtClean="0">
                <a:latin typeface="Calibri" panose="020F0502020204030204" pitchFamily="34" charset="0"/>
              </a:rPr>
              <a:t>‘El </a:t>
            </a:r>
            <a:r>
              <a:rPr lang="en-US" dirty="0" err="1" smtClean="0">
                <a:latin typeface="Calibri" panose="020F0502020204030204" pitchFamily="34" charset="0"/>
              </a:rPr>
              <a:t>bien</a:t>
            </a:r>
            <a:r>
              <a:rPr lang="en-US" dirty="0" smtClean="0">
                <a:latin typeface="Calibri" panose="020F0502020204030204" pitchFamily="34" charset="0"/>
              </a:rPr>
              <a:t>' </a:t>
            </a:r>
            <a:r>
              <a:rPr lang="en-US" dirty="0" err="1">
                <a:latin typeface="Calibri" panose="020F0502020204030204" pitchFamily="34" charset="0"/>
              </a:rPr>
              <a:t>es</a:t>
            </a:r>
            <a:r>
              <a:rPr lang="en-US" dirty="0">
                <a:latin typeface="Calibri" panose="020F0502020204030204" pitchFamily="34" charset="0"/>
              </a:rPr>
              <a:t> </a:t>
            </a:r>
            <a:r>
              <a:rPr lang="en-US" dirty="0" err="1">
                <a:latin typeface="Calibri" panose="020F0502020204030204" pitchFamily="34" charset="0"/>
              </a:rPr>
              <a:t>hacer</a:t>
            </a:r>
            <a:r>
              <a:rPr lang="en-US" dirty="0">
                <a:latin typeface="Calibri" panose="020F0502020204030204" pitchFamily="34" charset="0"/>
              </a:rPr>
              <a:t> </a:t>
            </a:r>
            <a:r>
              <a:rPr lang="en-US" dirty="0" smtClean="0">
                <a:latin typeface="Calibri" panose="020F0502020204030204" pitchFamily="34" charset="0"/>
              </a:rPr>
              <a:t>la </a:t>
            </a:r>
            <a:r>
              <a:rPr lang="en-US" b="1" dirty="0" err="1" smtClean="0">
                <a:solidFill>
                  <a:srgbClr val="FF0000"/>
                </a:solidFill>
                <a:latin typeface="Calibri" panose="020F0502020204030204" pitchFamily="34" charset="0"/>
              </a:rPr>
              <a:t>cosa</a:t>
            </a:r>
            <a:r>
              <a:rPr lang="en-US" b="1" dirty="0" smtClean="0">
                <a:solidFill>
                  <a:srgbClr val="FF0000"/>
                </a:solidFill>
                <a:latin typeface="Calibri" panose="020F0502020204030204" pitchFamily="34" charset="0"/>
              </a:rPr>
              <a:t> </a:t>
            </a:r>
            <a:r>
              <a:rPr lang="en-US" b="1" dirty="0" err="1">
                <a:solidFill>
                  <a:srgbClr val="FF0000"/>
                </a:solidFill>
                <a:latin typeface="Calibri" panose="020F0502020204030204" pitchFamily="34" charset="0"/>
              </a:rPr>
              <a:t>más</a:t>
            </a:r>
            <a:r>
              <a:rPr lang="en-US" b="1" dirty="0">
                <a:solidFill>
                  <a:srgbClr val="FF0000"/>
                </a:solidFill>
                <a:latin typeface="Calibri" panose="020F0502020204030204" pitchFamily="34" charset="0"/>
              </a:rPr>
              <a:t> </a:t>
            </a:r>
            <a:r>
              <a:rPr lang="en-US" b="1" dirty="0" err="1" smtClean="0">
                <a:solidFill>
                  <a:srgbClr val="FF0000"/>
                </a:solidFill>
                <a:latin typeface="Calibri" panose="020F0502020204030204" pitchFamily="34" charset="0"/>
              </a:rPr>
              <a:t>amorosa</a:t>
            </a:r>
            <a:r>
              <a:rPr lang="en-US" b="1" dirty="0" smtClean="0">
                <a:solidFill>
                  <a:srgbClr val="FF0000"/>
                </a:solidFill>
                <a:latin typeface="Calibri" panose="020F0502020204030204" pitchFamily="34" charset="0"/>
              </a:rPr>
              <a:t> </a:t>
            </a:r>
            <a:r>
              <a:rPr lang="en-US" dirty="0" smtClean="0">
                <a:latin typeface="Calibri" panose="020F0502020204030204" pitchFamily="34" charset="0"/>
              </a:rPr>
              <a:t>por </a:t>
            </a:r>
            <a:r>
              <a:rPr lang="en-US" dirty="0">
                <a:latin typeface="Calibri" panose="020F0502020204030204" pitchFamily="34" charset="0"/>
              </a:rPr>
              <a:t>los demás.</a:t>
            </a:r>
          </a:p>
          <a:p>
            <a:pPr marL="406400" indent="-406400" algn="l" rtl="0">
              <a:spcBef>
                <a:spcPts val="0"/>
              </a:spcBef>
              <a:spcAft>
                <a:spcPts val="600"/>
              </a:spcAft>
              <a:buFont typeface="+mj-lt"/>
              <a:buAutoNum type="arabicPeriod"/>
              <a:defRPr/>
            </a:pPr>
            <a:r>
              <a:rPr lang="en-US" dirty="0" smtClean="0">
                <a:latin typeface="Calibri" panose="020F0502020204030204" pitchFamily="34" charset="0"/>
              </a:rPr>
              <a:t>‘El </a:t>
            </a:r>
            <a:r>
              <a:rPr lang="en-US" dirty="0" err="1" smtClean="0">
                <a:latin typeface="Calibri" panose="020F0502020204030204" pitchFamily="34" charset="0"/>
              </a:rPr>
              <a:t>bien</a:t>
            </a:r>
            <a:r>
              <a:rPr lang="en-US" dirty="0" smtClean="0">
                <a:latin typeface="Calibri" panose="020F0502020204030204" pitchFamily="34" charset="0"/>
              </a:rPr>
              <a:t>' </a:t>
            </a:r>
            <a:r>
              <a:rPr lang="en-US" dirty="0">
                <a:latin typeface="Calibri" panose="020F0502020204030204" pitchFamily="34" charset="0"/>
              </a:rPr>
              <a:t>es lo que </a:t>
            </a:r>
            <a:r>
              <a:rPr lang="en-US" dirty="0" err="1" smtClean="0">
                <a:latin typeface="Calibri" panose="020F0502020204030204" pitchFamily="34" charset="0"/>
              </a:rPr>
              <a:t>apoye</a:t>
            </a:r>
            <a:r>
              <a:rPr lang="en-US" dirty="0" smtClean="0">
                <a:latin typeface="Calibri" panose="020F0502020204030204" pitchFamily="34" charset="0"/>
              </a:rPr>
              <a:t> </a:t>
            </a:r>
            <a:r>
              <a:rPr lang="en-US" dirty="0">
                <a:latin typeface="Calibri" panose="020F0502020204030204" pitchFamily="34" charset="0"/>
              </a:rPr>
              <a:t>el bienestar y la extensión de </a:t>
            </a:r>
            <a:r>
              <a:rPr lang="en-US" dirty="0" smtClean="0">
                <a:latin typeface="Calibri" panose="020F0502020204030204" pitchFamily="34" charset="0"/>
              </a:rPr>
              <a:t>la </a:t>
            </a:r>
            <a:r>
              <a:rPr lang="en-US" b="1" dirty="0" err="1" smtClean="0">
                <a:solidFill>
                  <a:srgbClr val="FF0000"/>
                </a:solidFill>
                <a:latin typeface="Calibri" panose="020F0502020204030204" pitchFamily="34" charset="0"/>
              </a:rPr>
              <a:t>raza</a:t>
            </a:r>
            <a:r>
              <a:rPr lang="en-US" b="1" dirty="0" smtClean="0">
                <a:solidFill>
                  <a:srgbClr val="FF0000"/>
                </a:solidFill>
                <a:latin typeface="Calibri" panose="020F0502020204030204" pitchFamily="34" charset="0"/>
              </a:rPr>
              <a:t> </a:t>
            </a:r>
            <a:r>
              <a:rPr lang="en-US" b="1" dirty="0" err="1" smtClean="0">
                <a:solidFill>
                  <a:srgbClr val="FF0000"/>
                </a:solidFill>
                <a:latin typeface="Calibri" panose="020F0502020204030204" pitchFamily="34" charset="0"/>
              </a:rPr>
              <a:t>humana</a:t>
            </a:r>
            <a:r>
              <a:rPr lang="en-US" b="1" dirty="0" smtClean="0">
                <a:solidFill>
                  <a:srgbClr val="FF0000"/>
                </a:solidFill>
                <a:latin typeface="Calibri" panose="020F0502020204030204" pitchFamily="34" charset="0"/>
              </a:rPr>
              <a:t> </a:t>
            </a:r>
            <a:r>
              <a:rPr lang="en-US" dirty="0" smtClean="0">
                <a:latin typeface="Calibri" panose="020F0502020204030204" pitchFamily="34" charset="0"/>
              </a:rPr>
              <a:t>y </a:t>
            </a:r>
            <a:r>
              <a:rPr lang="en-US" dirty="0">
                <a:latin typeface="Calibri" panose="020F0502020204030204" pitchFamily="34" charset="0"/>
              </a:rPr>
              <a:t>su hábitat, el planeta tierra.</a:t>
            </a:r>
          </a:p>
          <a:p>
            <a:pPr marL="347663" indent="-347663" algn="l" rtl="0">
              <a:spcBef>
                <a:spcPts val="0"/>
              </a:spcBef>
              <a:spcAft>
                <a:spcPts val="600"/>
              </a:spcAft>
              <a:buFont typeface="+mj-lt"/>
              <a:buAutoNum type="arabicPeriod"/>
              <a:defRPr/>
            </a:pPr>
            <a:r>
              <a:rPr lang="en-US" dirty="0" smtClean="0">
                <a:latin typeface="Calibri" panose="020F0502020204030204" pitchFamily="34" charset="0"/>
              </a:rPr>
              <a:t>‘El </a:t>
            </a:r>
            <a:r>
              <a:rPr lang="en-US" dirty="0" err="1" smtClean="0">
                <a:latin typeface="Calibri" panose="020F0502020204030204" pitchFamily="34" charset="0"/>
              </a:rPr>
              <a:t>bien</a:t>
            </a:r>
            <a:r>
              <a:rPr lang="en-US" dirty="0" smtClean="0">
                <a:latin typeface="Calibri" panose="020F0502020204030204" pitchFamily="34" charset="0"/>
              </a:rPr>
              <a:t>' </a:t>
            </a:r>
            <a:r>
              <a:rPr lang="en-US" dirty="0" err="1" smtClean="0">
                <a:latin typeface="Calibri" panose="020F0502020204030204" pitchFamily="34" charset="0"/>
              </a:rPr>
              <a:t>es</a:t>
            </a:r>
            <a:r>
              <a:rPr lang="en-US" dirty="0" smtClean="0">
                <a:latin typeface="Calibri" panose="020F0502020204030204" pitchFamily="34" charset="0"/>
              </a:rPr>
              <a:t> </a:t>
            </a:r>
            <a:r>
              <a:rPr lang="en-US" b="1" dirty="0" smtClean="0">
                <a:solidFill>
                  <a:srgbClr val="FF0000"/>
                </a:solidFill>
                <a:latin typeface="Calibri" panose="020F0502020204030204" pitchFamily="34" charset="0"/>
              </a:rPr>
              <a:t>lo que </a:t>
            </a:r>
            <a:r>
              <a:rPr lang="en-US" b="1" dirty="0" err="1" smtClean="0">
                <a:solidFill>
                  <a:srgbClr val="FF0000"/>
                </a:solidFill>
                <a:latin typeface="Calibri" panose="020F0502020204030204" pitchFamily="34" charset="0"/>
              </a:rPr>
              <a:t>existe</a:t>
            </a:r>
            <a:r>
              <a:rPr lang="en-US" dirty="0" smtClean="0">
                <a:latin typeface="Calibri" panose="020F0502020204030204" pitchFamily="34" charset="0"/>
              </a:rPr>
              <a:t>. </a:t>
            </a:r>
            <a:r>
              <a:rPr lang="en-US" dirty="0">
                <a:latin typeface="Calibri" panose="020F0502020204030204" pitchFamily="34" charset="0"/>
              </a:rPr>
              <a:t>Lo que sucede está determinado por un sistema cerrado de causa y efecto, gobernado únicamente por leyes físicas.</a:t>
            </a:r>
          </a:p>
        </p:txBody>
      </p:sp>
      <p:sp>
        <p:nvSpPr>
          <p:cNvPr id="7168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15717" name="TextBox 4"/>
          <p:cNvSpPr txBox="1">
            <a:spLocks noChangeArrowheads="1"/>
          </p:cNvSpPr>
          <p:nvPr/>
        </p:nvSpPr>
        <p:spPr bwMode="auto">
          <a:xfrm>
            <a:off x="1219200" y="5029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7" name="TextBox 6"/>
          <p:cNvSpPr txBox="1"/>
          <p:nvPr/>
        </p:nvSpPr>
        <p:spPr>
          <a:xfrm>
            <a:off x="228600" y="3505200"/>
            <a:ext cx="8763000" cy="3200400"/>
          </a:xfrm>
          <a:prstGeom prst="rect">
            <a:avLst/>
          </a:prstGeom>
          <a:solidFill>
            <a:srgbClr val="C0C0C0"/>
          </a:solidFill>
          <a:ln>
            <a:solidFill>
              <a:schemeClr val="tx1"/>
            </a:solidFill>
          </a:ln>
          <a:effectLst>
            <a:outerShdw blurRad="50800" dist="38100" dir="2700000" algn="tl" rotWithShape="0">
              <a:prstClr val="black">
                <a:alpha val="40000"/>
              </a:prstClr>
            </a:outerShdw>
          </a:effectLst>
        </p:spPr>
        <p:txBody>
          <a:bodyPr>
            <a:normAutofit fontScale="92500" lnSpcReduction="20000"/>
          </a:bodyPr>
          <a:lstStyle/>
          <a:p>
            <a:pPr algn="l" rtl="0">
              <a:defRPr/>
            </a:pPr>
            <a:r>
              <a:rPr lang="en-US" b="1" i="1" dirty="0" smtClean="0">
                <a:latin typeface="Calibri" panose="020F0502020204030204" pitchFamily="34" charset="0"/>
                <a:cs typeface="+mn-cs"/>
              </a:rPr>
              <a:t>Converse </a:t>
            </a:r>
            <a:r>
              <a:rPr lang="en-US" b="1" i="1" dirty="0" err="1" smtClean="0">
                <a:latin typeface="Calibri" panose="020F0502020204030204" pitchFamily="34" charset="0"/>
                <a:cs typeface="+mn-cs"/>
              </a:rPr>
              <a:t>sobre</a:t>
            </a:r>
            <a:r>
              <a:rPr lang="en-US" b="1" i="1" dirty="0" smtClean="0">
                <a:latin typeface="Calibri" panose="020F0502020204030204" pitchFamily="34" charset="0"/>
                <a:cs typeface="+mn-cs"/>
              </a:rPr>
              <a:t> </a:t>
            </a:r>
            <a:r>
              <a:rPr lang="en-US" b="1" i="1" dirty="0">
                <a:latin typeface="Calibri" panose="020F0502020204030204" pitchFamily="34" charset="0"/>
                <a:cs typeface="+mn-cs"/>
              </a:rPr>
              <a:t>lo correcto o incorrecto de estas decisiones:</a:t>
            </a:r>
          </a:p>
          <a:p>
            <a:pPr marL="347663" indent="-347663" algn="l" rtl="0">
              <a:buFontTx/>
              <a:buAutoNum type="alphaUcPeriod"/>
              <a:defRPr/>
            </a:pPr>
            <a:r>
              <a:rPr lang="en-US" dirty="0" err="1" smtClean="0">
                <a:latin typeface="Calibri" panose="020F0502020204030204" pitchFamily="34" charset="0"/>
                <a:cs typeface="+mn-cs"/>
              </a:rPr>
              <a:t>Usted</a:t>
            </a:r>
            <a:r>
              <a:rPr lang="en-US" dirty="0" smtClean="0">
                <a:latin typeface="Calibri" panose="020F0502020204030204" pitchFamily="34" charset="0"/>
                <a:cs typeface="+mn-cs"/>
              </a:rPr>
              <a:t> se </a:t>
            </a:r>
            <a:r>
              <a:rPr lang="en-US" dirty="0">
                <a:latin typeface="Calibri" panose="020F0502020204030204" pitchFamily="34" charset="0"/>
                <a:cs typeface="+mn-cs"/>
              </a:rPr>
              <a:t>siente profundamente atraído por un compañero de trabajo casado que está dispuesto a dejar su infeliz matrimonio. ¿</a:t>
            </a:r>
            <a:r>
              <a:rPr lang="en-US" dirty="0" err="1">
                <a:latin typeface="Calibri" panose="020F0502020204030204" pitchFamily="34" charset="0"/>
                <a:cs typeface="+mn-cs"/>
              </a:rPr>
              <a:t>Cómo</a:t>
            </a:r>
            <a:r>
              <a:rPr lang="en-US" dirty="0">
                <a:latin typeface="Calibri" panose="020F0502020204030204" pitchFamily="34" charset="0"/>
                <a:cs typeface="+mn-cs"/>
              </a:rPr>
              <a:t> </a:t>
            </a:r>
            <a:r>
              <a:rPr lang="en-US" dirty="0" err="1" smtClean="0">
                <a:latin typeface="Calibri" panose="020F0502020204030204" pitchFamily="34" charset="0"/>
                <a:cs typeface="+mn-cs"/>
              </a:rPr>
              <a:t>debería</a:t>
            </a:r>
            <a:r>
              <a:rPr lang="en-US" dirty="0" smtClean="0">
                <a:latin typeface="Calibri" panose="020F0502020204030204" pitchFamily="34" charset="0"/>
                <a:cs typeface="+mn-cs"/>
              </a:rPr>
              <a:t> </a:t>
            </a:r>
            <a:r>
              <a:rPr lang="en-US" dirty="0">
                <a:latin typeface="Calibri" panose="020F0502020204030204" pitchFamily="34" charset="0"/>
                <a:cs typeface="+mn-cs"/>
              </a:rPr>
              <a:t>'cumplir' ese deseo?</a:t>
            </a:r>
          </a:p>
          <a:p>
            <a:pPr marL="347663" indent="-347663" algn="l" rtl="0">
              <a:buFontTx/>
              <a:buAutoNum type="alphaUcPeriod"/>
              <a:defRPr/>
            </a:pPr>
            <a:r>
              <a:rPr lang="en-US" dirty="0">
                <a:latin typeface="Calibri" panose="020F0502020204030204" pitchFamily="34" charset="0"/>
                <a:cs typeface="+mn-cs"/>
              </a:rPr>
              <a:t>Se cortará el suministro eléctrico de su familia </a:t>
            </a:r>
            <a:r>
              <a:rPr lang="en-US" dirty="0" err="1">
                <a:latin typeface="Calibri" panose="020F0502020204030204" pitchFamily="34" charset="0"/>
                <a:cs typeface="+mn-cs"/>
              </a:rPr>
              <a:t>si</a:t>
            </a:r>
            <a:r>
              <a:rPr lang="en-US" dirty="0">
                <a:latin typeface="Calibri" panose="020F0502020204030204" pitchFamily="34" charset="0"/>
                <a:cs typeface="+mn-cs"/>
              </a:rPr>
              <a:t> </a:t>
            </a:r>
            <a:r>
              <a:rPr lang="en-US" dirty="0" err="1" smtClean="0">
                <a:latin typeface="Calibri" panose="020F0502020204030204" pitchFamily="34" charset="0"/>
                <a:cs typeface="+mn-cs"/>
              </a:rPr>
              <a:t>usted</a:t>
            </a:r>
            <a:r>
              <a:rPr lang="en-US" dirty="0" smtClean="0">
                <a:latin typeface="Calibri" panose="020F0502020204030204" pitchFamily="34" charset="0"/>
                <a:cs typeface="+mn-cs"/>
              </a:rPr>
              <a:t> no </a:t>
            </a:r>
            <a:r>
              <a:rPr lang="en-US" dirty="0">
                <a:latin typeface="Calibri" panose="020F0502020204030204" pitchFamily="34" charset="0"/>
                <a:cs typeface="+mn-cs"/>
              </a:rPr>
              <a:t>paga la factura atrasada. Tiene la oportunidad de 'tomar' dinero en secreto de su empleador, que también es deshonesto y malo con usted, y pagar la cuenta.</a:t>
            </a:r>
          </a:p>
          <a:p>
            <a:pPr marL="347663" indent="-347663" algn="l" rtl="0">
              <a:buFontTx/>
              <a:buAutoNum type="alphaUcPeriod"/>
              <a:defRPr/>
            </a:pPr>
            <a:r>
              <a:rPr lang="en-US" dirty="0" err="1">
                <a:latin typeface="Calibri" panose="020F0502020204030204" pitchFamily="34" charset="0"/>
                <a:cs typeface="+mn-cs"/>
              </a:rPr>
              <a:t>T</a:t>
            </a:r>
            <a:r>
              <a:rPr lang="en-US" dirty="0" err="1" smtClean="0">
                <a:latin typeface="Calibri" panose="020F0502020204030204" pitchFamily="34" charset="0"/>
                <a:cs typeface="+mn-cs"/>
              </a:rPr>
              <a:t>iene</a:t>
            </a:r>
            <a:r>
              <a:rPr lang="en-US" dirty="0" smtClean="0">
                <a:latin typeface="Calibri" panose="020F0502020204030204" pitchFamily="34" charset="0"/>
                <a:cs typeface="+mn-cs"/>
              </a:rPr>
              <a:t> </a:t>
            </a:r>
            <a:r>
              <a:rPr lang="en-US" dirty="0">
                <a:latin typeface="Calibri" panose="020F0502020204030204" pitchFamily="34" charset="0"/>
                <a:cs typeface="+mn-cs"/>
              </a:rPr>
              <a:t>un tío anciano, enfermizo y gruñón con enfermedad de Alzheimer avanzada y sin nadie que lo </a:t>
            </a:r>
            <a:r>
              <a:rPr lang="en-US" dirty="0" err="1">
                <a:latin typeface="Calibri" panose="020F0502020204030204" pitchFamily="34" charset="0"/>
                <a:cs typeface="+mn-cs"/>
              </a:rPr>
              <a:t>cuide</a:t>
            </a:r>
            <a:r>
              <a:rPr lang="en-US" dirty="0">
                <a:latin typeface="Calibri" panose="020F0502020204030204" pitchFamily="34" charset="0"/>
                <a:cs typeface="+mn-cs"/>
              </a:rPr>
              <a:t> </a:t>
            </a:r>
            <a:r>
              <a:rPr lang="en-US" dirty="0" err="1" smtClean="0">
                <a:latin typeface="Calibri" panose="020F0502020204030204" pitchFamily="34" charset="0"/>
                <a:cs typeface="+mn-cs"/>
              </a:rPr>
              <a:t>aparte</a:t>
            </a:r>
            <a:r>
              <a:rPr lang="en-US" dirty="0" smtClean="0">
                <a:latin typeface="Calibri" panose="020F0502020204030204" pitchFamily="34" charset="0"/>
                <a:cs typeface="+mn-cs"/>
              </a:rPr>
              <a:t> de </a:t>
            </a:r>
            <a:r>
              <a:rPr lang="en-US" dirty="0" err="1" smtClean="0">
                <a:latin typeface="Calibri" panose="020F0502020204030204" pitchFamily="34" charset="0"/>
                <a:cs typeface="+mn-cs"/>
              </a:rPr>
              <a:t>usted</a:t>
            </a:r>
            <a:r>
              <a:rPr lang="en-US" dirty="0" smtClean="0">
                <a:latin typeface="Calibri" panose="020F0502020204030204" pitchFamily="34" charset="0"/>
                <a:cs typeface="+mn-cs"/>
              </a:rPr>
              <a:t>. </a:t>
            </a:r>
            <a:r>
              <a:rPr lang="en-US" dirty="0">
                <a:latin typeface="Calibri" panose="020F0502020204030204" pitchFamily="34" charset="0"/>
                <a:cs typeface="+mn-cs"/>
              </a:rPr>
              <a:t>Su cuidado es costoso y requiere mucho tiempo. </a:t>
            </a:r>
            <a:r>
              <a:rPr lang="en-US" dirty="0" err="1" smtClean="0">
                <a:latin typeface="Calibri" panose="020F0502020204030204" pitchFamily="34" charset="0"/>
                <a:cs typeface="+mn-cs"/>
              </a:rPr>
              <a:t>Tiene</a:t>
            </a:r>
            <a:r>
              <a:rPr lang="en-US" dirty="0" smtClean="0">
                <a:latin typeface="Calibri" panose="020F0502020204030204" pitchFamily="34" charset="0"/>
                <a:cs typeface="+mn-cs"/>
              </a:rPr>
              <a:t> </a:t>
            </a:r>
            <a:r>
              <a:rPr lang="en-US" dirty="0" err="1" smtClean="0">
                <a:latin typeface="Calibri" panose="020F0502020204030204" pitchFamily="34" charset="0"/>
                <a:cs typeface="+mn-cs"/>
              </a:rPr>
              <a:t>ganas</a:t>
            </a:r>
            <a:r>
              <a:rPr lang="en-US" dirty="0" smtClean="0">
                <a:latin typeface="Calibri" panose="020F0502020204030204" pitchFamily="34" charset="0"/>
                <a:cs typeface="+mn-cs"/>
              </a:rPr>
              <a:t> </a:t>
            </a:r>
            <a:r>
              <a:rPr lang="en-US" dirty="0">
                <a:latin typeface="Calibri" panose="020F0502020204030204" pitchFamily="34" charset="0"/>
                <a:cs typeface="+mn-cs"/>
              </a:rPr>
              <a:t>de dejarlo 'valerse por sí mismo'.</a:t>
            </a:r>
          </a:p>
        </p:txBody>
      </p:sp>
      <p:sp>
        <p:nvSpPr>
          <p:cNvPr id="11571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90510D98-3C00-4821-B891-1C1443C076B6}" type="slidenum">
              <a:rPr lang="en-US" altLang="en-US" sz="1400"/>
              <a:pPr algn="l" rtl="0">
                <a:spcBef>
                  <a:spcPct val="0"/>
                </a:spcBef>
                <a:buFontTx/>
                <a:buNone/>
              </a:pPr>
              <a:t>90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sz="2900" dirty="0"/>
              <a:t>Notas sobre el </a:t>
            </a:r>
            <a:r>
              <a:rPr lang="en-US" sz="2900" dirty="0" err="1"/>
              <a:t>ejercicio</a:t>
            </a:r>
            <a:r>
              <a:rPr lang="en-US" sz="2900" dirty="0"/>
              <a:t> </a:t>
            </a:r>
            <a:r>
              <a:rPr lang="en-US" sz="2900" dirty="0" smtClean="0"/>
              <a:t>de </a:t>
            </a:r>
            <a:r>
              <a:rPr lang="en-US" sz="2900" dirty="0" err="1" smtClean="0"/>
              <a:t>valores</a:t>
            </a:r>
            <a:r>
              <a:rPr lang="en-US" sz="2900" dirty="0" smtClean="0"/>
              <a:t> </a:t>
            </a:r>
            <a:r>
              <a:rPr lang="en-US" sz="2900" dirty="0" err="1" smtClean="0"/>
              <a:t>morales</a:t>
            </a:r>
            <a:endParaRPr lang="en-US" sz="2900" dirty="0"/>
          </a:p>
        </p:txBody>
      </p:sp>
      <p:sp>
        <p:nvSpPr>
          <p:cNvPr id="3" name="Content Placeholder 2"/>
          <p:cNvSpPr>
            <a:spLocks noGrp="1"/>
          </p:cNvSpPr>
          <p:nvPr>
            <p:ph idx="1"/>
          </p:nvPr>
        </p:nvSpPr>
        <p:spPr>
          <a:xfrm>
            <a:off x="76200" y="685800"/>
            <a:ext cx="9067800" cy="6172200"/>
          </a:xfrm>
        </p:spPr>
        <p:txBody>
          <a:bodyPr>
            <a:normAutofit fontScale="85000" lnSpcReduction="20000"/>
          </a:bodyPr>
          <a:lstStyle/>
          <a:p>
            <a:pPr algn="l" rtl="0">
              <a:defRPr/>
            </a:pPr>
            <a:r>
              <a:rPr lang="en-US" dirty="0"/>
              <a:t>La gente desea (a menudo afirma) encontrar un conjunto de </a:t>
            </a:r>
            <a:r>
              <a:rPr lang="en-US" dirty="0" err="1"/>
              <a:t>principios</a:t>
            </a:r>
            <a:r>
              <a:rPr lang="en-US" dirty="0"/>
              <a:t> rectores [fijos] para las decisiones.</a:t>
            </a:r>
          </a:p>
          <a:p>
            <a:pPr algn="l" rtl="0">
              <a:defRPr/>
            </a:pPr>
            <a:r>
              <a:rPr lang="en-US" dirty="0"/>
              <a:t>Estos </a:t>
            </a:r>
            <a:r>
              <a:rPr lang="en-US" dirty="0" err="1"/>
              <a:t>principios</a:t>
            </a:r>
            <a:r>
              <a:rPr lang="en-US" dirty="0"/>
              <a:t> seleccionan alguna idea (¿arbitraria?) (valor, propósito, entidad, visión) para que sea preeminente.</a:t>
            </a:r>
          </a:p>
          <a:p>
            <a:pPr algn="l" rtl="0">
              <a:defRPr/>
            </a:pPr>
            <a:r>
              <a:rPr lang="en-US" dirty="0"/>
              <a:t>El mero hecho de tener un único valor (p. ej., 'sé feliz') como base para las decisiones no las hace fáciles.</a:t>
            </a:r>
          </a:p>
          <a:p>
            <a:pPr lvl="1" algn="l" rtl="0">
              <a:defRPr/>
            </a:pPr>
            <a:r>
              <a:rPr lang="en-US" dirty="0"/>
              <a:t>Las dificultades incluyen: complejidad de factores, incapacidad para conocer el futuro, </a:t>
            </a:r>
            <a:r>
              <a:rPr lang="en-US" dirty="0" err="1" smtClean="0"/>
              <a:t>objetivos</a:t>
            </a:r>
            <a:r>
              <a:rPr lang="en-US" dirty="0" smtClean="0"/>
              <a:t> </a:t>
            </a:r>
            <a:r>
              <a:rPr lang="en-US" dirty="0" err="1" smtClean="0"/>
              <a:t>contradictorios</a:t>
            </a:r>
            <a:endParaRPr lang="en-US" dirty="0"/>
          </a:p>
          <a:p>
            <a:pPr algn="l" rtl="0">
              <a:defRPr/>
            </a:pPr>
            <a:r>
              <a:rPr lang="en-US" dirty="0"/>
              <a:t>Es difícil vivir consistentemente con un sistema de valores 'teórico', especialmente porque diferirá de los demás.</a:t>
            </a:r>
          </a:p>
          <a:p>
            <a:pPr algn="l" rtl="0">
              <a:defRPr/>
            </a:pPr>
            <a:r>
              <a:rPr lang="en-US" dirty="0"/>
              <a:t>La naturaleza moral del hombre (por ejemplo, la 'virtud' de la bondad) está siempre presente en el pensamiento y el juicio.</a:t>
            </a:r>
          </a:p>
          <a:p>
            <a:pPr algn="l" rtl="0">
              <a:defRPr/>
            </a:pPr>
            <a:r>
              <a:rPr lang="en-US" dirty="0"/>
              <a:t>Para 'justificar' los siguientes deseos, la gente a menudo racionaliza las decisiones por sistemas de valores 'aceptables'.</a:t>
            </a:r>
          </a:p>
        </p:txBody>
      </p:sp>
      <p:sp>
        <p:nvSpPr>
          <p:cNvPr id="7475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1674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B4E10FD-C6E2-409D-9AA8-5271C922FB30}" type="slidenum">
              <a:rPr lang="en-US" altLang="en-US" sz="1400"/>
              <a:pPr algn="l" rtl="0">
                <a:spcBef>
                  <a:spcPct val="0"/>
                </a:spcBef>
                <a:buFontTx/>
                <a:buNone/>
              </a:pPr>
              <a:t>91</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xfrm>
            <a:off x="388938" y="6673850"/>
            <a:ext cx="2514600" cy="228600"/>
          </a:xfrm>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69634" name="Rectangle 2"/>
          <p:cNvSpPr>
            <a:spLocks noGrp="1" noChangeArrowheads="1"/>
          </p:cNvSpPr>
          <p:nvPr>
            <p:ph type="title"/>
          </p:nvPr>
        </p:nvSpPr>
        <p:spPr>
          <a:xfrm>
            <a:off x="0" y="39688"/>
            <a:ext cx="9144000" cy="685800"/>
          </a:xfrm>
        </p:spPr>
        <p:txBody>
          <a:bodyPr/>
          <a:lstStyle/>
          <a:p>
            <a:pPr rtl="0">
              <a:defRPr/>
            </a:pPr>
            <a:r>
              <a:rPr lang="en-US" altLang="en-US" dirty="0"/>
              <a:t>Deísmo moralista, terapéutico*</a:t>
            </a:r>
            <a:r>
              <a:rPr lang="en-US" altLang="en-US" sz="2400" dirty="0"/>
              <a:t/>
            </a:r>
            <a:br>
              <a:rPr lang="en-US" altLang="en-US" sz="2400" dirty="0"/>
            </a:br>
            <a:r>
              <a:rPr lang="en-US" altLang="en-US" sz="2400" dirty="0"/>
              <a:t>(una cosmovisión teológica americana típica)</a:t>
            </a:r>
          </a:p>
        </p:txBody>
      </p:sp>
      <p:sp>
        <p:nvSpPr>
          <p:cNvPr id="69635" name="Rectangle 3"/>
          <p:cNvSpPr>
            <a:spLocks noGrp="1" noChangeArrowheads="1"/>
          </p:cNvSpPr>
          <p:nvPr>
            <p:ph type="body" idx="1"/>
          </p:nvPr>
        </p:nvSpPr>
        <p:spPr>
          <a:xfrm>
            <a:off x="39914" y="1128146"/>
            <a:ext cx="9144000" cy="5562600"/>
          </a:xfrm>
        </p:spPr>
        <p:txBody>
          <a:bodyPr>
            <a:normAutofit fontScale="92500" lnSpcReduction="20000"/>
          </a:bodyPr>
          <a:lstStyle/>
          <a:p>
            <a:pPr marL="457200" indent="-457200" algn="l" rtl="0">
              <a:lnSpc>
                <a:spcPct val="90000"/>
              </a:lnSpc>
              <a:spcBef>
                <a:spcPts val="0"/>
              </a:spcBef>
              <a:spcAft>
                <a:spcPts val="1800"/>
              </a:spcAft>
              <a:buFont typeface="+mj-lt"/>
              <a:buAutoNum type="arabicPeriod"/>
              <a:defRPr/>
            </a:pPr>
            <a:r>
              <a:rPr lang="en-US" altLang="en-US" dirty="0">
                <a:latin typeface="Calibri" panose="020F0502020204030204" pitchFamily="34" charset="0"/>
              </a:rPr>
              <a:t>Existe un Dios, que creó el mundo, </a:t>
            </a:r>
            <a:r>
              <a:rPr lang="en-US" altLang="en-US" dirty="0" smtClean="0">
                <a:latin typeface="Calibri" panose="020F0502020204030204" pitchFamily="34" charset="0"/>
              </a:rPr>
              <a:t>lo </a:t>
            </a:r>
            <a:r>
              <a:rPr lang="en-US" altLang="en-US" dirty="0" err="1" smtClean="0">
                <a:latin typeface="Calibri" panose="020F0502020204030204" pitchFamily="34" charset="0"/>
              </a:rPr>
              <a:t>cual</a:t>
            </a:r>
            <a:r>
              <a:rPr lang="en-US" altLang="en-US" dirty="0" smtClean="0">
                <a:latin typeface="Calibri" panose="020F0502020204030204" pitchFamily="34" charset="0"/>
              </a:rPr>
              <a:t> </a:t>
            </a:r>
            <a:r>
              <a:rPr lang="en-US" altLang="en-US" dirty="0" err="1">
                <a:latin typeface="Calibri" panose="020F0502020204030204" pitchFamily="34" charset="0"/>
              </a:rPr>
              <a:t>luego</a:t>
            </a:r>
            <a:r>
              <a:rPr lang="en-US" altLang="en-US" dirty="0">
                <a:latin typeface="Calibri" panose="020F0502020204030204" pitchFamily="34" charset="0"/>
              </a:rPr>
              <a:t> </a:t>
            </a:r>
            <a:r>
              <a:rPr lang="en-US" altLang="en-US" dirty="0" err="1" smtClean="0">
                <a:latin typeface="Calibri" panose="020F0502020204030204" pitchFamily="34" charset="0"/>
              </a:rPr>
              <a:t>evolucionó</a:t>
            </a:r>
            <a:r>
              <a:rPr lang="en-US" altLang="en-US" dirty="0" smtClean="0">
                <a:latin typeface="Calibri" panose="020F0502020204030204" pitchFamily="34" charset="0"/>
              </a:rPr>
              <a:t>, y </a:t>
            </a:r>
            <a:r>
              <a:rPr lang="en-US" altLang="en-US" dirty="0" err="1" smtClean="0">
                <a:latin typeface="Calibri" panose="020F0502020204030204" pitchFamily="34" charset="0"/>
              </a:rPr>
              <a:t>este</a:t>
            </a:r>
            <a:r>
              <a:rPr lang="en-US" altLang="en-US" dirty="0" smtClean="0">
                <a:latin typeface="Calibri" panose="020F0502020204030204" pitchFamily="34" charset="0"/>
              </a:rPr>
              <a:t> Dios </a:t>
            </a:r>
            <a:r>
              <a:rPr lang="en-US" altLang="en-US" dirty="0">
                <a:latin typeface="Calibri" panose="020F0502020204030204" pitchFamily="34" charset="0"/>
              </a:rPr>
              <a:t>vela por la vida humana en la tierra.</a:t>
            </a:r>
          </a:p>
          <a:p>
            <a:pPr marL="457200" indent="-457200" algn="l" rtl="0">
              <a:lnSpc>
                <a:spcPct val="90000"/>
              </a:lnSpc>
              <a:spcBef>
                <a:spcPts val="0"/>
              </a:spcBef>
              <a:spcAft>
                <a:spcPts val="1800"/>
              </a:spcAft>
              <a:buFont typeface="+mj-lt"/>
              <a:buAutoNum type="arabicPeriod"/>
              <a:defRPr/>
            </a:pPr>
            <a:r>
              <a:rPr lang="en-US" altLang="en-US" dirty="0">
                <a:latin typeface="Calibri" panose="020F0502020204030204" pitchFamily="34" charset="0"/>
              </a:rPr>
              <a:t>Dios quiere que las personas sean buenas, amables y justas entre sí (como se enseña [principalmente] en la Biblia y en la mayoría de las religiones del mundo).</a:t>
            </a:r>
          </a:p>
          <a:p>
            <a:pPr marL="457200" indent="-457200" algn="l" rtl="0">
              <a:lnSpc>
                <a:spcPct val="90000"/>
              </a:lnSpc>
              <a:spcBef>
                <a:spcPts val="0"/>
              </a:spcBef>
              <a:spcAft>
                <a:spcPts val="1800"/>
              </a:spcAft>
              <a:buFont typeface="+mj-lt"/>
              <a:buAutoNum type="arabicPeriod"/>
              <a:defRPr/>
            </a:pPr>
            <a:r>
              <a:rPr lang="en-US" altLang="en-US" dirty="0" smtClean="0">
                <a:latin typeface="Calibri" panose="020F0502020204030204" pitchFamily="34" charset="0"/>
              </a:rPr>
              <a:t>La meta central </a:t>
            </a:r>
            <a:r>
              <a:rPr lang="en-US" altLang="en-US" dirty="0">
                <a:latin typeface="Calibri" panose="020F0502020204030204" pitchFamily="34" charset="0"/>
              </a:rPr>
              <a:t>de la vida de cada persona es ser feliz y </a:t>
            </a:r>
            <a:r>
              <a:rPr lang="en-US" altLang="en-US" dirty="0" err="1">
                <a:latin typeface="Calibri" panose="020F0502020204030204" pitchFamily="34" charset="0"/>
              </a:rPr>
              <a:t>en</a:t>
            </a:r>
            <a:r>
              <a:rPr lang="en-US" altLang="en-US" dirty="0">
                <a:latin typeface="Calibri" panose="020F0502020204030204" pitchFamily="34" charset="0"/>
              </a:rPr>
              <a:t> </a:t>
            </a:r>
            <a:r>
              <a:rPr lang="en-US" altLang="en-US" dirty="0" err="1" smtClean="0">
                <a:latin typeface="Calibri" panose="020F0502020204030204" pitchFamily="34" charset="0"/>
              </a:rPr>
              <a:t>paz</a:t>
            </a:r>
            <a:r>
              <a:rPr lang="en-US" altLang="en-US" dirty="0" smtClean="0">
                <a:latin typeface="Calibri" panose="020F0502020204030204" pitchFamily="34" charset="0"/>
              </a:rPr>
              <a:t>: </a:t>
            </a:r>
            <a:r>
              <a:rPr lang="en-US" altLang="en-US" dirty="0" err="1" smtClean="0">
                <a:latin typeface="Calibri" panose="020F0502020204030204" pitchFamily="34" charset="0"/>
              </a:rPr>
              <a:t>tomar</a:t>
            </a:r>
            <a:r>
              <a:rPr lang="en-US" altLang="en-US" dirty="0" smtClean="0">
                <a:latin typeface="Calibri" panose="020F0502020204030204" pitchFamily="34" charset="0"/>
              </a:rPr>
              <a:t> </a:t>
            </a:r>
            <a:r>
              <a:rPr lang="en-US" altLang="en-US" dirty="0">
                <a:latin typeface="Calibri" panose="020F0502020204030204" pitchFamily="34" charset="0"/>
              </a:rPr>
              <a:t>decisiones que promuevan la felicidad.</a:t>
            </a:r>
          </a:p>
          <a:p>
            <a:pPr marL="457200" indent="-457200" algn="l" rtl="0">
              <a:lnSpc>
                <a:spcPct val="90000"/>
              </a:lnSpc>
              <a:spcBef>
                <a:spcPts val="0"/>
              </a:spcBef>
              <a:spcAft>
                <a:spcPts val="1800"/>
              </a:spcAft>
              <a:buFont typeface="+mj-lt"/>
              <a:buAutoNum type="arabicPeriod"/>
              <a:defRPr/>
            </a:pPr>
            <a:r>
              <a:rPr lang="en-US" altLang="en-US" dirty="0">
                <a:latin typeface="Calibri" panose="020F0502020204030204" pitchFamily="34" charset="0"/>
              </a:rPr>
              <a:t>Cada persona debe determinar su propio estándar moral para alcanzar este objetivo, pero las acciones deben estar guiadas (ligeramente) por la intención de no dañar a los demás.</a:t>
            </a:r>
          </a:p>
          <a:p>
            <a:pPr marL="457200" indent="-457200" algn="l" rtl="0">
              <a:lnSpc>
                <a:spcPct val="90000"/>
              </a:lnSpc>
              <a:spcBef>
                <a:spcPts val="0"/>
              </a:spcBef>
              <a:spcAft>
                <a:spcPts val="1800"/>
              </a:spcAft>
              <a:buFont typeface="+mj-lt"/>
              <a:buAutoNum type="arabicPeriod"/>
              <a:defRPr/>
            </a:pPr>
            <a:r>
              <a:rPr lang="en-US" altLang="en-US" dirty="0">
                <a:latin typeface="Calibri" panose="020F0502020204030204" pitchFamily="34" charset="0"/>
              </a:rPr>
              <a:t>La religión es opcional, </a:t>
            </a:r>
            <a:r>
              <a:rPr lang="en-US" altLang="en-US" dirty="0" err="1" smtClean="0">
                <a:latin typeface="Calibri" panose="020F0502020204030204" pitchFamily="34" charset="0"/>
              </a:rPr>
              <a:t>menos</a:t>
            </a:r>
            <a:r>
              <a:rPr lang="en-US" altLang="en-US" dirty="0" smtClean="0">
                <a:latin typeface="Calibri" panose="020F0502020204030204" pitchFamily="34" charset="0"/>
              </a:rPr>
              <a:t> </a:t>
            </a:r>
            <a:r>
              <a:rPr lang="en-US" altLang="en-US" dirty="0">
                <a:latin typeface="Calibri" panose="020F0502020204030204" pitchFamily="34" charset="0"/>
              </a:rPr>
              <a:t>cuando sea </a:t>
            </a:r>
            <a:r>
              <a:rPr lang="en-US" altLang="en-US" dirty="0" err="1" smtClean="0">
                <a:latin typeface="Calibri" panose="020F0502020204030204" pitchFamily="34" charset="0"/>
              </a:rPr>
              <a:t>necesaria</a:t>
            </a:r>
            <a:r>
              <a:rPr lang="en-US" altLang="en-US" dirty="0" smtClean="0">
                <a:latin typeface="Calibri" panose="020F0502020204030204" pitchFamily="34" charset="0"/>
              </a:rPr>
              <a:t> </a:t>
            </a:r>
            <a:r>
              <a:rPr lang="en-US" altLang="en-US" dirty="0">
                <a:latin typeface="Calibri" panose="020F0502020204030204" pitchFamily="34" charset="0"/>
              </a:rPr>
              <a:t>(por razones emocionales) para sobrevivir a una crisis o </a:t>
            </a:r>
            <a:r>
              <a:rPr lang="en-US" altLang="en-US" dirty="0" err="1" smtClean="0">
                <a:latin typeface="Calibri" panose="020F0502020204030204" pitchFamily="34" charset="0"/>
              </a:rPr>
              <a:t>superar</a:t>
            </a:r>
            <a:r>
              <a:rPr lang="en-US" altLang="en-US" dirty="0" smtClean="0">
                <a:latin typeface="Calibri" panose="020F0502020204030204" pitchFamily="34" charset="0"/>
              </a:rPr>
              <a:t> </a:t>
            </a:r>
            <a:r>
              <a:rPr lang="en-US" altLang="en-US" dirty="0">
                <a:latin typeface="Calibri" panose="020F0502020204030204" pitchFamily="34" charset="0"/>
              </a:rPr>
              <a:t>una decepción.</a:t>
            </a:r>
          </a:p>
          <a:p>
            <a:pPr marL="457200" indent="-457200" algn="l" rtl="0">
              <a:lnSpc>
                <a:spcPct val="90000"/>
              </a:lnSpc>
              <a:spcBef>
                <a:spcPts val="0"/>
              </a:spcBef>
              <a:spcAft>
                <a:spcPts val="1800"/>
              </a:spcAft>
              <a:buFont typeface="+mj-lt"/>
              <a:buAutoNum type="arabicPeriod"/>
              <a:defRPr/>
            </a:pPr>
            <a:r>
              <a:rPr lang="en-US" altLang="en-US" dirty="0">
                <a:latin typeface="Calibri" panose="020F0502020204030204" pitchFamily="34" charset="0"/>
              </a:rPr>
              <a:t>Las personas "buenas" van al cielo cuando mueren.</a:t>
            </a:r>
          </a:p>
        </p:txBody>
      </p:sp>
      <p:sp>
        <p:nvSpPr>
          <p:cNvPr id="2" name="Rounded Rectangular Callout 1"/>
          <p:cNvSpPr/>
          <p:nvPr/>
        </p:nvSpPr>
        <p:spPr bwMode="auto">
          <a:xfrm>
            <a:off x="7164614" y="1446832"/>
            <a:ext cx="1828800" cy="457200"/>
          </a:xfrm>
          <a:prstGeom prst="wedgeRoundRectCallout">
            <a:avLst>
              <a:gd name="adj1" fmla="val -73338"/>
              <a:gd name="adj2" fmla="val -1713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err="1" smtClean="0">
                <a:cs typeface="+mn-cs"/>
              </a:rPr>
              <a:t>Contesta</a:t>
            </a:r>
            <a:r>
              <a:rPr lang="en-US" dirty="0" smtClean="0">
                <a:cs typeface="+mn-cs"/>
              </a:rPr>
              <a:t>: </a:t>
            </a:r>
            <a:r>
              <a:rPr lang="en-US" dirty="0">
                <a:cs typeface="+mn-cs"/>
              </a:rPr>
              <a:t>"¿Por </a:t>
            </a:r>
            <a:r>
              <a:rPr lang="en-US" dirty="0" err="1">
                <a:cs typeface="+mn-cs"/>
              </a:rPr>
              <a:t>qué</a:t>
            </a:r>
            <a:r>
              <a:rPr lang="en-US" dirty="0">
                <a:cs typeface="+mn-cs"/>
              </a:rPr>
              <a:t> </a:t>
            </a:r>
            <a:r>
              <a:rPr lang="en-US" dirty="0" err="1" smtClean="0">
                <a:cs typeface="+mn-cs"/>
              </a:rPr>
              <a:t>existe</a:t>
            </a:r>
            <a:r>
              <a:rPr lang="en-US" dirty="0" smtClean="0">
                <a:cs typeface="+mn-cs"/>
              </a:rPr>
              <a:t> </a:t>
            </a:r>
            <a:r>
              <a:rPr lang="en-US" dirty="0" err="1" smtClean="0">
                <a:cs typeface="+mn-cs"/>
              </a:rPr>
              <a:t>algo</a:t>
            </a:r>
            <a:r>
              <a:rPr lang="en-US" dirty="0" smtClean="0">
                <a:cs typeface="+mn-cs"/>
              </a:rPr>
              <a:t>"?</a:t>
            </a:r>
            <a:endParaRPr lang="en-US" dirty="0">
              <a:cs typeface="+mn-cs"/>
            </a:endParaRPr>
          </a:p>
        </p:txBody>
      </p:sp>
      <p:sp>
        <p:nvSpPr>
          <p:cNvPr id="8" name="Rounded Rectangular Callout 7"/>
          <p:cNvSpPr/>
          <p:nvPr/>
        </p:nvSpPr>
        <p:spPr bwMode="auto">
          <a:xfrm>
            <a:off x="6522357" y="2468626"/>
            <a:ext cx="2198913" cy="540481"/>
          </a:xfrm>
          <a:prstGeom prst="wedgeRoundRectCallout">
            <a:avLst>
              <a:gd name="adj1" fmla="val -80166"/>
              <a:gd name="adj2" fmla="val -3239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err="1">
                <a:cs typeface="+mn-cs"/>
              </a:rPr>
              <a:t>E</a:t>
            </a:r>
            <a:r>
              <a:rPr lang="en-US" dirty="0" err="1" smtClean="0">
                <a:cs typeface="+mn-cs"/>
              </a:rPr>
              <a:t>xplica</a:t>
            </a:r>
            <a:r>
              <a:rPr lang="en-US" dirty="0" smtClean="0">
                <a:cs typeface="+mn-cs"/>
              </a:rPr>
              <a:t> </a:t>
            </a:r>
            <a:r>
              <a:rPr lang="en-US" dirty="0">
                <a:cs typeface="+mn-cs"/>
              </a:rPr>
              <a:t>la “naturaleza moral” del </a:t>
            </a:r>
            <a:r>
              <a:rPr lang="en-US" dirty="0" smtClean="0">
                <a:cs typeface="+mn-cs"/>
              </a:rPr>
              <a:t>hombre</a:t>
            </a:r>
            <a:r>
              <a:rPr lang="es-ES" dirty="0" smtClean="0">
                <a:cs typeface="+mn-cs"/>
              </a:rPr>
              <a:t>(¿</a:t>
            </a:r>
            <a:r>
              <a:rPr lang="en-US" dirty="0" smtClean="0">
                <a:cs typeface="+mn-cs"/>
              </a:rPr>
              <a:t>?)</a:t>
            </a:r>
            <a:endParaRPr lang="en-US" dirty="0">
              <a:cs typeface="+mn-cs"/>
            </a:endParaRPr>
          </a:p>
        </p:txBody>
      </p:sp>
      <p:sp>
        <p:nvSpPr>
          <p:cNvPr id="9" name="Rounded Rectangular Callout 8"/>
          <p:cNvSpPr/>
          <p:nvPr/>
        </p:nvSpPr>
        <p:spPr bwMode="auto">
          <a:xfrm>
            <a:off x="6728079" y="3327451"/>
            <a:ext cx="2455836" cy="489063"/>
          </a:xfrm>
          <a:prstGeom prst="wedgeRoundRectCallout">
            <a:avLst>
              <a:gd name="adj1" fmla="val 132"/>
              <a:gd name="adj2" fmla="val -8115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a:cs typeface="+mn-cs"/>
              </a:rPr>
              <a:t>Provee un “Propósito” para la existencia del hombre.</a:t>
            </a:r>
          </a:p>
        </p:txBody>
      </p:sp>
      <p:sp>
        <p:nvSpPr>
          <p:cNvPr id="10" name="Rounded Rectangular Callout 9"/>
          <p:cNvSpPr/>
          <p:nvPr/>
        </p:nvSpPr>
        <p:spPr bwMode="auto">
          <a:xfrm>
            <a:off x="4503057" y="4597465"/>
            <a:ext cx="4501243" cy="228599"/>
          </a:xfrm>
          <a:prstGeom prst="wedgeRoundRectCallout">
            <a:avLst>
              <a:gd name="adj1" fmla="val -59380"/>
              <a:gd name="adj2" fmla="val -4770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a:cs typeface="+mn-cs"/>
              </a:rPr>
              <a:t>Intentos de </a:t>
            </a:r>
            <a:r>
              <a:rPr lang="en-US" dirty="0" err="1" smtClean="0">
                <a:cs typeface="+mn-cs"/>
              </a:rPr>
              <a:t>proveer</a:t>
            </a:r>
            <a:r>
              <a:rPr lang="en-US" dirty="0" smtClean="0">
                <a:cs typeface="+mn-cs"/>
              </a:rPr>
              <a:t> para la </a:t>
            </a:r>
            <a:r>
              <a:rPr lang="en-US" dirty="0">
                <a:cs typeface="+mn-cs"/>
              </a:rPr>
              <a:t>'libertad' sin anarquía</a:t>
            </a:r>
          </a:p>
        </p:txBody>
      </p:sp>
      <p:sp>
        <p:nvSpPr>
          <p:cNvPr id="11" name="Rounded Rectangular Callout 10"/>
          <p:cNvSpPr/>
          <p:nvPr/>
        </p:nvSpPr>
        <p:spPr bwMode="auto">
          <a:xfrm>
            <a:off x="5145314" y="5430954"/>
            <a:ext cx="4038600" cy="403412"/>
          </a:xfrm>
          <a:prstGeom prst="wedgeRoundRectCallout">
            <a:avLst>
              <a:gd name="adj1" fmla="val -67132"/>
              <a:gd name="adj2" fmla="val -56830"/>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a:cs typeface="+mn-cs"/>
              </a:rPr>
              <a:t>Permite y explica los fenómenos de la religión.</a:t>
            </a:r>
          </a:p>
        </p:txBody>
      </p:sp>
      <p:sp>
        <p:nvSpPr>
          <p:cNvPr id="12" name="Rounded Rectangular Callout 11"/>
          <p:cNvSpPr/>
          <p:nvPr/>
        </p:nvSpPr>
        <p:spPr bwMode="auto">
          <a:xfrm>
            <a:off x="6103257" y="6319271"/>
            <a:ext cx="2775857" cy="295275"/>
          </a:xfrm>
          <a:prstGeom prst="wedgeRoundRectCallout">
            <a:avLst>
              <a:gd name="adj1" fmla="val -73150"/>
              <a:gd name="adj2" fmla="val -9536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tIns="0" rIns="0" bIns="0">
            <a:normAutofit fontScale="55000" lnSpcReduction="20000"/>
          </a:bodyPr>
          <a:lstStyle/>
          <a:p>
            <a:pPr algn="ctr" rtl="0">
              <a:lnSpc>
                <a:spcPct val="120000"/>
              </a:lnSpc>
              <a:defRPr/>
            </a:pPr>
            <a:r>
              <a:rPr lang="en-US" dirty="0">
                <a:cs typeface="+mn-cs"/>
              </a:rPr>
              <a:t>Un </a:t>
            </a:r>
            <a:r>
              <a:rPr lang="en-US" dirty="0" err="1">
                <a:cs typeface="+mn-cs"/>
              </a:rPr>
              <a:t>intento</a:t>
            </a:r>
            <a:r>
              <a:rPr lang="en-US" dirty="0">
                <a:cs typeface="+mn-cs"/>
              </a:rPr>
              <a:t> </a:t>
            </a:r>
            <a:r>
              <a:rPr lang="en-US" dirty="0" smtClean="0">
                <a:cs typeface="+mn-cs"/>
              </a:rPr>
              <a:t>de </a:t>
            </a:r>
            <a:r>
              <a:rPr lang="en-US" dirty="0" err="1" smtClean="0">
                <a:cs typeface="+mn-cs"/>
              </a:rPr>
              <a:t>tener</a:t>
            </a:r>
            <a:r>
              <a:rPr lang="en-US" dirty="0" smtClean="0">
                <a:cs typeface="+mn-cs"/>
              </a:rPr>
              <a:t> </a:t>
            </a:r>
            <a:r>
              <a:rPr lang="en-US" dirty="0">
                <a:cs typeface="+mn-cs"/>
              </a:rPr>
              <a:t>'destino'.</a:t>
            </a:r>
          </a:p>
        </p:txBody>
      </p:sp>
      <p:sp>
        <p:nvSpPr>
          <p:cNvPr id="117771" name="TextBox 2"/>
          <p:cNvSpPr txBox="1">
            <a:spLocks noChangeArrowheads="1"/>
          </p:cNvSpPr>
          <p:nvPr/>
        </p:nvSpPr>
        <p:spPr bwMode="auto">
          <a:xfrm>
            <a:off x="158977" y="3446626"/>
            <a:ext cx="520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err="1">
                <a:solidFill>
                  <a:srgbClr val="0000FF"/>
                </a:solidFill>
              </a:rPr>
              <a:t>Determinación</a:t>
            </a:r>
            <a:r>
              <a:rPr lang="en-US" altLang="en-US" sz="1800" b="1" dirty="0">
                <a:solidFill>
                  <a:srgbClr val="0000FF"/>
                </a:solidFill>
              </a:rPr>
              <a:t> de las </a:t>
            </a:r>
            <a:r>
              <a:rPr lang="en-US" altLang="en-US" sz="1800" b="1" dirty="0" err="1">
                <a:solidFill>
                  <a:srgbClr val="0000FF"/>
                </a:solidFill>
              </a:rPr>
              <a:t>normas</a:t>
            </a:r>
            <a:r>
              <a:rPr lang="en-US" altLang="en-US" sz="1800" b="1" dirty="0">
                <a:solidFill>
                  <a:srgbClr val="0000FF"/>
                </a:solidFill>
              </a:rPr>
              <a:t> </a:t>
            </a:r>
            <a:r>
              <a:rPr lang="en-US" altLang="en-US" sz="1800" b="1" dirty="0" err="1">
                <a:solidFill>
                  <a:srgbClr val="0000FF"/>
                </a:solidFill>
              </a:rPr>
              <a:t>morales</a:t>
            </a:r>
            <a:r>
              <a:rPr lang="en-US" altLang="en-US" sz="1800" b="1" dirty="0">
                <a:solidFill>
                  <a:srgbClr val="0000FF"/>
                </a:solidFill>
              </a:rPr>
              <a:t> </a:t>
            </a:r>
            <a:r>
              <a:rPr lang="en-US" altLang="en-US" sz="1800" b="1" dirty="0" err="1">
                <a:solidFill>
                  <a:srgbClr val="0000FF"/>
                </a:solidFill>
              </a:rPr>
              <a:t>personales</a:t>
            </a:r>
            <a:endParaRPr lang="en-US" altLang="en-US" sz="1800" b="1" dirty="0">
              <a:solidFill>
                <a:srgbClr val="0000FF"/>
              </a:solidFill>
            </a:endParaRPr>
          </a:p>
        </p:txBody>
      </p:sp>
      <p:sp>
        <p:nvSpPr>
          <p:cNvPr id="117772" name="TextBox 12"/>
          <p:cNvSpPr txBox="1">
            <a:spLocks noChangeArrowheads="1"/>
          </p:cNvSpPr>
          <p:nvPr/>
        </p:nvSpPr>
        <p:spPr bwMode="auto">
          <a:xfrm>
            <a:off x="158977" y="2649765"/>
            <a:ext cx="213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err="1">
                <a:solidFill>
                  <a:srgbClr val="0000FF"/>
                </a:solidFill>
              </a:rPr>
              <a:t>Propósito</a:t>
            </a:r>
            <a:r>
              <a:rPr lang="en-US" altLang="en-US" sz="1800" b="1" dirty="0">
                <a:solidFill>
                  <a:srgbClr val="0000FF"/>
                </a:solidFill>
              </a:rPr>
              <a:t> de la </a:t>
            </a:r>
            <a:r>
              <a:rPr lang="en-US" altLang="en-US" sz="1800" b="1" dirty="0" err="1">
                <a:solidFill>
                  <a:srgbClr val="0000FF"/>
                </a:solidFill>
              </a:rPr>
              <a:t>vida</a:t>
            </a:r>
            <a:endParaRPr lang="en-US" altLang="en-US" sz="1800" b="1" dirty="0">
              <a:solidFill>
                <a:srgbClr val="0000FF"/>
              </a:solidFill>
            </a:endParaRPr>
          </a:p>
        </p:txBody>
      </p:sp>
      <p:sp>
        <p:nvSpPr>
          <p:cNvPr id="117773" name="TextBox 13"/>
          <p:cNvSpPr txBox="1">
            <a:spLocks noChangeArrowheads="1"/>
          </p:cNvSpPr>
          <p:nvPr/>
        </p:nvSpPr>
        <p:spPr bwMode="auto">
          <a:xfrm>
            <a:off x="192314" y="1624858"/>
            <a:ext cx="6535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err="1">
                <a:solidFill>
                  <a:srgbClr val="0000FF"/>
                </a:solidFill>
              </a:rPr>
              <a:t>Cómo</a:t>
            </a:r>
            <a:r>
              <a:rPr lang="en-US" altLang="en-US" sz="1800" b="1" dirty="0">
                <a:solidFill>
                  <a:srgbClr val="0000FF"/>
                </a:solidFill>
              </a:rPr>
              <a:t> </a:t>
            </a:r>
            <a:r>
              <a:rPr lang="en-US" altLang="en-US" sz="1800" b="1" dirty="0" err="1">
                <a:solidFill>
                  <a:srgbClr val="0000FF"/>
                </a:solidFill>
              </a:rPr>
              <a:t>quiere</a:t>
            </a:r>
            <a:r>
              <a:rPr lang="en-US" altLang="en-US" sz="1800" b="1" dirty="0">
                <a:solidFill>
                  <a:srgbClr val="0000FF"/>
                </a:solidFill>
              </a:rPr>
              <a:t> Dios que </a:t>
            </a:r>
            <a:r>
              <a:rPr lang="en-US" altLang="en-US" sz="1800" b="1" dirty="0" smtClean="0">
                <a:solidFill>
                  <a:srgbClr val="0000FF"/>
                </a:solidFill>
              </a:rPr>
              <a:t>se </a:t>
            </a:r>
            <a:r>
              <a:rPr lang="en-US" altLang="en-US" sz="1800" b="1" dirty="0" err="1" smtClean="0">
                <a:solidFill>
                  <a:srgbClr val="0000FF"/>
                </a:solidFill>
              </a:rPr>
              <a:t>comporten</a:t>
            </a:r>
            <a:r>
              <a:rPr lang="en-US" altLang="en-US" sz="1800" b="1" dirty="0" smtClean="0">
                <a:solidFill>
                  <a:srgbClr val="0000FF"/>
                </a:solidFill>
              </a:rPr>
              <a:t> </a:t>
            </a:r>
            <a:r>
              <a:rPr lang="en-US" altLang="en-US" sz="1800" b="1" dirty="0" err="1">
                <a:solidFill>
                  <a:srgbClr val="0000FF"/>
                </a:solidFill>
              </a:rPr>
              <a:t>los</a:t>
            </a:r>
            <a:r>
              <a:rPr lang="en-US" altLang="en-US" sz="1800" b="1" dirty="0">
                <a:solidFill>
                  <a:srgbClr val="0000FF"/>
                </a:solidFill>
              </a:rPr>
              <a:t> hombres</a:t>
            </a:r>
          </a:p>
        </p:txBody>
      </p:sp>
      <p:sp>
        <p:nvSpPr>
          <p:cNvPr id="117774" name="TextBox 14"/>
          <p:cNvSpPr txBox="1">
            <a:spLocks noChangeArrowheads="1"/>
          </p:cNvSpPr>
          <p:nvPr/>
        </p:nvSpPr>
        <p:spPr bwMode="auto">
          <a:xfrm>
            <a:off x="192314" y="801121"/>
            <a:ext cx="4039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err="1">
                <a:solidFill>
                  <a:srgbClr val="0000FF"/>
                </a:solidFill>
              </a:rPr>
              <a:t>Cómo</a:t>
            </a:r>
            <a:r>
              <a:rPr lang="en-US" altLang="en-US" sz="1800" b="1" dirty="0">
                <a:solidFill>
                  <a:srgbClr val="0000FF"/>
                </a:solidFill>
              </a:rPr>
              <a:t> </a:t>
            </a:r>
            <a:r>
              <a:rPr lang="en-US" altLang="en-US" sz="1800" b="1" dirty="0" err="1">
                <a:solidFill>
                  <a:srgbClr val="0000FF"/>
                </a:solidFill>
              </a:rPr>
              <a:t>llegó</a:t>
            </a:r>
            <a:r>
              <a:rPr lang="en-US" altLang="en-US" sz="1800" b="1" dirty="0">
                <a:solidFill>
                  <a:srgbClr val="0000FF"/>
                </a:solidFill>
              </a:rPr>
              <a:t> </a:t>
            </a:r>
            <a:r>
              <a:rPr lang="en-US" altLang="en-US" sz="1800" b="1" dirty="0" smtClean="0">
                <a:solidFill>
                  <a:srgbClr val="0000FF"/>
                </a:solidFill>
              </a:rPr>
              <a:t>a </a:t>
            </a:r>
            <a:r>
              <a:rPr lang="en-US" altLang="en-US" sz="1800" b="1" dirty="0" err="1" smtClean="0">
                <a:solidFill>
                  <a:srgbClr val="0000FF"/>
                </a:solidFill>
              </a:rPr>
              <a:t>existir</a:t>
            </a:r>
            <a:r>
              <a:rPr lang="en-US" altLang="en-US" sz="1800" b="1" dirty="0" smtClean="0">
                <a:solidFill>
                  <a:srgbClr val="0000FF"/>
                </a:solidFill>
              </a:rPr>
              <a:t> el </a:t>
            </a:r>
            <a:r>
              <a:rPr lang="en-US" altLang="en-US" sz="1800" b="1" dirty="0" err="1" smtClean="0">
                <a:solidFill>
                  <a:srgbClr val="0000FF"/>
                </a:solidFill>
              </a:rPr>
              <a:t>mundo</a:t>
            </a:r>
            <a:endParaRPr lang="en-US" altLang="en-US" sz="1800" b="1" dirty="0">
              <a:solidFill>
                <a:srgbClr val="0000FF"/>
              </a:solidFill>
            </a:endParaRPr>
          </a:p>
        </p:txBody>
      </p:sp>
      <p:sp>
        <p:nvSpPr>
          <p:cNvPr id="117775" name="TextBox 15"/>
          <p:cNvSpPr txBox="1">
            <a:spLocks noChangeArrowheads="1"/>
          </p:cNvSpPr>
          <p:nvPr/>
        </p:nvSpPr>
        <p:spPr bwMode="auto">
          <a:xfrm>
            <a:off x="158977" y="4539684"/>
            <a:ext cx="222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err="1">
                <a:solidFill>
                  <a:srgbClr val="0000FF"/>
                </a:solidFill>
              </a:rPr>
              <a:t>Papel</a:t>
            </a:r>
            <a:r>
              <a:rPr lang="en-US" altLang="en-US" sz="1800" b="1" dirty="0">
                <a:solidFill>
                  <a:srgbClr val="0000FF"/>
                </a:solidFill>
              </a:rPr>
              <a:t> de la </a:t>
            </a:r>
            <a:r>
              <a:rPr lang="en-US" altLang="en-US" sz="1800" b="1" dirty="0" err="1">
                <a:solidFill>
                  <a:srgbClr val="0000FF"/>
                </a:solidFill>
              </a:rPr>
              <a:t>religión</a:t>
            </a:r>
            <a:endParaRPr lang="en-US" altLang="en-US" sz="1800" b="1" dirty="0">
              <a:solidFill>
                <a:srgbClr val="0000FF"/>
              </a:solidFill>
            </a:endParaRPr>
          </a:p>
        </p:txBody>
      </p:sp>
      <p:sp>
        <p:nvSpPr>
          <p:cNvPr id="117776" name="TextBox 16"/>
          <p:cNvSpPr txBox="1">
            <a:spLocks noChangeArrowheads="1"/>
          </p:cNvSpPr>
          <p:nvPr/>
        </p:nvSpPr>
        <p:spPr bwMode="auto">
          <a:xfrm>
            <a:off x="158977" y="5592989"/>
            <a:ext cx="3902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eaLnBrk="1" hangingPunct="1">
              <a:spcBef>
                <a:spcPct val="0"/>
              </a:spcBef>
              <a:buFontTx/>
              <a:buNone/>
            </a:pPr>
            <a:r>
              <a:rPr lang="en-US" altLang="en-US" sz="1800" b="1" dirty="0">
                <a:solidFill>
                  <a:srgbClr val="0000FF"/>
                </a:solidFill>
              </a:rPr>
              <a:t>¿</a:t>
            </a:r>
            <a:r>
              <a:rPr lang="en-US" altLang="en-US" sz="1800" b="1" dirty="0" err="1" smtClean="0">
                <a:solidFill>
                  <a:srgbClr val="0000FF"/>
                </a:solidFill>
              </a:rPr>
              <a:t>Qué</a:t>
            </a:r>
            <a:r>
              <a:rPr lang="en-US" altLang="en-US" sz="1800" b="1" dirty="0" smtClean="0">
                <a:solidFill>
                  <a:srgbClr val="0000FF"/>
                </a:solidFill>
              </a:rPr>
              <a:t> </a:t>
            </a:r>
            <a:r>
              <a:rPr lang="en-US" altLang="en-US" sz="1800" b="1" dirty="0" err="1">
                <a:solidFill>
                  <a:srgbClr val="0000FF"/>
                </a:solidFill>
              </a:rPr>
              <a:t>pasa</a:t>
            </a:r>
            <a:r>
              <a:rPr lang="en-US" altLang="en-US" sz="1800" b="1" dirty="0">
                <a:solidFill>
                  <a:srgbClr val="0000FF"/>
                </a:solidFill>
              </a:rPr>
              <a:t> </a:t>
            </a:r>
            <a:r>
              <a:rPr lang="en-US" altLang="en-US" sz="1800" b="1" dirty="0" err="1">
                <a:solidFill>
                  <a:srgbClr val="0000FF"/>
                </a:solidFill>
              </a:rPr>
              <a:t>cuando</a:t>
            </a:r>
            <a:r>
              <a:rPr lang="en-US" altLang="en-US" sz="1800" b="1" dirty="0">
                <a:solidFill>
                  <a:srgbClr val="0000FF"/>
                </a:solidFill>
              </a:rPr>
              <a:t> </a:t>
            </a:r>
            <a:r>
              <a:rPr lang="en-US" altLang="en-US" sz="1800" b="1" dirty="0" err="1">
                <a:solidFill>
                  <a:srgbClr val="0000FF"/>
                </a:solidFill>
              </a:rPr>
              <a:t>morimos</a:t>
            </a:r>
            <a:r>
              <a:rPr lang="en-US" altLang="en-US" sz="1800" b="1" dirty="0">
                <a:solidFill>
                  <a:srgbClr val="0000FF"/>
                </a:solidFill>
              </a:rPr>
              <a:t>?</a:t>
            </a:r>
          </a:p>
        </p:txBody>
      </p:sp>
      <p:sp>
        <p:nvSpPr>
          <p:cNvPr id="117777" name="Slide Number Placeholder 2"/>
          <p:cNvSpPr>
            <a:spLocks noGrp="1"/>
          </p:cNvSpPr>
          <p:nvPr>
            <p:ph type="sldNum" sz="quarter" idx="12"/>
          </p:nvPr>
        </p:nvSpPr>
        <p:spPr>
          <a:xfrm>
            <a:off x="-33338" y="6591300"/>
            <a:ext cx="1905001" cy="336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7D15743-6AC2-4B5C-B6BD-F2593282F7C5}" type="slidenum">
              <a:rPr lang="en-US" altLang="en-US" sz="1400"/>
              <a:pPr algn="l" rtl="0">
                <a:spcBef>
                  <a:spcPct val="0"/>
                </a:spcBef>
                <a:buFontTx/>
                <a:buNone/>
              </a:pPr>
              <a:t>92</a:t>
            </a:fld>
            <a:endParaRPr lang="en-US" altLang="en-US" sz="1400"/>
          </a:p>
        </p:txBody>
      </p:sp>
      <p:sp>
        <p:nvSpPr>
          <p:cNvPr id="117778" name="TextBox 2"/>
          <p:cNvSpPr txBox="1">
            <a:spLocks noChangeArrowheads="1"/>
          </p:cNvSpPr>
          <p:nvPr/>
        </p:nvSpPr>
        <p:spPr bwMode="auto">
          <a:xfrm>
            <a:off x="2341563" y="6597650"/>
            <a:ext cx="6802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r>
              <a:rPr lang="en-US" altLang="en-US" sz="1000" dirty="0"/>
              <a:t>*https://www.christianpost.com/news/moralistic-therapeutic-deism-the-new-american-religion-6266/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2" grpId="0" animBg="1"/>
      <p:bldP spid="8" grpId="0" animBg="1"/>
      <p:bldP spid="9" grpId="0" animBg="1"/>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196850"/>
            <a:ext cx="9144000" cy="609600"/>
          </a:xfrm>
        </p:spPr>
        <p:txBody>
          <a:bodyPr/>
          <a:lstStyle/>
          <a:p>
            <a:pPr rtl="0">
              <a:defRPr/>
            </a:pPr>
            <a:r>
              <a:rPr lang="en-US" dirty="0"/>
              <a:t>Más preguntas sobre el sistema de valores morales</a:t>
            </a:r>
          </a:p>
        </p:txBody>
      </p:sp>
      <p:sp>
        <p:nvSpPr>
          <p:cNvPr id="119811" name="Content Placeholder 2"/>
          <p:cNvSpPr>
            <a:spLocks noGrp="1" noChangeArrowheads="1"/>
          </p:cNvSpPr>
          <p:nvPr>
            <p:ph idx="1"/>
          </p:nvPr>
        </p:nvSpPr>
        <p:spPr>
          <a:xfrm>
            <a:off x="76200" y="990600"/>
            <a:ext cx="9067800" cy="5334000"/>
          </a:xfrm>
        </p:spPr>
        <p:txBody>
          <a:bodyPr>
            <a:normAutofit lnSpcReduction="10000"/>
          </a:bodyPr>
          <a:lstStyle/>
          <a:p>
            <a:pPr marL="514350" indent="-514350" algn="l" rtl="0">
              <a:buFont typeface="Verdana" panose="020B0604030504040204" pitchFamily="34" charset="0"/>
              <a:buAutoNum type="arabicPeriod"/>
            </a:pPr>
            <a:r>
              <a:rPr lang="en-US" altLang="en-US" dirty="0" smtClean="0"/>
              <a:t>¿Qué </a:t>
            </a:r>
            <a:r>
              <a:rPr lang="en-US" altLang="en-US" dirty="0" err="1" smtClean="0"/>
              <a:t>relación</a:t>
            </a:r>
            <a:r>
              <a:rPr lang="en-US" altLang="en-US" dirty="0" smtClean="0"/>
              <a:t> </a:t>
            </a:r>
            <a:r>
              <a:rPr lang="en-US" altLang="en-US" dirty="0" err="1" smtClean="0"/>
              <a:t>tendrá</a:t>
            </a:r>
            <a:r>
              <a:rPr lang="en-US" altLang="en-US" dirty="0" smtClean="0"/>
              <a:t> </a:t>
            </a:r>
            <a:r>
              <a:rPr lang="en-US" altLang="en-US" dirty="0" err="1" smtClean="0"/>
              <a:t>usted</a:t>
            </a:r>
            <a:r>
              <a:rPr lang="en-US" altLang="en-US" dirty="0" smtClean="0"/>
              <a:t> con </a:t>
            </a:r>
            <a:r>
              <a:rPr lang="en-US" altLang="en-US" dirty="0" err="1" smtClean="0"/>
              <a:t>aquellos</a:t>
            </a:r>
            <a:r>
              <a:rPr lang="en-US" altLang="en-US" dirty="0" smtClean="0"/>
              <a:t> que se </a:t>
            </a:r>
            <a:r>
              <a:rPr lang="en-US" altLang="en-US" dirty="0" err="1" smtClean="0"/>
              <a:t>oponen</a:t>
            </a:r>
            <a:r>
              <a:rPr lang="en-US" altLang="en-US" dirty="0" smtClean="0"/>
              <a:t> a </a:t>
            </a:r>
            <a:r>
              <a:rPr lang="en-US" altLang="en-US" dirty="0" err="1" smtClean="0"/>
              <a:t>sus</a:t>
            </a:r>
            <a:r>
              <a:rPr lang="en-US" altLang="en-US" dirty="0" smtClean="0"/>
              <a:t> </a:t>
            </a:r>
            <a:r>
              <a:rPr lang="en-US" altLang="en-US" dirty="0" err="1" smtClean="0"/>
              <a:t>valores</a:t>
            </a:r>
            <a:r>
              <a:rPr lang="en-US" altLang="en-US" dirty="0" smtClean="0"/>
              <a:t> y </a:t>
            </a:r>
            <a:r>
              <a:rPr lang="en-US" altLang="en-US" dirty="0" err="1" smtClean="0"/>
              <a:t>comportamiento</a:t>
            </a:r>
            <a:r>
              <a:rPr lang="en-US" altLang="en-US" dirty="0" smtClean="0"/>
              <a:t>?</a:t>
            </a:r>
          </a:p>
          <a:p>
            <a:pPr marL="514350" indent="-514350" algn="l" rtl="0">
              <a:buFont typeface="Verdana" panose="020B0604030504040204" pitchFamily="34" charset="0"/>
              <a:buAutoNum type="arabicPeriod"/>
            </a:pPr>
            <a:r>
              <a:rPr lang="en-US" altLang="en-US" dirty="0" smtClean="0"/>
              <a:t>¿Qué </a:t>
            </a:r>
            <a:r>
              <a:rPr lang="en-US" altLang="en-US" dirty="0" err="1" smtClean="0"/>
              <a:t>responsabilidad</a:t>
            </a:r>
            <a:r>
              <a:rPr lang="en-US" altLang="en-US" dirty="0" smtClean="0"/>
              <a:t> </a:t>
            </a:r>
            <a:r>
              <a:rPr lang="en-US" altLang="en-US" dirty="0" err="1" smtClean="0"/>
              <a:t>tiene</a:t>
            </a:r>
            <a:r>
              <a:rPr lang="en-US" altLang="en-US" dirty="0" smtClean="0"/>
              <a:t> de </a:t>
            </a:r>
            <a:r>
              <a:rPr lang="en-US" altLang="en-US" dirty="0" err="1" smtClean="0"/>
              <a:t>controlar</a:t>
            </a:r>
            <a:r>
              <a:rPr lang="en-US" altLang="en-US" dirty="0" smtClean="0"/>
              <a:t> las </a:t>
            </a:r>
            <a:r>
              <a:rPr lang="en-US" altLang="en-US" dirty="0" err="1" smtClean="0"/>
              <a:t>acciones</a:t>
            </a:r>
            <a:r>
              <a:rPr lang="en-US" altLang="en-US" dirty="0" smtClean="0"/>
              <a:t> de </a:t>
            </a:r>
            <a:r>
              <a:rPr lang="en-US" altLang="en-US" dirty="0" err="1" smtClean="0"/>
              <a:t>los</a:t>
            </a:r>
            <a:r>
              <a:rPr lang="en-US" altLang="en-US" dirty="0" smtClean="0"/>
              <a:t> </a:t>
            </a:r>
            <a:r>
              <a:rPr lang="en-US" altLang="en-US" dirty="0" err="1" smtClean="0"/>
              <a:t>demás</a:t>
            </a:r>
            <a:r>
              <a:rPr lang="en-US" altLang="en-US" dirty="0" smtClean="0"/>
              <a:t> para </a:t>
            </a:r>
            <a:r>
              <a:rPr lang="en-US" altLang="en-US" dirty="0" err="1" smtClean="0"/>
              <a:t>promover</a:t>
            </a:r>
            <a:r>
              <a:rPr lang="en-US" altLang="en-US" dirty="0" smtClean="0"/>
              <a:t> </a:t>
            </a:r>
            <a:r>
              <a:rPr lang="en-US" altLang="en-US" dirty="0" err="1" smtClean="0"/>
              <a:t>sus</a:t>
            </a:r>
            <a:r>
              <a:rPr lang="en-US" altLang="en-US" dirty="0" smtClean="0"/>
              <a:t> </a:t>
            </a:r>
            <a:r>
              <a:rPr lang="en-US" altLang="en-US" dirty="0" err="1" smtClean="0"/>
              <a:t>valores</a:t>
            </a:r>
            <a:r>
              <a:rPr lang="en-US" altLang="en-US" dirty="0" smtClean="0"/>
              <a:t>?</a:t>
            </a:r>
          </a:p>
          <a:p>
            <a:pPr marL="514350" indent="-514350" algn="l" rtl="0">
              <a:buFont typeface="Verdana" panose="020B0604030504040204" pitchFamily="34" charset="0"/>
              <a:buAutoNum type="arabicPeriod"/>
            </a:pPr>
            <a:r>
              <a:rPr lang="en-US" altLang="en-US" dirty="0" smtClean="0"/>
              <a:t>¿Qué </a:t>
            </a:r>
            <a:r>
              <a:rPr lang="en-US" altLang="en-US" dirty="0" err="1" smtClean="0"/>
              <a:t>medidas</a:t>
            </a:r>
            <a:r>
              <a:rPr lang="en-US" altLang="en-US" dirty="0" smtClean="0"/>
              <a:t> </a:t>
            </a:r>
            <a:r>
              <a:rPr lang="en-US" altLang="en-US" dirty="0" err="1" smtClean="0"/>
              <a:t>coercitivas</a:t>
            </a:r>
            <a:r>
              <a:rPr lang="en-US" altLang="en-US" dirty="0" smtClean="0"/>
              <a:t> (</a:t>
            </a:r>
            <a:r>
              <a:rPr lang="en-US" altLang="en-US" dirty="0" err="1" smtClean="0"/>
              <a:t>incentivos</a:t>
            </a:r>
            <a:r>
              <a:rPr lang="en-US" altLang="en-US" dirty="0" smtClean="0"/>
              <a:t> y/o </a:t>
            </a:r>
            <a:r>
              <a:rPr lang="en-US" altLang="en-US" dirty="0" err="1" smtClean="0"/>
              <a:t>castigos</a:t>
            </a:r>
            <a:r>
              <a:rPr lang="en-US" altLang="en-US" dirty="0" smtClean="0"/>
              <a:t>) </a:t>
            </a:r>
            <a:r>
              <a:rPr lang="en-US" altLang="en-US" dirty="0" err="1" smtClean="0"/>
              <a:t>propondría</a:t>
            </a:r>
            <a:r>
              <a:rPr lang="en-US" altLang="en-US" dirty="0" smtClean="0"/>
              <a:t> para </a:t>
            </a:r>
            <a:r>
              <a:rPr lang="en-US" altLang="en-US" dirty="0" err="1" smtClean="0"/>
              <a:t>influir</a:t>
            </a:r>
            <a:r>
              <a:rPr lang="en-US" altLang="en-US" dirty="0" smtClean="0"/>
              <a:t> </a:t>
            </a:r>
            <a:r>
              <a:rPr lang="en-US" altLang="en-US" dirty="0" err="1" smtClean="0"/>
              <a:t>en</a:t>
            </a:r>
            <a:r>
              <a:rPr lang="en-US" altLang="en-US" dirty="0" smtClean="0"/>
              <a:t> el </a:t>
            </a:r>
            <a:r>
              <a:rPr lang="en-US" altLang="en-US" dirty="0" err="1" smtClean="0"/>
              <a:t>comportamiento</a:t>
            </a:r>
            <a:r>
              <a:rPr lang="en-US" altLang="en-US" dirty="0" smtClean="0"/>
              <a:t> de </a:t>
            </a:r>
            <a:r>
              <a:rPr lang="en-US" altLang="en-US" dirty="0" err="1" smtClean="0"/>
              <a:t>los</a:t>
            </a:r>
            <a:r>
              <a:rPr lang="en-US" altLang="en-US" dirty="0" smtClean="0"/>
              <a:t> </a:t>
            </a:r>
            <a:r>
              <a:rPr lang="en-US" altLang="en-US" dirty="0" err="1" smtClean="0"/>
              <a:t>demás</a:t>
            </a:r>
            <a:r>
              <a:rPr lang="en-US" altLang="en-US" dirty="0" smtClean="0"/>
              <a:t>?</a:t>
            </a:r>
          </a:p>
          <a:p>
            <a:pPr marL="857250" lvl="1" indent="-342900" algn="l" rtl="0"/>
            <a:r>
              <a:rPr lang="en-US" altLang="en-US" dirty="0" smtClean="0"/>
              <a:t>¿</a:t>
            </a:r>
            <a:r>
              <a:rPr lang="en-US" altLang="en-US" dirty="0" err="1" smtClean="0"/>
              <a:t>Cuáles</a:t>
            </a:r>
            <a:r>
              <a:rPr lang="en-US" altLang="en-US" dirty="0" smtClean="0"/>
              <a:t> </a:t>
            </a:r>
            <a:r>
              <a:rPr lang="en-US" altLang="en-US" dirty="0" err="1" smtClean="0"/>
              <a:t>políticas</a:t>
            </a:r>
            <a:r>
              <a:rPr lang="en-US" altLang="en-US" dirty="0" smtClean="0"/>
              <a:t> </a:t>
            </a:r>
            <a:r>
              <a:rPr lang="en-US" altLang="en-US" dirty="0" err="1" smtClean="0"/>
              <a:t>gubernamentales</a:t>
            </a:r>
            <a:r>
              <a:rPr lang="en-US" altLang="en-US" dirty="0" smtClean="0"/>
              <a:t>: </a:t>
            </a:r>
            <a:r>
              <a:rPr lang="en-US" altLang="en-US" dirty="0" err="1" smtClean="0"/>
              <a:t>leyes</a:t>
            </a:r>
            <a:r>
              <a:rPr lang="en-US" altLang="en-US" dirty="0" smtClean="0"/>
              <a:t>, </a:t>
            </a:r>
            <a:r>
              <a:rPr lang="en-US" altLang="en-US" dirty="0" err="1" smtClean="0"/>
              <a:t>incentivos</a:t>
            </a:r>
            <a:r>
              <a:rPr lang="en-US" altLang="en-US" dirty="0" smtClean="0"/>
              <a:t>?</a:t>
            </a:r>
          </a:p>
          <a:p>
            <a:pPr marL="857250" lvl="1" indent="-342900" algn="l" rtl="0"/>
            <a:r>
              <a:rPr lang="en-US" altLang="en-US" dirty="0" smtClean="0"/>
              <a:t>¿</a:t>
            </a:r>
            <a:r>
              <a:rPr lang="en-US" altLang="en-US" dirty="0" err="1" smtClean="0"/>
              <a:t>Cuáles</a:t>
            </a:r>
            <a:r>
              <a:rPr lang="en-US" altLang="en-US" dirty="0" smtClean="0"/>
              <a:t> </a:t>
            </a:r>
            <a:r>
              <a:rPr lang="en-US" altLang="en-US" dirty="0" err="1" smtClean="0"/>
              <a:t>influencias</a:t>
            </a:r>
            <a:r>
              <a:rPr lang="en-US" altLang="en-US" dirty="0" smtClean="0"/>
              <a:t> </a:t>
            </a:r>
            <a:r>
              <a:rPr lang="en-US" altLang="en-US" dirty="0" err="1" smtClean="0"/>
              <a:t>sociales</a:t>
            </a:r>
            <a:r>
              <a:rPr lang="en-US" altLang="en-US" dirty="0" smtClean="0"/>
              <a:t>?</a:t>
            </a:r>
          </a:p>
          <a:p>
            <a:pPr marL="857250" lvl="1" indent="-342900" algn="l" rtl="0"/>
            <a:r>
              <a:rPr lang="en-US" altLang="en-US" dirty="0" smtClean="0"/>
              <a:t>¿</a:t>
            </a:r>
            <a:r>
              <a:rPr lang="en-US" altLang="en-US" dirty="0" err="1" smtClean="0"/>
              <a:t>Cuáles</a:t>
            </a:r>
            <a:r>
              <a:rPr lang="en-US" altLang="en-US" dirty="0" smtClean="0"/>
              <a:t> </a:t>
            </a:r>
            <a:r>
              <a:rPr lang="en-US" altLang="en-US" dirty="0" err="1" smtClean="0"/>
              <a:t>programas</a:t>
            </a:r>
            <a:r>
              <a:rPr lang="en-US" altLang="en-US" dirty="0" smtClean="0"/>
              <a:t> </a:t>
            </a:r>
            <a:r>
              <a:rPr lang="en-US" altLang="en-US" dirty="0" err="1" smtClean="0"/>
              <a:t>educativos</a:t>
            </a:r>
            <a:r>
              <a:rPr lang="en-US" altLang="en-US" dirty="0" smtClean="0"/>
              <a:t>?</a:t>
            </a:r>
          </a:p>
        </p:txBody>
      </p:sp>
      <p:sp>
        <p:nvSpPr>
          <p:cNvPr id="7270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19813"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F0D0663-7775-4A11-8C2E-612778EA4A9F}" type="slidenum">
              <a:rPr lang="en-US" altLang="en-US" sz="1400"/>
              <a:pPr algn="l" rtl="0">
                <a:spcBef>
                  <a:spcPct val="0"/>
                </a:spcBef>
                <a:buFontTx/>
                <a:buNone/>
              </a:pPr>
              <a:t>93</a:t>
            </a:fld>
            <a:endParaRPr lang="en-US" altLang="en-US" sz="1400"/>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2" name="Rectangle 2"/>
          <p:cNvSpPr>
            <a:spLocks noGrp="1" noChangeArrowheads="1"/>
          </p:cNvSpPr>
          <p:nvPr>
            <p:ph type="title"/>
          </p:nvPr>
        </p:nvSpPr>
        <p:spPr>
          <a:xfrm>
            <a:off x="223024" y="0"/>
            <a:ext cx="8720254" cy="838200"/>
          </a:xfrm>
        </p:spPr>
        <p:txBody>
          <a:bodyPr/>
          <a:lstStyle/>
          <a:p>
            <a:pPr rtl="0">
              <a:lnSpc>
                <a:spcPct val="90000"/>
              </a:lnSpc>
              <a:defRPr/>
            </a:pPr>
            <a:r>
              <a:rPr lang="en-US" altLang="en-US" sz="2000" dirty="0" err="1"/>
              <a:t>Lección</a:t>
            </a:r>
            <a:r>
              <a:rPr lang="en-US" altLang="en-US" sz="2000" dirty="0"/>
              <a:t> 4 – </a:t>
            </a:r>
            <a:r>
              <a:rPr lang="en-US" altLang="en-US" sz="2000" dirty="0" err="1"/>
              <a:t>Lógica</a:t>
            </a:r>
            <a:r>
              <a:rPr lang="en-US" altLang="en-US" sz="2000" dirty="0"/>
              <a:t> de la </a:t>
            </a:r>
            <a:r>
              <a:rPr lang="en-US" altLang="en-US" sz="2000" dirty="0" err="1"/>
              <a:t>lección</a:t>
            </a:r>
            <a:r>
              <a:rPr lang="en-US" altLang="en-US" sz="2000" dirty="0"/>
              <a:t/>
            </a:r>
            <a:br>
              <a:rPr lang="en-US" altLang="en-US" sz="2000" dirty="0"/>
            </a:br>
            <a:r>
              <a:rPr lang="en-US" altLang="en-US" dirty="0" smtClean="0"/>
              <a:t>El </a:t>
            </a:r>
            <a:r>
              <a:rPr lang="en-US" altLang="en-US" dirty="0" err="1" smtClean="0"/>
              <a:t>bien</a:t>
            </a:r>
            <a:r>
              <a:rPr lang="en-US" altLang="en-US" dirty="0" smtClean="0"/>
              <a:t> y el mal (</a:t>
            </a:r>
            <a:r>
              <a:rPr lang="en-US" altLang="en-US" dirty="0" err="1" smtClean="0"/>
              <a:t>en</a:t>
            </a:r>
            <a:r>
              <a:rPr lang="en-US" altLang="en-US" dirty="0" smtClean="0"/>
              <a:t> </a:t>
            </a:r>
            <a:r>
              <a:rPr lang="en-US" altLang="en-US" dirty="0" err="1" smtClean="0"/>
              <a:t>sentido</a:t>
            </a:r>
            <a:r>
              <a:rPr lang="en-US" altLang="en-US" dirty="0" smtClean="0"/>
              <a:t> moral)</a:t>
            </a:r>
            <a:endParaRPr lang="en-US" altLang="en-US" dirty="0"/>
          </a:p>
        </p:txBody>
      </p:sp>
      <p:sp>
        <p:nvSpPr>
          <p:cNvPr id="37891" name="Rectangle 3"/>
          <p:cNvSpPr>
            <a:spLocks noGrp="1" noChangeArrowheads="1"/>
          </p:cNvSpPr>
          <p:nvPr>
            <p:ph type="body" idx="1"/>
          </p:nvPr>
        </p:nvSpPr>
        <p:spPr>
          <a:xfrm>
            <a:off x="76200" y="838200"/>
            <a:ext cx="8600378" cy="6096000"/>
          </a:xfrm>
        </p:spPr>
        <p:txBody>
          <a:bodyPr>
            <a:normAutofit fontScale="92500" lnSpcReduction="20000"/>
          </a:bodyPr>
          <a:lstStyle/>
          <a:p>
            <a:pPr marL="401638" indent="-401638" algn="l" rtl="0">
              <a:buFontTx/>
              <a:buAutoNum type="arabicPeriod"/>
            </a:pPr>
            <a:r>
              <a:rPr lang="en-US" altLang="en-US" sz="2000" b="1" dirty="0" smtClean="0"/>
              <a:t>El hombre es </a:t>
            </a:r>
            <a:r>
              <a:rPr lang="en-US" altLang="en-US" sz="2000" b="1" dirty="0" err="1" smtClean="0"/>
              <a:t>creado</a:t>
            </a:r>
            <a:r>
              <a:rPr lang="en-US" altLang="en-US" sz="2000" b="1" dirty="0" smtClean="0"/>
              <a:t> con la </a:t>
            </a:r>
            <a:r>
              <a:rPr lang="en-US" altLang="en-US" sz="2000" b="1" dirty="0" err="1" smtClean="0"/>
              <a:t>capacidad</a:t>
            </a:r>
            <a:r>
              <a:rPr lang="en-US" altLang="en-US" sz="2000" b="1" dirty="0" smtClean="0"/>
              <a:t> de </a:t>
            </a:r>
            <a:r>
              <a:rPr lang="en-US" altLang="en-US" sz="2000" b="1" dirty="0" err="1" smtClean="0"/>
              <a:t>hacer</a:t>
            </a:r>
            <a:r>
              <a:rPr lang="en-US" altLang="en-US" sz="2000" b="1" dirty="0" smtClean="0"/>
              <a:t> el mal.</a:t>
            </a:r>
          </a:p>
          <a:p>
            <a:pPr marL="744538" lvl="1" indent="-228600" algn="l" rtl="0">
              <a:buFont typeface="Wingdings" panose="05000000000000000000" pitchFamily="2" charset="2"/>
              <a:buChar char="§"/>
            </a:pPr>
            <a:r>
              <a:rPr lang="en-US" altLang="en-US" sz="1800" b="1" dirty="0" err="1" smtClean="0"/>
              <a:t>Cada</a:t>
            </a:r>
            <a:r>
              <a:rPr lang="en-US" altLang="en-US" sz="1800" b="1" dirty="0" smtClean="0"/>
              <a:t> persona es [</a:t>
            </a:r>
            <a:r>
              <a:rPr lang="en-US" altLang="en-US" sz="1800" b="1" dirty="0" err="1" smtClean="0"/>
              <a:t>constantemente</a:t>
            </a:r>
            <a:r>
              <a:rPr lang="en-US" altLang="en-US" sz="1800" b="1" dirty="0" smtClean="0"/>
              <a:t>] </a:t>
            </a:r>
            <a:r>
              <a:rPr lang="en-US" altLang="en-US" sz="1800" b="1" dirty="0" err="1" smtClean="0"/>
              <a:t>atraída</a:t>
            </a:r>
            <a:r>
              <a:rPr lang="en-US" altLang="en-US" sz="1800" b="1" dirty="0" smtClean="0"/>
              <a:t> </a:t>
            </a:r>
            <a:r>
              <a:rPr lang="en-US" altLang="en-US" sz="1800" b="1" dirty="0" err="1" smtClean="0"/>
              <a:t>tanto</a:t>
            </a:r>
            <a:r>
              <a:rPr lang="en-US" altLang="en-US" sz="1800" b="1" dirty="0" smtClean="0"/>
              <a:t> </a:t>
            </a:r>
            <a:r>
              <a:rPr lang="en-US" altLang="en-US" sz="1800" b="1" dirty="0" err="1" smtClean="0"/>
              <a:t>hacia</a:t>
            </a:r>
            <a:r>
              <a:rPr lang="en-US" altLang="en-US" sz="1800" b="1" dirty="0" smtClean="0"/>
              <a:t> el </a:t>
            </a:r>
            <a:r>
              <a:rPr lang="en-US" altLang="en-US" sz="1800" b="1" dirty="0" err="1" smtClean="0"/>
              <a:t>bien</a:t>
            </a:r>
            <a:r>
              <a:rPr lang="en-US" altLang="en-US" sz="1800" b="1" dirty="0" smtClean="0"/>
              <a:t> </a:t>
            </a:r>
            <a:r>
              <a:rPr lang="en-US" altLang="en-US" sz="1800" b="1" dirty="0" err="1" smtClean="0"/>
              <a:t>como</a:t>
            </a:r>
            <a:r>
              <a:rPr lang="en-US" altLang="en-US" sz="1800" b="1" dirty="0" smtClean="0"/>
              <a:t> </a:t>
            </a:r>
            <a:r>
              <a:rPr lang="en-US" altLang="en-US" sz="1800" b="1" dirty="0" err="1" smtClean="0"/>
              <a:t>hacia</a:t>
            </a:r>
            <a:r>
              <a:rPr lang="en-US" altLang="en-US" sz="1800" b="1" dirty="0" smtClean="0"/>
              <a:t> el mal.</a:t>
            </a:r>
          </a:p>
          <a:p>
            <a:pPr marL="744538" lvl="1" indent="-228600" algn="l" rtl="0">
              <a:buFont typeface="Wingdings" panose="05000000000000000000" pitchFamily="2" charset="2"/>
              <a:buChar char="§"/>
            </a:pPr>
            <a:r>
              <a:rPr lang="en-US" altLang="en-US" sz="1800" b="1" dirty="0" err="1" smtClean="0"/>
              <a:t>Cada</a:t>
            </a:r>
            <a:r>
              <a:rPr lang="en-US" altLang="en-US" sz="1800" b="1" dirty="0" smtClean="0"/>
              <a:t> persona </a:t>
            </a:r>
            <a:r>
              <a:rPr lang="en-US" altLang="en-US" sz="1800" b="1" dirty="0" err="1" smtClean="0"/>
              <a:t>tiene</a:t>
            </a:r>
            <a:r>
              <a:rPr lang="en-US" altLang="en-US" sz="1800" b="1" dirty="0" smtClean="0"/>
              <a:t> un </a:t>
            </a:r>
            <a:r>
              <a:rPr lang="en-US" altLang="en-US" sz="1800" b="1" dirty="0" err="1" smtClean="0"/>
              <a:t>sentido</a:t>
            </a:r>
            <a:r>
              <a:rPr lang="en-US" altLang="en-US" sz="1800" b="1" dirty="0" smtClean="0"/>
              <a:t> </a:t>
            </a:r>
            <a:r>
              <a:rPr lang="en-US" altLang="en-US" sz="1800" b="1" dirty="0" err="1" smtClean="0"/>
              <a:t>inherente</a:t>
            </a:r>
            <a:r>
              <a:rPr lang="en-US" altLang="en-US" sz="1800" b="1" dirty="0" smtClean="0"/>
              <a:t> del </a:t>
            </a:r>
            <a:r>
              <a:rPr lang="en-US" altLang="en-US" sz="1800" b="1" dirty="0" err="1" smtClean="0"/>
              <a:t>bien</a:t>
            </a:r>
            <a:r>
              <a:rPr lang="en-US" altLang="en-US" sz="1800" b="1" dirty="0" smtClean="0"/>
              <a:t> y del mal.</a:t>
            </a:r>
          </a:p>
          <a:p>
            <a:pPr marL="744538" lvl="1" indent="-228600" algn="l" rtl="0">
              <a:buFont typeface="Wingdings" panose="05000000000000000000" pitchFamily="2" charset="2"/>
              <a:buChar char="§"/>
            </a:pPr>
            <a:r>
              <a:rPr lang="en-US" altLang="en-US" sz="1800" b="1" dirty="0" smtClean="0"/>
              <a:t>A </a:t>
            </a:r>
            <a:r>
              <a:rPr lang="en-US" altLang="en-US" sz="1800" b="1" dirty="0" err="1" smtClean="0"/>
              <a:t>pesar</a:t>
            </a:r>
            <a:r>
              <a:rPr lang="en-US" altLang="en-US" sz="1800" b="1" dirty="0" smtClean="0"/>
              <a:t> del </a:t>
            </a:r>
            <a:r>
              <a:rPr lang="en-US" altLang="en-US" sz="1800" b="1" dirty="0" err="1" smtClean="0"/>
              <a:t>conflicto</a:t>
            </a:r>
            <a:r>
              <a:rPr lang="en-US" altLang="en-US" sz="1800" b="1" dirty="0" smtClean="0"/>
              <a:t> </a:t>
            </a:r>
            <a:r>
              <a:rPr lang="en-US" altLang="en-US" sz="1800" b="1" dirty="0" err="1" smtClean="0"/>
              <a:t>interno</a:t>
            </a:r>
            <a:r>
              <a:rPr lang="en-US" altLang="en-US" sz="1800" b="1" dirty="0" smtClean="0"/>
              <a:t>, </a:t>
            </a:r>
            <a:r>
              <a:rPr lang="en-US" altLang="en-US" sz="1800" b="1" dirty="0" err="1" smtClean="0"/>
              <a:t>siempre</a:t>
            </a:r>
            <a:r>
              <a:rPr lang="en-US" altLang="en-US" sz="1800" b="1" dirty="0" smtClean="0"/>
              <a:t> es </a:t>
            </a:r>
            <a:r>
              <a:rPr lang="en-US" altLang="en-US" sz="1800" b="1" dirty="0" err="1" smtClean="0"/>
              <a:t>posible</a:t>
            </a:r>
            <a:r>
              <a:rPr lang="en-US" altLang="en-US" sz="1800" b="1" dirty="0" smtClean="0"/>
              <a:t> </a:t>
            </a:r>
            <a:r>
              <a:rPr lang="en-US" altLang="en-US" sz="1800" b="1" dirty="0" err="1" smtClean="0"/>
              <a:t>hacer</a:t>
            </a:r>
            <a:r>
              <a:rPr lang="en-US" altLang="en-US" sz="1800" b="1" dirty="0" smtClean="0"/>
              <a:t> lo </a:t>
            </a:r>
            <a:r>
              <a:rPr lang="en-US" altLang="en-US" sz="1800" b="1" dirty="0" err="1" smtClean="0"/>
              <a:t>correcto</a:t>
            </a:r>
            <a:r>
              <a:rPr lang="en-US" altLang="en-US" sz="2000" b="1" dirty="0" smtClean="0"/>
              <a:t>.</a:t>
            </a:r>
          </a:p>
          <a:p>
            <a:pPr marL="401638" indent="-401638" algn="l" rtl="0">
              <a:buFontTx/>
              <a:buAutoNum type="arabicPeriod"/>
            </a:pPr>
            <a:r>
              <a:rPr lang="en-US" altLang="en-US" sz="2000" b="1" dirty="0" smtClean="0"/>
              <a:t>El </a:t>
            </a:r>
            <a:r>
              <a:rPr lang="en-US" altLang="en-US" sz="2000" b="1" dirty="0" err="1" smtClean="0"/>
              <a:t>estándar</a:t>
            </a:r>
            <a:r>
              <a:rPr lang="en-US" altLang="en-US" sz="2000" b="1" dirty="0" smtClean="0"/>
              <a:t> </a:t>
            </a:r>
            <a:r>
              <a:rPr lang="en-US" altLang="en-US" sz="2000" b="1" dirty="0" err="1" smtClean="0"/>
              <a:t>absoluto</a:t>
            </a:r>
            <a:r>
              <a:rPr lang="en-US" altLang="en-US" sz="2000" b="1" dirty="0" smtClean="0"/>
              <a:t> de Dios (que es </a:t>
            </a:r>
            <a:r>
              <a:rPr lang="en-US" altLang="en-US" sz="2000" b="1" dirty="0" err="1" smtClean="0"/>
              <a:t>externo</a:t>
            </a:r>
            <a:r>
              <a:rPr lang="en-US" altLang="en-US" sz="2000" b="1" dirty="0" smtClean="0"/>
              <a:t> al hombre) define el </a:t>
            </a:r>
            <a:r>
              <a:rPr lang="en-US" altLang="en-US" sz="2000" b="1" dirty="0" err="1" smtClean="0"/>
              <a:t>comportamiento</a:t>
            </a:r>
            <a:r>
              <a:rPr lang="en-US" altLang="en-US" sz="2000" b="1" dirty="0" smtClean="0"/>
              <a:t> </a:t>
            </a:r>
            <a:r>
              <a:rPr lang="en-US" altLang="en-US" sz="2000" b="1" dirty="0" err="1" smtClean="0"/>
              <a:t>correcto</a:t>
            </a:r>
            <a:r>
              <a:rPr lang="en-US" altLang="en-US" sz="2000" b="1" dirty="0" smtClean="0"/>
              <a:t> e </a:t>
            </a:r>
            <a:r>
              <a:rPr lang="en-US" altLang="en-US" sz="2000" b="1" dirty="0" err="1" smtClean="0"/>
              <a:t>incorrecto</a:t>
            </a:r>
            <a:r>
              <a:rPr lang="en-US" altLang="en-US" sz="2000" b="1" dirty="0" smtClean="0"/>
              <a:t>. La </a:t>
            </a:r>
            <a:r>
              <a:rPr lang="en-US" altLang="en-US" sz="2000" b="1" dirty="0" err="1" smtClean="0"/>
              <a:t>ignorancia</a:t>
            </a:r>
            <a:r>
              <a:rPr lang="en-US" altLang="en-US" sz="2000" b="1" dirty="0" smtClean="0"/>
              <a:t> no es </a:t>
            </a:r>
            <a:r>
              <a:rPr lang="en-US" altLang="en-US" sz="2000" b="1" dirty="0" err="1" smtClean="0"/>
              <a:t>excusa</a:t>
            </a:r>
            <a:r>
              <a:rPr lang="en-US" altLang="en-US" sz="2000" b="1" dirty="0" smtClean="0"/>
              <a:t>.</a:t>
            </a:r>
          </a:p>
          <a:p>
            <a:pPr marL="401638" indent="-401638" algn="l" rtl="0">
              <a:buFontTx/>
              <a:buAutoNum type="arabicPeriod"/>
            </a:pPr>
            <a:r>
              <a:rPr lang="en-US" altLang="en-US" sz="2000" b="1" dirty="0" smtClean="0"/>
              <a:t>Dios </a:t>
            </a:r>
            <a:r>
              <a:rPr lang="en-US" altLang="en-US" sz="2000" b="1" dirty="0" err="1" smtClean="0"/>
              <a:t>juzga</a:t>
            </a:r>
            <a:r>
              <a:rPr lang="en-US" altLang="en-US" sz="2000" b="1" dirty="0" smtClean="0"/>
              <a:t> la </a:t>
            </a:r>
            <a:r>
              <a:rPr lang="en-US" altLang="en-US" sz="2000" b="1" dirty="0" err="1" smtClean="0"/>
              <a:t>conformidad</a:t>
            </a:r>
            <a:r>
              <a:rPr lang="en-US" altLang="en-US" sz="2000" b="1" dirty="0" smtClean="0"/>
              <a:t> a </a:t>
            </a:r>
            <a:r>
              <a:rPr lang="en-US" altLang="en-US" sz="2000" b="1" dirty="0" err="1" smtClean="0"/>
              <a:t>sus</a:t>
            </a:r>
            <a:r>
              <a:rPr lang="en-US" altLang="en-US" sz="2000" b="1" dirty="0" smtClean="0"/>
              <a:t> </a:t>
            </a:r>
            <a:r>
              <a:rPr lang="en-US" altLang="en-US" sz="2000" b="1" dirty="0" err="1" smtClean="0"/>
              <a:t>normas</a:t>
            </a:r>
            <a:r>
              <a:rPr lang="en-US" altLang="en-US" sz="2000" b="1" dirty="0" smtClean="0"/>
              <a:t> </a:t>
            </a:r>
            <a:r>
              <a:rPr lang="en-US" altLang="en-US" sz="2000" b="1" dirty="0" err="1" smtClean="0"/>
              <a:t>morales</a:t>
            </a:r>
            <a:r>
              <a:rPr lang="en-US" altLang="en-US" sz="2000" b="1" dirty="0" smtClean="0"/>
              <a:t>.</a:t>
            </a:r>
          </a:p>
          <a:p>
            <a:pPr marL="401638" indent="-401638" algn="l" rtl="0">
              <a:buFontTx/>
              <a:buAutoNum type="arabicPeriod"/>
            </a:pPr>
            <a:r>
              <a:rPr lang="en-US" altLang="en-US" sz="2000" b="1" dirty="0" smtClean="0"/>
              <a:t>El </a:t>
            </a:r>
            <a:r>
              <a:rPr lang="en-US" altLang="en-US" sz="2000" b="1" dirty="0" err="1" smtClean="0"/>
              <a:t>juicio</a:t>
            </a:r>
            <a:r>
              <a:rPr lang="en-US" altLang="en-US" sz="2000" b="1" dirty="0" smtClean="0"/>
              <a:t> final de Dios </a:t>
            </a:r>
            <a:r>
              <a:rPr lang="en-US" altLang="en-US" sz="2000" b="1" dirty="0" err="1" smtClean="0"/>
              <a:t>traerá</a:t>
            </a:r>
            <a:r>
              <a:rPr lang="en-US" altLang="en-US" sz="2000" b="1" dirty="0" smtClean="0"/>
              <a:t> </a:t>
            </a:r>
            <a:r>
              <a:rPr lang="en-US" altLang="en-US" sz="2000" b="1" dirty="0" err="1" smtClean="0"/>
              <a:t>justicia</a:t>
            </a:r>
            <a:r>
              <a:rPr lang="en-US" altLang="en-US" sz="2000" b="1" dirty="0" smtClean="0"/>
              <a:t> a </a:t>
            </a:r>
            <a:r>
              <a:rPr lang="en-US" altLang="en-US" sz="2000" b="1" dirty="0" err="1" smtClean="0"/>
              <a:t>los</a:t>
            </a:r>
            <a:r>
              <a:rPr lang="en-US" altLang="en-US" sz="2000" b="1" dirty="0" smtClean="0"/>
              <a:t> </a:t>
            </a:r>
            <a:r>
              <a:rPr lang="en-US" altLang="en-US" sz="2000" b="1" dirty="0" err="1" smtClean="0"/>
              <a:t>malhechores</a:t>
            </a:r>
            <a:r>
              <a:rPr lang="en-US" altLang="en-US" sz="2000" b="1" dirty="0" smtClean="0"/>
              <a:t>.</a:t>
            </a:r>
          </a:p>
          <a:p>
            <a:pPr marL="401638" indent="-401638" algn="l" rtl="0">
              <a:buFontTx/>
              <a:buAutoNum type="arabicPeriod"/>
            </a:pPr>
            <a:r>
              <a:rPr lang="en-US" altLang="en-US" sz="2000" b="1" dirty="0" smtClean="0"/>
              <a:t>Los </a:t>
            </a:r>
            <a:r>
              <a:rPr lang="en-US" altLang="en-US" sz="2000" b="1" dirty="0" err="1" smtClean="0"/>
              <a:t>cristianos</a:t>
            </a:r>
            <a:r>
              <a:rPr lang="en-US" altLang="en-US" sz="2000" b="1" dirty="0" smtClean="0"/>
              <a:t> </a:t>
            </a:r>
            <a:r>
              <a:rPr lang="en-US" altLang="en-US" sz="2000" b="1" dirty="0" err="1" smtClean="0"/>
              <a:t>viven</a:t>
            </a:r>
            <a:r>
              <a:rPr lang="en-US" altLang="en-US" sz="2000" b="1" dirty="0" smtClean="0"/>
              <a:t> </a:t>
            </a:r>
            <a:r>
              <a:rPr lang="en-US" altLang="en-US" sz="2000" b="1" dirty="0" err="1" smtClean="0"/>
              <a:t>en</a:t>
            </a:r>
            <a:r>
              <a:rPr lang="en-US" altLang="en-US" sz="2000" b="1" dirty="0" smtClean="0"/>
              <a:t> un '</a:t>
            </a:r>
            <a:r>
              <a:rPr lang="en-US" altLang="en-US" sz="2000" b="1" dirty="0" err="1" smtClean="0"/>
              <a:t>mundo</a:t>
            </a:r>
            <a:r>
              <a:rPr lang="en-US" altLang="en-US" sz="2000" b="1" dirty="0" smtClean="0"/>
              <a:t> </a:t>
            </a:r>
            <a:r>
              <a:rPr lang="en-US" altLang="en-US" sz="2000" b="1" dirty="0" err="1" smtClean="0"/>
              <a:t>caído</a:t>
            </a:r>
            <a:r>
              <a:rPr lang="en-US" altLang="en-US" sz="2000" b="1" dirty="0" smtClean="0"/>
              <a:t>' y:</a:t>
            </a:r>
          </a:p>
          <a:p>
            <a:pPr marL="744538" lvl="1" indent="-228600" algn="l" rtl="0">
              <a:buFont typeface="Wingdings" panose="05000000000000000000" pitchFamily="2" charset="2"/>
              <a:buChar char="§"/>
            </a:pPr>
            <a:r>
              <a:rPr lang="en-US" altLang="en-US" sz="1800" b="1" dirty="0" smtClean="0"/>
              <a:t>No </a:t>
            </a:r>
            <a:r>
              <a:rPr lang="en-US" altLang="en-US" sz="1800" b="1" dirty="0" err="1" smtClean="0"/>
              <a:t>puede</a:t>
            </a:r>
            <a:r>
              <a:rPr lang="en-US" altLang="en-US" sz="1800" b="1" dirty="0" smtClean="0"/>
              <a:t> </a:t>
            </a:r>
            <a:r>
              <a:rPr lang="en-US" altLang="en-US" sz="1800" b="1" dirty="0" err="1" smtClean="0"/>
              <a:t>evitar</a:t>
            </a:r>
            <a:r>
              <a:rPr lang="en-US" altLang="en-US" sz="1800" b="1" dirty="0" smtClean="0"/>
              <a:t> </a:t>
            </a:r>
            <a:r>
              <a:rPr lang="en-US" altLang="en-US" sz="1800" b="1" dirty="0" err="1" smtClean="0"/>
              <a:t>vivir</a:t>
            </a:r>
            <a:r>
              <a:rPr lang="en-US" altLang="en-US" sz="1800" b="1" dirty="0" smtClean="0"/>
              <a:t> entre </a:t>
            </a:r>
            <a:r>
              <a:rPr lang="en-US" altLang="en-US" sz="1800" b="1" dirty="0" err="1" smtClean="0"/>
              <a:t>gente</a:t>
            </a:r>
            <a:r>
              <a:rPr lang="en-US" altLang="en-US" sz="1800" b="1" dirty="0" smtClean="0"/>
              <a:t> </a:t>
            </a:r>
            <a:r>
              <a:rPr lang="en-US" altLang="en-US" sz="1800" b="1" dirty="0" err="1" smtClean="0"/>
              <a:t>pecadora</a:t>
            </a:r>
            <a:r>
              <a:rPr lang="en-US" altLang="en-US" sz="1800" b="1" dirty="0" smtClean="0"/>
              <a:t>.</a:t>
            </a:r>
          </a:p>
          <a:p>
            <a:pPr marL="744538" lvl="1" indent="-228600" algn="l" rtl="0">
              <a:buFont typeface="Wingdings" panose="05000000000000000000" pitchFamily="2" charset="2"/>
              <a:buChar char="§"/>
            </a:pPr>
            <a:r>
              <a:rPr lang="en-US" altLang="en-US" sz="1800" b="1" dirty="0" smtClean="0"/>
              <a:t>No </a:t>
            </a:r>
            <a:r>
              <a:rPr lang="en-US" altLang="en-US" sz="1800" b="1" dirty="0" err="1" smtClean="0"/>
              <a:t>participan</a:t>
            </a:r>
            <a:r>
              <a:rPr lang="en-US" altLang="en-US" sz="1800" b="1" dirty="0" smtClean="0"/>
              <a:t> </a:t>
            </a:r>
            <a:r>
              <a:rPr lang="en-US" altLang="en-US" sz="1800" b="1" dirty="0" err="1" smtClean="0"/>
              <a:t>en</a:t>
            </a:r>
            <a:r>
              <a:rPr lang="en-US" altLang="en-US" sz="1800" b="1" dirty="0" smtClean="0"/>
              <a:t> la </a:t>
            </a:r>
            <a:r>
              <a:rPr lang="en-US" altLang="en-US" sz="1800" b="1" dirty="0" err="1" smtClean="0"/>
              <a:t>inmoralidad</a:t>
            </a:r>
            <a:r>
              <a:rPr lang="en-US" altLang="en-US" sz="1800" b="1" dirty="0" smtClean="0"/>
              <a:t>, </a:t>
            </a:r>
            <a:r>
              <a:rPr lang="en-US" altLang="en-US" sz="1800" b="1" dirty="0" err="1" smtClean="0"/>
              <a:t>están</a:t>
            </a:r>
            <a:r>
              <a:rPr lang="en-US" altLang="en-US" sz="1800" b="1" dirty="0" smtClean="0"/>
              <a:t> </a:t>
            </a:r>
            <a:r>
              <a:rPr lang="en-US" altLang="en-US" sz="1800" b="1" dirty="0" err="1" smtClean="0"/>
              <a:t>apartados</a:t>
            </a:r>
            <a:r>
              <a:rPr lang="en-US" altLang="en-US" sz="1800" b="1" dirty="0" smtClean="0"/>
              <a:t>, y la </a:t>
            </a:r>
            <a:r>
              <a:rPr lang="en-US" altLang="en-US" sz="1800" b="1" dirty="0" err="1" smtClean="0"/>
              <a:t>reprenden</a:t>
            </a:r>
            <a:r>
              <a:rPr lang="en-US" altLang="en-US" sz="1800" b="1" dirty="0" smtClean="0"/>
              <a:t>.</a:t>
            </a:r>
          </a:p>
          <a:p>
            <a:pPr marL="744538" lvl="1" indent="-228600" algn="l" rtl="0">
              <a:buFont typeface="Wingdings" panose="05000000000000000000" pitchFamily="2" charset="2"/>
              <a:buChar char="§"/>
            </a:pPr>
            <a:r>
              <a:rPr lang="en-US" altLang="en-US" sz="1800" b="1" dirty="0" smtClean="0"/>
              <a:t>Deben </a:t>
            </a:r>
            <a:r>
              <a:rPr lang="en-US" altLang="en-US" sz="1800" b="1" dirty="0" err="1" smtClean="0"/>
              <a:t>reprender</a:t>
            </a:r>
            <a:r>
              <a:rPr lang="en-US" altLang="en-US" sz="1800" b="1" dirty="0" smtClean="0"/>
              <a:t> la </a:t>
            </a:r>
            <a:r>
              <a:rPr lang="en-US" altLang="en-US" sz="1800" b="1" dirty="0" err="1" smtClean="0"/>
              <a:t>inmoralidad</a:t>
            </a:r>
            <a:r>
              <a:rPr lang="en-US" altLang="en-US" sz="1800" b="1" dirty="0" smtClean="0"/>
              <a:t> de </a:t>
            </a:r>
            <a:r>
              <a:rPr lang="en-US" altLang="en-US" sz="1800" b="1" dirty="0" err="1" smtClean="0"/>
              <a:t>otros</a:t>
            </a:r>
            <a:r>
              <a:rPr lang="en-US" altLang="en-US" sz="1800" b="1" dirty="0" smtClean="0"/>
              <a:t> </a:t>
            </a:r>
            <a:r>
              <a:rPr lang="en-US" altLang="en-US" sz="1800" b="1" dirty="0" err="1" smtClean="0"/>
              <a:t>cristianos</a:t>
            </a:r>
            <a:r>
              <a:rPr lang="en-US" altLang="en-US" sz="1800" b="1" dirty="0" smtClean="0"/>
              <a:t>.</a:t>
            </a:r>
          </a:p>
          <a:p>
            <a:pPr marL="401638" indent="-401638" algn="l" rtl="0">
              <a:buFontTx/>
              <a:buAutoNum type="arabicPeriod"/>
            </a:pPr>
            <a:r>
              <a:rPr lang="en-US" altLang="en-US" sz="2000" b="1" dirty="0" smtClean="0"/>
              <a:t>El </a:t>
            </a:r>
            <a:r>
              <a:rPr lang="en-US" altLang="en-US" sz="2000" b="1" dirty="0" err="1" smtClean="0"/>
              <a:t>evangelio</a:t>
            </a:r>
            <a:r>
              <a:rPr lang="en-US" altLang="en-US" sz="2000" b="1" dirty="0" smtClean="0"/>
              <a:t> es la </a:t>
            </a:r>
            <a:r>
              <a:rPr lang="en-US" altLang="en-US" sz="2000" b="1" dirty="0" err="1" smtClean="0"/>
              <a:t>única</a:t>
            </a:r>
            <a:r>
              <a:rPr lang="en-US" altLang="en-US" sz="2000" b="1" dirty="0" smtClean="0"/>
              <a:t> </a:t>
            </a:r>
            <a:r>
              <a:rPr lang="en-US" altLang="en-US" sz="2000" b="1" dirty="0" err="1" smtClean="0"/>
              <a:t>solución</a:t>
            </a:r>
            <a:r>
              <a:rPr lang="en-US" altLang="en-US" sz="2000" b="1" dirty="0" smtClean="0"/>
              <a:t> a la </a:t>
            </a:r>
            <a:r>
              <a:rPr lang="en-US" altLang="en-US" sz="2000" b="1" dirty="0" err="1" smtClean="0"/>
              <a:t>inmoralidad</a:t>
            </a:r>
            <a:r>
              <a:rPr lang="en-US" altLang="en-US" sz="2000" b="1" dirty="0" smtClean="0"/>
              <a:t> del hombre.</a:t>
            </a:r>
          </a:p>
          <a:p>
            <a:pPr marL="401638" indent="-401638" algn="l" rtl="0">
              <a:buFontTx/>
              <a:buAutoNum type="arabicPeriod"/>
            </a:pPr>
            <a:r>
              <a:rPr lang="en-US" altLang="en-US" sz="2000" b="1" dirty="0" smtClean="0"/>
              <a:t>La </a:t>
            </a:r>
            <a:r>
              <a:rPr lang="en-US" altLang="en-US" sz="2000" b="1" dirty="0" err="1" smtClean="0"/>
              <a:t>influencia</a:t>
            </a:r>
            <a:r>
              <a:rPr lang="en-US" altLang="en-US" sz="2000" b="1" dirty="0" smtClean="0"/>
              <a:t> de un </a:t>
            </a:r>
            <a:r>
              <a:rPr lang="en-US" altLang="en-US" sz="2000" b="1" dirty="0" err="1" smtClean="0"/>
              <a:t>cristiano</a:t>
            </a:r>
            <a:r>
              <a:rPr lang="en-US" altLang="en-US" sz="2000" b="1" dirty="0" smtClean="0"/>
              <a:t> </a:t>
            </a:r>
            <a:r>
              <a:rPr lang="en-US" altLang="en-US" sz="2000" b="1" dirty="0" err="1" smtClean="0"/>
              <a:t>sobre</a:t>
            </a:r>
            <a:r>
              <a:rPr lang="en-US" altLang="en-US" sz="2000" b="1" dirty="0" smtClean="0"/>
              <a:t> </a:t>
            </a:r>
            <a:r>
              <a:rPr lang="en-US" altLang="en-US" sz="2000" b="1" dirty="0" err="1" smtClean="0"/>
              <a:t>los</a:t>
            </a:r>
            <a:r>
              <a:rPr lang="en-US" altLang="en-US" sz="2000" b="1" dirty="0" smtClean="0"/>
              <a:t> hombres </a:t>
            </a:r>
            <a:r>
              <a:rPr lang="en-US" altLang="en-US" sz="2000" b="1" dirty="0" err="1" smtClean="0"/>
              <a:t>inmorales</a:t>
            </a:r>
            <a:r>
              <a:rPr lang="en-US" altLang="en-US" sz="2000" b="1" dirty="0" smtClean="0"/>
              <a:t> </a:t>
            </a:r>
            <a:r>
              <a:rPr lang="en-US" altLang="en-US" sz="2000" b="1" dirty="0" err="1" smtClean="0"/>
              <a:t>debe</a:t>
            </a:r>
            <a:r>
              <a:rPr lang="en-US" altLang="en-US" sz="2000" b="1" dirty="0" smtClean="0"/>
              <a:t> </a:t>
            </a:r>
            <a:r>
              <a:rPr lang="en-US" altLang="en-US" sz="2000" b="1" dirty="0" err="1" smtClean="0"/>
              <a:t>incluir</a:t>
            </a:r>
            <a:r>
              <a:rPr lang="en-US" altLang="en-US" sz="2000" b="1" dirty="0" smtClean="0"/>
              <a:t>:</a:t>
            </a:r>
          </a:p>
          <a:p>
            <a:pPr marL="744538" lvl="1" indent="-228600" algn="l" rtl="0">
              <a:buFont typeface="Wingdings" panose="05000000000000000000" pitchFamily="2" charset="2"/>
              <a:buChar char="§"/>
            </a:pPr>
            <a:r>
              <a:rPr lang="en-US" altLang="en-US" sz="1800" b="1" dirty="0" smtClean="0"/>
              <a:t>Un </a:t>
            </a:r>
            <a:r>
              <a:rPr lang="en-US" altLang="en-US" sz="1800" b="1" dirty="0" err="1" smtClean="0"/>
              <a:t>ejemplo</a:t>
            </a:r>
            <a:r>
              <a:rPr lang="en-US" altLang="en-US" sz="1800" b="1" dirty="0" smtClean="0"/>
              <a:t> de </a:t>
            </a:r>
            <a:r>
              <a:rPr lang="en-US" altLang="en-US" sz="1800" b="1" dirty="0" err="1" smtClean="0"/>
              <a:t>bien</a:t>
            </a:r>
            <a:r>
              <a:rPr lang="en-US" altLang="en-US" sz="1800" b="1" dirty="0" smtClean="0"/>
              <a:t> </a:t>
            </a:r>
            <a:r>
              <a:rPr lang="en-US" altLang="en-US" sz="1800" b="1" dirty="0" err="1" smtClean="0"/>
              <a:t>hacer</a:t>
            </a:r>
            <a:r>
              <a:rPr lang="en-US" altLang="en-US" sz="1800" b="1" dirty="0" smtClean="0"/>
              <a:t> y </a:t>
            </a:r>
            <a:r>
              <a:rPr lang="en-US" altLang="en-US" sz="1800" b="1" dirty="0" err="1" smtClean="0"/>
              <a:t>buenas</a:t>
            </a:r>
            <a:r>
              <a:rPr lang="en-US" altLang="en-US" sz="1800" b="1" dirty="0" smtClean="0"/>
              <a:t> </a:t>
            </a:r>
            <a:r>
              <a:rPr lang="en-US" altLang="en-US" sz="1800" b="1" dirty="0" err="1" smtClean="0"/>
              <a:t>obras</a:t>
            </a:r>
            <a:r>
              <a:rPr lang="en-US" altLang="en-US" sz="1800" b="1" dirty="0" smtClean="0"/>
              <a:t>.</a:t>
            </a:r>
          </a:p>
          <a:p>
            <a:pPr marL="744538" lvl="1" indent="-228600" algn="l" rtl="0">
              <a:buFont typeface="Wingdings" panose="05000000000000000000" pitchFamily="2" charset="2"/>
              <a:buChar char="§"/>
            </a:pPr>
            <a:r>
              <a:rPr lang="en-US" altLang="en-US" sz="1800" b="1" dirty="0" smtClean="0"/>
              <a:t>Un </a:t>
            </a:r>
            <a:r>
              <a:rPr lang="en-US" altLang="en-US" sz="1800" b="1" dirty="0" err="1" smtClean="0"/>
              <a:t>ejemplo</a:t>
            </a:r>
            <a:r>
              <a:rPr lang="en-US" altLang="en-US" sz="1800" b="1" dirty="0" smtClean="0"/>
              <a:t> de </a:t>
            </a:r>
            <a:r>
              <a:rPr lang="en-US" altLang="en-US" sz="1800" b="1" dirty="0" err="1" smtClean="0"/>
              <a:t>amor</a:t>
            </a:r>
            <a:r>
              <a:rPr lang="en-US" altLang="en-US" sz="1800" b="1" dirty="0" smtClean="0"/>
              <a:t> entre </a:t>
            </a:r>
            <a:r>
              <a:rPr lang="en-US" altLang="en-US" sz="1800" b="1" dirty="0" err="1" smtClean="0"/>
              <a:t>los</a:t>
            </a:r>
            <a:r>
              <a:rPr lang="en-US" altLang="en-US" sz="1800" b="1" dirty="0" smtClean="0"/>
              <a:t> </a:t>
            </a:r>
            <a:r>
              <a:rPr lang="en-US" altLang="en-US" sz="1800" b="1" dirty="0" err="1" smtClean="0"/>
              <a:t>cristianos</a:t>
            </a:r>
            <a:r>
              <a:rPr lang="en-US" altLang="en-US" sz="1800" b="1" dirty="0" smtClean="0"/>
              <a:t>.</a:t>
            </a:r>
          </a:p>
          <a:p>
            <a:pPr marL="401638" indent="-401638" algn="l" rtl="0">
              <a:buFontTx/>
              <a:buAutoNum type="arabicPeriod"/>
            </a:pPr>
            <a:r>
              <a:rPr lang="en-US" altLang="en-US" sz="2000" b="1" dirty="0" smtClean="0"/>
              <a:t>Los </a:t>
            </a:r>
            <a:r>
              <a:rPr lang="en-US" altLang="en-US" sz="2000" b="1" dirty="0" err="1" smtClean="0"/>
              <a:t>cristianos</a:t>
            </a:r>
            <a:r>
              <a:rPr lang="en-US" altLang="en-US" sz="2000" b="1" dirty="0" smtClean="0"/>
              <a:t> </a:t>
            </a:r>
            <a:r>
              <a:rPr lang="en-US" altLang="en-US" sz="2000" b="1" dirty="0" err="1" smtClean="0"/>
              <a:t>intentan</a:t>
            </a:r>
            <a:r>
              <a:rPr lang="en-US" altLang="en-US" sz="2000" b="1" dirty="0" smtClean="0"/>
              <a:t> </a:t>
            </a:r>
            <a:r>
              <a:rPr lang="en-US" altLang="en-US" sz="2000" b="1" dirty="0" err="1" smtClean="0"/>
              <a:t>reparar</a:t>
            </a:r>
            <a:r>
              <a:rPr lang="en-US" altLang="en-US" sz="2000" b="1" dirty="0" smtClean="0"/>
              <a:t> las </a:t>
            </a:r>
            <a:r>
              <a:rPr lang="en-US" altLang="en-US" sz="2000" b="1" dirty="0" err="1" smtClean="0"/>
              <a:t>consecuencias</a:t>
            </a:r>
            <a:r>
              <a:rPr lang="en-US" altLang="en-US" sz="2000" b="1" dirty="0" smtClean="0"/>
              <a:t> del mal.</a:t>
            </a:r>
          </a:p>
        </p:txBody>
      </p:sp>
      <p:sp>
        <p:nvSpPr>
          <p:cNvPr id="120837" name="AutoShape 4">
            <a:hlinkClick r:id="rId2" action="ppaction://hlinksldjump" highlightClick="1"/>
          </p:cNvPr>
          <p:cNvSpPr>
            <a:spLocks noChangeArrowheads="1"/>
          </p:cNvSpPr>
          <p:nvPr/>
        </p:nvSpPr>
        <p:spPr bwMode="auto">
          <a:xfrm>
            <a:off x="0" y="0"/>
            <a:ext cx="2029522" cy="304800"/>
          </a:xfrm>
          <a:prstGeom prst="actionButtonBlank">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ctr" rtl="0">
              <a:spcBef>
                <a:spcPct val="0"/>
              </a:spcBef>
              <a:buFontTx/>
              <a:buNone/>
            </a:pPr>
            <a:r>
              <a:rPr lang="en-US" altLang="en-US" sz="1600" b="1" dirty="0" err="1">
                <a:solidFill>
                  <a:schemeClr val="folHlink"/>
                </a:solidFill>
              </a:rPr>
              <a:t>Lista</a:t>
            </a:r>
            <a:r>
              <a:rPr lang="en-US" altLang="en-US" sz="1600" b="1" dirty="0">
                <a:solidFill>
                  <a:schemeClr val="folHlink"/>
                </a:solidFill>
              </a:rPr>
              <a:t> de </a:t>
            </a:r>
            <a:r>
              <a:rPr lang="en-US" altLang="en-US" sz="1600" b="1" dirty="0" err="1">
                <a:solidFill>
                  <a:schemeClr val="folHlink"/>
                </a:solidFill>
              </a:rPr>
              <a:t>lecciones</a:t>
            </a:r>
            <a:endParaRPr lang="en-US" altLang="en-US" sz="1600" b="1" dirty="0">
              <a:solidFill>
                <a:schemeClr val="folHlink"/>
              </a:solidFill>
            </a:endParaRPr>
          </a:p>
        </p:txBody>
      </p:sp>
      <p:sp>
        <p:nvSpPr>
          <p:cNvPr id="3" name="AutoShape 5">
            <a:hlinkClick r:id="rId3" action="ppaction://hlinksldjump" highlightClick="1"/>
          </p:cNvPr>
          <p:cNvSpPr>
            <a:spLocks noChangeArrowheads="1"/>
          </p:cNvSpPr>
          <p:nvPr/>
        </p:nvSpPr>
        <p:spPr bwMode="auto">
          <a:xfrm>
            <a:off x="7170234" y="0"/>
            <a:ext cx="1973766" cy="301083"/>
          </a:xfrm>
          <a:prstGeom prst="actionButtonBlank">
            <a:avLst/>
          </a:prstGeom>
          <a:solidFill>
            <a:srgbClr val="FFFF00"/>
          </a:solidFill>
          <a:ln>
            <a:noFill/>
          </a:ln>
          <a:effectLst/>
        </p:spPr>
        <p:txBody>
          <a:bodyPr wrap="none" anchor="ctr"/>
          <a:lstStyle/>
          <a:p>
            <a:pPr algn="ctr" rtl="0">
              <a:defRPr/>
            </a:pPr>
            <a:r>
              <a:rPr lang="en-US" altLang="en-US" sz="1600" dirty="0" err="1" smtClean="0">
                <a:effectLst>
                  <a:outerShdw blurRad="38100" dist="38100" dir="2700000" algn="tl">
                    <a:srgbClr val="FFFFFF"/>
                  </a:outerShdw>
                </a:effectLst>
                <a:cs typeface="+mn-cs"/>
              </a:rPr>
              <a:t>Gráfica</a:t>
            </a:r>
            <a:r>
              <a:rPr lang="en-US" altLang="en-US" sz="1600" dirty="0" smtClean="0">
                <a:effectLst>
                  <a:outerShdw blurRad="38100" dist="38100" dir="2700000" algn="tl">
                    <a:srgbClr val="FFFFFF"/>
                  </a:outerShdw>
                </a:effectLst>
                <a:cs typeface="+mn-cs"/>
              </a:rPr>
              <a:t> de la </a:t>
            </a:r>
            <a:r>
              <a:rPr lang="en-US" altLang="en-US" sz="1600" dirty="0" err="1" smtClean="0">
                <a:effectLst>
                  <a:outerShdw blurRad="38100" dist="38100" dir="2700000" algn="tl">
                    <a:srgbClr val="FFFFFF"/>
                  </a:outerShdw>
                </a:effectLst>
                <a:cs typeface="+mn-cs"/>
              </a:rPr>
              <a:t>lógica</a:t>
            </a:r>
            <a:endParaRPr lang="en-US" altLang="en-US" sz="1600" dirty="0">
              <a:effectLst>
                <a:outerShdw blurRad="38100" dist="38100" dir="2700000" algn="tl">
                  <a:srgbClr val="FFFFFF"/>
                </a:outerShdw>
              </a:effectLst>
              <a:cs typeface="+mn-cs"/>
            </a:endParaRPr>
          </a:p>
        </p:txBody>
      </p:sp>
      <p:sp>
        <p:nvSpPr>
          <p:cNvPr id="120839" name="AutoShape 6">
            <a:hlinkClick r:id="rId4" action="ppaction://hlinksldjump" highlightClick="1"/>
          </p:cNvPr>
          <p:cNvSpPr>
            <a:spLocks noChangeArrowheads="1"/>
          </p:cNvSpPr>
          <p:nvPr/>
        </p:nvSpPr>
        <p:spPr bwMode="auto">
          <a:xfrm>
            <a:off x="8686800" y="899532"/>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0" name="AutoShape 6">
            <a:hlinkClick r:id="rId5" action="ppaction://hlinksldjump" highlightClick="1"/>
          </p:cNvPr>
          <p:cNvSpPr>
            <a:spLocks noChangeArrowheads="1"/>
          </p:cNvSpPr>
          <p:nvPr/>
        </p:nvSpPr>
        <p:spPr bwMode="auto">
          <a:xfrm>
            <a:off x="8686800" y="23622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1" name="AutoShape 6">
            <a:hlinkClick r:id="rId6" action="ppaction://hlinksldjump" highlightClick="1"/>
          </p:cNvPr>
          <p:cNvSpPr>
            <a:spLocks noChangeArrowheads="1"/>
          </p:cNvSpPr>
          <p:nvPr/>
        </p:nvSpPr>
        <p:spPr bwMode="auto">
          <a:xfrm>
            <a:off x="8686800" y="3127917"/>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2" name="AutoShape 6">
            <a:hlinkClick r:id="rId7" action="ppaction://hlinksldjump" highlightClick="1"/>
          </p:cNvPr>
          <p:cNvSpPr>
            <a:spLocks noChangeArrowheads="1"/>
          </p:cNvSpPr>
          <p:nvPr/>
        </p:nvSpPr>
        <p:spPr bwMode="auto">
          <a:xfrm>
            <a:off x="8686800" y="3440151"/>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3" name="AutoShape 6">
            <a:hlinkClick r:id="rId8" action="ppaction://hlinksldjump" highlightClick="1"/>
          </p:cNvPr>
          <p:cNvSpPr>
            <a:spLocks noChangeArrowheads="1"/>
          </p:cNvSpPr>
          <p:nvPr/>
        </p:nvSpPr>
        <p:spPr bwMode="auto">
          <a:xfrm>
            <a:off x="8686800" y="3733800"/>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4" name="AutoShape 6">
            <a:hlinkClick r:id="rId9" action="ppaction://hlinksldjump" highlightClick="1"/>
          </p:cNvPr>
          <p:cNvSpPr>
            <a:spLocks noChangeArrowheads="1"/>
          </p:cNvSpPr>
          <p:nvPr/>
        </p:nvSpPr>
        <p:spPr bwMode="auto">
          <a:xfrm>
            <a:off x="8676578" y="499853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5" name="AutoShape 6">
            <a:hlinkClick r:id="rId7" action="ppaction://hlinksldjump" highlightClick="1"/>
          </p:cNvPr>
          <p:cNvSpPr>
            <a:spLocks noChangeArrowheads="1"/>
          </p:cNvSpPr>
          <p:nvPr/>
        </p:nvSpPr>
        <p:spPr bwMode="auto">
          <a:xfrm>
            <a:off x="8676578" y="5493834"/>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6" name="AutoShape 6">
            <a:hlinkClick r:id="rId8" action="ppaction://hlinksldjump" highlightClick="1"/>
          </p:cNvPr>
          <p:cNvSpPr>
            <a:spLocks noChangeArrowheads="1"/>
          </p:cNvSpPr>
          <p:nvPr/>
        </p:nvSpPr>
        <p:spPr bwMode="auto">
          <a:xfrm>
            <a:off x="8686800" y="6529968"/>
            <a:ext cx="381000" cy="228600"/>
          </a:xfrm>
          <a:prstGeom prst="actionButtonForwardNex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084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5A4B4FC1-6E4A-418D-BAD8-DB870AC65796}" type="slidenum">
              <a:rPr lang="en-US" altLang="en-US" sz="1400"/>
              <a:pPr algn="l" rtl="0">
                <a:spcBef>
                  <a:spcPct val="0"/>
                </a:spcBef>
                <a:buFontTx/>
                <a:buNone/>
              </a:pPr>
              <a:t>94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89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891">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891">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891">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891">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89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l" rtl="0">
              <a:defRPr/>
            </a:pPr>
            <a:r>
              <a:rPr lang="en-US" dirty="0"/>
              <a:t>1. La oportunidad del hombre de pecar</a:t>
            </a:r>
          </a:p>
        </p:txBody>
      </p:sp>
      <p:sp>
        <p:nvSpPr>
          <p:cNvPr id="3" name="Content Placeholder 2"/>
          <p:cNvSpPr>
            <a:spLocks noGrp="1"/>
          </p:cNvSpPr>
          <p:nvPr>
            <p:ph idx="1"/>
          </p:nvPr>
        </p:nvSpPr>
        <p:spPr>
          <a:xfrm>
            <a:off x="152400" y="838200"/>
            <a:ext cx="8839200" cy="5791200"/>
          </a:xfrm>
        </p:spPr>
        <p:txBody>
          <a:bodyPr>
            <a:normAutofit fontScale="77500" lnSpcReduction="20000"/>
          </a:bodyPr>
          <a:lstStyle/>
          <a:p>
            <a:pPr marL="0" indent="0">
              <a:spcBef>
                <a:spcPts val="0"/>
              </a:spcBef>
              <a:spcAft>
                <a:spcPts val="1200"/>
              </a:spcAft>
              <a:buNone/>
              <a:defRPr/>
            </a:pPr>
            <a:r>
              <a:rPr lang="en-US" b="1" dirty="0" smtClean="0">
                <a:solidFill>
                  <a:srgbClr val="0000CC"/>
                </a:solidFill>
              </a:rPr>
              <a:t>Rom 7:21-23 </a:t>
            </a:r>
            <a:r>
              <a:rPr lang="en-US" dirty="0" smtClean="0"/>
              <a:t>– </a:t>
            </a:r>
            <a:r>
              <a:rPr lang="es-ES" dirty="0"/>
              <a:t>Así que, queriendo yo hacer el bien, hallo la ley de que el mal está presente en mí. </a:t>
            </a:r>
            <a:r>
              <a:rPr lang="es-ES" dirty="0" smtClean="0"/>
              <a:t>22</a:t>
            </a:r>
            <a:r>
              <a:rPr lang="es-ES" dirty="0"/>
              <a:t>  Porque en el hombre interior me deleito con la ley de Dios, </a:t>
            </a:r>
            <a:r>
              <a:rPr lang="es-ES" dirty="0" smtClean="0"/>
              <a:t>23</a:t>
            </a:r>
            <a:r>
              <a:rPr lang="es-ES" dirty="0"/>
              <a:t>  pero veo otra ley en los miembros de mi cuerpo que hace guerra contra la ley de mi mente, y me hace prisionero de la ley del pecado que está en mis miembros. </a:t>
            </a:r>
            <a:endParaRPr lang="es-ES" dirty="0" smtClean="0"/>
          </a:p>
          <a:p>
            <a:pPr marL="0" indent="0">
              <a:spcBef>
                <a:spcPts val="0"/>
              </a:spcBef>
              <a:spcAft>
                <a:spcPts val="1200"/>
              </a:spcAft>
              <a:buNone/>
              <a:defRPr/>
            </a:pPr>
            <a:r>
              <a:rPr lang="en-US" b="1" dirty="0" smtClean="0">
                <a:solidFill>
                  <a:srgbClr val="0000CC"/>
                </a:solidFill>
              </a:rPr>
              <a:t>1 Ped 5:8-9 </a:t>
            </a:r>
            <a:r>
              <a:rPr lang="en-US" dirty="0" smtClean="0"/>
              <a:t>– </a:t>
            </a:r>
            <a:r>
              <a:rPr lang="es-ES" dirty="0"/>
              <a:t>Sean de espíritu sobrio, estén alerta. Su adversario, el diablo, anda al acecho como león rugiente, buscando a quien devorar. </a:t>
            </a:r>
            <a:r>
              <a:rPr lang="es-ES" dirty="0" smtClean="0"/>
              <a:t>9</a:t>
            </a:r>
            <a:r>
              <a:rPr lang="es-ES" dirty="0"/>
              <a:t>  Pero </a:t>
            </a:r>
            <a:r>
              <a:rPr lang="es-ES" b="1" dirty="0"/>
              <a:t>resístanlo</a:t>
            </a:r>
            <a:r>
              <a:rPr lang="es-ES" dirty="0"/>
              <a:t> firmes en la fe, sabiendo que las mismas experiencias de sufrimiento se van cumpliendo en sus hermanos en todo el mundo. </a:t>
            </a:r>
            <a:endParaRPr lang="es-ES" dirty="0" smtClean="0"/>
          </a:p>
          <a:p>
            <a:pPr marL="0" indent="0">
              <a:spcBef>
                <a:spcPts val="0"/>
              </a:spcBef>
              <a:spcAft>
                <a:spcPts val="1200"/>
              </a:spcAft>
              <a:buNone/>
              <a:defRPr/>
            </a:pPr>
            <a:r>
              <a:rPr lang="en-US" b="1" dirty="0" smtClean="0">
                <a:solidFill>
                  <a:srgbClr val="0000CC"/>
                </a:solidFill>
              </a:rPr>
              <a:t>Santiago </a:t>
            </a:r>
            <a:r>
              <a:rPr lang="en-US" b="1" dirty="0">
                <a:solidFill>
                  <a:srgbClr val="0000CC"/>
                </a:solidFill>
              </a:rPr>
              <a:t>4:7</a:t>
            </a:r>
            <a:r>
              <a:rPr lang="en-US" dirty="0"/>
              <a:t>– </a:t>
            </a:r>
            <a:r>
              <a:rPr lang="es-ES" dirty="0"/>
              <a:t>Por tanto, sométanse a Dios. </a:t>
            </a:r>
            <a:r>
              <a:rPr lang="es-ES" b="1" dirty="0"/>
              <a:t>Resistan, pues, al diablo</a:t>
            </a:r>
            <a:r>
              <a:rPr lang="es-ES" dirty="0"/>
              <a:t> y huirá de ustedes. </a:t>
            </a:r>
            <a:endParaRPr lang="es-ES" dirty="0" smtClean="0"/>
          </a:p>
          <a:p>
            <a:pPr marL="0" indent="0">
              <a:spcBef>
                <a:spcPts val="0"/>
              </a:spcBef>
              <a:spcAft>
                <a:spcPts val="1200"/>
              </a:spcAft>
              <a:buNone/>
              <a:defRPr/>
            </a:pPr>
            <a:r>
              <a:rPr lang="en-US" b="1" dirty="0" smtClean="0">
                <a:solidFill>
                  <a:srgbClr val="0000CC"/>
                </a:solidFill>
              </a:rPr>
              <a:t>I </a:t>
            </a:r>
            <a:r>
              <a:rPr lang="en-US" b="1" dirty="0" err="1" smtClean="0">
                <a:solidFill>
                  <a:srgbClr val="0000CC"/>
                </a:solidFill>
              </a:rPr>
              <a:t>Cor</a:t>
            </a:r>
            <a:r>
              <a:rPr lang="en-US" b="1" dirty="0" smtClean="0">
                <a:solidFill>
                  <a:srgbClr val="0000CC"/>
                </a:solidFill>
              </a:rPr>
              <a:t> 10:13 </a:t>
            </a:r>
            <a:r>
              <a:rPr lang="en-US" dirty="0" smtClean="0"/>
              <a:t>- </a:t>
            </a:r>
            <a:r>
              <a:rPr lang="es-ES" dirty="0"/>
              <a:t>No les ha sobrevenido ninguna tentación que no sea común a los hombres. Fiel es Dios, que no permitirá que ustedes sean tentados más allá de lo que pueden soportar, sino que con la tentación </a:t>
            </a:r>
            <a:r>
              <a:rPr lang="es-ES" b="1" dirty="0"/>
              <a:t>proveerá también la vía de escape</a:t>
            </a:r>
            <a:r>
              <a:rPr lang="es-ES" dirty="0"/>
              <a:t>, a fin de que puedan resistirla. </a:t>
            </a:r>
            <a:endParaRPr lang="en-US" dirty="0"/>
          </a:p>
        </p:txBody>
      </p:sp>
      <p:sp>
        <p:nvSpPr>
          <p:cNvPr id="77828"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1861"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1862"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716CBA2B-32F6-4834-870C-ACC16DCF584B}" type="slidenum">
              <a:rPr lang="en-US" altLang="en-US" sz="1400"/>
              <a:pPr algn="l" rtl="0">
                <a:spcBef>
                  <a:spcPct val="0"/>
                </a:spcBef>
                <a:buFontTx/>
                <a:buNone/>
              </a:pPr>
              <a:t>95</a:t>
            </a:fld>
            <a:endParaRPr lang="en-US" altLang="en-US" sz="14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rtl="0">
              <a:defRPr/>
            </a:pPr>
            <a:r>
              <a:rPr lang="en-US" dirty="0"/>
              <a:t>2. El </a:t>
            </a:r>
            <a:r>
              <a:rPr lang="en-US" dirty="0" err="1" smtClean="0"/>
              <a:t>estándar</a:t>
            </a:r>
            <a:r>
              <a:rPr lang="en-US" dirty="0" smtClean="0"/>
              <a:t> </a:t>
            </a:r>
            <a:r>
              <a:rPr lang="en-US" dirty="0" err="1" smtClean="0"/>
              <a:t>absoluto</a:t>
            </a:r>
            <a:r>
              <a:rPr lang="en-US" dirty="0" smtClean="0"/>
              <a:t> </a:t>
            </a:r>
            <a:r>
              <a:rPr lang="en-US" dirty="0"/>
              <a:t>de Dios</a:t>
            </a:r>
          </a:p>
        </p:txBody>
      </p:sp>
      <p:sp>
        <p:nvSpPr>
          <p:cNvPr id="3" name="Content Placeholder 2"/>
          <p:cNvSpPr>
            <a:spLocks noGrp="1"/>
          </p:cNvSpPr>
          <p:nvPr>
            <p:ph idx="1"/>
          </p:nvPr>
        </p:nvSpPr>
        <p:spPr>
          <a:xfrm>
            <a:off x="76200" y="762000"/>
            <a:ext cx="8915400" cy="6096000"/>
          </a:xfrm>
        </p:spPr>
        <p:txBody>
          <a:bodyPr>
            <a:normAutofit fontScale="92500" lnSpcReduction="20000"/>
          </a:bodyPr>
          <a:lstStyle/>
          <a:p>
            <a:pPr marL="0" indent="0">
              <a:spcBef>
                <a:spcPts val="0"/>
              </a:spcBef>
              <a:spcAft>
                <a:spcPts val="1200"/>
              </a:spcAft>
              <a:buNone/>
              <a:defRPr/>
            </a:pPr>
            <a:r>
              <a:rPr lang="en-US" b="1" dirty="0">
                <a:solidFill>
                  <a:srgbClr val="0000CC"/>
                </a:solidFill>
                <a:latin typeface="Calibri" panose="020F0502020204030204" pitchFamily="34" charset="0"/>
              </a:rPr>
              <a:t>1 Juan </a:t>
            </a:r>
            <a:r>
              <a:rPr lang="en-US" b="1" dirty="0" smtClean="0">
                <a:solidFill>
                  <a:srgbClr val="0000CC"/>
                </a:solidFill>
                <a:latin typeface="Calibri" panose="020F0502020204030204" pitchFamily="34" charset="0"/>
              </a:rPr>
              <a:t>3:4 </a:t>
            </a:r>
            <a:r>
              <a:rPr lang="en-US" dirty="0" smtClean="0">
                <a:latin typeface="Calibri" panose="020F0502020204030204" pitchFamily="34" charset="0"/>
              </a:rPr>
              <a:t>– </a:t>
            </a:r>
            <a:r>
              <a:rPr lang="es-ES" dirty="0">
                <a:latin typeface="Calibri" panose="020F0502020204030204" pitchFamily="34" charset="0"/>
              </a:rPr>
              <a:t>Todo el que </a:t>
            </a:r>
            <a:r>
              <a:rPr lang="es-ES" b="1" dirty="0">
                <a:latin typeface="Calibri" panose="020F0502020204030204" pitchFamily="34" charset="0"/>
              </a:rPr>
              <a:t>practica el pecado</a:t>
            </a:r>
            <a:r>
              <a:rPr lang="es-ES" dirty="0">
                <a:latin typeface="Calibri" panose="020F0502020204030204" pitchFamily="34" charset="0"/>
              </a:rPr>
              <a:t>, practica también la infracción de la ley, pues el pecado es </a:t>
            </a:r>
            <a:r>
              <a:rPr lang="es-ES" b="1" dirty="0">
                <a:latin typeface="Calibri" panose="020F0502020204030204" pitchFamily="34" charset="0"/>
              </a:rPr>
              <a:t>infracción de la ley</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rgbClr val="0000CC"/>
                </a:solidFill>
                <a:latin typeface="Calibri" panose="020F0502020204030204" pitchFamily="34" charset="0"/>
              </a:rPr>
              <a:t>Juan </a:t>
            </a:r>
            <a:r>
              <a:rPr lang="en-US" b="1" dirty="0">
                <a:solidFill>
                  <a:srgbClr val="0000CC"/>
                </a:solidFill>
                <a:latin typeface="Calibri" panose="020F0502020204030204" pitchFamily="34" charset="0"/>
              </a:rPr>
              <a:t>12:48</a:t>
            </a:r>
            <a:r>
              <a:rPr lang="en-US" dirty="0" smtClean="0">
                <a:latin typeface="Calibri" panose="020F0502020204030204" pitchFamily="34" charset="0"/>
              </a:rPr>
              <a:t>–  </a:t>
            </a:r>
            <a:r>
              <a:rPr lang="es-ES" dirty="0" smtClean="0">
                <a:latin typeface="Calibri" panose="020F0502020204030204" pitchFamily="34" charset="0"/>
              </a:rPr>
              <a:t> </a:t>
            </a:r>
            <a:r>
              <a:rPr lang="es-ES" dirty="0">
                <a:latin typeface="Calibri" panose="020F0502020204030204" pitchFamily="34" charset="0"/>
              </a:rPr>
              <a:t>El que me rechaza y no recibe Mis palabras, tiene quien lo juzgue; la </a:t>
            </a:r>
            <a:r>
              <a:rPr lang="es-ES" b="1" dirty="0">
                <a:latin typeface="Calibri" panose="020F0502020204030204" pitchFamily="34" charset="0"/>
              </a:rPr>
              <a:t>palabra</a:t>
            </a:r>
            <a:r>
              <a:rPr lang="es-ES" dirty="0">
                <a:latin typeface="Calibri" panose="020F0502020204030204" pitchFamily="34" charset="0"/>
              </a:rPr>
              <a:t> que he hablado, esa </a:t>
            </a:r>
            <a:r>
              <a:rPr lang="es-ES" b="1" dirty="0">
                <a:latin typeface="Calibri" panose="020F0502020204030204" pitchFamily="34" charset="0"/>
              </a:rPr>
              <a:t>lo juzgará </a:t>
            </a:r>
            <a:r>
              <a:rPr lang="es-ES" dirty="0">
                <a:latin typeface="Calibri" panose="020F0502020204030204" pitchFamily="34" charset="0"/>
              </a:rPr>
              <a:t>en el día final. </a:t>
            </a:r>
            <a:endParaRPr lang="es-ES" dirty="0" smtClean="0">
              <a:latin typeface="Calibri" panose="020F0502020204030204" pitchFamily="34" charset="0"/>
            </a:endParaRPr>
          </a:p>
          <a:p>
            <a:pPr marL="0" indent="0">
              <a:spcBef>
                <a:spcPts val="0"/>
              </a:spcBef>
              <a:spcAft>
                <a:spcPts val="1200"/>
              </a:spcAft>
              <a:buNone/>
              <a:defRPr/>
            </a:pPr>
            <a:r>
              <a:rPr lang="en-US" b="1" dirty="0" err="1" smtClean="0">
                <a:solidFill>
                  <a:srgbClr val="0000CC"/>
                </a:solidFill>
                <a:latin typeface="Calibri" panose="020F0502020204030204" pitchFamily="34" charset="0"/>
              </a:rPr>
              <a:t>Hechos</a:t>
            </a:r>
            <a:r>
              <a:rPr lang="en-US" b="1" dirty="0" smtClean="0">
                <a:solidFill>
                  <a:srgbClr val="0000CC"/>
                </a:solidFill>
                <a:latin typeface="Calibri" panose="020F0502020204030204" pitchFamily="34" charset="0"/>
              </a:rPr>
              <a:t> 5:4 </a:t>
            </a:r>
            <a:r>
              <a:rPr lang="en-US" dirty="0" smtClean="0">
                <a:latin typeface="Calibri" panose="020F0502020204030204" pitchFamily="34" charset="0"/>
              </a:rPr>
              <a:t>– </a:t>
            </a:r>
            <a:r>
              <a:rPr lang="es-ES" dirty="0">
                <a:latin typeface="Calibri" panose="020F0502020204030204" pitchFamily="34" charset="0"/>
              </a:rPr>
              <a:t>Mientras estaba sin venderse, ¿no te pertenecía? Y después de vendida, ¿no estaba bajo tu poder? ¿Por qué concebiste este asunto en tu corazón? No </a:t>
            </a:r>
            <a:r>
              <a:rPr lang="es-ES" b="1" dirty="0">
                <a:latin typeface="Calibri" panose="020F0502020204030204" pitchFamily="34" charset="0"/>
              </a:rPr>
              <a:t>has mentido </a:t>
            </a:r>
            <a:r>
              <a:rPr lang="es-ES" dirty="0">
                <a:latin typeface="Calibri" panose="020F0502020204030204" pitchFamily="34" charset="0"/>
              </a:rPr>
              <a:t>a los hombres sino </a:t>
            </a:r>
            <a:r>
              <a:rPr lang="es-ES" b="1" dirty="0">
                <a:latin typeface="Calibri" panose="020F0502020204030204" pitchFamily="34" charset="0"/>
              </a:rPr>
              <a:t>a Dios</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rgbClr val="0000CC"/>
                </a:solidFill>
                <a:latin typeface="Calibri" panose="020F0502020204030204" pitchFamily="34" charset="0"/>
              </a:rPr>
              <a:t>II Sam 12:13 </a:t>
            </a:r>
            <a:r>
              <a:rPr lang="en-US" dirty="0" smtClean="0">
                <a:latin typeface="Calibri" panose="020F0502020204030204" pitchFamily="34" charset="0"/>
              </a:rPr>
              <a:t>– </a:t>
            </a:r>
            <a:r>
              <a:rPr lang="es-ES" dirty="0" smtClean="0">
                <a:latin typeface="Calibri" panose="020F0502020204030204" pitchFamily="34" charset="0"/>
              </a:rPr>
              <a:t>Entonces </a:t>
            </a:r>
            <a:r>
              <a:rPr lang="es-ES" dirty="0">
                <a:latin typeface="Calibri" panose="020F0502020204030204" pitchFamily="34" charset="0"/>
              </a:rPr>
              <a:t>David dijo a Natán: «</a:t>
            </a:r>
            <a:r>
              <a:rPr lang="es-ES" b="1" dirty="0">
                <a:latin typeface="Calibri" panose="020F0502020204030204" pitchFamily="34" charset="0"/>
              </a:rPr>
              <a:t>He pecado contra el SEÑOR</a:t>
            </a:r>
            <a:r>
              <a:rPr lang="es-ES" dirty="0">
                <a:latin typeface="Calibri" panose="020F0502020204030204" pitchFamily="34" charset="0"/>
              </a:rPr>
              <a:t>». </a:t>
            </a:r>
          </a:p>
          <a:p>
            <a:pPr marL="0" indent="0">
              <a:spcBef>
                <a:spcPts val="0"/>
              </a:spcBef>
              <a:spcAft>
                <a:spcPts val="1200"/>
              </a:spcAft>
              <a:buNone/>
              <a:defRPr/>
            </a:pPr>
            <a:r>
              <a:rPr lang="es-ES" dirty="0" smtClean="0">
                <a:latin typeface="Calibri" panose="020F0502020204030204" pitchFamily="34" charset="0"/>
              </a:rPr>
              <a:t>Y </a:t>
            </a:r>
            <a:r>
              <a:rPr lang="es-ES" dirty="0">
                <a:latin typeface="Calibri" panose="020F0502020204030204" pitchFamily="34" charset="0"/>
              </a:rPr>
              <a:t>Natán dijo a David: «El SEÑOR ha quitado tu pecado; no morirás. </a:t>
            </a:r>
            <a:endParaRPr lang="es-ES" dirty="0" smtClean="0">
              <a:latin typeface="Calibri" panose="020F0502020204030204" pitchFamily="34" charset="0"/>
            </a:endParaRPr>
          </a:p>
          <a:p>
            <a:pPr marL="0" indent="0">
              <a:spcBef>
                <a:spcPts val="0"/>
              </a:spcBef>
              <a:spcAft>
                <a:spcPts val="1200"/>
              </a:spcAft>
              <a:buNone/>
              <a:defRPr/>
            </a:pPr>
            <a:r>
              <a:rPr lang="en-US" b="1" dirty="0" smtClean="0">
                <a:solidFill>
                  <a:srgbClr val="0000CC"/>
                </a:solidFill>
                <a:latin typeface="Calibri" panose="020F0502020204030204" pitchFamily="34" charset="0"/>
              </a:rPr>
              <a:t>Salmo </a:t>
            </a:r>
            <a:r>
              <a:rPr lang="en-US" b="1" dirty="0">
                <a:solidFill>
                  <a:srgbClr val="0000CC"/>
                </a:solidFill>
                <a:latin typeface="Calibri" panose="020F0502020204030204" pitchFamily="34" charset="0"/>
              </a:rPr>
              <a:t>51:4</a:t>
            </a:r>
            <a:r>
              <a:rPr lang="en-US" dirty="0">
                <a:latin typeface="Calibri" panose="020F0502020204030204" pitchFamily="34" charset="0"/>
              </a:rPr>
              <a:t>–</a:t>
            </a:r>
            <a:r>
              <a:rPr lang="en-US" b="1" dirty="0">
                <a:latin typeface="Calibri" panose="020F0502020204030204" pitchFamily="34" charset="0"/>
              </a:rPr>
              <a:t>Contra </a:t>
            </a:r>
            <a:r>
              <a:rPr lang="en-US" b="1" dirty="0" err="1" smtClean="0">
                <a:latin typeface="Calibri" panose="020F0502020204030204" pitchFamily="34" charset="0"/>
              </a:rPr>
              <a:t>ti</a:t>
            </a:r>
            <a:r>
              <a:rPr lang="en-US" dirty="0" smtClean="0">
                <a:latin typeface="Calibri" panose="020F0502020204030204" pitchFamily="34" charset="0"/>
              </a:rPr>
              <a:t>,</a:t>
            </a:r>
            <a:r>
              <a:rPr lang="es-ES" dirty="0" smtClean="0">
                <a:latin typeface="Calibri" panose="020F0502020204030204" pitchFamily="34" charset="0"/>
              </a:rPr>
              <a:t> </a:t>
            </a:r>
            <a:r>
              <a:rPr lang="es-ES" dirty="0">
                <a:latin typeface="Calibri" panose="020F0502020204030204" pitchFamily="34" charset="0"/>
              </a:rPr>
              <a:t>contra Ti solo </a:t>
            </a:r>
            <a:r>
              <a:rPr lang="es-ES" b="1" dirty="0">
                <a:latin typeface="Calibri" panose="020F0502020204030204" pitchFamily="34" charset="0"/>
              </a:rPr>
              <a:t>he pecado</a:t>
            </a:r>
            <a:r>
              <a:rPr lang="es-ES" dirty="0">
                <a:latin typeface="Calibri" panose="020F0502020204030204" pitchFamily="34" charset="0"/>
              </a:rPr>
              <a:t>, Y he hecho lo malo delante de Tus ojos, De manera que eres justo cuando hablas, Y sin reproche cuando juzgas. </a:t>
            </a:r>
            <a:endParaRPr lang="en-US" dirty="0">
              <a:latin typeface="Calibri" panose="020F0502020204030204" pitchFamily="34" charset="0"/>
            </a:endParaRPr>
          </a:p>
        </p:txBody>
      </p:sp>
      <p:sp>
        <p:nvSpPr>
          <p:cNvPr id="78852"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2885"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2886"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CC8241C5-2423-4348-952E-A8DB1277C2ED}" type="slidenum">
              <a:rPr lang="en-US" altLang="en-US" sz="1400"/>
              <a:pPr algn="l" rtl="0">
                <a:spcBef>
                  <a:spcPct val="0"/>
                </a:spcBef>
                <a:buFontTx/>
                <a:buNone/>
              </a:pPr>
              <a:t>96</a:t>
            </a:fld>
            <a:endParaRPr lang="en-US" altLang="en-US" sz="14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0"/>
            <a:ext cx="8608742" cy="609600"/>
          </a:xfrm>
        </p:spPr>
        <p:txBody>
          <a:bodyPr/>
          <a:lstStyle/>
          <a:p>
            <a:pPr rtl="0">
              <a:defRPr/>
            </a:pPr>
            <a:r>
              <a:rPr lang="en-US" dirty="0"/>
              <a:t>2. Consecuencias de la inmoralidad</a:t>
            </a:r>
          </a:p>
        </p:txBody>
      </p:sp>
      <p:sp>
        <p:nvSpPr>
          <p:cNvPr id="3" name="Content Placeholder 2"/>
          <p:cNvSpPr>
            <a:spLocks noGrp="1"/>
          </p:cNvSpPr>
          <p:nvPr>
            <p:ph idx="1"/>
          </p:nvPr>
        </p:nvSpPr>
        <p:spPr>
          <a:xfrm>
            <a:off x="152400" y="685800"/>
            <a:ext cx="8839200" cy="6172200"/>
          </a:xfrm>
        </p:spPr>
        <p:txBody>
          <a:bodyPr>
            <a:normAutofit fontScale="85000" lnSpcReduction="20000"/>
          </a:bodyPr>
          <a:lstStyle/>
          <a:p>
            <a:pPr marL="0" indent="0">
              <a:buNone/>
              <a:defRPr/>
            </a:pPr>
            <a:r>
              <a:rPr lang="en-US" b="1" dirty="0" smtClean="0">
                <a:solidFill>
                  <a:schemeClr val="accent6">
                    <a:lumMod val="60000"/>
                    <a:lumOff val="40000"/>
                  </a:schemeClr>
                </a:solidFill>
              </a:rPr>
              <a:t>Rom 1:27-32 </a:t>
            </a:r>
            <a:r>
              <a:rPr lang="en-US" dirty="0" smtClean="0"/>
              <a:t>–</a:t>
            </a:r>
            <a:r>
              <a:rPr lang="es-ES" dirty="0" smtClean="0"/>
              <a:t>De </a:t>
            </a:r>
            <a:r>
              <a:rPr lang="es-ES" dirty="0"/>
              <a:t>la misma manera también los hombres, abandonando el uso natural de la mujer, se encendieron en su lujuria unos con otros, cometiendo hechos vergonzosos hombres con hombres, y </a:t>
            </a:r>
            <a:r>
              <a:rPr lang="es-ES" b="1" dirty="0"/>
              <a:t>recibiendo en sí mismos el castigo correspondiente a su extravío</a:t>
            </a:r>
            <a:r>
              <a:rPr lang="es-ES" dirty="0" smtClean="0"/>
              <a:t>.</a:t>
            </a:r>
          </a:p>
          <a:p>
            <a:pPr marL="0" indent="0">
              <a:buNone/>
              <a:defRPr/>
            </a:pPr>
            <a:r>
              <a:rPr lang="es-ES" dirty="0" smtClean="0"/>
              <a:t>28  </a:t>
            </a:r>
            <a:r>
              <a:rPr lang="es-ES" dirty="0"/>
              <a:t>Y así como ellos no tuvieron a bien reconocer a Dios, Dios los entregó a una mente depravada, para que hicieran las cosas que no convienen.29  Están llenos de toda injusticia, maldad, avaricia y malicia, llenos de envidia, homicidios, pleitos, engaños, y malignidad. Son chismosos,30  detractores, aborrecedores de Dios, insolentes, soberbios, jactanciosos, inventores de lo malo, desobedientes a los padres,31  sin entendimiento, indignos de confianza, sin amor, despiadados.32  Ellos, aunque conocen el decreto de Dios que los que practican tales cosas son dignos de muerte, no solo las hacen, sino que también dan su aprobación a los que las practican.</a:t>
            </a:r>
            <a:endParaRPr lang="en-US" dirty="0"/>
          </a:p>
        </p:txBody>
      </p:sp>
      <p:sp>
        <p:nvSpPr>
          <p:cNvPr id="79876"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3909"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3910"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EE02DB29-321F-44DA-A687-615B2969CEC8}" type="slidenum">
              <a:rPr lang="en-US" altLang="en-US" sz="1400"/>
              <a:pPr algn="l" rtl="0">
                <a:spcBef>
                  <a:spcPct val="0"/>
                </a:spcBef>
                <a:buFontTx/>
                <a:buNone/>
              </a:pPr>
              <a:t>97</a:t>
            </a:fld>
            <a:endParaRPr lang="en-US" altLang="en-US" sz="14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dirty="0"/>
              <a:t>3. El Juez de </a:t>
            </a:r>
            <a:r>
              <a:rPr lang="en-US" dirty="0" err="1" smtClean="0"/>
              <a:t>individuos</a:t>
            </a:r>
            <a:endParaRPr lang="en-US" dirty="0"/>
          </a:p>
        </p:txBody>
      </p:sp>
      <p:sp>
        <p:nvSpPr>
          <p:cNvPr id="124931" name="Content Placeholder 2"/>
          <p:cNvSpPr>
            <a:spLocks noGrp="1" noChangeArrowheads="1"/>
          </p:cNvSpPr>
          <p:nvPr>
            <p:ph idx="1"/>
          </p:nvPr>
        </p:nvSpPr>
        <p:spPr>
          <a:xfrm>
            <a:off x="152400" y="685800"/>
            <a:ext cx="8839200" cy="5334000"/>
          </a:xfrm>
        </p:spPr>
        <p:txBody>
          <a:bodyPr>
            <a:normAutofit/>
          </a:bodyPr>
          <a:lstStyle/>
          <a:p>
            <a:pPr marL="0" indent="0">
              <a:buNone/>
            </a:pPr>
            <a:r>
              <a:rPr lang="en-US" altLang="en-US" b="1" dirty="0" smtClean="0">
                <a:solidFill>
                  <a:schemeClr val="accent2"/>
                </a:solidFill>
              </a:rPr>
              <a:t>Rom 1:32</a:t>
            </a:r>
            <a:r>
              <a:rPr lang="en-US" altLang="en-US" dirty="0" smtClean="0"/>
              <a:t>– …</a:t>
            </a:r>
            <a:r>
              <a:rPr lang="es-ES" altLang="en-US" dirty="0"/>
              <a:t>Ellos, aunque </a:t>
            </a:r>
            <a:r>
              <a:rPr lang="es-ES" altLang="en-US" b="1" dirty="0" smtClean="0"/>
              <a:t>conocen el decreto de Dios</a:t>
            </a:r>
            <a:r>
              <a:rPr lang="es-ES" altLang="en-US" dirty="0" smtClean="0"/>
              <a:t> </a:t>
            </a:r>
            <a:r>
              <a:rPr lang="es-ES" altLang="en-US" dirty="0"/>
              <a:t>que los que practican tales cosas son </a:t>
            </a:r>
            <a:r>
              <a:rPr lang="es-ES" altLang="en-US" b="1" dirty="0"/>
              <a:t>dignos de muerte</a:t>
            </a:r>
            <a:r>
              <a:rPr lang="es-ES" altLang="en-US" dirty="0"/>
              <a:t>, no solo las hacen, sino que también dan su aprobación a los que las practican. </a:t>
            </a:r>
            <a:endParaRPr lang="es-ES" altLang="en-US" dirty="0" smtClean="0"/>
          </a:p>
          <a:p>
            <a:pPr marL="0" indent="0">
              <a:buNone/>
            </a:pPr>
            <a:r>
              <a:rPr lang="en-US" altLang="en-US" b="1" dirty="0" smtClean="0">
                <a:solidFill>
                  <a:schemeClr val="accent2"/>
                </a:solidFill>
              </a:rPr>
              <a:t>II </a:t>
            </a:r>
            <a:r>
              <a:rPr lang="en-US" altLang="en-US" b="1" dirty="0" err="1" smtClean="0">
                <a:solidFill>
                  <a:schemeClr val="accent2"/>
                </a:solidFill>
              </a:rPr>
              <a:t>Cor</a:t>
            </a:r>
            <a:r>
              <a:rPr lang="en-US" altLang="en-US" b="1" dirty="0" smtClean="0">
                <a:solidFill>
                  <a:schemeClr val="accent2"/>
                </a:solidFill>
              </a:rPr>
              <a:t> 5:9-10</a:t>
            </a:r>
            <a:r>
              <a:rPr lang="en-US" altLang="en-US" dirty="0" smtClean="0"/>
              <a:t>– </a:t>
            </a:r>
            <a:r>
              <a:rPr lang="es-ES" altLang="en-US" dirty="0"/>
              <a:t>Por eso, ya sea presentes o ausentes, ambicionamos agradar al Señor. </a:t>
            </a:r>
            <a:r>
              <a:rPr lang="es-ES" altLang="en-US" dirty="0" smtClean="0"/>
              <a:t>10</a:t>
            </a:r>
            <a:r>
              <a:rPr lang="es-ES" altLang="en-US" dirty="0"/>
              <a:t>  Porque </a:t>
            </a:r>
            <a:r>
              <a:rPr lang="es-ES" altLang="en-US" b="1" dirty="0"/>
              <a:t>todos nosotros debemos comparecer ante el tribunal de Cristo</a:t>
            </a:r>
            <a:r>
              <a:rPr lang="es-ES" altLang="en-US" dirty="0"/>
              <a:t>, para que cada uno sea recompensado por sus hechos estando en el cuerpo, </a:t>
            </a:r>
            <a:r>
              <a:rPr lang="es-ES" altLang="en-US" b="1" dirty="0"/>
              <a:t>de acuerdo con lo que hizo, sea bueno o sea malo</a:t>
            </a:r>
            <a:r>
              <a:rPr lang="es-ES" altLang="en-US" dirty="0"/>
              <a:t>. </a:t>
            </a:r>
            <a:endParaRPr lang="en-US" altLang="en-US" dirty="0" smtClean="0"/>
          </a:p>
        </p:txBody>
      </p:sp>
      <p:sp>
        <p:nvSpPr>
          <p:cNvPr id="80900"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4933" name="AutoShape 4">
            <a:hlinkClick r:id="rId2" action="ppaction://hlinksldjump" highlightClick="1"/>
          </p:cNvPr>
          <p:cNvSpPr>
            <a:spLocks noChangeArrowheads="1"/>
          </p:cNvSpPr>
          <p:nvPr/>
        </p:nvSpPr>
        <p:spPr bwMode="auto">
          <a:xfrm>
            <a:off x="8686800" y="6553200"/>
            <a:ext cx="457200" cy="304800"/>
          </a:xfrm>
          <a:prstGeom prst="actionButtonBackPrevious">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endParaRPr lang="en-US" altLang="en-US" sz="2400"/>
          </a:p>
        </p:txBody>
      </p:sp>
      <p:sp>
        <p:nvSpPr>
          <p:cNvPr id="124934" name="Slide Number Placeholder 2"/>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89A8380-B586-4D14-8D2B-55B043B19441}" type="slidenum">
              <a:rPr lang="en-US" altLang="en-US" sz="1400"/>
              <a:pPr algn="l" rtl="0">
                <a:spcBef>
                  <a:spcPct val="0"/>
                </a:spcBef>
                <a:buFontTx/>
                <a:buNone/>
              </a:pPr>
              <a:t>98</a:t>
            </a:fld>
            <a:endParaRPr lang="en-US" altLang="en-US" sz="14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457200"/>
          </a:xfrm>
        </p:spPr>
        <p:txBody>
          <a:bodyPr/>
          <a:lstStyle/>
          <a:p>
            <a:pPr rtl="0">
              <a:defRPr/>
            </a:pPr>
            <a:r>
              <a:rPr lang="en-US" dirty="0"/>
              <a:t>4. Justicia final</a:t>
            </a:r>
          </a:p>
        </p:txBody>
      </p:sp>
      <p:sp>
        <p:nvSpPr>
          <p:cNvPr id="3" name="Content Placeholder 2"/>
          <p:cNvSpPr>
            <a:spLocks noGrp="1"/>
          </p:cNvSpPr>
          <p:nvPr>
            <p:ph idx="1"/>
          </p:nvPr>
        </p:nvSpPr>
        <p:spPr>
          <a:xfrm>
            <a:off x="76200" y="568325"/>
            <a:ext cx="8839200" cy="6211888"/>
          </a:xfrm>
        </p:spPr>
        <p:txBody>
          <a:bodyPr>
            <a:normAutofit fontScale="77500" lnSpcReduction="20000"/>
          </a:bodyPr>
          <a:lstStyle/>
          <a:p>
            <a:pPr marL="0" indent="-1147763" defTabSz="404813">
              <a:spcBef>
                <a:spcPts val="0"/>
              </a:spcBef>
              <a:spcAft>
                <a:spcPts val="1800"/>
              </a:spcAft>
              <a:buNone/>
              <a:tabLst>
                <a:tab pos="1601788" algn="l"/>
              </a:tabLst>
              <a:defRPr/>
            </a:pPr>
            <a:r>
              <a:rPr lang="en-US" b="1" dirty="0" err="1">
                <a:solidFill>
                  <a:srgbClr val="0000FF"/>
                </a:solidFill>
                <a:latin typeface="Calibri" panose="020F0502020204030204" pitchFamily="34" charset="0"/>
              </a:rPr>
              <a:t>Ecl</a:t>
            </a:r>
            <a:r>
              <a:rPr lang="en-US" b="1" dirty="0">
                <a:solidFill>
                  <a:srgbClr val="0000FF"/>
                </a:solidFill>
                <a:latin typeface="Calibri" panose="020F0502020204030204" pitchFamily="34" charset="0"/>
              </a:rPr>
              <a:t> </a:t>
            </a:r>
            <a:r>
              <a:rPr lang="en-US" b="1" dirty="0" smtClean="0">
                <a:solidFill>
                  <a:srgbClr val="0000FF"/>
                </a:solidFill>
                <a:latin typeface="Calibri" panose="020F0502020204030204" pitchFamily="34" charset="0"/>
              </a:rPr>
              <a:t>11:9 </a:t>
            </a:r>
            <a:r>
              <a:rPr lang="en-US" b="1" dirty="0" smtClean="0">
                <a:solidFill>
                  <a:schemeClr val="accent2"/>
                </a:solidFill>
                <a:latin typeface="Calibri" panose="020F0502020204030204" pitchFamily="34" charset="0"/>
              </a:rPr>
              <a:t>–	</a:t>
            </a:r>
            <a:r>
              <a:rPr lang="es-ES" dirty="0" smtClean="0">
                <a:latin typeface="Calibri" panose="020F0502020204030204" pitchFamily="34" charset="0"/>
              </a:rPr>
              <a:t>Sigue </a:t>
            </a:r>
            <a:r>
              <a:rPr lang="es-ES" dirty="0">
                <a:latin typeface="Calibri" panose="020F0502020204030204" pitchFamily="34" charset="0"/>
              </a:rPr>
              <a:t>los impulsos de tu corazón </a:t>
            </a:r>
            <a:r>
              <a:rPr lang="es-ES" dirty="0" smtClean="0">
                <a:latin typeface="Calibri" panose="020F0502020204030204" pitchFamily="34" charset="0"/>
              </a:rPr>
              <a:t/>
            </a:r>
            <a:br>
              <a:rPr lang="es-ES" dirty="0" smtClean="0">
                <a:latin typeface="Calibri" panose="020F0502020204030204" pitchFamily="34" charset="0"/>
              </a:rPr>
            </a:br>
            <a:r>
              <a:rPr lang="es-ES" dirty="0" smtClean="0">
                <a:latin typeface="Calibri" panose="020F0502020204030204" pitchFamily="34" charset="0"/>
              </a:rPr>
              <a:t>	y </a:t>
            </a:r>
            <a:r>
              <a:rPr lang="es-ES" dirty="0">
                <a:latin typeface="Calibri" panose="020F0502020204030204" pitchFamily="34" charset="0"/>
              </a:rPr>
              <a:t>el gusto de tus ojos; </a:t>
            </a:r>
            <a:br>
              <a:rPr lang="es-ES" dirty="0">
                <a:latin typeface="Calibri" panose="020F0502020204030204" pitchFamily="34" charset="0"/>
              </a:rPr>
            </a:br>
            <a:r>
              <a:rPr lang="es-ES" dirty="0" smtClean="0">
                <a:latin typeface="Calibri" panose="020F0502020204030204" pitchFamily="34" charset="0"/>
              </a:rPr>
              <a:t>	Pero </a:t>
            </a:r>
            <a:r>
              <a:rPr lang="es-ES" dirty="0">
                <a:latin typeface="Calibri" panose="020F0502020204030204" pitchFamily="34" charset="0"/>
              </a:rPr>
              <a:t>debes saber que </a:t>
            </a:r>
            <a:r>
              <a:rPr lang="es-ES" b="1" dirty="0">
                <a:latin typeface="Calibri" panose="020F0502020204030204" pitchFamily="34" charset="0"/>
              </a:rPr>
              <a:t>por todas estas cosas, </a:t>
            </a:r>
            <a:r>
              <a:rPr lang="es-ES" b="1" dirty="0" smtClean="0">
                <a:latin typeface="Calibri" panose="020F0502020204030204" pitchFamily="34" charset="0"/>
              </a:rPr>
              <a:t/>
            </a:r>
            <a:br>
              <a:rPr lang="es-ES" b="1" dirty="0" smtClean="0">
                <a:latin typeface="Calibri" panose="020F0502020204030204" pitchFamily="34" charset="0"/>
              </a:rPr>
            </a:br>
            <a:r>
              <a:rPr lang="es-ES" b="1" dirty="0" smtClean="0">
                <a:latin typeface="Calibri" panose="020F0502020204030204" pitchFamily="34" charset="0"/>
              </a:rPr>
              <a:t>	Dios </a:t>
            </a:r>
            <a:r>
              <a:rPr lang="es-ES" b="1" dirty="0">
                <a:latin typeface="Calibri" panose="020F0502020204030204" pitchFamily="34" charset="0"/>
              </a:rPr>
              <a:t>te traerá a juicio.</a:t>
            </a:r>
            <a:r>
              <a:rPr lang="es-ES" dirty="0">
                <a:latin typeface="Calibri" panose="020F0502020204030204" pitchFamily="34" charset="0"/>
              </a:rPr>
              <a:t> </a:t>
            </a:r>
            <a:endParaRPr lang="es-ES" dirty="0" smtClean="0">
              <a:latin typeface="Calibri" panose="020F0502020204030204" pitchFamily="34" charset="0"/>
            </a:endParaRPr>
          </a:p>
          <a:p>
            <a:pPr marL="0" indent="-1147763" defTabSz="404813">
              <a:spcBef>
                <a:spcPts val="0"/>
              </a:spcBef>
              <a:spcAft>
                <a:spcPts val="1800"/>
              </a:spcAft>
              <a:buNone/>
              <a:tabLst>
                <a:tab pos="1601788" algn="l"/>
              </a:tabLst>
              <a:defRPr/>
            </a:pPr>
            <a:r>
              <a:rPr lang="en-US" b="1" dirty="0" smtClean="0">
                <a:solidFill>
                  <a:srgbClr val="0000FF"/>
                </a:solidFill>
                <a:latin typeface="Calibri" panose="020F0502020204030204" pitchFamily="34" charset="0"/>
              </a:rPr>
              <a:t>Mateo </a:t>
            </a:r>
            <a:r>
              <a:rPr lang="en-US" b="1" dirty="0">
                <a:solidFill>
                  <a:srgbClr val="0000FF"/>
                </a:solidFill>
                <a:latin typeface="Calibri" panose="020F0502020204030204" pitchFamily="34" charset="0"/>
              </a:rPr>
              <a:t>16:27</a:t>
            </a:r>
            <a:r>
              <a:rPr lang="en-US" dirty="0">
                <a:latin typeface="Calibri" panose="020F0502020204030204" pitchFamily="34" charset="0"/>
              </a:rPr>
              <a:t>– </a:t>
            </a:r>
            <a:r>
              <a:rPr lang="es-ES" dirty="0">
                <a:latin typeface="Calibri" panose="020F0502020204030204" pitchFamily="34" charset="0"/>
              </a:rPr>
              <a:t>Porque el Hijo del Hombre ha de venir en la gloria de Su Padre con Sus ángeles, y ENTONCES </a:t>
            </a:r>
            <a:r>
              <a:rPr lang="es-ES" b="1" dirty="0">
                <a:latin typeface="Calibri" panose="020F0502020204030204" pitchFamily="34" charset="0"/>
              </a:rPr>
              <a:t>RECOMPENSARÁ A CADA UNO SEGÚN SU CONDUCTA</a:t>
            </a:r>
            <a:r>
              <a:rPr lang="es-ES" dirty="0">
                <a:latin typeface="Calibri" panose="020F0502020204030204" pitchFamily="34" charset="0"/>
              </a:rPr>
              <a:t>. </a:t>
            </a:r>
            <a:endParaRPr lang="es-ES" dirty="0" smtClean="0">
              <a:latin typeface="Calibri" panose="020F0502020204030204" pitchFamily="34" charset="0"/>
            </a:endParaRPr>
          </a:p>
          <a:p>
            <a:pPr marL="0" indent="-1147763" defTabSz="404813">
              <a:spcBef>
                <a:spcPts val="0"/>
              </a:spcBef>
              <a:spcAft>
                <a:spcPts val="1800"/>
              </a:spcAft>
              <a:buNone/>
              <a:tabLst>
                <a:tab pos="1601788" algn="l"/>
              </a:tabLst>
              <a:defRPr/>
            </a:pPr>
            <a:r>
              <a:rPr lang="en-US" b="1" dirty="0" smtClean="0">
                <a:solidFill>
                  <a:srgbClr val="0000FF"/>
                </a:solidFill>
                <a:latin typeface="Calibri" panose="020F0502020204030204" pitchFamily="34" charset="0"/>
              </a:rPr>
              <a:t>II </a:t>
            </a:r>
            <a:r>
              <a:rPr lang="en-US" b="1" dirty="0" err="1" smtClean="0">
                <a:solidFill>
                  <a:srgbClr val="0000FF"/>
                </a:solidFill>
                <a:latin typeface="Calibri" panose="020F0502020204030204" pitchFamily="34" charset="0"/>
              </a:rPr>
              <a:t>Cor</a:t>
            </a:r>
            <a:r>
              <a:rPr lang="en-US" b="1" dirty="0" smtClean="0">
                <a:solidFill>
                  <a:srgbClr val="0000FF"/>
                </a:solidFill>
                <a:latin typeface="Calibri" panose="020F0502020204030204" pitchFamily="34" charset="0"/>
              </a:rPr>
              <a:t> 5:10</a:t>
            </a:r>
            <a:r>
              <a:rPr lang="en-US" b="1" baseline="30000" dirty="0" smtClean="0">
                <a:latin typeface="Calibri" panose="020F0502020204030204" pitchFamily="34" charset="0"/>
              </a:rPr>
              <a:t> </a:t>
            </a:r>
            <a:r>
              <a:rPr lang="es-ES" dirty="0">
                <a:latin typeface="Calibri" panose="020F0502020204030204" pitchFamily="34" charset="0"/>
              </a:rPr>
              <a:t>Porque todos nosotros debemos comparecer ante el tribunal de Cristo, para que </a:t>
            </a:r>
            <a:r>
              <a:rPr lang="es-ES" b="1" dirty="0">
                <a:latin typeface="Calibri" panose="020F0502020204030204" pitchFamily="34" charset="0"/>
              </a:rPr>
              <a:t>cada uno sea recompensado por sus hechos estando en el cuerpo</a:t>
            </a:r>
            <a:r>
              <a:rPr lang="es-ES" dirty="0">
                <a:latin typeface="Calibri" panose="020F0502020204030204" pitchFamily="34" charset="0"/>
              </a:rPr>
              <a:t>, de acuerdo con lo que hizo, sea bueno o sea malo. </a:t>
            </a:r>
          </a:p>
          <a:p>
            <a:pPr marL="0" indent="0">
              <a:spcBef>
                <a:spcPts val="0"/>
              </a:spcBef>
              <a:spcAft>
                <a:spcPts val="1800"/>
              </a:spcAft>
              <a:buNone/>
              <a:defRPr/>
            </a:pPr>
            <a:r>
              <a:rPr lang="en-US" b="1" dirty="0" err="1" smtClean="0">
                <a:solidFill>
                  <a:srgbClr val="0000FF"/>
                </a:solidFill>
                <a:latin typeface="Calibri" panose="020F0502020204030204" pitchFamily="34" charset="0"/>
              </a:rPr>
              <a:t>Hechos</a:t>
            </a:r>
            <a:r>
              <a:rPr lang="en-US" b="1" dirty="0" smtClean="0">
                <a:solidFill>
                  <a:srgbClr val="0000FF"/>
                </a:solidFill>
                <a:latin typeface="Calibri" panose="020F0502020204030204" pitchFamily="34" charset="0"/>
              </a:rPr>
              <a:t> </a:t>
            </a:r>
            <a:r>
              <a:rPr lang="en-US" b="1" dirty="0">
                <a:solidFill>
                  <a:srgbClr val="0000FF"/>
                </a:solidFill>
                <a:latin typeface="Calibri" panose="020F0502020204030204" pitchFamily="34" charset="0"/>
              </a:rPr>
              <a:t>10:42</a:t>
            </a:r>
            <a:r>
              <a:rPr lang="en-US" dirty="0">
                <a:latin typeface="Calibri" panose="020F0502020204030204" pitchFamily="34" charset="0"/>
              </a:rPr>
              <a:t>– </a:t>
            </a:r>
            <a:r>
              <a:rPr lang="es-ES" dirty="0">
                <a:latin typeface="Calibri" panose="020F0502020204030204" pitchFamily="34" charset="0"/>
              </a:rPr>
              <a:t>Y nos mandó predicar al pueblo, y testificar con toda solemnidad que este Jesús es el que Dios ha designado como </a:t>
            </a:r>
            <a:r>
              <a:rPr lang="es-ES" b="1" dirty="0">
                <a:latin typeface="Calibri" panose="020F0502020204030204" pitchFamily="34" charset="0"/>
              </a:rPr>
              <a:t>Juez de los vivos y de los muertos</a:t>
            </a:r>
            <a:r>
              <a:rPr lang="es-ES" dirty="0">
                <a:latin typeface="Calibri" panose="020F0502020204030204" pitchFamily="34" charset="0"/>
              </a:rPr>
              <a:t>. </a:t>
            </a:r>
            <a:endParaRPr lang="es-ES" dirty="0" smtClean="0">
              <a:latin typeface="Calibri" panose="020F0502020204030204" pitchFamily="34" charset="0"/>
            </a:endParaRPr>
          </a:p>
          <a:p>
            <a:pPr marL="0" indent="0">
              <a:spcBef>
                <a:spcPts val="0"/>
              </a:spcBef>
              <a:spcAft>
                <a:spcPts val="1800"/>
              </a:spcAft>
              <a:buNone/>
              <a:defRPr/>
            </a:pPr>
            <a:r>
              <a:rPr lang="en-US" b="1" dirty="0" err="1" smtClean="0">
                <a:solidFill>
                  <a:srgbClr val="0000FF"/>
                </a:solidFill>
                <a:latin typeface="Calibri" panose="020F0502020204030204" pitchFamily="34" charset="0"/>
              </a:rPr>
              <a:t>Hechos</a:t>
            </a:r>
            <a:r>
              <a:rPr lang="en-US" b="1" dirty="0" smtClean="0">
                <a:solidFill>
                  <a:srgbClr val="0000FF"/>
                </a:solidFill>
                <a:latin typeface="Calibri" panose="020F0502020204030204" pitchFamily="34" charset="0"/>
              </a:rPr>
              <a:t> </a:t>
            </a:r>
            <a:r>
              <a:rPr lang="en-US" b="1" dirty="0">
                <a:solidFill>
                  <a:srgbClr val="0000FF"/>
                </a:solidFill>
                <a:latin typeface="Calibri" panose="020F0502020204030204" pitchFamily="34" charset="0"/>
              </a:rPr>
              <a:t>17:31</a:t>
            </a:r>
            <a:r>
              <a:rPr lang="en-US" dirty="0">
                <a:latin typeface="Calibri" panose="020F0502020204030204" pitchFamily="34" charset="0"/>
              </a:rPr>
              <a:t>– </a:t>
            </a:r>
            <a:r>
              <a:rPr lang="en-US" dirty="0" smtClean="0">
                <a:latin typeface="Calibri" panose="020F0502020204030204" pitchFamily="34" charset="0"/>
              </a:rPr>
              <a:t>…</a:t>
            </a:r>
            <a:r>
              <a:rPr lang="es-ES" dirty="0">
                <a:latin typeface="Calibri" panose="020F0502020204030204" pitchFamily="34" charset="0"/>
              </a:rPr>
              <a:t>Porque Él ha establecido un día en el cual </a:t>
            </a:r>
            <a:r>
              <a:rPr lang="es-ES" b="1" dirty="0">
                <a:latin typeface="Calibri" panose="020F0502020204030204" pitchFamily="34" charset="0"/>
              </a:rPr>
              <a:t>juzgará al mundo en justicia</a:t>
            </a:r>
            <a:r>
              <a:rPr lang="es-ES" dirty="0">
                <a:latin typeface="Calibri" panose="020F0502020204030204" pitchFamily="34" charset="0"/>
              </a:rPr>
              <a:t>, por medio de un Hombre a quien Él ha designado, habiendo presentado pruebas a todos los hombres cuando lo resucitó de entre los </a:t>
            </a:r>
            <a:r>
              <a:rPr lang="es-ES" dirty="0" smtClean="0">
                <a:latin typeface="Calibri" panose="020F0502020204030204" pitchFamily="34" charset="0"/>
              </a:rPr>
              <a:t>muertos.</a:t>
            </a:r>
            <a:r>
              <a:rPr lang="es-ES" dirty="0">
                <a:latin typeface="Calibri" panose="020F0502020204030204" pitchFamily="34" charset="0"/>
              </a:rPr>
              <a:t> </a:t>
            </a:r>
            <a:endParaRPr lang="en-US" b="1" dirty="0">
              <a:latin typeface="Calibri" panose="020F0502020204030204" pitchFamily="34" charset="0"/>
            </a:endParaRPr>
          </a:p>
        </p:txBody>
      </p:sp>
      <p:sp>
        <p:nvSpPr>
          <p:cNvPr id="81924" name="Date Placeholder 3"/>
          <p:cNvSpPr>
            <a:spLocks noGrp="1"/>
          </p:cNvSpPr>
          <p:nvPr>
            <p:ph type="dt" sz="quarter" idx="10"/>
          </p:nvPr>
        </p:nvSpPr>
        <p:spPr/>
        <p:txBody>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l" rtl="0">
              <a:spcBef>
                <a:spcPct val="0"/>
              </a:spcBef>
              <a:buFontTx/>
              <a:buNone/>
              <a:defRPr/>
            </a:pPr>
            <a:r>
              <a:rPr lang="en-US" altLang="en-US" sz="800" dirty="0" smtClean="0"/>
              <a:t>La </a:t>
            </a:r>
            <a:r>
              <a:rPr lang="en-US" altLang="en-US" sz="800" dirty="0" err="1" smtClean="0"/>
              <a:t>cosmovisión</a:t>
            </a:r>
            <a:r>
              <a:rPr lang="en-US" altLang="en-US" sz="800" dirty="0" smtClean="0"/>
              <a:t> </a:t>
            </a:r>
            <a:r>
              <a:rPr lang="en-US" altLang="en-US" sz="800" dirty="0" err="1" smtClean="0"/>
              <a:t>cristiana</a:t>
            </a:r>
            <a:r>
              <a:rPr lang="en-US" altLang="en-US" sz="800" dirty="0" smtClean="0"/>
              <a:t> - </a:t>
            </a:r>
            <a:r>
              <a:rPr lang="en-US" altLang="en-US" sz="800" dirty="0" err="1" smtClean="0"/>
              <a:t>mmbjr</a:t>
            </a:r>
            <a:endParaRPr lang="en-US" altLang="en-US" sz="800" dirty="0"/>
          </a:p>
        </p:txBody>
      </p:sp>
      <p:sp>
        <p:nvSpPr>
          <p:cNvPr id="125957"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rtl="0">
              <a:spcBef>
                <a:spcPct val="0"/>
              </a:spcBef>
              <a:buFontTx/>
              <a:buNone/>
            </a:pPr>
            <a:fld id="{8615ACB9-A2EE-44F1-964A-83FE91E33221}" type="slidenum">
              <a:rPr lang="en-US" altLang="en-US" sz="1400"/>
              <a:pPr algn="l" rtl="0">
                <a:spcBef>
                  <a:spcPct val="0"/>
                </a:spcBef>
                <a:buFontTx/>
                <a:buNone/>
              </a:pPr>
              <a:t>99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108213</TotalTime>
  <Words>21795</Words>
  <Application>Microsoft Office PowerPoint</Application>
  <PresentationFormat>On-screen Show (4:3)</PresentationFormat>
  <Paragraphs>2590</Paragraphs>
  <Slides>212</Slides>
  <Notes>31</Notes>
  <HiddenSlides>6</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212</vt:i4>
      </vt:variant>
    </vt:vector>
  </HeadingPairs>
  <TitlesOfParts>
    <vt:vector size="226" baseType="lpstr">
      <vt:lpstr>Arial</vt:lpstr>
      <vt:lpstr>Bauhaus 93</vt:lpstr>
      <vt:lpstr>Calibri</vt:lpstr>
      <vt:lpstr>Geneva</vt:lpstr>
      <vt:lpstr>Matisse ITC</vt:lpstr>
      <vt:lpstr>New York</vt:lpstr>
      <vt:lpstr>Papyrus</vt:lpstr>
      <vt:lpstr>Perpetua</vt:lpstr>
      <vt:lpstr>Times New Roman</vt:lpstr>
      <vt:lpstr>Tw Cen MT</vt:lpstr>
      <vt:lpstr>Verdana</vt:lpstr>
      <vt:lpstr>Wingdings</vt:lpstr>
      <vt:lpstr>Blank Presentation</vt:lpstr>
      <vt:lpstr>Microsoft Draw Drawing</vt:lpstr>
      <vt:lpstr>PowerPoint Presentation</vt:lpstr>
      <vt:lpstr>Objetivos del curso</vt:lpstr>
      <vt:lpstr>Calendario de clases - Primavera 2020</vt:lpstr>
      <vt:lpstr>Lecciones: la cosmovisión cristiana</vt:lpstr>
      <vt:lpstr>Una conversación en un avión…</vt:lpstr>
      <vt:lpstr>Definición de “cosmovisión”</vt:lpstr>
      <vt:lpstr>El papel de una cosmovisión</vt:lpstr>
      <vt:lpstr>Buena referencia (temprano)</vt:lpstr>
      <vt:lpstr>Guía para “Huyendo de la razón”</vt:lpstr>
      <vt:lpstr>Fil 3:7-14 (Lección 1, parte B)</vt:lpstr>
      <vt:lpstr>Filipenses 3:15-21</vt:lpstr>
      <vt:lpstr>II Corintios 4:13-5:3</vt:lpstr>
      <vt:lpstr>II Corintios 5:4-13</vt:lpstr>
      <vt:lpstr>II Cor. 5:14-5:17</vt:lpstr>
      <vt:lpstr>Otras Escrituras</vt:lpstr>
      <vt:lpstr>PowerPoint Presentation</vt:lpstr>
      <vt:lpstr>Lección 1 – Lógica de la lección, parte 1 Fundamentos de la cosmovisión cristiana</vt:lpstr>
      <vt:lpstr>Lección 1 – Lógica de la lección, parte 2 Fundamentos de la cosmovisión cristiana</vt:lpstr>
      <vt:lpstr>Fundamentos – Ejemplos de enseñanza bíblica (página 3 en las hojas de lecciones)</vt:lpstr>
      <vt:lpstr>Fundamentos – Ejemplos de enseñanza bíblica (página 3 en las hojas de lecciones)</vt:lpstr>
      <vt:lpstr>Fundamentos en Génesis 1-3</vt:lpstr>
      <vt:lpstr>Principios fundamentales</vt:lpstr>
      <vt:lpstr>Principios fundamentales</vt:lpstr>
      <vt:lpstr>Principios fundamentales</vt:lpstr>
      <vt:lpstr>Principios fundamentales</vt:lpstr>
      <vt:lpstr>Sermón de Pablo en Atenas (Hechos 17)</vt:lpstr>
      <vt:lpstr>Ejemplos de cosmovisiones (teológicas)  (Lección parte D)</vt:lpstr>
      <vt:lpstr>PowerPoint Presentation</vt:lpstr>
      <vt:lpstr>Prueba</vt:lpstr>
      <vt:lpstr>Imaginando las alternativas (pág. 4)</vt:lpstr>
      <vt:lpstr>Imaginando las alternativas (pág. 4)</vt:lpstr>
      <vt:lpstr>Imaginando las alternativas (pág. 4)</vt:lpstr>
      <vt:lpstr>La relación con el mundo (Lección 1 Parte F)</vt:lpstr>
      <vt:lpstr>Lección 1 La cosmovisión cristiana en conflicto</vt:lpstr>
      <vt:lpstr>Lección 1 Principios fundamentales (resumen)</vt:lpstr>
      <vt:lpstr>Objetivos del curso</vt:lpstr>
      <vt:lpstr>Calendario de clases - Primavera 2020</vt:lpstr>
      <vt:lpstr>Lecciones: la cosmovisión cristiana</vt:lpstr>
      <vt:lpstr>Preguntas para la dama en una camiseta</vt:lpstr>
      <vt:lpstr>(Posibles) fuentes de la verdad</vt:lpstr>
      <vt:lpstr>Lección 2 Ejemplos de puntos de debate</vt:lpstr>
      <vt:lpstr>Ejemplos de puntos de debate</vt:lpstr>
      <vt:lpstr>Lección 2 – Lógica de la lección Estableciendo la Verdad (Conocimiento Humano)</vt:lpstr>
      <vt:lpstr>Lección 2 Determinación de la verdad (ejemplos)</vt:lpstr>
      <vt:lpstr>Lección 2 La verdad y el conocimiento</vt:lpstr>
      <vt:lpstr>¿Carácter diferente de la verdad?</vt:lpstr>
      <vt:lpstr>La base del conocimiento</vt:lpstr>
      <vt:lpstr>Prov 3</vt:lpstr>
      <vt:lpstr>Isaías 40:12-17</vt:lpstr>
      <vt:lpstr>Job 28</vt:lpstr>
      <vt:lpstr>1 Pet 1:23-25</vt:lpstr>
      <vt:lpstr>1 Corintios 2:6-10</vt:lpstr>
      <vt:lpstr>El hombre puede rechazar el conocimiento de Dios</vt:lpstr>
      <vt:lpstr>Proverbios 20:12</vt:lpstr>
      <vt:lpstr>Sal 106:6-9</vt:lpstr>
      <vt:lpstr>Sermón de Pablo en Atenas (Hechos 17)</vt:lpstr>
      <vt:lpstr>Proverbios 30:1-6</vt:lpstr>
      <vt:lpstr>Prueba</vt:lpstr>
      <vt:lpstr>Principios fundamentales</vt:lpstr>
      <vt:lpstr>Lecciones: la cosmovisión cristiana</vt:lpstr>
      <vt:lpstr>Ejemplos de diálogos…</vt:lpstr>
      <vt:lpstr>Ejemplos de puntos de debate</vt:lpstr>
      <vt:lpstr>Sermón de Pablo en Atenas (Hechos 17)</vt:lpstr>
      <vt:lpstr>Lección 3, Lógica de la lección El hombre y lo sobrenatural</vt:lpstr>
      <vt:lpstr>PowerPoint Presentation</vt:lpstr>
      <vt:lpstr>1. El hombre y Dios –  ¿Quién creó a quién?</vt:lpstr>
      <vt:lpstr>2. El hombre y la naturaleza –  ¿Es uno Superior?</vt:lpstr>
      <vt:lpstr>3. Lo físico y lo espiritual:  ¿Cuál es real?</vt:lpstr>
      <vt:lpstr>Dios, el hombre y la naturaleza</vt:lpstr>
      <vt:lpstr>4. Viendo a Dios en la naturaleza</vt:lpstr>
      <vt:lpstr>(Posibles) fuentes de la verdad</vt:lpstr>
      <vt:lpstr>5. Dios actuando en el mundo creado</vt:lpstr>
      <vt:lpstr>La premisa de los falsos maestros</vt:lpstr>
      <vt:lpstr>6. Dios revelándose a sí mismo</vt:lpstr>
      <vt:lpstr>6. Dios revelándose a sí mismo</vt:lpstr>
      <vt:lpstr>7. La meta de la religión – ¿Por qué conocer a Dios?</vt:lpstr>
      <vt:lpstr>8. La dirección de Dios para la adoración</vt:lpstr>
      <vt:lpstr>9. Religiones y prácticas religiosas falsas</vt:lpstr>
      <vt:lpstr>10. ¿Es el cristianismo exclusivo?</vt:lpstr>
      <vt:lpstr>10. ¿Es el cristianismo exclusivo?</vt:lpstr>
      <vt:lpstr>Lección 3 El hombre y lo sobrenatural</vt:lpstr>
      <vt:lpstr>Aplicaciones</vt:lpstr>
      <vt:lpstr>Recomendaciones y límites de participación</vt:lpstr>
      <vt:lpstr>Referencias bíblicas sobre ‘estar perdido’</vt:lpstr>
      <vt:lpstr>Lecciones: la cosmovisión cristiana</vt:lpstr>
      <vt:lpstr>Prueba</vt:lpstr>
      <vt:lpstr>Lección 1 – Lógica de la lección, parte 1 Fundamentos de la Cosmovisión Cristiana</vt:lpstr>
      <vt:lpstr>Lección 1 – Lógica de la lección, parte 2 Fundamentos de la Cosmovisión Cristiana</vt:lpstr>
      <vt:lpstr>Preguntas sobre decisiones morales</vt:lpstr>
      <vt:lpstr>Cosmovisiones alternativas para la moralidad</vt:lpstr>
      <vt:lpstr>Notas sobre el ejercicio de valores morales</vt:lpstr>
      <vt:lpstr>Deísmo moralista, terapéutico* (una cosmovisión teológica americana típica)</vt:lpstr>
      <vt:lpstr>Más preguntas sobre el sistema de valores morales</vt:lpstr>
      <vt:lpstr>Lección 4 – Lógica de la lección El bien y el mal (en sentido moral)</vt:lpstr>
      <vt:lpstr>1. La oportunidad del hombre de pecar</vt:lpstr>
      <vt:lpstr>2. El estándar absoluto de Dios</vt:lpstr>
      <vt:lpstr>2. Consecuencias de la inmoralidad</vt:lpstr>
      <vt:lpstr>3. El Juez de individuos</vt:lpstr>
      <vt:lpstr>4. Justicia final</vt:lpstr>
      <vt:lpstr>4. Justicia final</vt:lpstr>
      <vt:lpstr>5. Los cristianos en un mundo inmoral</vt:lpstr>
      <vt:lpstr>5. Los cristianos en un mundo inmoral</vt:lpstr>
      <vt:lpstr>5. Los cristianos en un mundo inmoral</vt:lpstr>
      <vt:lpstr>5. Los cristianos en un mundo inmoral</vt:lpstr>
      <vt:lpstr>5. Los cristianos en un mundo inmoral</vt:lpstr>
      <vt:lpstr>6. Abordando a un mundo inmoral (la verdadera solución)</vt:lpstr>
      <vt:lpstr>6. Abordando a un mundo inmoral (la secuencia adecuada)</vt:lpstr>
      <vt:lpstr>6. Abordando a un mundo inmoral (preocupaciones acerca de los hombres malvados)</vt:lpstr>
      <vt:lpstr>7. Influencias en el mundo inmoral</vt:lpstr>
      <vt:lpstr>8. Reparación de las consecuencias del mal</vt:lpstr>
      <vt:lpstr>Lección 4 El bien y el mal (en sentido moral)</vt:lpstr>
      <vt:lpstr>Más preguntas sobre su sistema de valores</vt:lpstr>
      <vt:lpstr>Aplicaciones y temas para conversar</vt:lpstr>
      <vt:lpstr>Asesoramiento en relaciones que involucran desacuerdos religiosos y/o morales</vt:lpstr>
      <vt:lpstr>Lecciones: la cosmovisión cristiana</vt:lpstr>
      <vt:lpstr>Principios fundamentales</vt:lpstr>
      <vt:lpstr>El cristiano y el gobierno</vt:lpstr>
      <vt:lpstr>Lección 5 – Lógica de la lección La autoridad humana y el gobierno</vt:lpstr>
      <vt:lpstr>1. Estructuras de autoridad desde el principio</vt:lpstr>
      <vt:lpstr>2. Dios requiere retribución por los crímenes</vt:lpstr>
      <vt:lpstr>3. Tendencia del hombre al desorden civil</vt:lpstr>
      <vt:lpstr>4. Penas de la Ley de Moisés por asesinato</vt:lpstr>
      <vt:lpstr>5. Naciones juzgadas por desobediencia</vt:lpstr>
      <vt:lpstr>6. Dios establece los gobiernos humanos</vt:lpstr>
      <vt:lpstr>7. El reino de Jesús no es ‘civil'</vt:lpstr>
      <vt:lpstr>8. El papel del gobierno humano</vt:lpstr>
      <vt:lpstr>8. El papel del gobierno humano</vt:lpstr>
      <vt:lpstr>9. Historial del gobierno humano</vt:lpstr>
      <vt:lpstr>10. Los cristianos como jueces</vt:lpstr>
      <vt:lpstr>11. Justicia nacional</vt:lpstr>
      <vt:lpstr>12. La responsabilidad del cristiano...</vt:lpstr>
      <vt:lpstr>12. La responsabilidad del cristiano...</vt:lpstr>
      <vt:lpstr>12. La responsabilidad del cristiano...</vt:lpstr>
      <vt:lpstr>12. La responsabilidad del cristiano...</vt:lpstr>
      <vt:lpstr>12. La responsabilidad del cristiano...</vt:lpstr>
      <vt:lpstr>12. La responsabilidad del cristiano...</vt:lpstr>
      <vt:lpstr>13. Dios y las autoridades terrenales</vt:lpstr>
      <vt:lpstr>14. Autoridades terrenales: juicio especial</vt:lpstr>
      <vt:lpstr>Lección 5 – Lógica de la lección La autoridad humana y el gobierno</vt:lpstr>
      <vt:lpstr>Gobiernos - aplicaciones</vt:lpstr>
      <vt:lpstr>Lecciones: la cosmovisión cristiana</vt:lpstr>
      <vt:lpstr>¿Cuál es nuestra respuesta a...</vt:lpstr>
      <vt:lpstr>Definición de ciencia y tecnología</vt:lpstr>
      <vt:lpstr>Lección 8 – Lógica de la lección  La ciencia y la tecnología</vt:lpstr>
      <vt:lpstr>1. Lo sobrenatural creó lo natural</vt:lpstr>
      <vt:lpstr>2. Dios creó el mundo con 'sabiduría'</vt:lpstr>
      <vt:lpstr>3. El hombre es superior a la creación</vt:lpstr>
      <vt:lpstr>3. El hombre es superior a la creación</vt:lpstr>
      <vt:lpstr>4. Dios aprueba la investigación científica</vt:lpstr>
      <vt:lpstr>5. “Ingeniería” para buenos fines</vt:lpstr>
      <vt:lpstr>6. Tecnología para malos propósitos</vt:lpstr>
      <vt:lpstr>7. Límites del descubrimiento científico</vt:lpstr>
      <vt:lpstr>8. Problemas irresolubles</vt:lpstr>
      <vt:lpstr>9. Peligros del éxito tecnológico</vt:lpstr>
      <vt:lpstr>Lección 8 - Resumen Ciencia y Tecnología</vt:lpstr>
      <vt:lpstr>La necesidad del hombre de un piso superior1</vt:lpstr>
      <vt:lpstr>Lecciones: la cosmovisión cristiana</vt:lpstr>
      <vt:lpstr>La naturaleza y el medio ambiente</vt:lpstr>
      <vt:lpstr>Esquema</vt:lpstr>
      <vt:lpstr>Preguntas generales</vt:lpstr>
      <vt:lpstr>Dada a nosotros para la salud y la utilidad</vt:lpstr>
      <vt:lpstr>Relación del hombre con la naturaleza</vt:lpstr>
      <vt:lpstr>El concepto del dominio</vt:lpstr>
      <vt:lpstr>Cómo Dios ha afirmado este dominio</vt:lpstr>
      <vt:lpstr>¿Tiene el hombre una responsabilidad hacia la naturaleza?</vt:lpstr>
      <vt:lpstr>La intervención de Dios</vt:lpstr>
      <vt:lpstr>Otras ideas</vt:lpstr>
      <vt:lpstr>Qué no sacar de esto</vt:lpstr>
      <vt:lpstr>El panteísmo</vt:lpstr>
      <vt:lpstr>El humanismo</vt:lpstr>
      <vt:lpstr>PowerPoint Presentation</vt:lpstr>
      <vt:lpstr>Resumen de la lección</vt:lpstr>
      <vt:lpstr>PowerPoint Presentation</vt:lpstr>
      <vt:lpstr>Lecciones: la cosmovisión cristiana</vt:lpstr>
      <vt:lpstr>PowerPoint Presentation</vt:lpstr>
      <vt:lpstr>Preguntas sobre el arte y la expresión humana</vt:lpstr>
      <vt:lpstr>Ponga estos en orden, por...</vt:lpstr>
      <vt:lpstr>Características de la expresión humana</vt:lpstr>
      <vt:lpstr>La base del conocimiento</vt:lpstr>
      <vt:lpstr>Sus pensamientos sobre el arte</vt:lpstr>
      <vt:lpstr>Lección 11 – Lógica de la lección Arte, cultura y expresión humana</vt:lpstr>
      <vt:lpstr>1. La obra 'artística' de Dios</vt:lpstr>
      <vt:lpstr>3. Construcción e invención en el Antiguo Testamento</vt:lpstr>
      <vt:lpstr>4. La escultura en el Antiguo Testamento</vt:lpstr>
      <vt:lpstr>4. La escultura en el Antiguo Testamento</vt:lpstr>
      <vt:lpstr>5. La música y el baile (a. malos usos)</vt:lpstr>
      <vt:lpstr>5. La música y el baile (b. mejores (¿?) usos)</vt:lpstr>
      <vt:lpstr>6. La literatura y la filosofía</vt:lpstr>
      <vt:lpstr>8. Peligros inherentes a la expresión humana</vt:lpstr>
      <vt:lpstr>Peligros en la expresión humana (formas de arte)</vt:lpstr>
      <vt:lpstr>Lección 11 - Preguntas de aplicación</vt:lpstr>
      <vt:lpstr>PowerPoint Presentation</vt:lpstr>
      <vt:lpstr>Fundamentos</vt:lpstr>
      <vt:lpstr>Fundamentos</vt:lpstr>
      <vt:lpstr>Lección 1 – Lógica de la lección, parte 1 Fundamentos de la cosmovisión cristiana</vt:lpstr>
      <vt:lpstr>Lección 1 – Lógica de la lección, parte 2 Fundamentos de la cosmovisión cristiana</vt:lpstr>
      <vt:lpstr>Principios fundamentales</vt:lpstr>
      <vt:lpstr>Imaginando las alternativas (pág. 4)</vt:lpstr>
      <vt:lpstr>Imaginando las alternativas (pág. 4)</vt:lpstr>
      <vt:lpstr>Ejercicio de repaso: la dama con la camiseta</vt:lpstr>
      <vt:lpstr>(leer)</vt:lpstr>
      <vt:lpstr>¿Puntos de acuerdo?</vt:lpstr>
      <vt:lpstr>Ejercicio de repaso: Cosmovisión</vt:lpstr>
      <vt:lpstr>Cosmovisión de la “dama con la camiseta”</vt:lpstr>
      <vt:lpstr>Principios básicos relacionados</vt:lpstr>
      <vt:lpstr>Pensamientos al escuchar…</vt:lpstr>
      <vt:lpstr>PowerPoint Presentation</vt:lpstr>
      <vt:lpstr>PowerPoint Presentation</vt:lpstr>
      <vt:lpstr>Más preguntas sobre el bien y el mal</vt:lpstr>
      <vt:lpstr>Posible enfoque</vt:lpstr>
      <vt:lpstr>La necesidad del hombre de un piso superior1</vt:lpstr>
      <vt:lpstr>Fin de las diapositivas</vt:lpstr>
    </vt:vector>
  </TitlesOfParts>
  <Company>Leasing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Headlines</dc:title>
  <dc:creator>Leasing Solutions User</dc:creator>
  <cp:lastModifiedBy>Esther Eubanks</cp:lastModifiedBy>
  <cp:revision>552</cp:revision>
  <cp:lastPrinted>2018-10-21T03:51:04Z</cp:lastPrinted>
  <dcterms:created xsi:type="dcterms:W3CDTF">2000-02-27T05:19:57Z</dcterms:created>
  <dcterms:modified xsi:type="dcterms:W3CDTF">2022-10-28T19:02:08Z</dcterms:modified>
</cp:coreProperties>
</file>