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732" r:id="rId3"/>
    <p:sldMasterId id="2147483744" r:id="rId4"/>
    <p:sldMasterId id="2147483840" r:id="rId5"/>
    <p:sldMasterId id="2147483912" r:id="rId6"/>
  </p:sldMasterIdLst>
  <p:notesMasterIdLst>
    <p:notesMasterId r:id="rId45"/>
  </p:notesMasterIdLst>
  <p:sldIdLst>
    <p:sldId id="256" r:id="rId7"/>
    <p:sldId id="574" r:id="rId8"/>
    <p:sldId id="546" r:id="rId9"/>
    <p:sldId id="394" r:id="rId10"/>
    <p:sldId id="629" r:id="rId11"/>
    <p:sldId id="566" r:id="rId12"/>
    <p:sldId id="570" r:id="rId13"/>
    <p:sldId id="347" r:id="rId14"/>
    <p:sldId id="567" r:id="rId15"/>
    <p:sldId id="568" r:id="rId16"/>
    <p:sldId id="572" r:id="rId17"/>
    <p:sldId id="571" r:id="rId18"/>
    <p:sldId id="366" r:id="rId19"/>
    <p:sldId id="365" r:id="rId20"/>
    <p:sldId id="368" r:id="rId21"/>
    <p:sldId id="519" r:id="rId22"/>
    <p:sldId id="575" r:id="rId23"/>
    <p:sldId id="265" r:id="rId24"/>
    <p:sldId id="269" r:id="rId25"/>
    <p:sldId id="266" r:id="rId26"/>
    <p:sldId id="282" r:id="rId27"/>
    <p:sldId id="283" r:id="rId28"/>
    <p:sldId id="341" r:id="rId29"/>
    <p:sldId id="280" r:id="rId30"/>
    <p:sldId id="361" r:id="rId31"/>
    <p:sldId id="285" r:id="rId32"/>
    <p:sldId id="274" r:id="rId33"/>
    <p:sldId id="362" r:id="rId34"/>
    <p:sldId id="325" r:id="rId35"/>
    <p:sldId id="281" r:id="rId36"/>
    <p:sldId id="324" r:id="rId37"/>
    <p:sldId id="272" r:id="rId38"/>
    <p:sldId id="331" r:id="rId39"/>
    <p:sldId id="504" r:id="rId40"/>
    <p:sldId id="506" r:id="rId41"/>
    <p:sldId id="508" r:id="rId42"/>
    <p:sldId id="511" r:id="rId43"/>
    <p:sldId id="512"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FFCC00"/>
    <a:srgbClr val="FF0000"/>
    <a:srgbClr val="0000CC"/>
    <a:srgbClr val="FF9900"/>
    <a:srgbClr val="CC9900"/>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55" autoAdjust="0"/>
    <p:restoredTop sz="92480"/>
  </p:normalViewPr>
  <p:slideViewPr>
    <p:cSldViewPr>
      <p:cViewPr varScale="1">
        <p:scale>
          <a:sx n="76" d="100"/>
          <a:sy n="76" d="100"/>
        </p:scale>
        <p:origin x="725" y="40"/>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3/23/2022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val="35605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latin typeface="Times New Roman" pitchFamily="18" charset="0"/>
              </a:rPr>
              <a:pPr/>
              <a:t>13</a:t>
            </a:fld>
            <a:endParaRPr lang="en-US">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77A28DA-314F-4843-8EF2-435CD9BEDCF1}" type="slidenum">
              <a:rPr lang="en-US" smtClean="0">
                <a:latin typeface="Times New Roman" pitchFamily="18" charset="0"/>
              </a:rPr>
              <a:pPr/>
              <a:t>14</a:t>
            </a:fld>
            <a:endParaRPr lang="en-US">
              <a:latin typeface="Times New Roman" pitchFamily="18" charset="0"/>
            </a:endParaRPr>
          </a:p>
        </p:txBody>
      </p:sp>
      <p:sp>
        <p:nvSpPr>
          <p:cNvPr id="88067" name="Rectangle 2"/>
          <p:cNvSpPr>
            <a:spLocks noGrp="1" noRot="1" noChangeAspect="1" noChangeArrowheads="1" noTextEdit="1"/>
          </p:cNvSpPr>
          <p:nvPr>
            <p:ph type="sldImg"/>
          </p:nvPr>
        </p:nvSpPr>
        <p:spPr>
          <a:xfrm>
            <a:off x="1143000" y="685800"/>
            <a:ext cx="4572000" cy="3429000"/>
          </a:xfrm>
          <a:ln/>
        </p:spPr>
      </p:sp>
      <p:sp>
        <p:nvSpPr>
          <p:cNvPr id="88068"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16</a:t>
            </a:fld>
            <a:endParaRPr lang="en-US">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17</a:t>
            </a:fld>
            <a:endParaRPr lang="en-US">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31174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7E1D02-EAC8-4AD0-9176-2BE7D087DB59}"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43000" y="685800"/>
            <a:ext cx="4572000" cy="3429000"/>
          </a:xfrm>
          <a:ln/>
        </p:spPr>
      </p:sp>
      <p:sp>
        <p:nvSpPr>
          <p:cNvPr id="81923" name="Notes Placeholder 2"/>
          <p:cNvSpPr>
            <a:spLocks noGrp="1"/>
          </p:cNvSpPr>
          <p:nvPr>
            <p:ph type="body" idx="1"/>
          </p:nvPr>
        </p:nvSpPr>
        <p:spPr>
          <a:noFill/>
          <a:ln/>
        </p:spPr>
        <p:txBody>
          <a:bodyPr/>
          <a:lstStyle/>
          <a:p>
            <a:pPr>
              <a:spcBef>
                <a:spcPct val="0"/>
              </a:spcBef>
            </a:pPr>
            <a:endParaRPr lang="en-US">
              <a:latin typeface="Times New Roman" pitchFamily="18" charset="0"/>
            </a:endParaRPr>
          </a:p>
        </p:txBody>
      </p:sp>
      <p:sp>
        <p:nvSpPr>
          <p:cNvPr id="81924" name="Slide Number Placeholder 3"/>
          <p:cNvSpPr>
            <a:spLocks noGrp="1"/>
          </p:cNvSpPr>
          <p:nvPr>
            <p:ph type="sldNum" sz="quarter" idx="5"/>
          </p:nvPr>
        </p:nvSpPr>
        <p:spPr>
          <a:noFill/>
        </p:spPr>
        <p:txBody>
          <a:bodyPr/>
          <a:lstStyle/>
          <a:p>
            <a:fld id="{08B63680-F506-48BD-98DA-BCA5C0C89E45}" type="slidenum">
              <a:rPr lang="en-US" smtClean="0">
                <a:latin typeface="Times New Roman" pitchFamily="18" charset="0"/>
              </a:rPr>
              <a:pPr/>
              <a:t>23</a:t>
            </a:fld>
            <a:endParaRPr lang="en-US">
              <a:latin typeface="Times New Roman" pitchFamily="18" charset="0"/>
            </a:endParaRPr>
          </a:p>
        </p:txBody>
      </p:sp>
    </p:spTree>
    <p:extLst>
      <p:ext uri="{BB962C8B-B14F-4D97-AF65-F5344CB8AC3E}">
        <p14:creationId xmlns:p14="http://schemas.microsoft.com/office/powerpoint/2010/main" val="90229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2</a:t>
            </a:fld>
            <a:endParaRPr lang="en-US">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1276195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43000" y="685800"/>
            <a:ext cx="4572000" cy="3429000"/>
          </a:xfrm>
          <a:ln/>
        </p:spPr>
      </p:sp>
      <p:sp>
        <p:nvSpPr>
          <p:cNvPr id="87043" name="Notes Placeholder 2"/>
          <p:cNvSpPr>
            <a:spLocks noGrp="1"/>
          </p:cNvSpPr>
          <p:nvPr>
            <p:ph type="body" idx="1"/>
          </p:nvPr>
        </p:nvSpPr>
        <p:spPr>
          <a:noFill/>
          <a:ln/>
        </p:spPr>
        <p:txBody>
          <a:bodyPr/>
          <a:lstStyle/>
          <a:p>
            <a:pPr>
              <a:spcBef>
                <a:spcPct val="0"/>
              </a:spcBef>
            </a:pPr>
            <a:endParaRPr lang="en-US">
              <a:latin typeface="Times New Roman" pitchFamily="18" charset="0"/>
            </a:endParaRPr>
          </a:p>
        </p:txBody>
      </p:sp>
      <p:sp>
        <p:nvSpPr>
          <p:cNvPr id="87044" name="Slide Number Placeholder 3"/>
          <p:cNvSpPr>
            <a:spLocks noGrp="1"/>
          </p:cNvSpPr>
          <p:nvPr>
            <p:ph type="sldNum" sz="quarter" idx="5"/>
          </p:nvPr>
        </p:nvSpPr>
        <p:spPr>
          <a:noFill/>
        </p:spPr>
        <p:txBody>
          <a:bodyPr/>
          <a:lstStyle/>
          <a:p>
            <a:fld id="{91E11830-370B-4640-815D-D62F7AB6D323}" type="slidenum">
              <a:rPr lang="en-US" smtClean="0">
                <a:latin typeface="Times New Roman" pitchFamily="18" charset="0"/>
              </a:rPr>
              <a:pPr/>
              <a:t>31</a:t>
            </a:fld>
            <a:endParaRPr lang="en-US">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35</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3</a:t>
            </a:fld>
            <a:endParaRPr lang="en-US">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36</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37</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570741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latin typeface="Times New Roman" pitchFamily="18" charset="0"/>
              </a:rPr>
              <a:pPr/>
              <a:t>7</a:t>
            </a:fld>
            <a:endParaRPr lang="en-US">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2842419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latin typeface="Times New Roman" pitchFamily="18" charset="0"/>
              </a:rPr>
              <a:pPr/>
              <a:t>9</a:t>
            </a:fld>
            <a:endParaRPr lang="en-US">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24402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latin typeface="Times New Roman" pitchFamily="18" charset="0"/>
              </a:rPr>
              <a:pPr/>
              <a:t>10</a:t>
            </a:fld>
            <a:endParaRPr lang="en-US">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90186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193998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09845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633848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483007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781111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54874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02991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054980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218693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826232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28161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02509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40544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285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43228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95182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558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889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2267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9109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69425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5288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9820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3755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840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5671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76987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467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62421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1831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52334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1210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54049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8019757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887959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8647729"/>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616594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0587866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82137748"/>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727653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70170118"/>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4177401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909274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6240256"/>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5377805"/>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81841322"/>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31385266"/>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427415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25940324"/>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5768167"/>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1787895"/>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0676895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8176169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4608251"/>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17828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5907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67646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16771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914580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5971701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4.xml"/><Relationship Id="rId6" Type="http://schemas.openxmlformats.org/officeDocument/2006/relationships/hyperlink" Target="https://journeynorth.org/tm/robin/ExpertAnswer09.html"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hyperlink" Target="https://journeynorth.org/tm/robin/ExpertAnswer09.html"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438400"/>
            <a:ext cx="8610600" cy="1828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8000" b="1" dirty="0">
                <a:solidFill>
                  <a:schemeClr val="bg1"/>
                </a:solidFill>
                <a:effectLst>
                  <a:outerShdw blurRad="38100" dist="38100" dir="2700000" algn="tl">
                    <a:srgbClr val="000000">
                      <a:alpha val="43137"/>
                    </a:srgbClr>
                  </a:outerShdw>
                </a:effectLst>
                <a:latin typeface="Arial" charset="0"/>
              </a:rPr>
              <a:t>CHILD TRAINING</a:t>
            </a:r>
            <a:endParaRPr lang="en-US" sz="8000" b="1" dirty="0">
              <a:effectLst>
                <a:outerShdw blurRad="38100" dist="38100" dir="2700000" algn="tl">
                  <a:srgbClr val="000000">
                    <a:alpha val="43137"/>
                  </a:srgbClr>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6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chemeClr val="tx2"/>
          </a:solidFill>
        </p:spPr>
        <p:txBody>
          <a:bodyPr/>
          <a:lstStyle/>
          <a:p>
            <a:pPr algn="l"/>
            <a:r>
              <a:rPr lang="en-US" sz="3200" b="1" dirty="0">
                <a:solidFill>
                  <a:schemeClr val="bg1"/>
                </a:solidFill>
                <a:latin typeface="Arial" pitchFamily="34" charset="0"/>
              </a:rPr>
              <a:t>  </a:t>
            </a: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endParaRPr lang="en-US" sz="3600" b="1" dirty="0">
              <a:solidFill>
                <a:schemeClr val="bg1"/>
              </a:solidFill>
              <a:latin typeface="Arial" pitchFamily="34" charset="0"/>
            </a:endParaRPr>
          </a:p>
        </p:txBody>
      </p:sp>
      <p:sp>
        <p:nvSpPr>
          <p:cNvPr id="4" name="Down Arrow Callout 3">
            <a:extLst>
              <a:ext uri="{FF2B5EF4-FFF2-40B4-BE49-F238E27FC236}">
                <a16:creationId xmlns:a16="http://schemas.microsoft.com/office/drawing/2014/main" id="{5D21BFC5-5BE1-6948-9D8C-57405CED2795}"/>
              </a:ext>
            </a:extLst>
          </p:cNvPr>
          <p:cNvSpPr/>
          <p:nvPr/>
        </p:nvSpPr>
        <p:spPr bwMode="auto">
          <a:xfrm>
            <a:off x="0" y="1204913"/>
            <a:ext cx="2209800" cy="3760976"/>
          </a:xfrm>
          <a:prstGeom prst="downArrowCallout">
            <a:avLst>
              <a:gd name="adj1" fmla="val 25000"/>
              <a:gd name="adj2" fmla="val 25000"/>
              <a:gd name="adj3" fmla="val 25000"/>
              <a:gd name="adj4" fmla="val 67964"/>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RESPECT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FOR</a:t>
            </a:r>
            <a:br>
              <a:rPr kumimoji="0" lang="en-US" sz="28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r>
              <a:rPr kumimoji="0" lang="en-US" sz="28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AUTHORITY</a:t>
            </a:r>
          </a:p>
        </p:txBody>
      </p:sp>
      <p:sp>
        <p:nvSpPr>
          <p:cNvPr id="18" name="Down Arrow Callout 17">
            <a:extLst>
              <a:ext uri="{FF2B5EF4-FFF2-40B4-BE49-F238E27FC236}">
                <a16:creationId xmlns:a16="http://schemas.microsoft.com/office/drawing/2014/main" id="{D486A9A6-EA27-4F44-B120-6E5AC26DD340}"/>
              </a:ext>
            </a:extLst>
          </p:cNvPr>
          <p:cNvSpPr/>
          <p:nvPr/>
        </p:nvSpPr>
        <p:spPr bwMode="auto">
          <a:xfrm>
            <a:off x="2305050" y="1204913"/>
            <a:ext cx="2209800" cy="3760976"/>
          </a:xfrm>
          <a:prstGeom prst="downArrowCallout">
            <a:avLst>
              <a:gd name="adj1" fmla="val 25000"/>
              <a:gd name="adj2" fmla="val 25000"/>
              <a:gd name="adj3" fmla="val 25000"/>
              <a:gd name="adj4" fmla="val 68818"/>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800" b="1" dirty="0">
              <a:solidFill>
                <a:schemeClr val="bg1"/>
              </a:solidFill>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a:solidFill>
                  <a:schemeClr val="bg1"/>
                </a:solidFill>
                <a:latin typeface="Calibri" panose="020F0502020204030204" pitchFamily="34" charset="0"/>
                <a:cs typeface="Calibri" panose="020F0502020204030204" pitchFamily="34" charset="0"/>
              </a:rPr>
              <a:t>I WON’T ALWAYS GET MY WAY</a:t>
            </a:r>
          </a:p>
        </p:txBody>
      </p:sp>
      <p:sp>
        <p:nvSpPr>
          <p:cNvPr id="20" name="Down Arrow Callout 19">
            <a:extLst>
              <a:ext uri="{FF2B5EF4-FFF2-40B4-BE49-F238E27FC236}">
                <a16:creationId xmlns:a16="http://schemas.microsoft.com/office/drawing/2014/main" id="{8B653659-6EB3-1842-A1E3-EA724862992A}"/>
              </a:ext>
            </a:extLst>
          </p:cNvPr>
          <p:cNvSpPr/>
          <p:nvPr/>
        </p:nvSpPr>
        <p:spPr bwMode="auto">
          <a:xfrm>
            <a:off x="6934200" y="1219200"/>
            <a:ext cx="2209800" cy="3760976"/>
          </a:xfrm>
          <a:prstGeom prst="downArrowCallout">
            <a:avLst>
              <a:gd name="adj1" fmla="val 25000"/>
              <a:gd name="adj2" fmla="val 25000"/>
              <a:gd name="adj3" fmla="val 25000"/>
              <a:gd name="adj4" fmla="val 68391"/>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SELF</a:t>
            </a:r>
            <a:b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DENIAL</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latin typeface="Calibri" panose="020F0502020204030204" pitchFamily="34" charset="0"/>
                <a:cs typeface="Calibri" panose="020F0502020204030204" pitchFamily="34" charset="0"/>
              </a:rPr>
              <a:t>/</a:t>
            </a:r>
            <a:br>
              <a:rPr lang="en-US" sz="3200" b="1" dirty="0">
                <a:solidFill>
                  <a:schemeClr val="bg1"/>
                </a:solidFill>
                <a:latin typeface="Calibri" panose="020F0502020204030204" pitchFamily="34" charset="0"/>
                <a:cs typeface="Calibri" panose="020F0502020204030204" pitchFamily="34" charset="0"/>
              </a:rPr>
            </a:br>
            <a:r>
              <a:rPr lang="en-US" sz="3200" b="1" dirty="0">
                <a:solidFill>
                  <a:schemeClr val="bg1"/>
                </a:solidFill>
                <a:latin typeface="Calibri" panose="020F0502020204030204" pitchFamily="34" charset="0"/>
                <a:cs typeface="Calibri" panose="020F0502020204030204" pitchFamily="34" charset="0"/>
              </a:rPr>
              <a:t>SELF</a:t>
            </a:r>
            <a:b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CONTROL</a:t>
            </a:r>
          </a:p>
        </p:txBody>
      </p:sp>
      <p:sp>
        <p:nvSpPr>
          <p:cNvPr id="21" name="Down Arrow Callout 20">
            <a:extLst>
              <a:ext uri="{FF2B5EF4-FFF2-40B4-BE49-F238E27FC236}">
                <a16:creationId xmlns:a16="http://schemas.microsoft.com/office/drawing/2014/main" id="{C74311C4-FB9A-3545-925E-F9A14477FD80}"/>
              </a:ext>
            </a:extLst>
          </p:cNvPr>
          <p:cNvSpPr/>
          <p:nvPr/>
        </p:nvSpPr>
        <p:spPr bwMode="auto">
          <a:xfrm>
            <a:off x="4610100" y="1204913"/>
            <a:ext cx="2209800" cy="3760976"/>
          </a:xfrm>
          <a:prstGeom prst="downArrowCallout">
            <a:avLst>
              <a:gd name="adj1" fmla="val 25000"/>
              <a:gd name="adj2" fmla="val 25000"/>
              <a:gd name="adj3" fmla="val 25000"/>
              <a:gd name="adj4" fmla="val 68391"/>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BEHAVIOR</a:t>
            </a:r>
            <a:b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IS MORE IMPORANT THAN DESIRE</a:t>
            </a:r>
            <a:b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endPar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p:txBody>
      </p:sp>
      <p:sp>
        <p:nvSpPr>
          <p:cNvPr id="22" name="Oval Callout 21">
            <a:extLst>
              <a:ext uri="{FF2B5EF4-FFF2-40B4-BE49-F238E27FC236}">
                <a16:creationId xmlns:a16="http://schemas.microsoft.com/office/drawing/2014/main" id="{D96640C4-A7CF-824C-9AFF-FE10D638CCFD}"/>
              </a:ext>
            </a:extLst>
          </p:cNvPr>
          <p:cNvSpPr/>
          <p:nvPr/>
        </p:nvSpPr>
        <p:spPr bwMode="auto">
          <a:xfrm>
            <a:off x="695326" y="535436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3" name="Equal 22">
            <a:extLst>
              <a:ext uri="{FF2B5EF4-FFF2-40B4-BE49-F238E27FC236}">
                <a16:creationId xmlns:a16="http://schemas.microsoft.com/office/drawing/2014/main" id="{055D1273-A3AF-B74B-89B2-B9FC727E30F6}"/>
              </a:ext>
            </a:extLst>
          </p:cNvPr>
          <p:cNvSpPr/>
          <p:nvPr/>
        </p:nvSpPr>
        <p:spPr bwMode="auto">
          <a:xfrm>
            <a:off x="3810000" y="5659160"/>
            <a:ext cx="762000" cy="457200"/>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4" name="Oval Callout 23">
            <a:extLst>
              <a:ext uri="{FF2B5EF4-FFF2-40B4-BE49-F238E27FC236}">
                <a16:creationId xmlns:a16="http://schemas.microsoft.com/office/drawing/2014/main" id="{74CA52C3-4972-B04F-AE38-79871762EAC8}"/>
              </a:ext>
            </a:extLst>
          </p:cNvPr>
          <p:cNvSpPr/>
          <p:nvPr/>
        </p:nvSpPr>
        <p:spPr bwMode="auto">
          <a:xfrm>
            <a:off x="5450682" y="535305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481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anim calcmode="lin" valueType="num">
                                      <p:cBhvr>
                                        <p:cTn id="15" dur="500" fill="hold"/>
                                        <p:tgtEl>
                                          <p:spTgt spid="18"/>
                                        </p:tgtEl>
                                        <p:attrNameLst>
                                          <p:attrName>ppt_x</p:attrName>
                                        </p:attrNameLst>
                                      </p:cBhvr>
                                      <p:tavLst>
                                        <p:tav tm="0">
                                          <p:val>
                                            <p:strVal val="#ppt_x"/>
                                          </p:val>
                                        </p:tav>
                                        <p:tav tm="100000">
                                          <p:val>
                                            <p:strVal val="#ppt_x"/>
                                          </p:val>
                                        </p:tav>
                                      </p:tavLst>
                                    </p:anim>
                                    <p:anim calcmode="lin" valueType="num">
                                      <p:cBhvr>
                                        <p:cTn id="16"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anim calcmode="lin" valueType="num">
                                      <p:cBhvr>
                                        <p:cTn id="22" dur="500" fill="hold"/>
                                        <p:tgtEl>
                                          <p:spTgt spid="21"/>
                                        </p:tgtEl>
                                        <p:attrNameLst>
                                          <p:attrName>ppt_x</p:attrName>
                                        </p:attrNameLst>
                                      </p:cBhvr>
                                      <p:tavLst>
                                        <p:tav tm="0">
                                          <p:val>
                                            <p:strVal val="#ppt_x"/>
                                          </p:val>
                                        </p:tav>
                                        <p:tav tm="100000">
                                          <p:val>
                                            <p:strVal val="#ppt_x"/>
                                          </p:val>
                                        </p:tav>
                                      </p:tavLst>
                                    </p:anim>
                                    <p:anim calcmode="lin" valueType="num">
                                      <p:cBhvr>
                                        <p:cTn id="23"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anim calcmode="lin" valueType="num">
                                      <p:cBhvr>
                                        <p:cTn id="29" dur="500" fill="hold"/>
                                        <p:tgtEl>
                                          <p:spTgt spid="20"/>
                                        </p:tgtEl>
                                        <p:attrNameLst>
                                          <p:attrName>ppt_x</p:attrName>
                                        </p:attrNameLst>
                                      </p:cBhvr>
                                      <p:tavLst>
                                        <p:tav tm="0">
                                          <p:val>
                                            <p:strVal val="#ppt_x"/>
                                          </p:val>
                                        </p:tav>
                                        <p:tav tm="100000">
                                          <p:val>
                                            <p:strVal val="#ppt_x"/>
                                          </p:val>
                                        </p:tav>
                                      </p:tavLst>
                                    </p:anim>
                                    <p:anim calcmode="lin" valueType="num">
                                      <p:cBhvr>
                                        <p:cTn id="30"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1447800"/>
            <a:ext cx="9144000" cy="5410200"/>
          </a:xfrm>
        </p:spPr>
        <p:txBody>
          <a:bodyPr/>
          <a:lstStyle/>
          <a:p>
            <a:endParaRPr lang="en-US" sz="3600" dirty="0">
              <a:latin typeface="Arial" charset="0"/>
            </a:endParaRPr>
          </a:p>
          <a:p>
            <a:endParaRPr lang="en-US" sz="3600" dirty="0">
              <a:latin typeface="Arial" charset="0"/>
            </a:endParaRPr>
          </a:p>
          <a:p>
            <a:r>
              <a:rPr lang="en-US" sz="3600" dirty="0">
                <a:latin typeface="Arial" charset="0"/>
              </a:rPr>
              <a:t>important foundation: </a:t>
            </a:r>
            <a:br>
              <a:rPr lang="en-US" sz="3600" dirty="0">
                <a:latin typeface="Arial" charset="0"/>
              </a:rPr>
            </a:br>
            <a:r>
              <a:rPr lang="en-US" sz="3600" b="1" i="1" dirty="0">
                <a:latin typeface="Arial" charset="0"/>
              </a:rPr>
              <a:t>learning to submit to an earthly father prepares the child for submission to a far more important Father.</a:t>
            </a:r>
            <a:endParaRPr lang="en-US" sz="3600" b="1" i="1" dirty="0">
              <a:solidFill>
                <a:srgbClr val="FF0000"/>
              </a:solidFill>
              <a:latin typeface="Arial" charset="0"/>
            </a:endParaRPr>
          </a:p>
        </p:txBody>
      </p:sp>
      <p:sp>
        <p:nvSpPr>
          <p:cNvPr id="5" name="Rectangle 2"/>
          <p:cNvSpPr>
            <a:spLocks noGrp="1" noChangeArrowheads="1"/>
          </p:cNvSpPr>
          <p:nvPr>
            <p:ph type="title"/>
          </p:nvPr>
        </p:nvSpPr>
        <p:spPr>
          <a:xfrm>
            <a:off x="685800" y="228600"/>
            <a:ext cx="7772400" cy="1066800"/>
          </a:xfrm>
          <a:solidFill>
            <a:srgbClr val="002060"/>
          </a:solidFill>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lstStyle/>
          <a:p>
            <a:pPr algn="l"/>
            <a:r>
              <a:rPr lang="en-US" sz="4800" b="1" dirty="0">
                <a:solidFill>
                  <a:schemeClr val="bg1"/>
                </a:solidFill>
                <a:latin typeface="Arial" charset="0"/>
              </a:rPr>
              <a:t>EARLY TRAINING &amp; “NO”</a:t>
            </a:r>
            <a:endParaRPr lang="en-US" sz="4800" b="1" dirty="0">
              <a:latin typeface="Arial" charset="0"/>
            </a:endParaRPr>
          </a:p>
        </p:txBody>
      </p:sp>
    </p:spTree>
    <p:extLst>
      <p:ext uri="{BB962C8B-B14F-4D97-AF65-F5344CB8AC3E}">
        <p14:creationId xmlns:p14="http://schemas.microsoft.com/office/powerpoint/2010/main" val="381889633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1685925"/>
            <a:ext cx="9144000" cy="4953000"/>
          </a:xfrm>
        </p:spPr>
        <p:txBody>
          <a:bodyPr/>
          <a:lstStyle/>
          <a:p>
            <a:r>
              <a:rPr lang="en-US" sz="4400" b="1" dirty="0">
                <a:solidFill>
                  <a:srgbClr val="C00000"/>
                </a:solidFill>
                <a:latin typeface="Arial" charset="0"/>
              </a:rPr>
              <a:t>respect &amp; compliance for</a:t>
            </a:r>
            <a:br>
              <a:rPr lang="en-US" sz="4400" b="1" dirty="0">
                <a:solidFill>
                  <a:srgbClr val="C00000"/>
                </a:solidFill>
                <a:latin typeface="Arial" charset="0"/>
              </a:rPr>
            </a:br>
            <a:r>
              <a:rPr lang="en-US" sz="4400" b="1" u="sng" dirty="0">
                <a:solidFill>
                  <a:srgbClr val="C00000"/>
                </a:solidFill>
                <a:latin typeface="Arial" charset="0"/>
              </a:rPr>
              <a:t>prohibitory “no”</a:t>
            </a:r>
          </a:p>
          <a:p>
            <a:r>
              <a:rPr lang="en-US" sz="4400" b="1" dirty="0">
                <a:solidFill>
                  <a:srgbClr val="C00000"/>
                </a:solidFill>
                <a:latin typeface="Arial" charset="0"/>
              </a:rPr>
              <a:t>zero tolerance for</a:t>
            </a:r>
            <a:br>
              <a:rPr lang="en-US" sz="4400" b="1" dirty="0">
                <a:solidFill>
                  <a:srgbClr val="C00000"/>
                </a:solidFill>
                <a:latin typeface="Arial" charset="0"/>
              </a:rPr>
            </a:br>
            <a:r>
              <a:rPr lang="en-US" sz="4400" b="1" u="sng" dirty="0">
                <a:solidFill>
                  <a:srgbClr val="C00000"/>
                </a:solidFill>
                <a:latin typeface="Arial" charset="0"/>
              </a:rPr>
              <a:t>defiant &amp; rebellious “no”</a:t>
            </a:r>
            <a:endParaRPr lang="en-US" sz="4400" dirty="0">
              <a:latin typeface="Arial" charset="0"/>
            </a:endParaRPr>
          </a:p>
        </p:txBody>
      </p:sp>
      <p:sp>
        <p:nvSpPr>
          <p:cNvPr id="5" name="Rectangle 2"/>
          <p:cNvSpPr>
            <a:spLocks noGrp="1" noChangeArrowheads="1"/>
          </p:cNvSpPr>
          <p:nvPr>
            <p:ph type="title"/>
          </p:nvPr>
        </p:nvSpPr>
        <p:spPr>
          <a:xfrm>
            <a:off x="685800" y="228600"/>
            <a:ext cx="7772400" cy="1066800"/>
          </a:xfrm>
          <a:solidFill>
            <a:srgbClr val="002060"/>
          </a:solidFill>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lstStyle/>
          <a:p>
            <a:pPr algn="l"/>
            <a:r>
              <a:rPr lang="en-US" sz="4800" b="1" dirty="0">
                <a:solidFill>
                  <a:schemeClr val="bg1"/>
                </a:solidFill>
                <a:latin typeface="Arial" charset="0"/>
              </a:rPr>
              <a:t>EARLY TRAINING &amp; “NO”</a:t>
            </a:r>
            <a:endParaRPr lang="en-US" sz="4800" b="1" dirty="0">
              <a:latin typeface="Arial" charset="0"/>
            </a:endParaRPr>
          </a:p>
        </p:txBody>
      </p:sp>
    </p:spTree>
    <p:extLst>
      <p:ext uri="{BB962C8B-B14F-4D97-AF65-F5344CB8AC3E}">
        <p14:creationId xmlns:p14="http://schemas.microsoft.com/office/powerpoint/2010/main" val="1722079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chemeClr val="tx2"/>
          </a:solidFill>
        </p:spPr>
        <p:txBody>
          <a:bodyPr/>
          <a:lstStyle/>
          <a:p>
            <a:r>
              <a:rPr lang="en-US" sz="4800" b="1" dirty="0">
                <a:solidFill>
                  <a:schemeClr val="bg1"/>
                </a:solidFill>
                <a:latin typeface="Arial" pitchFamily="34" charset="0"/>
              </a:rPr>
              <a:t>avoiding</a:t>
            </a:r>
            <a:br>
              <a:rPr lang="en-US" sz="4800" b="1" dirty="0">
                <a:solidFill>
                  <a:schemeClr val="bg1"/>
                </a:solidFill>
                <a:latin typeface="Arial" pitchFamily="34" charset="0"/>
              </a:rPr>
            </a:br>
            <a:r>
              <a:rPr lang="en-US" sz="4800" b="1" dirty="0">
                <a:solidFill>
                  <a:schemeClr val="bg1"/>
                </a:solidFill>
                <a:latin typeface="Arial" pitchFamily="34" charset="0"/>
              </a:rPr>
              <a:t>upside down homes</a:t>
            </a:r>
            <a:endParaRPr lang="en-US" b="1" dirty="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9144000" cy="6858000"/>
          </a:xfrm>
          <a:solidFill>
            <a:schemeClr val="tx2"/>
          </a:solidFill>
        </p:spPr>
        <p:txBody>
          <a:bodyPr/>
          <a:lstStyle/>
          <a:p>
            <a:pPr algn="l"/>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dirty="0">
                <a:solidFill>
                  <a:schemeClr val="bg1"/>
                </a:solidFill>
                <a:latin typeface="Arial Narrow" pitchFamily="34" charset="0"/>
              </a:rPr>
            </a:br>
            <a:br>
              <a:rPr lang="en-US" sz="2800" b="1" dirty="0">
                <a:solidFill>
                  <a:schemeClr val="bg1"/>
                </a:solidFill>
                <a:latin typeface="Arial Narrow" pitchFamily="34" charset="0"/>
              </a:rPr>
            </a:br>
            <a:endParaRPr lang="en-US" sz="2800" b="1" dirty="0">
              <a:solidFill>
                <a:schemeClr val="bg1"/>
              </a:solidFill>
              <a:latin typeface="Arial Narrow" pitchFamily="34" charset="0"/>
            </a:endParaRPr>
          </a:p>
        </p:txBody>
      </p:sp>
      <p:pic>
        <p:nvPicPr>
          <p:cNvPr id="101379" name="Picture 3"/>
          <p:cNvPicPr>
            <a:picLocks noChangeAspect="1" noChangeArrowheads="1"/>
          </p:cNvPicPr>
          <p:nvPr/>
        </p:nvPicPr>
        <p:blipFill>
          <a:blip r:embed="rId3" cstate="print"/>
          <a:srcRect/>
          <a:stretch>
            <a:fillRect/>
          </a:stretch>
        </p:blipFill>
        <p:spPr bwMode="auto">
          <a:xfrm>
            <a:off x="990600" y="2133601"/>
            <a:ext cx="7164388" cy="2638425"/>
          </a:xfrm>
          <a:prstGeom prst="rect">
            <a:avLst/>
          </a:prstGeom>
          <a:noFill/>
          <a:ln w="9525">
            <a:noFill/>
            <a:miter lim="800000"/>
            <a:headEnd/>
            <a:tailEnd/>
          </a:ln>
        </p:spPr>
      </p:pic>
      <p:pic>
        <p:nvPicPr>
          <p:cNvPr id="101381" name="Picture 5"/>
          <p:cNvPicPr>
            <a:picLocks noChangeAspect="1" noChangeArrowheads="1"/>
          </p:cNvPicPr>
          <p:nvPr/>
        </p:nvPicPr>
        <p:blipFill>
          <a:blip r:embed="rId4" cstate="print"/>
          <a:srcRect/>
          <a:stretch>
            <a:fillRect/>
          </a:stretch>
        </p:blipFill>
        <p:spPr bwMode="auto">
          <a:xfrm>
            <a:off x="990600" y="2133601"/>
            <a:ext cx="7164388" cy="263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fade">
                                      <p:cBhvr>
                                        <p:cTn id="7" dur="500"/>
                                        <p:tgtEl>
                                          <p:spTgt spid="1013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381"/>
                                        </p:tgtEl>
                                        <p:attrNameLst>
                                          <p:attrName>style.visibility</p:attrName>
                                        </p:attrNameLst>
                                      </p:cBhvr>
                                      <p:to>
                                        <p:strVal val="visible"/>
                                      </p:to>
                                    </p:set>
                                    <p:animEffect transition="in" filter="fade">
                                      <p:cBhvr>
                                        <p:cTn id="12"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304800"/>
            <a:ext cx="7772400" cy="1143000"/>
          </a:xfrm>
        </p:spPr>
        <p:txBody>
          <a:bodyPr/>
          <a:lstStyle/>
          <a:p>
            <a:r>
              <a:rPr lang="en-US" sz="3200">
                <a:solidFill>
                  <a:srgbClr val="0000CC"/>
                </a:solidFill>
                <a:latin typeface="Arial Black" pitchFamily="34" charset="0"/>
              </a:rPr>
              <a:t>The child needs to understand:</a:t>
            </a:r>
            <a:endParaRPr lang="en-US">
              <a:latin typeface="Arial Black" pitchFamily="34" charset="0"/>
            </a:endParaRPr>
          </a:p>
        </p:txBody>
      </p:sp>
      <p:sp>
        <p:nvSpPr>
          <p:cNvPr id="16387" name="Rectangle 1027"/>
          <p:cNvSpPr>
            <a:spLocks noGrp="1" noChangeArrowheads="1"/>
          </p:cNvSpPr>
          <p:nvPr>
            <p:ph type="body" sz="half" idx="1"/>
          </p:nvPr>
        </p:nvSpPr>
        <p:spPr/>
        <p:txBody>
          <a:bodyPr/>
          <a:lstStyle/>
          <a:p>
            <a:r>
              <a:rPr lang="en-US" sz="4800" dirty="0">
                <a:latin typeface="Arial Black" pitchFamily="34" charset="0"/>
              </a:rPr>
              <a:t>CHILD</a:t>
            </a:r>
          </a:p>
          <a:p>
            <a:r>
              <a:rPr lang="en-US" sz="4800" dirty="0">
                <a:latin typeface="Arial Black" pitchFamily="34" charset="0"/>
              </a:rPr>
              <a:t>PARENTS</a:t>
            </a:r>
          </a:p>
          <a:p>
            <a:r>
              <a:rPr lang="en-US" sz="4800" dirty="0">
                <a:latin typeface="Arial Black" pitchFamily="34" charset="0"/>
              </a:rPr>
              <a:t>GOD</a:t>
            </a:r>
          </a:p>
        </p:txBody>
      </p:sp>
      <p:sp>
        <p:nvSpPr>
          <p:cNvPr id="57348" name="Rectangle 1028"/>
          <p:cNvSpPr>
            <a:spLocks noGrp="1" noChangeArrowheads="1"/>
          </p:cNvSpPr>
          <p:nvPr>
            <p:ph type="body" sz="half" idx="2"/>
          </p:nvPr>
        </p:nvSpPr>
        <p:spPr/>
        <p:txBody>
          <a:bodyPr/>
          <a:lstStyle/>
          <a:p>
            <a:r>
              <a:rPr lang="en-US" sz="4800" dirty="0">
                <a:latin typeface="Arial Black" pitchFamily="34" charset="0"/>
              </a:rPr>
              <a:t>GOD</a:t>
            </a:r>
          </a:p>
          <a:p>
            <a:r>
              <a:rPr lang="en-US" sz="4800" dirty="0">
                <a:latin typeface="Arial Black" pitchFamily="34" charset="0"/>
              </a:rPr>
              <a:t>father</a:t>
            </a:r>
          </a:p>
          <a:p>
            <a:r>
              <a:rPr lang="en-US" sz="4800" dirty="0">
                <a:latin typeface="Arial Black" pitchFamily="34" charset="0"/>
              </a:rPr>
              <a:t>mother</a:t>
            </a:r>
          </a:p>
          <a:p>
            <a:r>
              <a:rPr lang="en-US" sz="4800" dirty="0">
                <a:latin typeface="Arial Black" pitchFamily="34" charset="0"/>
              </a:rPr>
              <a:t>child</a:t>
            </a:r>
            <a:endParaRPr lang="en-US" sz="4400" dirty="0">
              <a:latin typeface="Arial Black" pitchFamily="34" charset="0"/>
            </a:endParaRPr>
          </a:p>
        </p:txBody>
      </p:sp>
      <p:sp>
        <p:nvSpPr>
          <p:cNvPr id="57349" name="AutoShape 1029"/>
          <p:cNvSpPr>
            <a:spLocks noChangeArrowheads="1"/>
          </p:cNvSpPr>
          <p:nvPr/>
        </p:nvSpPr>
        <p:spPr bwMode="auto">
          <a:xfrm>
            <a:off x="609600" y="1600200"/>
            <a:ext cx="3200400" cy="3200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844" y="16710"/>
                </a:moveTo>
                <a:cubicBezTo>
                  <a:pt x="19234" y="15054"/>
                  <a:pt x="19996" y="12961"/>
                  <a:pt x="19996" y="10800"/>
                </a:cubicBezTo>
                <a:cubicBezTo>
                  <a:pt x="19996" y="5721"/>
                  <a:pt x="15878" y="1604"/>
                  <a:pt x="10800" y="1604"/>
                </a:cubicBezTo>
                <a:cubicBezTo>
                  <a:pt x="8638" y="1603"/>
                  <a:pt x="6545" y="2365"/>
                  <a:pt x="4889" y="3755"/>
                </a:cubicBezTo>
                <a:close/>
                <a:moveTo>
                  <a:pt x="3755" y="4889"/>
                </a:moveTo>
                <a:cubicBezTo>
                  <a:pt x="2365" y="6545"/>
                  <a:pt x="1604" y="8638"/>
                  <a:pt x="1604" y="10799"/>
                </a:cubicBezTo>
                <a:cubicBezTo>
                  <a:pt x="1604" y="15878"/>
                  <a:pt x="5721" y="19996"/>
                  <a:pt x="10800" y="19996"/>
                </a:cubicBezTo>
                <a:cubicBezTo>
                  <a:pt x="12961" y="19996"/>
                  <a:pt x="15054" y="19234"/>
                  <a:pt x="16710" y="17844"/>
                </a:cubicBezTo>
                <a:close/>
              </a:path>
            </a:pathLst>
          </a:custGeom>
          <a:solidFill>
            <a:srgbClr val="C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p:cTn id="7" dur="500" fill="hold"/>
                                        <p:tgtEl>
                                          <p:spTgt spid="57349"/>
                                        </p:tgtEl>
                                        <p:attrNameLst>
                                          <p:attrName>ppt_w</p:attrName>
                                        </p:attrNameLst>
                                      </p:cBhvr>
                                      <p:tavLst>
                                        <p:tav tm="0">
                                          <p:val>
                                            <p:strVal val="4/3*#ppt_w"/>
                                          </p:val>
                                        </p:tav>
                                        <p:tav tm="100000">
                                          <p:val>
                                            <p:strVal val="#ppt_w"/>
                                          </p:val>
                                        </p:tav>
                                      </p:tavLst>
                                    </p:anim>
                                    <p:anim calcmode="lin" valueType="num">
                                      <p:cBhvr>
                                        <p:cTn id="8" dur="500" fill="hold"/>
                                        <p:tgtEl>
                                          <p:spTgt spid="57349"/>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734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734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734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73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autoUpdateAnimBg="0"/>
      <p:bldP spid="573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3429000"/>
            <a:ext cx="9144000" cy="2971800"/>
          </a:xfr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br>
              <a:rPr lang="en-US" sz="4800" b="1" dirty="0">
                <a:solidFill>
                  <a:schemeClr val="bg1"/>
                </a:solidFill>
                <a:latin typeface="Arial" pitchFamily="34" charset="0"/>
              </a:rPr>
            </a:br>
            <a:r>
              <a:rPr lang="en-US" b="1" i="1" dirty="0">
                <a:solidFill>
                  <a:schemeClr val="bg1"/>
                </a:solidFill>
                <a:latin typeface="Arial" pitchFamily="34" charset="0"/>
              </a:rPr>
              <a:t>a child untrained . . .</a:t>
            </a:r>
            <a:br>
              <a:rPr lang="en-US" b="1" i="1" dirty="0">
                <a:solidFill>
                  <a:schemeClr val="bg1"/>
                </a:solidFill>
                <a:latin typeface="Arial" pitchFamily="34" charset="0"/>
              </a:rPr>
            </a:br>
            <a:br>
              <a:rPr lang="en-US" sz="1800" i="1" dirty="0">
                <a:solidFill>
                  <a:schemeClr val="bg1"/>
                </a:solidFill>
                <a:latin typeface="Arial" pitchFamily="34" charset="0"/>
              </a:rPr>
            </a:br>
            <a:br>
              <a:rPr lang="en-US" sz="1800" i="1" dirty="0">
                <a:solidFill>
                  <a:schemeClr val="bg1"/>
                </a:solidFill>
                <a:latin typeface="Arial" pitchFamily="34" charset="0"/>
              </a:rPr>
            </a:br>
            <a:r>
              <a:rPr lang="en-US" sz="1800" i="1" dirty="0">
                <a:solidFill>
                  <a:schemeClr val="bg1"/>
                </a:solidFill>
                <a:latin typeface="Arial" pitchFamily="34" charset="0"/>
              </a:rPr>
              <a:t>(breakfast brat)</a:t>
            </a:r>
            <a:endParaRPr lang="en-US" sz="1800" i="1" dirty="0">
              <a:latin typeface="Arial" pitchFamily="34" charset="0"/>
            </a:endParaRPr>
          </a:p>
        </p:txBody>
      </p:sp>
      <p:sp>
        <p:nvSpPr>
          <p:cNvPr id="4" name="Rectangle 2"/>
          <p:cNvSpPr txBox="1">
            <a:spLocks noChangeArrowheads="1"/>
          </p:cNvSpPr>
          <p:nvPr/>
        </p:nvSpPr>
        <p:spPr bwMode="auto">
          <a:xfrm>
            <a:off x="0" y="0"/>
            <a:ext cx="9144000" cy="31242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r>
              <a:rPr lang="en-US" sz="4800" b="1" kern="0" dirty="0">
                <a:solidFill>
                  <a:srgbClr val="FFFFFF"/>
                </a:solidFill>
                <a:effectLst>
                  <a:outerShdw blurRad="38100" dist="38100" dir="2700000" algn="tl">
                    <a:srgbClr val="000000">
                      <a:alpha val="43137"/>
                    </a:srgbClr>
                  </a:outerShdw>
                </a:effectLst>
                <a:latin typeface="Arial" charset="0"/>
              </a:rPr>
              <a:t>Prov. 29:15</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The rod and reproof give wisdom,</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but a child left to himself brings</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shame to his mother.</a:t>
            </a:r>
          </a:p>
        </p:txBody>
      </p:sp>
    </p:spTree>
    <p:extLst>
      <p:ext uri="{BB962C8B-B14F-4D97-AF65-F5344CB8AC3E}">
        <p14:creationId xmlns:p14="http://schemas.microsoft.com/office/powerpoint/2010/main" val="4055531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1866900"/>
            <a:ext cx="9144000" cy="31242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r>
              <a:rPr lang="en-US" sz="4800" b="1" kern="0" dirty="0">
                <a:solidFill>
                  <a:srgbClr val="FFFFFF"/>
                </a:solidFill>
                <a:effectLst>
                  <a:outerShdw blurRad="38100" dist="38100" dir="2700000" algn="tl">
                    <a:srgbClr val="000000">
                      <a:alpha val="43137"/>
                    </a:srgbClr>
                  </a:outerShdw>
                </a:effectLst>
                <a:latin typeface="Arial" charset="0"/>
              </a:rPr>
              <a:t>Prov. 29:15 </a:t>
            </a:r>
            <a:r>
              <a:rPr lang="en-US" sz="1800" kern="0" dirty="0">
                <a:solidFill>
                  <a:srgbClr val="FFFFFF"/>
                </a:solidFill>
                <a:effectLst>
                  <a:outerShdw blurRad="38100" dist="38100" dir="2700000" algn="tl">
                    <a:srgbClr val="000000">
                      <a:alpha val="43137"/>
                    </a:srgbClr>
                  </a:outerShdw>
                </a:effectLst>
                <a:latin typeface="Arial" charset="0"/>
              </a:rPr>
              <a:t>ESV</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The rod and reproof give wisdom,</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but a child left to himself brings</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shame to his mother.</a:t>
            </a:r>
          </a:p>
        </p:txBody>
      </p:sp>
    </p:spTree>
    <p:extLst>
      <p:ext uri="{BB962C8B-B14F-4D97-AF65-F5344CB8AC3E}">
        <p14:creationId xmlns:p14="http://schemas.microsoft.com/office/powerpoint/2010/main" val="1545821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457200"/>
            <a:ext cx="7924800" cy="2895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4800" b="1" dirty="0">
                <a:solidFill>
                  <a:schemeClr val="bg1"/>
                </a:solidFill>
                <a:effectLst>
                  <a:outerShdw blurRad="38100" dist="38100" dir="2700000" algn="tl">
                    <a:srgbClr val="000000"/>
                  </a:outerShdw>
                </a:effectLst>
                <a:latin typeface="Tahoma" pitchFamily="34" charset="0"/>
              </a:rPr>
              <a:t>some common </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mistakes</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 to avoid</a:t>
            </a:r>
            <a:r>
              <a:rPr lang="en-US" sz="3200" dirty="0">
                <a:solidFill>
                  <a:schemeClr val="bg1"/>
                </a:solidFill>
                <a:latin typeface="Arial" charset="0"/>
              </a:rPr>
              <a:t> </a:t>
            </a:r>
          </a:p>
        </p:txBody>
      </p:sp>
      <p:sp>
        <p:nvSpPr>
          <p:cNvPr id="12291" name="Rectangle 3"/>
          <p:cNvSpPr>
            <a:spLocks noGrp="1" noChangeArrowheads="1"/>
          </p:cNvSpPr>
          <p:nvPr>
            <p:ph type="subTitle" idx="1"/>
          </p:nvPr>
        </p:nvSpPr>
        <p:spPr>
          <a:xfrm rot="765648">
            <a:off x="533400" y="4719267"/>
            <a:ext cx="7772400" cy="1219200"/>
          </a:xfrm>
          <a:noFill/>
        </p:spPr>
        <p:txBody>
          <a:bodyPr/>
          <a:lstStyle/>
          <a:p>
            <a:r>
              <a:rPr lang="en-US" sz="4800" b="1" dirty="0">
                <a:effectLst>
                  <a:outerShdw blurRad="38100" dist="38100" dir="2700000" algn="tl">
                    <a:srgbClr val="000000">
                      <a:alpha val="43137"/>
                    </a:srgbClr>
                  </a:outerShdw>
                </a:effectLst>
                <a:latin typeface="Arial Black" pitchFamily="34" charset="0"/>
              </a:rPr>
              <a:t>parenting pitfalls</a:t>
            </a:r>
            <a:endParaRPr lang="en-US" sz="4400" b="1" dirty="0">
              <a:effectLst>
                <a:outerShdw blurRad="38100" dist="38100" dir="2700000" algn="tl">
                  <a:srgbClr val="000000">
                    <a:alpha val="43137"/>
                  </a:srgbClr>
                </a:outerShdw>
              </a:effectLst>
              <a:latin typeface="Arial Black"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6387" name="Rectangle 3"/>
          <p:cNvSpPr>
            <a:spLocks noGrp="1" noChangeArrowheads="1"/>
          </p:cNvSpPr>
          <p:nvPr>
            <p:ph type="body" idx="1"/>
          </p:nvPr>
        </p:nvSpPr>
        <p:spPr>
          <a:xfrm>
            <a:off x="381000" y="1828800"/>
            <a:ext cx="8458200" cy="4572000"/>
          </a:xfrm>
        </p:spPr>
        <p:txBody>
          <a:bodyPr/>
          <a:lstStyle/>
          <a:p>
            <a:r>
              <a:rPr lang="en-US" sz="2800" dirty="0">
                <a:latin typeface="Arial" charset="0"/>
              </a:rPr>
              <a:t>He who spares his rod hates his son, but he who loves him disciplines him diligently           							</a:t>
            </a:r>
            <a:r>
              <a:rPr lang="en-US" sz="2800" b="1" dirty="0">
                <a:solidFill>
                  <a:schemeClr val="accent2">
                    <a:lumMod val="75000"/>
                  </a:schemeClr>
                </a:solidFill>
                <a:latin typeface="Arial" charset="0"/>
              </a:rPr>
              <a:t>Prov.13.24</a:t>
            </a:r>
          </a:p>
          <a:p>
            <a:r>
              <a:rPr lang="en-US" sz="2800" dirty="0">
                <a:latin typeface="Arial" charset="0"/>
              </a:rPr>
              <a:t>Discipline your son while there is hope, and do not desire his death				             						</a:t>
            </a:r>
            <a:r>
              <a:rPr lang="en-US" sz="2800" b="1" dirty="0">
                <a:solidFill>
                  <a:schemeClr val="accent2">
                    <a:lumMod val="75000"/>
                  </a:schemeClr>
                </a:solidFill>
                <a:latin typeface="Arial" charset="0"/>
              </a:rPr>
              <a:t>Prov. 19.18</a:t>
            </a:r>
          </a:p>
          <a:p>
            <a:r>
              <a:rPr lang="en-US" sz="2800" dirty="0">
                <a:latin typeface="Arial" charset="0"/>
              </a:rPr>
              <a:t>Foolishness is bound up in the heart of a child; the rod of discipline will drive it far from him </a:t>
            </a:r>
            <a:r>
              <a:rPr lang="en-US" sz="2800" dirty="0">
                <a:solidFill>
                  <a:schemeClr val="accent2"/>
                </a:solidFill>
                <a:latin typeface="Arial" charset="0"/>
              </a:rPr>
              <a:t>           					</a:t>
            </a:r>
            <a:r>
              <a:rPr lang="en-US" sz="2800" b="1" dirty="0">
                <a:solidFill>
                  <a:schemeClr val="accent2">
                    <a:lumMod val="75000"/>
                  </a:schemeClr>
                </a:solidFill>
                <a:latin typeface="Arial" charset="0"/>
              </a:rPr>
              <a:t>Prov. 22.15</a:t>
            </a:r>
            <a:endParaRPr lang="en-US" sz="2600" b="1" dirty="0">
              <a:solidFill>
                <a:schemeClr val="accent2">
                  <a:lumMod val="75000"/>
                </a:schemeClr>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u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wipe(u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1085850"/>
            <a:ext cx="9165336" cy="46863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r>
              <a:rPr lang="en-US" b="1" dirty="0">
                <a:solidFill>
                  <a:schemeClr val="bg1"/>
                </a:solidFill>
                <a:latin typeface="Arial" panose="020B0604020202020204" pitchFamily="34" charset="0"/>
                <a:cs typeface="Arial" panose="020B0604020202020204" pitchFamily="34" charset="0"/>
              </a:rPr>
              <a:t>Proverbs 22.6</a:t>
            </a:r>
            <a:br>
              <a:rPr lang="en-US" b="1" dirty="0">
                <a:solidFill>
                  <a:schemeClr val="bg1"/>
                </a:solidFill>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cs typeface="Arial" panose="020B0604020202020204" pitchFamily="34" charset="0"/>
              </a:rPr>
              <a:t>ESV</a:t>
            </a:r>
          </a:p>
          <a:p>
            <a:r>
              <a:rPr lang="en-US" b="1" dirty="0">
                <a:solidFill>
                  <a:schemeClr val="bg1"/>
                </a:solidFill>
                <a:latin typeface="Arial" panose="020B0604020202020204" pitchFamily="34" charset="0"/>
                <a:cs typeface="Arial" panose="020B0604020202020204" pitchFamily="34" charset="0"/>
              </a:rPr>
              <a:t>                                                </a:t>
            </a:r>
          </a:p>
          <a:p>
            <a:r>
              <a:rPr lang="en-US" b="1" dirty="0">
                <a:solidFill>
                  <a:schemeClr val="bg1"/>
                </a:solidFill>
                <a:latin typeface="Arial" panose="020B0604020202020204" pitchFamily="34" charset="0"/>
                <a:cs typeface="Arial" panose="020B0604020202020204" pitchFamily="34" charset="0"/>
              </a:rPr>
              <a:t>“Train up a child in the way he should go,</a:t>
            </a:r>
          </a:p>
          <a:p>
            <a:r>
              <a:rPr lang="en-US" b="1" dirty="0">
                <a:solidFill>
                  <a:schemeClr val="bg1"/>
                </a:solidFill>
                <a:latin typeface="Arial" panose="020B0604020202020204" pitchFamily="34" charset="0"/>
                <a:cs typeface="Arial" panose="020B0604020202020204" pitchFamily="34" charset="0"/>
              </a:rPr>
              <a:t> Even when he is old, he will not depart from it”</a:t>
            </a:r>
          </a:p>
        </p:txBody>
      </p:sp>
    </p:spTree>
    <p:extLst>
      <p:ext uri="{BB962C8B-B14F-4D97-AF65-F5344CB8AC3E}">
        <p14:creationId xmlns:p14="http://schemas.microsoft.com/office/powerpoint/2010/main" val="255000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3315" name="Rectangle 3"/>
          <p:cNvSpPr>
            <a:spLocks noGrp="1" noChangeArrowheads="1"/>
          </p:cNvSpPr>
          <p:nvPr>
            <p:ph type="body" idx="1"/>
          </p:nvPr>
        </p:nvSpPr>
        <p:spPr>
          <a:xfrm>
            <a:off x="381000" y="1828800"/>
            <a:ext cx="8534400" cy="4724400"/>
          </a:xfrm>
        </p:spPr>
        <p:txBody>
          <a:bodyPr/>
          <a:lstStyle/>
          <a:p>
            <a:r>
              <a:rPr lang="en-US" sz="2800" dirty="0">
                <a:latin typeface="Arial" charset="0"/>
              </a:rPr>
              <a:t>Do not hold back discipline from the child, Although you strike him with the rod, he will not die                               					</a:t>
            </a:r>
            <a:r>
              <a:rPr lang="en-US" sz="2800" b="1" dirty="0">
                <a:solidFill>
                  <a:schemeClr val="accent2">
                    <a:lumMod val="75000"/>
                  </a:schemeClr>
                </a:solidFill>
                <a:latin typeface="Arial" charset="0"/>
              </a:rPr>
              <a:t>Prov. 23.13</a:t>
            </a:r>
          </a:p>
          <a:p>
            <a:r>
              <a:rPr lang="en-US" sz="2800" dirty="0">
                <a:latin typeface="Arial" charset="0"/>
              </a:rPr>
              <a:t>The rod and reproof bring wisdom, but a child who gets his own way brings shame to his mother </a:t>
            </a:r>
            <a:r>
              <a:rPr lang="en-US" sz="2800" dirty="0">
                <a:solidFill>
                  <a:schemeClr val="accent2"/>
                </a:solidFill>
                <a:latin typeface="Arial" charset="0"/>
              </a:rPr>
              <a:t>  						</a:t>
            </a:r>
            <a:r>
              <a:rPr lang="en-US" sz="2800" b="1" dirty="0">
                <a:solidFill>
                  <a:schemeClr val="accent2">
                    <a:lumMod val="75000"/>
                  </a:schemeClr>
                </a:solidFill>
                <a:latin typeface="Arial" charset="0"/>
              </a:rPr>
              <a:t>Prov. 29.15</a:t>
            </a:r>
          </a:p>
          <a:p>
            <a:r>
              <a:rPr lang="en-US" sz="2800" dirty="0">
                <a:latin typeface="Arial" charset="0"/>
              </a:rPr>
              <a:t>Correct your son, and he will give you comfort;    he will also delight your soul		            						</a:t>
            </a:r>
            <a:r>
              <a:rPr lang="en-US" sz="2800" b="1" dirty="0">
                <a:solidFill>
                  <a:schemeClr val="accent2">
                    <a:lumMod val="75000"/>
                  </a:schemeClr>
                </a:solidFill>
                <a:latin typeface="Arial" charset="0"/>
              </a:rPr>
              <a:t>Prov. 29.17 </a:t>
            </a:r>
            <a:r>
              <a:rPr lang="en-US" sz="2600" b="1" dirty="0">
                <a:solidFill>
                  <a:schemeClr val="accent2">
                    <a:lumMod val="75000"/>
                  </a:schemeClr>
                </a:solidFill>
                <a:latin typeface="Arial" charset="0"/>
              </a:rPr>
              <a:t> </a:t>
            </a:r>
          </a:p>
          <a:p>
            <a:pPr marL="0" indent="0">
              <a:buNone/>
            </a:pPr>
            <a:r>
              <a:rPr lang="en-US" sz="2400" i="1" dirty="0">
                <a:latin typeface="Arial" charset="0"/>
              </a:rPr>
              <a:t>					         (illustration / 4 yr. old)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up)">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up)">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up)">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2.  Rewarding misbehavior</a:t>
            </a:r>
            <a:endParaRPr lang="en-US" sz="3600" dirty="0">
              <a:solidFill>
                <a:schemeClr val="bg1"/>
              </a:solidFill>
              <a:latin typeface="Tahoma" pitchFamily="34" charset="0"/>
            </a:endParaRPr>
          </a:p>
        </p:txBody>
      </p:sp>
      <p:sp>
        <p:nvSpPr>
          <p:cNvPr id="30723" name="Rectangle 3"/>
          <p:cNvSpPr>
            <a:spLocks noGrp="1" noChangeArrowheads="1"/>
          </p:cNvSpPr>
          <p:nvPr>
            <p:ph type="body" idx="1"/>
          </p:nvPr>
        </p:nvSpPr>
        <p:spPr>
          <a:xfrm>
            <a:off x="381000" y="1600200"/>
            <a:ext cx="8763000" cy="5029200"/>
          </a:xfrm>
        </p:spPr>
        <p:txBody>
          <a:bodyPr/>
          <a:lstStyle/>
          <a:p>
            <a:r>
              <a:rPr lang="en-US" sz="2800" dirty="0">
                <a:latin typeface="Arial" charset="0"/>
              </a:rPr>
              <a:t>Why do children throw tantrums? </a:t>
            </a:r>
          </a:p>
          <a:p>
            <a:r>
              <a:rPr lang="en-US" sz="2800" dirty="0">
                <a:latin typeface="Arial" charset="0"/>
              </a:rPr>
              <a:t>the difference between a boy and a pig</a:t>
            </a:r>
          </a:p>
          <a:p>
            <a:r>
              <a:rPr lang="en-US" sz="2800" b="1" dirty="0">
                <a:solidFill>
                  <a:schemeClr val="accent2">
                    <a:lumMod val="75000"/>
                  </a:schemeClr>
                </a:solidFill>
                <a:latin typeface="Arial" charset="0"/>
              </a:rPr>
              <a:t>“The rod and reproof bring wisdom,                         </a:t>
            </a:r>
            <a:r>
              <a:rPr lang="en-US" sz="2800" b="1" u="sng" dirty="0">
                <a:solidFill>
                  <a:schemeClr val="accent2">
                    <a:lumMod val="75000"/>
                  </a:schemeClr>
                </a:solidFill>
                <a:latin typeface="Arial" charset="0"/>
              </a:rPr>
              <a:t>but a child who gets his own way</a:t>
            </a:r>
            <a:r>
              <a:rPr lang="en-US" sz="2800" b="1" dirty="0">
                <a:solidFill>
                  <a:schemeClr val="accent2">
                    <a:lumMod val="75000"/>
                  </a:schemeClr>
                </a:solidFill>
                <a:latin typeface="Arial" charset="0"/>
              </a:rPr>
              <a:t>                brings shame to his mother”     	Prov. 29.15            </a:t>
            </a:r>
          </a:p>
          <a:p>
            <a:endParaRPr lang="en-US" sz="2800" dirty="0">
              <a:solidFill>
                <a:schemeClr val="accent2">
                  <a:lumMod val="75000"/>
                </a:schemeClr>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up)">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up)">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up)">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3.  Expecting misbehavior</a:t>
            </a:r>
            <a:endParaRPr lang="en-US" sz="3600" dirty="0">
              <a:solidFill>
                <a:schemeClr val="bg1"/>
              </a:solidFill>
              <a:latin typeface="Tahoma" pitchFamily="34" charset="0"/>
            </a:endParaRPr>
          </a:p>
        </p:txBody>
      </p:sp>
      <p:sp>
        <p:nvSpPr>
          <p:cNvPr id="32771" name="Rectangle 3"/>
          <p:cNvSpPr>
            <a:spLocks noGrp="1" noChangeArrowheads="1"/>
          </p:cNvSpPr>
          <p:nvPr>
            <p:ph type="body" idx="1"/>
          </p:nvPr>
        </p:nvSpPr>
        <p:spPr>
          <a:xfrm>
            <a:off x="304800" y="1600200"/>
            <a:ext cx="8839200" cy="5257800"/>
          </a:xfrm>
        </p:spPr>
        <p:txBody>
          <a:bodyPr/>
          <a:lstStyle/>
          <a:p>
            <a:r>
              <a:rPr lang="en-US" sz="2800" dirty="0">
                <a:latin typeface="Arial" charset="0"/>
              </a:rPr>
              <a:t>Not talking about </a:t>
            </a:r>
            <a:r>
              <a:rPr lang="en-US" sz="2800" i="1" dirty="0">
                <a:latin typeface="Arial" charset="0"/>
              </a:rPr>
              <a:t>wanting</a:t>
            </a:r>
            <a:r>
              <a:rPr lang="en-US" sz="2800" dirty="0">
                <a:latin typeface="Arial" charset="0"/>
              </a:rPr>
              <a:t> misbehavior, hoping for, or preferring misbehavior… </a:t>
            </a:r>
          </a:p>
          <a:p>
            <a:r>
              <a:rPr lang="en-US" sz="2800" dirty="0">
                <a:latin typeface="Arial" charset="0"/>
              </a:rPr>
              <a:t>but </a:t>
            </a:r>
            <a:r>
              <a:rPr lang="en-US" sz="2800" i="1" u="sng" dirty="0">
                <a:latin typeface="Arial" charset="0"/>
              </a:rPr>
              <a:t>expecting</a:t>
            </a:r>
            <a:r>
              <a:rPr lang="en-US" sz="2800" dirty="0">
                <a:latin typeface="Arial" charset="0"/>
              </a:rPr>
              <a:t> misbehavior</a:t>
            </a:r>
          </a:p>
          <a:p>
            <a:pPr lvl="1"/>
            <a:r>
              <a:rPr lang="en-US" sz="2600" dirty="0">
                <a:latin typeface="Arial" charset="0"/>
              </a:rPr>
              <a:t>“Oh, we can’t take him to the restaurant”</a:t>
            </a:r>
          </a:p>
          <a:p>
            <a:pPr lvl="1"/>
            <a:r>
              <a:rPr lang="en-US" sz="2600" dirty="0">
                <a:latin typeface="Arial" charset="0"/>
              </a:rPr>
              <a:t>“There’s no way </a:t>
            </a:r>
            <a:r>
              <a:rPr lang="en-US" sz="2600" dirty="0" err="1">
                <a:latin typeface="Arial" charset="0"/>
              </a:rPr>
              <a:t>Jr’s</a:t>
            </a:r>
            <a:r>
              <a:rPr lang="en-US" sz="2600" dirty="0">
                <a:latin typeface="Arial" charset="0"/>
              </a:rPr>
              <a:t> going to sit still for an hour”</a:t>
            </a:r>
          </a:p>
          <a:p>
            <a:pPr lvl="1"/>
            <a:r>
              <a:rPr lang="en-US" sz="2600" dirty="0">
                <a:latin typeface="Arial" charset="0"/>
              </a:rPr>
              <a:t>“Well after that sugar, he’s going to be impossible”</a:t>
            </a:r>
          </a:p>
          <a:p>
            <a:pPr lvl="1"/>
            <a:r>
              <a:rPr lang="en-US" sz="2600" dirty="0">
                <a:latin typeface="Arial" charset="0"/>
              </a:rPr>
              <a:t>“Oh, I’ll never get him to eat that”</a:t>
            </a:r>
          </a:p>
          <a:p>
            <a:pPr lvl="1"/>
            <a:r>
              <a:rPr lang="en-US" sz="2600" dirty="0">
                <a:latin typeface="Arial" charset="0"/>
              </a:rPr>
              <a:t>“Sorry, my son’s not much of a sharer”</a:t>
            </a:r>
          </a:p>
          <a:p>
            <a:r>
              <a:rPr lang="en-US" sz="2800" b="1" dirty="0">
                <a:solidFill>
                  <a:srgbClr val="002060"/>
                </a:solidFill>
                <a:latin typeface="Arial" charset="0"/>
              </a:rPr>
              <a:t>“Foolishness is bound up in the heart of a child; the rod of discipline will drive it far from him”  </a:t>
            </a:r>
            <a:r>
              <a:rPr lang="en-US" sz="2800" b="1" dirty="0">
                <a:solidFill>
                  <a:schemeClr val="tx2"/>
                </a:solidFill>
                <a:latin typeface="Arial" charset="0"/>
              </a:rPr>
              <a:t>Pr.22.15</a:t>
            </a:r>
            <a:r>
              <a:rPr lang="en-US" sz="2800" dirty="0">
                <a:solidFill>
                  <a:schemeClr val="accent2"/>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up)">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up)">
                                      <p:cBhvr>
                                        <p:cTn id="12" dur="500"/>
                                        <p:tgtEl>
                                          <p:spTgt spid="32771">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wipe(up)">
                                      <p:cBhvr>
                                        <p:cTn id="15" dur="500"/>
                                        <p:tgtEl>
                                          <p:spTgt spid="3277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wipe(up)">
                                      <p:cBhvr>
                                        <p:cTn id="18" dur="500"/>
                                        <p:tgtEl>
                                          <p:spTgt spid="32771">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wipe(up)">
                                      <p:cBhvr>
                                        <p:cTn id="21" dur="500"/>
                                        <p:tgtEl>
                                          <p:spTgt spid="32771">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wipe(up)">
                                      <p:cBhvr>
                                        <p:cTn id="24" dur="500"/>
                                        <p:tgtEl>
                                          <p:spTgt spid="32771">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wipe(up)">
                                      <p:cBhvr>
                                        <p:cTn id="27" dur="500"/>
                                        <p:tgtEl>
                                          <p:spTgt spid="327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2771">
                                            <p:txEl>
                                              <p:pRg st="7" end="7"/>
                                            </p:txEl>
                                          </p:spTgt>
                                        </p:tgtEl>
                                        <p:attrNameLst>
                                          <p:attrName>style.visibility</p:attrName>
                                        </p:attrNameLst>
                                      </p:cBhvr>
                                      <p:to>
                                        <p:strVal val="visible"/>
                                      </p:to>
                                    </p:set>
                                    <p:animEffect transition="in" filter="wipe(up)">
                                      <p:cBhvr>
                                        <p:cTn id="3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0"/>
          </a:xfrm>
          <a:solidFill>
            <a:schemeClr val="tx2"/>
          </a:solidFill>
        </p:spPr>
        <p:txBody>
          <a:bodyPr/>
          <a:lstStyle/>
          <a:p>
            <a:pPr>
              <a:defRPr/>
            </a:pPr>
            <a:br>
              <a:rPr lang="en-US" sz="3600" b="1" dirty="0">
                <a:solidFill>
                  <a:srgbClr val="FFFF00"/>
                </a:solidFill>
                <a:latin typeface="Arial Narrow" pitchFamily="34" charset="0"/>
              </a:rPr>
            </a:br>
            <a:br>
              <a:rPr lang="en-US" sz="3600" b="1" dirty="0">
                <a:solidFill>
                  <a:srgbClr val="FFFF00"/>
                </a:solidFill>
                <a:latin typeface="Arial Narrow" pitchFamily="34" charset="0"/>
              </a:rPr>
            </a:br>
            <a:r>
              <a:rPr lang="en-US" sz="3600" b="1" dirty="0">
                <a:solidFill>
                  <a:schemeClr val="accent3"/>
                </a:solidFill>
                <a:latin typeface="Arial Narrow" pitchFamily="34" charset="0"/>
              </a:rPr>
              <a:t>If you expect tantrums, you will get them.</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If you expect dishonesty, you will get it.</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If you expect bad attitudes, you will get it.</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 but if you really EXPECT the opposite,</a:t>
            </a:r>
            <a:br>
              <a:rPr lang="en-US" sz="3600" b="1" dirty="0">
                <a:solidFill>
                  <a:schemeClr val="accent3"/>
                </a:solidFill>
                <a:latin typeface="Arial Narrow" pitchFamily="34" charset="0"/>
              </a:rPr>
            </a:br>
            <a:r>
              <a:rPr lang="en-US" sz="3600" b="1" dirty="0">
                <a:solidFill>
                  <a:schemeClr val="accent3"/>
                </a:solidFill>
                <a:latin typeface="Arial Narrow" pitchFamily="34" charset="0"/>
              </a:rPr>
              <a:t>and require and TRAIN for the opposite, </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you will GET the opposite.</a:t>
            </a:r>
            <a:endParaRPr lang="en-US" sz="3600" dirty="0">
              <a:solidFill>
                <a:schemeClr val="accent3"/>
              </a:solidFill>
            </a:endParaRPr>
          </a:p>
        </p:txBody>
      </p:sp>
      <p:sp>
        <p:nvSpPr>
          <p:cNvPr id="3" name="Rectangle 2"/>
          <p:cNvSpPr txBox="1">
            <a:spLocks noChangeArrowheads="1"/>
          </p:cNvSpPr>
          <p:nvPr/>
        </p:nvSpPr>
        <p:spPr bwMode="auto">
          <a:xfrm>
            <a:off x="228600" y="152400"/>
            <a:ext cx="8686800" cy="838200"/>
          </a:xfrm>
          <a:prstGeom prst="rect">
            <a:avLst/>
          </a:prstGeom>
          <a:ln w="9525">
            <a:noFill/>
            <a:miter lim="800000"/>
            <a:headEnd/>
            <a:tailEnd/>
          </a:ln>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chemeClr val="bg1"/>
                </a:solidFill>
                <a:effectLst/>
                <a:uLnTx/>
                <a:uFillTx/>
                <a:latin typeface="Arial" charset="0"/>
                <a:ea typeface="+mn-ea"/>
                <a:cs typeface="+mn-cs"/>
              </a:rPr>
              <a:t>as a general rule:</a:t>
            </a:r>
            <a:r>
              <a:rPr lang="en-US" sz="2800" b="1" kern="0" dirty="0">
                <a:solidFill>
                  <a:schemeClr val="bg1"/>
                </a:solidFill>
                <a:latin typeface="Arial" charset="0"/>
              </a:rPr>
              <a:t>   </a:t>
            </a:r>
            <a:r>
              <a:rPr kumimoji="0" lang="en-US" sz="2800" b="1" i="0" u="none" strike="noStrike" kern="0" cap="none" spc="0" normalizeH="0" baseline="0" noProof="0" dirty="0">
                <a:ln>
                  <a:noFill/>
                </a:ln>
                <a:solidFill>
                  <a:schemeClr val="bg1"/>
                </a:solidFill>
                <a:effectLst/>
                <a:uLnTx/>
                <a:uFillTx/>
                <a:latin typeface="Arial" charset="0"/>
                <a:ea typeface="+mn-ea"/>
                <a:cs typeface="+mn-cs"/>
              </a:rPr>
              <a:t>you get what you expect</a:t>
            </a:r>
            <a:endParaRPr kumimoji="0" lang="en-US" sz="2800" b="1" i="0" u="none" strike="noStrike" kern="0" cap="none" spc="0" normalizeH="0" baseline="0" noProof="0" dirty="0">
              <a:ln>
                <a:noFill/>
              </a:ln>
              <a:solidFill>
                <a:schemeClr val="lt1"/>
              </a:solidFill>
              <a:effectLst/>
              <a:uLnTx/>
              <a:uFillTx/>
              <a:latin typeface="Arial" charset="0"/>
              <a:ea typeface="+mn-ea"/>
              <a:cs typeface="+mn-cs"/>
            </a:endParaRPr>
          </a:p>
        </p:txBody>
      </p:sp>
    </p:spTree>
    <p:extLst>
      <p:ext uri="{BB962C8B-B14F-4D97-AF65-F5344CB8AC3E}">
        <p14:creationId xmlns:p14="http://schemas.microsoft.com/office/powerpoint/2010/main" val="422756273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4.  failing to be consistent...</a:t>
            </a:r>
            <a:endParaRPr lang="en-US" sz="3600" dirty="0">
              <a:solidFill>
                <a:schemeClr val="bg1"/>
              </a:solidFill>
              <a:latin typeface="Tahoma" pitchFamily="34" charset="0"/>
            </a:endParaRPr>
          </a:p>
        </p:txBody>
      </p:sp>
      <p:sp>
        <p:nvSpPr>
          <p:cNvPr id="28675" name="Rectangle 3"/>
          <p:cNvSpPr>
            <a:spLocks noGrp="1" noChangeArrowheads="1"/>
          </p:cNvSpPr>
          <p:nvPr>
            <p:ph type="body" idx="1"/>
          </p:nvPr>
        </p:nvSpPr>
        <p:spPr>
          <a:xfrm>
            <a:off x="381000" y="1828800"/>
            <a:ext cx="8458200" cy="4800600"/>
          </a:xfrm>
        </p:spPr>
        <p:txBody>
          <a:bodyPr/>
          <a:lstStyle/>
          <a:p>
            <a:r>
              <a:rPr lang="en-US" sz="2800" b="1" dirty="0">
                <a:solidFill>
                  <a:srgbClr val="002060"/>
                </a:solidFill>
                <a:latin typeface="Arial" charset="0"/>
              </a:rPr>
              <a:t>“he who loves him disciplines him </a:t>
            </a:r>
            <a:r>
              <a:rPr lang="en-US" sz="2800" b="1" u="sng" dirty="0">
                <a:solidFill>
                  <a:srgbClr val="002060"/>
                </a:solidFill>
                <a:latin typeface="Arial" charset="0"/>
              </a:rPr>
              <a:t>diligently</a:t>
            </a:r>
            <a:r>
              <a:rPr lang="en-US" sz="2800" b="1" dirty="0">
                <a:solidFill>
                  <a:srgbClr val="002060"/>
                </a:solidFill>
                <a:latin typeface="Arial" charset="0"/>
              </a:rPr>
              <a:t>”           </a:t>
            </a:r>
            <a:r>
              <a:rPr lang="en-US" sz="2800" dirty="0">
                <a:latin typeface="Arial" charset="0"/>
              </a:rPr>
              <a:t>							</a:t>
            </a:r>
            <a:r>
              <a:rPr lang="en-US" sz="2800" b="1" dirty="0">
                <a:latin typeface="Arial Black" pitchFamily="34" charset="0"/>
              </a:rPr>
              <a:t>Pr.13.24</a:t>
            </a:r>
          </a:p>
          <a:p>
            <a:r>
              <a:rPr lang="en-US" sz="2800" dirty="0">
                <a:latin typeface="Arial" charset="0"/>
              </a:rPr>
              <a:t>“No Parking” illustration (next slide)												</a:t>
            </a:r>
            <a:endParaRPr lang="en-US" sz="2800" b="1" dirty="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up)">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up)">
                                      <p:cBhvr>
                                        <p:cTn id="12"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Bi-Directional No Parking Any Time Traffic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407887"/>
            <a:ext cx="12954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Rectangle 3"/>
          <p:cNvSpPr>
            <a:spLocks noGrp="1" noChangeArrowheads="1"/>
          </p:cNvSpPr>
          <p:nvPr>
            <p:ph type="body" idx="1"/>
          </p:nvPr>
        </p:nvSpPr>
        <p:spPr>
          <a:xfrm>
            <a:off x="0" y="0"/>
            <a:ext cx="9144000" cy="1295400"/>
          </a:xfrm>
          <a:solidFill>
            <a:srgbClr val="002060"/>
          </a:solidFill>
        </p:spPr>
        <p:style>
          <a:lnRef idx="0">
            <a:schemeClr val="accent2"/>
          </a:lnRef>
          <a:fillRef idx="3">
            <a:schemeClr val="accent2"/>
          </a:fillRef>
          <a:effectRef idx="3">
            <a:schemeClr val="accent2"/>
          </a:effectRef>
          <a:fontRef idx="minor">
            <a:schemeClr val="lt1"/>
          </a:fontRef>
        </p:style>
        <p:txBody>
          <a:bodyPr/>
          <a:lstStyle/>
          <a:p>
            <a:pPr>
              <a:buNone/>
            </a:pPr>
            <a:r>
              <a:rPr lang="en-US" sz="2800" b="1" dirty="0">
                <a:latin typeface="Arial" charset="0"/>
              </a:rPr>
              <a:t>   </a:t>
            </a:r>
            <a:r>
              <a:rPr lang="en-US" sz="2600" b="1" dirty="0">
                <a:solidFill>
                  <a:schemeClr val="bg1"/>
                </a:solidFill>
                <a:latin typeface="Arial" charset="0"/>
              </a:rPr>
              <a:t>Imagine treating “No Parking” violations like this?</a:t>
            </a:r>
            <a:endParaRPr lang="en-US" sz="2800" b="1" dirty="0">
              <a:solidFill>
                <a:schemeClr val="bg1"/>
              </a:solidFill>
              <a:latin typeface="Arial Black" pitchFamily="34" charset="0"/>
            </a:endParaRPr>
          </a:p>
        </p:txBody>
      </p:sp>
      <p:sp>
        <p:nvSpPr>
          <p:cNvPr id="13" name="Rectangle 12"/>
          <p:cNvSpPr/>
          <p:nvPr/>
        </p:nvSpPr>
        <p:spPr bwMode="auto">
          <a:xfrm>
            <a:off x="0" y="6248400"/>
            <a:ext cx="9144000" cy="609600"/>
          </a:xfrm>
          <a:prstGeom prst="rect">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Arial" pitchFamily="34" charset="0"/>
                <a:cs typeface="Arial" pitchFamily="34" charset="0"/>
              </a:rPr>
              <a:t>What would those no parking areas be</a:t>
            </a:r>
            <a:r>
              <a:rPr kumimoji="0" lang="en-US" sz="2800" b="1" i="0" u="none" strike="noStrike" cap="none" normalizeH="0" dirty="0">
                <a:ln>
                  <a:noFill/>
                </a:ln>
                <a:effectLst/>
                <a:latin typeface="Arial" pitchFamily="34" charset="0"/>
                <a:cs typeface="Arial" pitchFamily="34" charset="0"/>
              </a:rPr>
              <a:t> filled with?</a:t>
            </a:r>
            <a:endParaRPr kumimoji="0" lang="en-US" sz="2800" b="1" i="0" u="none" strike="noStrike" cap="none" normalizeH="0" baseline="0" dirty="0">
              <a:ln>
                <a:noFill/>
              </a:ln>
              <a:effectLst/>
              <a:latin typeface="Arial" pitchFamily="34" charset="0"/>
              <a:cs typeface="Arial" pitchFamily="34" charset="0"/>
            </a:endParaRPr>
          </a:p>
        </p:txBody>
      </p:sp>
      <p:sp>
        <p:nvSpPr>
          <p:cNvPr id="10" name="Text Box 4"/>
          <p:cNvSpPr txBox="1">
            <a:spLocks noChangeArrowheads="1"/>
          </p:cNvSpPr>
          <p:nvPr/>
        </p:nvSpPr>
        <p:spPr bwMode="auto">
          <a:xfrm rot="398467">
            <a:off x="1460819" y="1893676"/>
            <a:ext cx="1905000" cy="2123658"/>
          </a:xfrm>
          <a:prstGeom prst="rect">
            <a:avLst/>
          </a:prstGeom>
          <a:solidFill>
            <a:srgbClr val="3366FF"/>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10 minutes:</a:t>
            </a:r>
          </a:p>
          <a:p>
            <a:pPr>
              <a:spcBef>
                <a:spcPct val="50000"/>
              </a:spcBef>
              <a:defRPr/>
            </a:pPr>
            <a:r>
              <a:rPr lang="en-US" dirty="0">
                <a:solidFill>
                  <a:srgbClr val="FFFFFF"/>
                </a:solidFill>
              </a:rPr>
              <a:t>Please       do not     park        here</a:t>
            </a:r>
          </a:p>
        </p:txBody>
      </p:sp>
      <p:sp>
        <p:nvSpPr>
          <p:cNvPr id="11" name="Text Box 5"/>
          <p:cNvSpPr txBox="1">
            <a:spLocks noChangeArrowheads="1"/>
          </p:cNvSpPr>
          <p:nvPr/>
        </p:nvSpPr>
        <p:spPr bwMode="auto">
          <a:xfrm rot="479243">
            <a:off x="2551625" y="1874654"/>
            <a:ext cx="1905000" cy="2123658"/>
          </a:xfrm>
          <a:prstGeom prst="rect">
            <a:avLst/>
          </a:prstGeom>
          <a:solidFill>
            <a:srgbClr val="0000CC"/>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20 minutes:</a:t>
            </a:r>
          </a:p>
          <a:p>
            <a:pPr>
              <a:spcBef>
                <a:spcPct val="50000"/>
              </a:spcBef>
              <a:defRPr/>
            </a:pPr>
            <a:r>
              <a:rPr lang="en-US" dirty="0">
                <a:solidFill>
                  <a:srgbClr val="FFFFFF"/>
                </a:solidFill>
              </a:rPr>
              <a:t>We asked you not      to park     here</a:t>
            </a:r>
          </a:p>
        </p:txBody>
      </p:sp>
      <p:sp>
        <p:nvSpPr>
          <p:cNvPr id="12" name="Text Box 6"/>
          <p:cNvSpPr txBox="1">
            <a:spLocks noChangeArrowheads="1"/>
          </p:cNvSpPr>
          <p:nvPr/>
        </p:nvSpPr>
        <p:spPr bwMode="auto">
          <a:xfrm rot="451468">
            <a:off x="3837455" y="1906230"/>
            <a:ext cx="1905000" cy="2123658"/>
          </a:xfrm>
          <a:prstGeom prst="rect">
            <a:avLst/>
          </a:prstGeom>
          <a:solidFill>
            <a:srgbClr val="00206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30minutes:</a:t>
            </a:r>
          </a:p>
          <a:p>
            <a:pPr>
              <a:spcBef>
                <a:spcPct val="50000"/>
              </a:spcBef>
              <a:defRPr/>
            </a:pPr>
            <a:r>
              <a:rPr lang="en-US" dirty="0">
                <a:solidFill>
                  <a:srgbClr val="FFFFFF"/>
                </a:solidFill>
              </a:rPr>
              <a:t>I really   mean it,    do not            park here</a:t>
            </a:r>
          </a:p>
        </p:txBody>
      </p:sp>
      <p:sp>
        <p:nvSpPr>
          <p:cNvPr id="14" name="Text Box 7"/>
          <p:cNvSpPr txBox="1">
            <a:spLocks noChangeArrowheads="1"/>
          </p:cNvSpPr>
          <p:nvPr/>
        </p:nvSpPr>
        <p:spPr bwMode="auto">
          <a:xfrm rot="555342">
            <a:off x="4953564" y="1893676"/>
            <a:ext cx="1799140" cy="2123658"/>
          </a:xfrm>
          <a:prstGeom prst="rect">
            <a:avLst/>
          </a:prstGeom>
          <a:solidFill>
            <a:srgbClr val="FFCC0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spcBef>
                <a:spcPct val="50000"/>
              </a:spcBef>
              <a:defRPr/>
            </a:pPr>
            <a:r>
              <a:rPr lang="en-US" dirty="0">
                <a:solidFill>
                  <a:srgbClr val="000000"/>
                </a:solidFill>
              </a:rPr>
              <a:t>40 minutes:</a:t>
            </a:r>
          </a:p>
          <a:p>
            <a:pPr>
              <a:spcBef>
                <a:spcPct val="50000"/>
              </a:spcBef>
              <a:defRPr/>
            </a:pPr>
            <a:r>
              <a:rPr lang="en-US" dirty="0">
                <a:solidFill>
                  <a:srgbClr val="000000"/>
                </a:solidFill>
              </a:rPr>
              <a:t>Don’t     make me       tell you again</a:t>
            </a:r>
          </a:p>
        </p:txBody>
      </p:sp>
      <p:sp>
        <p:nvSpPr>
          <p:cNvPr id="15" name="Text Box 8"/>
          <p:cNvSpPr txBox="1">
            <a:spLocks noChangeArrowheads="1"/>
          </p:cNvSpPr>
          <p:nvPr/>
        </p:nvSpPr>
        <p:spPr bwMode="auto">
          <a:xfrm rot="419875">
            <a:off x="6294607" y="1961427"/>
            <a:ext cx="1868530" cy="2123658"/>
          </a:xfrm>
          <a:prstGeom prst="rect">
            <a:avLst/>
          </a:prstGeom>
          <a:solidFill>
            <a:srgbClr val="CC000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spcBef>
                <a:spcPct val="50000"/>
              </a:spcBef>
              <a:defRPr/>
            </a:pPr>
            <a:r>
              <a:rPr lang="en-US" dirty="0">
                <a:solidFill>
                  <a:srgbClr val="FFFFFF"/>
                </a:solidFill>
              </a:rPr>
              <a:t>50 minutes:</a:t>
            </a:r>
          </a:p>
          <a:p>
            <a:pPr>
              <a:spcBef>
                <a:spcPct val="50000"/>
              </a:spcBef>
              <a:defRPr/>
            </a:pPr>
            <a:r>
              <a:rPr lang="en-US" dirty="0">
                <a:solidFill>
                  <a:srgbClr val="FFFFFF"/>
                </a:solidFill>
              </a:rPr>
              <a:t>I’m going    to start counting    to 10</a:t>
            </a:r>
          </a:p>
        </p:txBody>
      </p:sp>
      <p:sp>
        <p:nvSpPr>
          <p:cNvPr id="16" name="Text Box 9"/>
          <p:cNvSpPr txBox="1">
            <a:spLocks noChangeArrowheads="1"/>
          </p:cNvSpPr>
          <p:nvPr/>
        </p:nvSpPr>
        <p:spPr bwMode="auto">
          <a:xfrm rot="486928">
            <a:off x="6857770" y="3810043"/>
            <a:ext cx="2057400" cy="2308324"/>
          </a:xfrm>
          <a:prstGeom prst="rect">
            <a:avLst/>
          </a:prstGeom>
          <a:solidFill>
            <a:srgbClr val="A50021"/>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b="1" dirty="0">
                <a:solidFill>
                  <a:srgbClr val="FFFFFF"/>
                </a:solidFill>
                <a:effectLst>
                  <a:outerShdw blurRad="38100" dist="38100" dir="2700000" algn="tl">
                    <a:srgbClr val="000000"/>
                  </a:outerShdw>
                </a:effectLst>
              </a:rPr>
              <a:t>60 minutes:</a:t>
            </a:r>
            <a:endParaRPr lang="en-US" dirty="0">
              <a:solidFill>
                <a:srgbClr val="FFFFFF"/>
              </a:solidFill>
              <a:effectLst>
                <a:outerShdw blurRad="38100" dist="38100" dir="2700000" algn="tl">
                  <a:srgbClr val="000000"/>
                </a:outerShdw>
              </a:effectLst>
            </a:endParaRPr>
          </a:p>
          <a:p>
            <a:pPr>
              <a:spcBef>
                <a:spcPct val="50000"/>
              </a:spcBef>
              <a:defRPr/>
            </a:pPr>
            <a:r>
              <a:rPr lang="en-US" b="1" dirty="0">
                <a:solidFill>
                  <a:srgbClr val="FFFFFF"/>
                </a:solidFill>
                <a:effectLst>
                  <a:outerShdw blurRad="38100" dist="38100" dir="2700000" algn="tl">
                    <a:srgbClr val="000000"/>
                  </a:outerShdw>
                </a:effectLst>
              </a:rPr>
              <a:t>OK, now you’re in trouble ! </a:t>
            </a:r>
          </a:p>
          <a:p>
            <a:pPr>
              <a:spcBef>
                <a:spcPct val="50000"/>
              </a:spcBef>
              <a:defRPr/>
            </a:pPr>
            <a:r>
              <a:rPr lang="en-US" b="1" dirty="0">
                <a:solidFill>
                  <a:srgbClr val="FFFF00"/>
                </a:solidFill>
                <a:effectLst>
                  <a:outerShdw blurRad="38100" dist="38100" dir="2700000" algn="tl">
                    <a:srgbClr val="000000"/>
                  </a:outerShdw>
                </a:effectLst>
                <a:latin typeface="Arial Black" panose="020B0A04020102020204" pitchFamily="34" charset="0"/>
              </a:rPr>
              <a:t>$ TICKET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autoUpdateAnimBg="0"/>
      <p:bldP spid="11" grpId="0" animBg="1" autoUpdateAnimBg="0"/>
      <p:bldP spid="12" grpId="0" animBg="1" autoUpdateAnimBg="0"/>
      <p:bldP spid="14" grpId="0" animBg="1" autoUpdateAnimBg="0"/>
      <p:bldP spid="15" grpId="0" animBg="1" autoUpdateAnimBg="0"/>
      <p:bldP spid="1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5.  Thinking “I don’t have time…”</a:t>
            </a:r>
            <a:endParaRPr lang="en-US" sz="3600" dirty="0">
              <a:solidFill>
                <a:schemeClr val="bg1"/>
              </a:solidFill>
              <a:latin typeface="Tahoma" pitchFamily="34" charset="0"/>
            </a:endParaRPr>
          </a:p>
        </p:txBody>
      </p:sp>
      <p:sp>
        <p:nvSpPr>
          <p:cNvPr id="35843" name="Rectangle 3"/>
          <p:cNvSpPr>
            <a:spLocks noGrp="1" noChangeArrowheads="1"/>
          </p:cNvSpPr>
          <p:nvPr>
            <p:ph type="body" idx="1"/>
          </p:nvPr>
        </p:nvSpPr>
        <p:spPr>
          <a:xfrm>
            <a:off x="381000" y="1828800"/>
            <a:ext cx="8458200" cy="4800600"/>
          </a:xfrm>
        </p:spPr>
        <p:txBody>
          <a:bodyPr/>
          <a:lstStyle/>
          <a:p>
            <a:r>
              <a:rPr lang="en-US" sz="2800" dirty="0">
                <a:latin typeface="Arial" charset="0"/>
              </a:rPr>
              <a:t>Like saying “I don’t have time to get rid of lice”</a:t>
            </a:r>
            <a:endParaRPr lang="en-US" dirty="0">
              <a:latin typeface="Arial" charset="0"/>
            </a:endParaRPr>
          </a:p>
          <a:p>
            <a:br>
              <a:rPr lang="en-US" sz="2800" dirty="0">
                <a:solidFill>
                  <a:schemeClr val="accent2">
                    <a:lumMod val="75000"/>
                  </a:schemeClr>
                </a:solidFill>
                <a:latin typeface="Arial" charset="0"/>
              </a:rPr>
            </a:br>
            <a:r>
              <a:rPr lang="en-US" sz="2800" dirty="0">
                <a:solidFill>
                  <a:schemeClr val="accent2">
                    <a:lumMod val="75000"/>
                  </a:schemeClr>
                </a:solidFill>
                <a:latin typeface="Arial" charset="0"/>
              </a:rPr>
              <a:t>“All discipline for the moment seems not joyful, but sorrowful, yet … afterwards it yields the peaceful fruit…”  		</a:t>
            </a:r>
            <a:r>
              <a:rPr lang="en-US" sz="2800" dirty="0">
                <a:solidFill>
                  <a:schemeClr val="accent2"/>
                </a:solidFill>
                <a:latin typeface="Arial" charset="0"/>
              </a:rPr>
              <a:t>			</a:t>
            </a:r>
            <a:r>
              <a:rPr lang="en-US" sz="2800" b="1" dirty="0">
                <a:solidFill>
                  <a:schemeClr val="tx2"/>
                </a:solidFill>
                <a:latin typeface="Arial" charset="0"/>
              </a:rPr>
              <a:t>Heb.12.11</a:t>
            </a:r>
            <a:r>
              <a:rPr lang="en-US" sz="2800" b="1" dirty="0">
                <a:latin typeface="Arial" charset="0"/>
              </a:rPr>
              <a:t> </a:t>
            </a:r>
          </a:p>
          <a:p>
            <a:pPr marL="0" indent="0">
              <a:buNone/>
            </a:pPr>
            <a:endParaRPr lang="en-US" sz="2800"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up)">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up)">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6.  failing to control self...</a:t>
            </a:r>
            <a:endParaRPr lang="en-US" sz="3600" dirty="0">
              <a:solidFill>
                <a:schemeClr val="bg1"/>
              </a:solidFill>
              <a:latin typeface="Tahoma" pitchFamily="34" charset="0"/>
            </a:endParaRPr>
          </a:p>
        </p:txBody>
      </p:sp>
      <p:sp>
        <p:nvSpPr>
          <p:cNvPr id="21507" name="Rectangle 3"/>
          <p:cNvSpPr>
            <a:spLocks noGrp="1" noChangeArrowheads="1"/>
          </p:cNvSpPr>
          <p:nvPr>
            <p:ph type="body" idx="1"/>
          </p:nvPr>
        </p:nvSpPr>
        <p:spPr>
          <a:xfrm>
            <a:off x="304800" y="1676400"/>
            <a:ext cx="8839200" cy="5181600"/>
          </a:xfrm>
        </p:spPr>
        <p:txBody>
          <a:bodyPr/>
          <a:lstStyle/>
          <a:p>
            <a:r>
              <a:rPr lang="en-US" sz="2900" b="1" dirty="0">
                <a:latin typeface="Arial" charset="0"/>
              </a:rPr>
              <a:t>proper motivation:      </a:t>
            </a:r>
            <a:r>
              <a:rPr lang="en-US" sz="2900" b="1" dirty="0">
                <a:solidFill>
                  <a:schemeClr val="accent2">
                    <a:lumMod val="75000"/>
                  </a:schemeClr>
                </a:solidFill>
                <a:latin typeface="Arial" charset="0"/>
              </a:rPr>
              <a:t>Prov.13.24                                  “he who</a:t>
            </a:r>
            <a:r>
              <a:rPr lang="en-US" sz="2900" b="1" i="1" dirty="0">
                <a:solidFill>
                  <a:schemeClr val="accent2">
                    <a:lumMod val="75000"/>
                  </a:schemeClr>
                </a:solidFill>
                <a:latin typeface="Arial" charset="0"/>
              </a:rPr>
              <a:t> </a:t>
            </a:r>
            <a:r>
              <a:rPr lang="en-US" sz="2900" b="1" u="sng" dirty="0">
                <a:solidFill>
                  <a:schemeClr val="accent2">
                    <a:lumMod val="75000"/>
                  </a:schemeClr>
                </a:solidFill>
                <a:latin typeface="Arial Black" pitchFamily="34" charset="0"/>
              </a:rPr>
              <a:t>loves</a:t>
            </a:r>
            <a:r>
              <a:rPr lang="en-US" sz="2900" b="1" i="1" dirty="0">
                <a:solidFill>
                  <a:schemeClr val="accent2">
                    <a:lumMod val="75000"/>
                  </a:schemeClr>
                </a:solidFill>
                <a:latin typeface="Arial" charset="0"/>
              </a:rPr>
              <a:t> </a:t>
            </a:r>
            <a:r>
              <a:rPr lang="en-US" sz="2900" b="1" dirty="0">
                <a:solidFill>
                  <a:schemeClr val="accent2">
                    <a:lumMod val="75000"/>
                  </a:schemeClr>
                </a:solidFill>
                <a:latin typeface="Arial" charset="0"/>
              </a:rPr>
              <a:t>him disciplines him diligently”  </a:t>
            </a:r>
          </a:p>
          <a:p>
            <a:r>
              <a:rPr lang="en-US" sz="2900" b="1" dirty="0">
                <a:latin typeface="Arial" charset="0"/>
              </a:rPr>
              <a:t>discipline vs. abuse</a:t>
            </a:r>
            <a:endParaRPr lang="en-US" sz="2900" b="1" dirty="0">
              <a:solidFill>
                <a:schemeClr val="accent2"/>
              </a:solidFill>
              <a:latin typeface="Arial" charset="0"/>
            </a:endParaRPr>
          </a:p>
          <a:p>
            <a:pPr marL="342900" lvl="1" indent="-342900">
              <a:buFontTx/>
              <a:buChar char="•"/>
            </a:pPr>
            <a:r>
              <a:rPr lang="en-US" sz="2900" b="1" dirty="0">
                <a:latin typeface="Arial" charset="0"/>
              </a:rPr>
              <a:t>discipline vs. YELLING!! </a:t>
            </a:r>
          </a:p>
          <a:p>
            <a:pPr marL="1200150" lvl="3" indent="-342900"/>
            <a:r>
              <a:rPr lang="en-US" sz="2900" b="1" dirty="0">
                <a:latin typeface="Arial" charset="0"/>
              </a:rPr>
              <a:t>“expert” advice [?]</a:t>
            </a:r>
          </a:p>
          <a:p>
            <a:r>
              <a:rPr lang="en-US" sz="2900" b="1" dirty="0">
                <a:latin typeface="Arial" charset="0"/>
              </a:rPr>
              <a:t>Why won’t he obey??? </a:t>
            </a:r>
            <a:r>
              <a:rPr lang="en-US" sz="2900" b="1" dirty="0">
                <a:solidFill>
                  <a:schemeClr val="bg1"/>
                </a:solidFill>
                <a:latin typeface="Arial" charset="0"/>
              </a:rPr>
              <a:t>[ </a:t>
            </a:r>
          </a:p>
          <a:p>
            <a:pPr lvl="1"/>
            <a:r>
              <a:rPr lang="en-US" sz="2900" b="1" i="1" dirty="0">
                <a:latin typeface="Arial" charset="0"/>
              </a:rPr>
              <a:t>“What’s wrong with you?”                                                   “I don’t know why you won’t do right!”</a:t>
            </a:r>
            <a:endParaRPr lang="en-US" sz="2900" b="1" dirty="0">
              <a:latin typeface="Arial" charset="0"/>
            </a:endParaRPr>
          </a:p>
          <a:p>
            <a:r>
              <a:rPr lang="en-US" sz="2900" b="1" dirty="0">
                <a:latin typeface="Arial" charset="0"/>
              </a:rPr>
              <a:t>the vase test  </a:t>
            </a:r>
            <a:r>
              <a:rPr lang="en-US" sz="2900" i="1" dirty="0">
                <a:latin typeface="Arial" charset="0"/>
              </a:rPr>
              <a:t>(see next slide)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wipe(up)">
                                      <p:cBhvr>
                                        <p:cTn id="20" dur="500"/>
                                        <p:tgtEl>
                                          <p:spTgt spid="2150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wipe(up)">
                                      <p:cBhvr>
                                        <p:cTn id="25" dur="500"/>
                                        <p:tgtEl>
                                          <p:spTgt spid="21507">
                                            <p:txEl>
                                              <p:pRg st="4" end="4"/>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wipe(up)">
                                      <p:cBhvr>
                                        <p:cTn id="28" dur="500"/>
                                        <p:tgtEl>
                                          <p:spTgt spid="2150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1507">
                                            <p:txEl>
                                              <p:pRg st="6" end="6"/>
                                            </p:txEl>
                                          </p:spTgt>
                                        </p:tgtEl>
                                        <p:attrNameLst>
                                          <p:attrName>style.visibility</p:attrName>
                                        </p:attrNameLst>
                                      </p:cBhvr>
                                      <p:to>
                                        <p:strVal val="visible"/>
                                      </p:to>
                                    </p:set>
                                    <p:animEffect transition="in" filter="wipe(up)">
                                      <p:cBhvr>
                                        <p:cTn id="33"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lstStyle/>
          <a:p>
            <a:pPr algn="l"/>
            <a:r>
              <a:rPr lang="en-US" sz="2800" b="1" dirty="0">
                <a:latin typeface="Arial Black" pitchFamily="34" charset="0"/>
                <a:cs typeface="Arial" pitchFamily="34" charset="0"/>
              </a:rPr>
              <a:t>THE VASE TEST       </a:t>
            </a:r>
            <a:r>
              <a:rPr lang="en-US" sz="2800" dirty="0">
                <a:solidFill>
                  <a:schemeClr val="tx1"/>
                </a:solidFill>
                <a:latin typeface="Calibri" pitchFamily="34" charset="0"/>
              </a:rPr>
              <a:t>set up:  </a:t>
            </a:r>
            <a:br>
              <a:rPr lang="en-US" sz="2800" dirty="0">
                <a:solidFill>
                  <a:schemeClr val="tx1"/>
                </a:solidFill>
                <a:latin typeface="Calibri" pitchFamily="34" charset="0"/>
              </a:rPr>
            </a:br>
            <a:r>
              <a:rPr lang="en-US" sz="2800" dirty="0">
                <a:solidFill>
                  <a:schemeClr val="tx1"/>
                </a:solidFill>
                <a:latin typeface="Calibri" pitchFamily="34" charset="0"/>
              </a:rPr>
              <a:t>a.) Jr. bounces a ball off the wall</a:t>
            </a:r>
            <a:br>
              <a:rPr lang="en-US" sz="2800" dirty="0">
                <a:solidFill>
                  <a:schemeClr val="tx1"/>
                </a:solidFill>
                <a:latin typeface="Calibri" pitchFamily="34" charset="0"/>
              </a:rPr>
            </a:br>
            <a:r>
              <a:rPr lang="en-US" sz="2800" dirty="0">
                <a:solidFill>
                  <a:schemeClr val="tx1"/>
                </a:solidFill>
                <a:latin typeface="Calibri" pitchFamily="34" charset="0"/>
              </a:rPr>
              <a:t>b.) Mom says: “Jr., don’t throw that ball in the house”</a:t>
            </a:r>
            <a:br>
              <a:rPr lang="en-US" sz="2800" dirty="0">
                <a:solidFill>
                  <a:schemeClr val="tx1"/>
                </a:solidFill>
                <a:latin typeface="Calibri" pitchFamily="34" charset="0"/>
              </a:rPr>
            </a:br>
            <a:r>
              <a:rPr lang="en-US" sz="2800" dirty="0">
                <a:solidFill>
                  <a:schemeClr val="tx1"/>
                </a:solidFill>
                <a:latin typeface="Calibri" pitchFamily="34" charset="0"/>
              </a:rPr>
              <a:t>c.) Jr. looks at mom, heard her; throws the ball again anyway.</a:t>
            </a:r>
            <a:endParaRPr lang="en-US" sz="2800" b="1" dirty="0">
              <a:latin typeface="Calibri" pitchFamily="34" charset="0"/>
              <a:cs typeface="Arial" pitchFamily="34" charset="0"/>
            </a:endParaRPr>
          </a:p>
        </p:txBody>
      </p:sp>
      <p:sp>
        <p:nvSpPr>
          <p:cNvPr id="5" name="Rectangular Callout 4"/>
          <p:cNvSpPr/>
          <p:nvPr/>
        </p:nvSpPr>
        <p:spPr bwMode="auto">
          <a:xfrm>
            <a:off x="152400" y="2895600"/>
            <a:ext cx="1828800" cy="2971800"/>
          </a:xfrm>
          <a:prstGeom prst="wedgeRectCallout">
            <a:avLst>
              <a:gd name="adj1" fmla="val 33286"/>
              <a:gd name="adj2" fmla="val -57928"/>
            </a:avLst>
          </a:prstGeom>
          <a:solidFill>
            <a:srgbClr val="00B0F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Reaction:</a:t>
            </a:r>
          </a:p>
          <a:p>
            <a:pPr marL="0" marR="0" indent="0" algn="l" defTabSz="914400" rtl="0" eaLnBrk="0" fontAlgn="base" latinLnBrk="0" hangingPunct="0">
              <a:lnSpc>
                <a:spcPct val="100000"/>
              </a:lnSpc>
              <a:spcBef>
                <a:spcPct val="0"/>
              </a:spcBef>
              <a:spcAft>
                <a:spcPct val="0"/>
              </a:spcAft>
              <a:buClrTx/>
              <a:buSzTx/>
              <a:buFontTx/>
              <a:buNone/>
              <a:tabLst/>
            </a:pPr>
            <a:endParaRPr lang="en-US" dirty="0"/>
          </a:p>
          <a:p>
            <a:pPr marL="0" marR="0" indent="0" algn="l" defTabSz="914400" rtl="0" eaLnBrk="0" fontAlgn="base" latinLnBrk="0" hangingPunct="0">
              <a:lnSpc>
                <a:spcPct val="100000"/>
              </a:lnSpc>
              <a:spcBef>
                <a:spcPct val="0"/>
              </a:spcBef>
              <a:spcAft>
                <a:spcPct val="0"/>
              </a:spcAft>
              <a:buClrTx/>
              <a:buSzTx/>
              <a:buFontTx/>
              <a:buNone/>
              <a:tabLst/>
            </a:pPr>
            <a:r>
              <a:rPr lang="en-US" dirty="0"/>
              <a:t>No big deal.</a:t>
            </a:r>
          </a:p>
          <a:p>
            <a:pPr marL="0" marR="0" indent="0" algn="l" defTabSz="914400" rtl="0" eaLnBrk="0" fontAlgn="base" latinLnBrk="0" hangingPunct="0">
              <a:lnSpc>
                <a:spcPct val="100000"/>
              </a:lnSpc>
              <a:spcBef>
                <a:spcPct val="0"/>
              </a:spcBef>
              <a:spcAft>
                <a:spcPct val="0"/>
              </a:spcAft>
              <a:buClrTx/>
              <a:buSzTx/>
              <a:buFontTx/>
              <a:buNone/>
              <a:tabLst/>
            </a:pPr>
            <a:r>
              <a:rPr lang="en-US" dirty="0"/>
              <a:t>Mom says,</a:t>
            </a:r>
          </a:p>
          <a:p>
            <a:pPr marL="0" marR="0" indent="0" algn="l" defTabSz="914400" rtl="0" eaLnBrk="0" fontAlgn="base" latinLnBrk="0" hangingPunct="0">
              <a:lnSpc>
                <a:spcPct val="100000"/>
              </a:lnSpc>
              <a:spcBef>
                <a:spcPct val="0"/>
              </a:spcBef>
              <a:spcAft>
                <a:spcPct val="0"/>
              </a:spcAft>
              <a:buClrTx/>
              <a:buSzTx/>
              <a:buFontTx/>
              <a:buNone/>
              <a:tabLst/>
            </a:pPr>
            <a:r>
              <a:rPr lang="en-US" dirty="0"/>
              <a:t>“Jr., I asked you not to do that.”</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6" name="Rectangular Callout 5"/>
          <p:cNvSpPr/>
          <p:nvPr/>
        </p:nvSpPr>
        <p:spPr bwMode="auto">
          <a:xfrm>
            <a:off x="2209800" y="2895600"/>
            <a:ext cx="2209800" cy="3886200"/>
          </a:xfrm>
          <a:prstGeom prst="wedgeRectCallout">
            <a:avLst>
              <a:gd name="adj1" fmla="val -36285"/>
              <a:gd name="adj2" fmla="val -57097"/>
            </a:avLst>
          </a:prstGeom>
          <a:solidFill>
            <a:srgbClr val="00206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solidFill>
                  <a:schemeClr val="bg1"/>
                </a:solidFill>
              </a:rPr>
              <a:t>Reaction:</a:t>
            </a:r>
          </a:p>
          <a:p>
            <a:pPr marL="0" marR="0" indent="0" algn="l" defTabSz="914400" rtl="0" eaLnBrk="0" fontAlgn="base" latinLnBrk="0" hangingPunct="0">
              <a:lnSpc>
                <a:spcPct val="100000"/>
              </a:lnSpc>
              <a:spcBef>
                <a:spcPct val="0"/>
              </a:spcBef>
              <a:spcAft>
                <a:spcPct val="0"/>
              </a:spcAft>
              <a:buClrTx/>
              <a:buSzTx/>
              <a:buFontTx/>
              <a:buNone/>
              <a:tabLst/>
            </a:pPr>
            <a:r>
              <a:rPr lang="en-US" dirty="0">
                <a:solidFill>
                  <a:schemeClr val="bg1"/>
                </a:solidFill>
              </a:rPr>
              <a:t>Seeing her son’s willful   defiance &amp; disobedience, Mom takes this very serious and he is punished.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            WHY?</a:t>
            </a:r>
          </a:p>
        </p:txBody>
      </p:sp>
      <p:sp>
        <p:nvSpPr>
          <p:cNvPr id="7" name="Rectangular Callout 6"/>
          <p:cNvSpPr/>
          <p:nvPr/>
        </p:nvSpPr>
        <p:spPr bwMode="auto">
          <a:xfrm>
            <a:off x="4800600" y="2971800"/>
            <a:ext cx="1828800" cy="2895600"/>
          </a:xfrm>
          <a:prstGeom prst="wedgeRectCallout">
            <a:avLst>
              <a:gd name="adj1" fmla="val 34068"/>
              <a:gd name="adj2" fmla="val -59348"/>
            </a:avLst>
          </a:prstGeom>
          <a:solidFill>
            <a:srgbClr val="00B0F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Reaction:</a:t>
            </a:r>
          </a:p>
          <a:p>
            <a:pPr marL="0" marR="0" indent="0" algn="l" defTabSz="914400" rtl="0" eaLnBrk="0" fontAlgn="base" latinLnBrk="0" hangingPunct="0">
              <a:lnSpc>
                <a:spcPct val="100000"/>
              </a:lnSpc>
              <a:spcBef>
                <a:spcPct val="0"/>
              </a:spcBef>
              <a:spcAft>
                <a:spcPct val="0"/>
              </a:spcAft>
              <a:buClrTx/>
              <a:buSzTx/>
              <a:buFontTx/>
              <a:buNone/>
              <a:tabLst/>
            </a:pPr>
            <a:endParaRPr lang="en-US" dirty="0"/>
          </a:p>
          <a:p>
            <a:pPr marL="0" marR="0" indent="0" algn="l" defTabSz="914400" rtl="0" eaLnBrk="0" fontAlgn="base" latinLnBrk="0" hangingPunct="0">
              <a:lnSpc>
                <a:spcPct val="100000"/>
              </a:lnSpc>
              <a:spcBef>
                <a:spcPct val="0"/>
              </a:spcBef>
              <a:spcAft>
                <a:spcPct val="0"/>
              </a:spcAft>
              <a:buClrTx/>
              <a:buSzTx/>
              <a:buFontTx/>
              <a:buNone/>
              <a:tabLst/>
            </a:pPr>
            <a:r>
              <a:rPr lang="en-US" dirty="0"/>
              <a:t>No big deal. Mom says, “Jr., I asked you not to do that” </a:t>
            </a:r>
            <a:r>
              <a:rPr lang="en-US" sz="2800" b="1" dirty="0">
                <a:latin typeface="Arial Black" panose="020B0A04020102020204" pitchFamily="34" charset="0"/>
              </a:rPr>
              <a:t>?</a:t>
            </a:r>
            <a:endParaRPr kumimoji="0" lang="en-US" sz="2800" b="1" i="0" u="none" strike="noStrike" cap="none" normalizeH="0" baseline="0" dirty="0">
              <a:ln>
                <a:noFill/>
              </a:ln>
              <a:solidFill>
                <a:schemeClr val="tx1"/>
              </a:solidFill>
              <a:effectLst/>
              <a:latin typeface="Arial Black" panose="020B0A04020102020204" pitchFamily="34" charset="0"/>
            </a:endParaRPr>
          </a:p>
        </p:txBody>
      </p:sp>
      <p:sp>
        <p:nvSpPr>
          <p:cNvPr id="8" name="Rectangular Callout 7"/>
          <p:cNvSpPr/>
          <p:nvPr/>
        </p:nvSpPr>
        <p:spPr bwMode="auto">
          <a:xfrm>
            <a:off x="6858000" y="2971800"/>
            <a:ext cx="2057400" cy="3810000"/>
          </a:xfrm>
          <a:prstGeom prst="wedgeRectCallout">
            <a:avLst>
              <a:gd name="adj1" fmla="val -37026"/>
              <a:gd name="adj2" fmla="val -57993"/>
            </a:avLst>
          </a:prstGeom>
          <a:solidFill>
            <a:schemeClr val="tx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Reaction: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dirty="0" err="1">
                <a:solidFill>
                  <a:schemeClr val="bg1"/>
                </a:solidFill>
              </a:rPr>
              <a:t>Jr’s</a:t>
            </a:r>
            <a:r>
              <a:rPr lang="en-US" dirty="0">
                <a:solidFill>
                  <a:schemeClr val="bg1"/>
                </a:solidFill>
              </a:rPr>
              <a:t> in BIG trouble!! </a:t>
            </a:r>
            <a:r>
              <a:rPr lang="en-US" b="1" dirty="0">
                <a:solidFill>
                  <a:schemeClr val="bg1"/>
                </a:solidFill>
              </a:rPr>
              <a:t>NOW</a:t>
            </a:r>
            <a:r>
              <a:rPr lang="en-US" dirty="0">
                <a:solidFill>
                  <a:schemeClr val="bg1"/>
                </a:solidFill>
              </a:rPr>
              <a:t> he’s going to get it! This is VERY serious.</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           WHY?</a:t>
            </a:r>
          </a:p>
        </p:txBody>
      </p:sp>
      <p:sp>
        <p:nvSpPr>
          <p:cNvPr id="9" name="Rounded Rectangle 8"/>
          <p:cNvSpPr/>
          <p:nvPr/>
        </p:nvSpPr>
        <p:spPr bwMode="auto">
          <a:xfrm>
            <a:off x="304800" y="1752600"/>
            <a:ext cx="3962400" cy="8382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scenario</a:t>
            </a:r>
            <a:r>
              <a:rPr kumimoji="0" lang="en-US" sz="2400" b="1" i="0" u="none" strike="noStrike" cap="none" normalizeH="0" dirty="0">
                <a:ln>
                  <a:noFill/>
                </a:ln>
                <a:solidFill>
                  <a:schemeClr val="bg1"/>
                </a:solidFill>
                <a:effectLst/>
                <a:latin typeface="Arial" charset="0"/>
              </a:rPr>
              <a:t> A: </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a:ln>
                  <a:noFill/>
                </a:ln>
                <a:solidFill>
                  <a:schemeClr val="bg1"/>
                </a:solidFill>
                <a:effectLst/>
                <a:latin typeface="Arial" charset="0"/>
              </a:rPr>
              <a:t>nothing broken</a:t>
            </a:r>
            <a:endParaRPr kumimoji="0" lang="en-US" sz="2400" b="1" i="0" u="none" strike="noStrike" cap="none" normalizeH="0" baseline="0" dirty="0">
              <a:ln>
                <a:noFill/>
              </a:ln>
              <a:solidFill>
                <a:schemeClr val="bg1"/>
              </a:solidFill>
              <a:effectLst/>
              <a:latin typeface="Arial" charset="0"/>
            </a:endParaRPr>
          </a:p>
        </p:txBody>
      </p:sp>
      <p:sp>
        <p:nvSpPr>
          <p:cNvPr id="10" name="Rounded Rectangle 9"/>
          <p:cNvSpPr/>
          <p:nvPr/>
        </p:nvSpPr>
        <p:spPr bwMode="auto">
          <a:xfrm>
            <a:off x="4495800" y="1752600"/>
            <a:ext cx="4419600" cy="8382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scenario</a:t>
            </a:r>
            <a:r>
              <a:rPr kumimoji="0" lang="en-US" sz="2400" b="1" i="0" u="none" strike="noStrike" cap="none" normalizeH="0" dirty="0">
                <a:ln>
                  <a:noFill/>
                </a:ln>
                <a:solidFill>
                  <a:schemeClr val="bg1"/>
                </a:solidFill>
                <a:effectLst/>
                <a:latin typeface="Arial" charset="0"/>
              </a:rPr>
              <a:t> B: </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a:ln>
                  <a:noFill/>
                </a:ln>
                <a:solidFill>
                  <a:schemeClr val="bg1"/>
                </a:solidFill>
                <a:effectLst/>
                <a:latin typeface="Arial" charset="0"/>
              </a:rPr>
              <a:t>antique vase is shattered</a:t>
            </a:r>
            <a:endParaRPr kumimoji="0" lang="en-US" sz="2400" b="1" i="0" u="none" strike="noStrike" cap="none" normalizeH="0" baseline="0" dirty="0">
              <a:ln>
                <a:noFill/>
              </a:ln>
              <a:solidFill>
                <a:schemeClr val="bg1"/>
              </a:solidFill>
              <a:effectLst/>
              <a:latin typeface="Arial" charset="0"/>
            </a:endParaRPr>
          </a:p>
        </p:txBody>
      </p:sp>
      <p:sp>
        <p:nvSpPr>
          <p:cNvPr id="3" name="Oval 2"/>
          <p:cNvSpPr/>
          <p:nvPr/>
        </p:nvSpPr>
        <p:spPr bwMode="auto">
          <a:xfrm>
            <a:off x="1371600" y="2667000"/>
            <a:ext cx="3733800" cy="4191000"/>
          </a:xfrm>
          <a:prstGeom prst="ellipse">
            <a:avLst/>
          </a:prstGeom>
          <a:noFill/>
          <a:ln w="38100" cap="flat" cmpd="sng" algn="ctr">
            <a:solidFill>
              <a:srgbClr val="FFFF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752600"/>
            <a:ext cx="9144000" cy="5029200"/>
          </a:xfrm>
        </p:spPr>
        <p:txBody>
          <a:bodyPr/>
          <a:lstStyle/>
          <a:p>
            <a:br>
              <a:rPr lang="en-US" sz="2500" b="1" dirty="0">
                <a:latin typeface="Arial" pitchFamily="34" charset="0"/>
                <a:cs typeface="Arial" pitchFamily="34" charset="0"/>
              </a:rPr>
            </a:br>
            <a:r>
              <a:rPr lang="en-US" sz="2500" b="1" dirty="0">
                <a:latin typeface="Arial" pitchFamily="34" charset="0"/>
                <a:cs typeface="Arial" pitchFamily="34" charset="0"/>
              </a:rPr>
              <a:t>The parents’ choice:</a:t>
            </a:r>
          </a:p>
          <a:p>
            <a:pPr lvl="1"/>
            <a:r>
              <a:rPr lang="en-US" sz="2500" b="1" dirty="0">
                <a:latin typeface="Arial" pitchFamily="34" charset="0"/>
                <a:cs typeface="Arial" pitchFamily="34" charset="0"/>
              </a:rPr>
              <a:t>they never obey</a:t>
            </a:r>
          </a:p>
          <a:p>
            <a:pPr lvl="1"/>
            <a:r>
              <a:rPr lang="en-US" sz="2500" b="1" dirty="0">
                <a:latin typeface="Arial" pitchFamily="34" charset="0"/>
                <a:cs typeface="Arial" pitchFamily="34" charset="0"/>
              </a:rPr>
              <a:t>they obey after you scream</a:t>
            </a:r>
          </a:p>
          <a:p>
            <a:pPr lvl="1"/>
            <a:r>
              <a:rPr lang="en-US" sz="2500" b="1" dirty="0">
                <a:latin typeface="Arial" pitchFamily="34" charset="0"/>
                <a:cs typeface="Arial" pitchFamily="34" charset="0"/>
              </a:rPr>
              <a:t>Or only after saying it over &amp; over &amp; over</a:t>
            </a:r>
          </a:p>
          <a:p>
            <a:pPr lvl="1"/>
            <a:r>
              <a:rPr lang="en-US" sz="2500" b="1" dirty="0">
                <a:solidFill>
                  <a:srgbClr val="000066"/>
                </a:solidFill>
                <a:latin typeface="Arial" pitchFamily="34" charset="0"/>
                <a:cs typeface="Arial" pitchFamily="34" charset="0"/>
              </a:rPr>
              <a:t>Or the 1st time, and to calm instructions</a:t>
            </a:r>
            <a:r>
              <a:rPr lang="en-US" sz="2500" b="1" dirty="0">
                <a:latin typeface="Arial" pitchFamily="34" charset="0"/>
                <a:cs typeface="Arial" pitchFamily="34" charset="0"/>
              </a:rPr>
              <a:t> (w/o yelling, nagging, badgering, etc.)</a:t>
            </a:r>
          </a:p>
        </p:txBody>
      </p:sp>
      <p:sp>
        <p:nvSpPr>
          <p:cNvPr id="5" name="Rectangle 2"/>
          <p:cNvSpPr txBox="1">
            <a:spLocks noChangeArrowheads="1"/>
          </p:cNvSpPr>
          <p:nvPr/>
        </p:nvSpPr>
        <p:spPr bwMode="auto">
          <a:xfrm>
            <a:off x="533400" y="381000"/>
            <a:ext cx="8153400" cy="12954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kern="0" dirty="0">
                <a:solidFill>
                  <a:schemeClr val="bg1"/>
                </a:solidFill>
                <a:latin typeface="Tahoma" pitchFamily="34" charset="0"/>
              </a:rPr>
              <a:t>7</a:t>
            </a:r>
            <a:r>
              <a:rPr kumimoji="0" lang="en-US" sz="3600" b="1" i="0" u="none" strike="noStrike" kern="0" cap="none" spc="0" normalizeH="0" baseline="0" noProof="0" dirty="0">
                <a:ln>
                  <a:noFill/>
                </a:ln>
                <a:solidFill>
                  <a:schemeClr val="bg1"/>
                </a:solidFill>
                <a:effectLst/>
                <a:uLnTx/>
                <a:uFillTx/>
                <a:latin typeface="Tahoma" pitchFamily="34" charset="0"/>
                <a:ea typeface="+mn-ea"/>
                <a:cs typeface="+mn-cs"/>
              </a:rPr>
              <a:t>.  Training them to disrespect instructions</a:t>
            </a:r>
            <a:r>
              <a:rPr kumimoji="0" lang="en-US" sz="3600" b="1" i="0" u="none" strike="noStrike" kern="0" cap="none" spc="0" normalizeH="0" noProof="0" dirty="0">
                <a:ln>
                  <a:noFill/>
                </a:ln>
                <a:solidFill>
                  <a:schemeClr val="bg1"/>
                </a:solidFill>
                <a:effectLst/>
                <a:uLnTx/>
                <a:uFillTx/>
                <a:latin typeface="Tahoma" pitchFamily="34" charset="0"/>
                <a:ea typeface="+mn-ea"/>
                <a:cs typeface="+mn-cs"/>
              </a:rPr>
              <a:t> given calmly</a:t>
            </a:r>
            <a:endParaRPr kumimoji="0" lang="en-US" sz="3600" b="0" i="0" u="none" strike="noStrike" kern="0" cap="none" spc="0" normalizeH="0" baseline="0" noProof="0" dirty="0">
              <a:ln>
                <a:noFill/>
              </a:ln>
              <a:solidFill>
                <a:schemeClr val="bg1"/>
              </a:solidFill>
              <a:effectLst/>
              <a:uLnTx/>
              <a:uFillTx/>
              <a:latin typeface="Tahoma" pitchFamily="34"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up)">
                                      <p:cBhvr>
                                        <p:cTn id="7" dur="500"/>
                                        <p:tgtEl>
                                          <p:spTgt spid="6144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1443">
                                            <p:txEl>
                                              <p:pRg st="1" end="1"/>
                                            </p:txEl>
                                          </p:spTgt>
                                        </p:tgtEl>
                                        <p:attrNameLst>
                                          <p:attrName>style.visibility</p:attrName>
                                        </p:attrNameLst>
                                      </p:cBhvr>
                                      <p:to>
                                        <p:strVal val="visible"/>
                                      </p:to>
                                    </p:set>
                                    <p:animEffect transition="in" filter="wipe(up)">
                                      <p:cBhvr>
                                        <p:cTn id="10" dur="500"/>
                                        <p:tgtEl>
                                          <p:spTgt spid="6144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1443">
                                            <p:txEl>
                                              <p:pRg st="2" end="2"/>
                                            </p:txEl>
                                          </p:spTgt>
                                        </p:tgtEl>
                                        <p:attrNameLst>
                                          <p:attrName>style.visibility</p:attrName>
                                        </p:attrNameLst>
                                      </p:cBhvr>
                                      <p:to>
                                        <p:strVal val="visible"/>
                                      </p:to>
                                    </p:set>
                                    <p:animEffect transition="in" filter="wipe(up)">
                                      <p:cBhvr>
                                        <p:cTn id="13" dur="500"/>
                                        <p:tgtEl>
                                          <p:spTgt spid="6144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1443">
                                            <p:txEl>
                                              <p:pRg st="3" end="3"/>
                                            </p:txEl>
                                          </p:spTgt>
                                        </p:tgtEl>
                                        <p:attrNameLst>
                                          <p:attrName>style.visibility</p:attrName>
                                        </p:attrNameLst>
                                      </p:cBhvr>
                                      <p:to>
                                        <p:strVal val="visible"/>
                                      </p:to>
                                    </p:set>
                                    <p:animEffect transition="in" filter="wipe(up)">
                                      <p:cBhvr>
                                        <p:cTn id="16" dur="500"/>
                                        <p:tgtEl>
                                          <p:spTgt spid="6144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animEffect transition="in" filter="wipe(up)">
                                      <p:cBhvr>
                                        <p:cTn id="19" dur="500"/>
                                        <p:tgtEl>
                                          <p:spTgt spid="61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766" y="1409700"/>
            <a:ext cx="9159766" cy="40386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r>
              <a:rPr lang="en-US" sz="4800" b="1" kern="0" dirty="0">
                <a:solidFill>
                  <a:srgbClr val="FFFFFF"/>
                </a:solidFill>
                <a:effectLst>
                  <a:outerShdw blurRad="38100" dist="38100" dir="2700000" algn="tl">
                    <a:srgbClr val="000000">
                      <a:alpha val="43137"/>
                    </a:srgbClr>
                  </a:outerShdw>
                </a:effectLst>
                <a:latin typeface="Arial" charset="0"/>
              </a:rPr>
              <a:t>Prov. 29:15</a:t>
            </a:r>
            <a:br>
              <a:rPr lang="en-US" sz="4800" b="1" kern="0" dirty="0">
                <a:solidFill>
                  <a:srgbClr val="FFFFFF"/>
                </a:solidFill>
                <a:effectLst>
                  <a:outerShdw blurRad="38100" dist="38100" dir="2700000" algn="tl">
                    <a:srgbClr val="000000">
                      <a:alpha val="43137"/>
                    </a:srgbClr>
                  </a:outerShdw>
                </a:effectLst>
                <a:latin typeface="Arial" charset="0"/>
              </a:rPr>
            </a:br>
            <a:r>
              <a:rPr lang="en-US" sz="2000" kern="0" dirty="0">
                <a:solidFill>
                  <a:srgbClr val="FFFFFF"/>
                </a:solidFill>
                <a:effectLst>
                  <a:outerShdw blurRad="38100" dist="38100" dir="2700000" algn="tl">
                    <a:srgbClr val="000000">
                      <a:alpha val="43137"/>
                    </a:srgbClr>
                  </a:outerShdw>
                </a:effectLst>
                <a:latin typeface="Arial" charset="0"/>
              </a:rPr>
              <a:t>NET</a:t>
            </a:r>
          </a:p>
          <a:p>
            <a:endParaRPr lang="en-US" sz="2000" kern="0" dirty="0">
              <a:solidFill>
                <a:srgbClr val="FFFFFF"/>
              </a:solidFill>
              <a:effectLst>
                <a:outerShdw blurRad="38100" dist="38100" dir="2700000" algn="tl">
                  <a:srgbClr val="000000">
                    <a:alpha val="43137"/>
                  </a:srgbClr>
                </a:outerShdw>
              </a:effectLst>
              <a:latin typeface="Arial" charset="0"/>
            </a:endParaRPr>
          </a:p>
          <a:p>
            <a:r>
              <a:rPr lang="en-US" dirty="0">
                <a:latin typeface="Arial" panose="020B0604020202020204" pitchFamily="34" charset="0"/>
                <a:cs typeface="Arial" panose="020B0604020202020204" pitchFamily="34" charset="0"/>
              </a:rPr>
              <a:t>A rod and reproof impart wisdom, but a child who is unrestrained brings shame to his mother.</a:t>
            </a:r>
            <a:endParaRPr lang="en-US" sz="4800" b="1" kern="0"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0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81000"/>
            <a:ext cx="8153400" cy="1371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8.  fathers “discouraging,” 			“provoking to wrath”</a:t>
            </a:r>
            <a:endParaRPr lang="en-US" sz="3600" dirty="0">
              <a:solidFill>
                <a:schemeClr val="bg1"/>
              </a:solidFill>
              <a:latin typeface="Tahoma" pitchFamily="34" charset="0"/>
            </a:endParaRPr>
          </a:p>
        </p:txBody>
      </p:sp>
      <p:sp>
        <p:nvSpPr>
          <p:cNvPr id="29699" name="Rectangle 3"/>
          <p:cNvSpPr>
            <a:spLocks noGrp="1" noChangeArrowheads="1"/>
          </p:cNvSpPr>
          <p:nvPr>
            <p:ph type="body" idx="1"/>
          </p:nvPr>
        </p:nvSpPr>
        <p:spPr>
          <a:xfrm>
            <a:off x="0" y="1981200"/>
            <a:ext cx="8839200" cy="4800600"/>
          </a:xfrm>
        </p:spPr>
        <p:txBody>
          <a:bodyPr/>
          <a:lstStyle/>
          <a:p>
            <a:r>
              <a:rPr lang="en-US" sz="3000" b="1" dirty="0">
                <a:latin typeface="Arial" charset="0"/>
              </a:rPr>
              <a:t>“Fathers, provoke not your children, that they be not discouraged”           	</a:t>
            </a:r>
            <a:r>
              <a:rPr lang="en-US" sz="3000" b="1" dirty="0">
                <a:solidFill>
                  <a:schemeClr val="accent2">
                    <a:lumMod val="75000"/>
                  </a:schemeClr>
                </a:solidFill>
                <a:latin typeface="Arial" charset="0"/>
              </a:rPr>
              <a:t>-Col. 3.21</a:t>
            </a:r>
          </a:p>
          <a:p>
            <a:r>
              <a:rPr lang="en-US" sz="3000" b="1" dirty="0">
                <a:latin typeface="Arial" charset="0"/>
              </a:rPr>
              <a:t>“fathers, provoke not your children to wrath: but nurture them in the chastening and admonition of the Lord”    	</a:t>
            </a:r>
            <a:r>
              <a:rPr lang="en-US" sz="3000" b="1" dirty="0">
                <a:solidFill>
                  <a:schemeClr val="accent2">
                    <a:lumMod val="75000"/>
                  </a:schemeClr>
                </a:solidFill>
                <a:latin typeface="Arial" charset="0"/>
              </a:rPr>
              <a:t>-Eph.6.4</a:t>
            </a:r>
          </a:p>
          <a:p>
            <a:r>
              <a:rPr lang="en-US" sz="3000" b="1" dirty="0">
                <a:solidFill>
                  <a:srgbClr val="C00000"/>
                </a:solidFill>
                <a:latin typeface="Arial" charset="0"/>
              </a:rPr>
              <a:t>criticism … or nothing</a:t>
            </a:r>
          </a:p>
          <a:p>
            <a:r>
              <a:rPr lang="en-US" sz="3000" b="1" dirty="0">
                <a:solidFill>
                  <a:srgbClr val="C00000"/>
                </a:solidFill>
                <a:latin typeface="Arial" charset="0"/>
              </a:rPr>
              <a:t>expecting talents beyond their capacity</a:t>
            </a:r>
          </a:p>
          <a:p>
            <a:r>
              <a:rPr lang="en-US" sz="3000" b="1" dirty="0">
                <a:solidFill>
                  <a:srgbClr val="C00000"/>
                </a:solidFill>
                <a:latin typeface="Arial" charset="0"/>
              </a:rPr>
              <a:t>fluctuating boundaries based on your mood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up)">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up)">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up)">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up)">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up)">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0" y="1371600"/>
            <a:ext cx="9144000" cy="5029200"/>
          </a:xfrm>
        </p:spPr>
        <p:txBody>
          <a:bodyPr/>
          <a:lstStyle/>
          <a:p>
            <a:r>
              <a:rPr lang="en-US" sz="2800" b="1" dirty="0">
                <a:solidFill>
                  <a:schemeClr val="accent2">
                    <a:lumMod val="75000"/>
                  </a:schemeClr>
                </a:solidFill>
                <a:latin typeface="Arial Narrow" pitchFamily="34" charset="0"/>
              </a:rPr>
              <a:t>rejoice</a:t>
            </a:r>
            <a:r>
              <a:rPr lang="en-US" sz="2800" b="1" dirty="0">
                <a:latin typeface="Arial Narrow" pitchFamily="34" charset="0"/>
              </a:rPr>
              <a:t> in the wife of your youth.</a:t>
            </a:r>
            <a:r>
              <a:rPr lang="en-US" sz="2800" b="1" dirty="0"/>
              <a:t> </a:t>
            </a:r>
            <a:r>
              <a:rPr lang="en-US" sz="2800" b="1" dirty="0">
                <a:solidFill>
                  <a:schemeClr val="accent2">
                    <a:lumMod val="75000"/>
                  </a:schemeClr>
                </a:solidFill>
                <a:latin typeface="Arial Narrow" pitchFamily="34" charset="0"/>
              </a:rPr>
              <a:t>Prov. 5.18</a:t>
            </a:r>
          </a:p>
          <a:p>
            <a:r>
              <a:rPr lang="en-US" sz="2800" b="1" dirty="0">
                <a:latin typeface="Arial Narrow" pitchFamily="34" charset="0"/>
              </a:rPr>
              <a:t>The father of the righteous will greatly </a:t>
            </a:r>
            <a:r>
              <a:rPr lang="en-US" sz="2800" b="1" dirty="0">
                <a:solidFill>
                  <a:schemeClr val="accent2">
                    <a:lumMod val="75000"/>
                  </a:schemeClr>
                </a:solidFill>
                <a:latin typeface="Arial Narrow" pitchFamily="34" charset="0"/>
              </a:rPr>
              <a:t>rejoice; </a:t>
            </a:r>
            <a:r>
              <a:rPr lang="en-US" sz="2800" b="1" dirty="0">
                <a:latin typeface="Arial Narrow" pitchFamily="34" charset="0"/>
              </a:rPr>
              <a:t>And he ...will have </a:t>
            </a:r>
            <a:r>
              <a:rPr lang="en-US" sz="2800" b="1" dirty="0">
                <a:solidFill>
                  <a:schemeClr val="accent2">
                    <a:lumMod val="75000"/>
                  </a:schemeClr>
                </a:solidFill>
                <a:latin typeface="Arial Narrow" pitchFamily="34" charset="0"/>
              </a:rPr>
              <a:t>joy</a:t>
            </a:r>
            <a:r>
              <a:rPr lang="en-US" sz="2800" b="1" dirty="0">
                <a:latin typeface="Arial Narrow" pitchFamily="34" charset="0"/>
              </a:rPr>
              <a:t> of him. Let your father and your mother be </a:t>
            </a:r>
            <a:r>
              <a:rPr lang="en-US" sz="2800" b="1" dirty="0">
                <a:solidFill>
                  <a:schemeClr val="accent2">
                    <a:lumMod val="75000"/>
                  </a:schemeClr>
                </a:solidFill>
                <a:latin typeface="Arial Narrow" pitchFamily="34" charset="0"/>
              </a:rPr>
              <a:t>glad,</a:t>
            </a:r>
            <a:r>
              <a:rPr lang="en-US" sz="2800" b="1" dirty="0">
                <a:latin typeface="Arial Narrow" pitchFamily="34" charset="0"/>
              </a:rPr>
              <a:t> And let her </a:t>
            </a:r>
            <a:r>
              <a:rPr lang="en-US" sz="2800" b="1" dirty="0">
                <a:solidFill>
                  <a:schemeClr val="accent2">
                    <a:lumMod val="75000"/>
                  </a:schemeClr>
                </a:solidFill>
                <a:latin typeface="Arial Narrow" pitchFamily="34" charset="0"/>
              </a:rPr>
              <a:t>rejoice</a:t>
            </a:r>
            <a:r>
              <a:rPr lang="en-US" sz="2800" b="1" dirty="0">
                <a:solidFill>
                  <a:srgbClr val="0000CC"/>
                </a:solidFill>
                <a:latin typeface="Arial Narrow" pitchFamily="34" charset="0"/>
              </a:rPr>
              <a:t> </a:t>
            </a:r>
            <a:r>
              <a:rPr lang="en-US" sz="2800" b="1" dirty="0">
                <a:latin typeface="Arial Narrow" pitchFamily="34" charset="0"/>
              </a:rPr>
              <a:t>who gave birth to you. </a:t>
            </a:r>
            <a:r>
              <a:rPr lang="en-US" sz="2800" b="1" dirty="0">
                <a:solidFill>
                  <a:schemeClr val="accent2">
                    <a:lumMod val="75000"/>
                  </a:schemeClr>
                </a:solidFill>
                <a:latin typeface="Arial Narrow" pitchFamily="34" charset="0"/>
              </a:rPr>
              <a:t>Prov. 23.24-25</a:t>
            </a:r>
          </a:p>
          <a:p>
            <a:r>
              <a:rPr lang="en-US" sz="2800" b="1" dirty="0">
                <a:latin typeface="Arial Narrow" pitchFamily="34" charset="0"/>
              </a:rPr>
              <a:t>A</a:t>
            </a:r>
            <a:r>
              <a:rPr lang="en-US" sz="2800" b="1" dirty="0">
                <a:solidFill>
                  <a:srgbClr val="0000CC"/>
                </a:solidFill>
                <a:latin typeface="Arial Narrow" pitchFamily="34" charset="0"/>
              </a:rPr>
              <a:t> </a:t>
            </a:r>
            <a:r>
              <a:rPr lang="en-US" sz="2800" b="1" dirty="0">
                <a:solidFill>
                  <a:schemeClr val="accent2">
                    <a:lumMod val="75000"/>
                  </a:schemeClr>
                </a:solidFill>
                <a:latin typeface="Arial Narrow" pitchFamily="34" charset="0"/>
              </a:rPr>
              <a:t>joyful</a:t>
            </a:r>
            <a:r>
              <a:rPr lang="en-US" sz="2800" b="1" dirty="0">
                <a:solidFill>
                  <a:srgbClr val="0000CC"/>
                </a:solidFill>
                <a:latin typeface="Arial Narrow" pitchFamily="34" charset="0"/>
              </a:rPr>
              <a:t> </a:t>
            </a:r>
            <a:r>
              <a:rPr lang="en-US" sz="2800" b="1" dirty="0">
                <a:latin typeface="Arial Narrow" pitchFamily="34" charset="0"/>
              </a:rPr>
              <a:t>heart makes a cheerful face, But when the heart is sad, the spirit is broken... a </a:t>
            </a:r>
            <a:r>
              <a:rPr lang="en-US" sz="2800" b="1" dirty="0">
                <a:solidFill>
                  <a:schemeClr val="accent2">
                    <a:lumMod val="75000"/>
                  </a:schemeClr>
                </a:solidFill>
                <a:latin typeface="Arial Narrow" pitchFamily="34" charset="0"/>
              </a:rPr>
              <a:t>cheerful </a:t>
            </a:r>
            <a:r>
              <a:rPr lang="en-US" sz="2800" b="1" dirty="0">
                <a:latin typeface="Arial Narrow" pitchFamily="34" charset="0"/>
              </a:rPr>
              <a:t>heart </a:t>
            </a:r>
            <a:r>
              <a:rPr lang="en-US" sz="2800" b="1" i="1" dirty="0">
                <a:latin typeface="Arial Narrow" pitchFamily="34" charset="0"/>
              </a:rPr>
              <a:t>has</a:t>
            </a:r>
            <a:r>
              <a:rPr lang="en-US" sz="2800" b="1" dirty="0">
                <a:latin typeface="Arial Narrow" pitchFamily="34" charset="0"/>
              </a:rPr>
              <a:t> a continual feast…  Better is a dish of vegetables </a:t>
            </a:r>
            <a:r>
              <a:rPr lang="en-US" sz="2800" b="1" dirty="0">
                <a:solidFill>
                  <a:schemeClr val="accent2">
                    <a:lumMod val="75000"/>
                  </a:schemeClr>
                </a:solidFill>
                <a:latin typeface="Arial Narrow" pitchFamily="34" charset="0"/>
              </a:rPr>
              <a:t>where love is </a:t>
            </a:r>
            <a:r>
              <a:rPr lang="en-US" sz="2800" b="1" dirty="0">
                <a:latin typeface="Arial Narrow" pitchFamily="34" charset="0"/>
              </a:rPr>
              <a:t>Than a fattened ox </a:t>
            </a:r>
            <a:r>
              <a:rPr lang="en-US" sz="2800" b="1" i="1" dirty="0">
                <a:latin typeface="Arial Narrow" pitchFamily="34" charset="0"/>
              </a:rPr>
              <a:t>served</a:t>
            </a:r>
            <a:r>
              <a:rPr lang="en-US" sz="2800" b="1" dirty="0">
                <a:latin typeface="Arial Narrow" pitchFamily="34" charset="0"/>
              </a:rPr>
              <a:t> with hatred. </a:t>
            </a:r>
            <a:r>
              <a:rPr lang="en-US" sz="2800" b="1" dirty="0">
                <a:solidFill>
                  <a:schemeClr val="accent2">
                    <a:lumMod val="75000"/>
                  </a:schemeClr>
                </a:solidFill>
                <a:latin typeface="Arial Narrow" pitchFamily="34" charset="0"/>
              </a:rPr>
              <a:t>Prov. </a:t>
            </a:r>
            <a:r>
              <a:rPr lang="en-US" sz="2800" b="1">
                <a:solidFill>
                  <a:schemeClr val="accent2">
                    <a:lumMod val="75000"/>
                  </a:schemeClr>
                </a:solidFill>
                <a:latin typeface="Arial Narrow" pitchFamily="34" charset="0"/>
              </a:rPr>
              <a:t>15.13-17</a:t>
            </a:r>
            <a:r>
              <a:rPr lang="en-US" sz="1600" b="1">
                <a:solidFill>
                  <a:schemeClr val="accent2">
                    <a:lumMod val="75000"/>
                  </a:schemeClr>
                </a:solidFill>
                <a:latin typeface="Arial Narrow" pitchFamily="34" charset="0"/>
              </a:rPr>
              <a:t>nasb</a:t>
            </a:r>
            <a:endParaRPr lang="en-US" sz="2800" b="1" dirty="0">
              <a:solidFill>
                <a:schemeClr val="accent2">
                  <a:lumMod val="75000"/>
                </a:schemeClr>
              </a:solidFill>
              <a:latin typeface="Arial Narrow" pitchFamily="34" charset="0"/>
            </a:endParaRPr>
          </a:p>
          <a:p>
            <a:r>
              <a:rPr lang="en-US" sz="2800" b="1" dirty="0">
                <a:latin typeface="Arial Narrow" pitchFamily="34" charset="0"/>
              </a:rPr>
              <a:t>the </a:t>
            </a:r>
            <a:r>
              <a:rPr lang="en-US" sz="2800" b="1" dirty="0">
                <a:solidFill>
                  <a:schemeClr val="accent2">
                    <a:lumMod val="75000"/>
                  </a:schemeClr>
                </a:solidFill>
                <a:latin typeface="Arial Narrow" pitchFamily="34" charset="0"/>
              </a:rPr>
              <a:t>law of kindness </a:t>
            </a:r>
            <a:r>
              <a:rPr lang="en-US" sz="2800" b="1" dirty="0">
                <a:latin typeface="Arial Narrow" pitchFamily="34" charset="0"/>
              </a:rPr>
              <a:t>is on her tongue.  </a:t>
            </a:r>
            <a:r>
              <a:rPr lang="en-US" sz="2800" b="1" dirty="0">
                <a:solidFill>
                  <a:schemeClr val="accent2">
                    <a:lumMod val="75000"/>
                  </a:schemeClr>
                </a:solidFill>
                <a:latin typeface="Arial Narrow" pitchFamily="34" charset="0"/>
              </a:rPr>
              <a:t>Prov.31.26</a:t>
            </a:r>
          </a:p>
          <a:p>
            <a:r>
              <a:rPr lang="en-US" sz="2800" b="1" dirty="0">
                <a:latin typeface="Arial Narrow" pitchFamily="34" charset="0"/>
              </a:rPr>
              <a:t>A </a:t>
            </a:r>
            <a:r>
              <a:rPr lang="en-US" sz="2800" b="1" dirty="0">
                <a:solidFill>
                  <a:schemeClr val="accent2">
                    <a:lumMod val="75000"/>
                  </a:schemeClr>
                </a:solidFill>
                <a:latin typeface="Arial Narrow" pitchFamily="34" charset="0"/>
              </a:rPr>
              <a:t>joyful</a:t>
            </a:r>
            <a:r>
              <a:rPr lang="en-US" sz="2800" b="1" dirty="0">
                <a:latin typeface="Arial Narrow" pitchFamily="34" charset="0"/>
              </a:rPr>
              <a:t> heart is good medicine, but a crushed spirit dries up the bones.</a:t>
            </a:r>
            <a:r>
              <a:rPr lang="en-US" sz="2800" b="1" dirty="0"/>
              <a:t> </a:t>
            </a:r>
            <a:r>
              <a:rPr lang="en-US" sz="2800" b="1" dirty="0">
                <a:solidFill>
                  <a:schemeClr val="accent2">
                    <a:lumMod val="75000"/>
                  </a:schemeClr>
                </a:solidFill>
                <a:latin typeface="Arial Narrow" pitchFamily="34" charset="0"/>
              </a:rPr>
              <a:t>Prov. 17.22</a:t>
            </a:r>
            <a:r>
              <a:rPr lang="en-US" sz="1600" b="1" dirty="0">
                <a:solidFill>
                  <a:schemeClr val="accent2">
                    <a:lumMod val="75000"/>
                  </a:schemeClr>
                </a:solidFill>
                <a:latin typeface="Arial Narrow" pitchFamily="34" charset="0"/>
              </a:rPr>
              <a:t>esv</a:t>
            </a:r>
            <a:endParaRPr lang="en-US" sz="2800" b="1" dirty="0">
              <a:solidFill>
                <a:schemeClr val="accent2">
                  <a:lumMod val="75000"/>
                </a:schemeClr>
              </a:solidFill>
            </a:endParaRPr>
          </a:p>
        </p:txBody>
      </p:sp>
      <p:sp>
        <p:nvSpPr>
          <p:cNvPr id="70660" name="AutoShape 4"/>
          <p:cNvSpPr>
            <a:spLocks noChangeArrowheads="1"/>
          </p:cNvSpPr>
          <p:nvPr/>
        </p:nvSpPr>
        <p:spPr bwMode="auto">
          <a:xfrm>
            <a:off x="3962400" y="6172200"/>
            <a:ext cx="5029200" cy="533400"/>
          </a:xfrm>
          <a:prstGeom prst="roundRect">
            <a:avLst>
              <a:gd name="adj" fmla="val 16667"/>
            </a:avLst>
          </a:prstGeom>
          <a:solidFill>
            <a:srgbClr val="002060"/>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dirty="0">
                <a:solidFill>
                  <a:schemeClr val="bg1"/>
                </a:solidFill>
                <a:latin typeface="Calibri" panose="020F0502020204030204" pitchFamily="34" charset="0"/>
              </a:rPr>
              <a:t>Ga.5.22   Love, Joy, Peace…</a:t>
            </a:r>
          </a:p>
        </p:txBody>
      </p:sp>
      <p:sp>
        <p:nvSpPr>
          <p:cNvPr id="6" name="Rectangle 2"/>
          <p:cNvSpPr txBox="1">
            <a:spLocks noChangeArrowheads="1"/>
          </p:cNvSpPr>
          <p:nvPr/>
        </p:nvSpPr>
        <p:spPr bwMode="auto">
          <a:xfrm>
            <a:off x="533400" y="228600"/>
            <a:ext cx="8153400" cy="10668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chemeClr val="bg1"/>
                </a:solidFill>
                <a:effectLst/>
                <a:uLnTx/>
                <a:uFillTx/>
                <a:latin typeface="Tahoma" pitchFamily="34" charset="0"/>
                <a:ea typeface="+mn-ea"/>
                <a:cs typeface="+mn-cs"/>
              </a:rPr>
              <a:t>9.  failing to parent with joy</a:t>
            </a:r>
            <a:endParaRPr kumimoji="0" lang="en-US" sz="3600" b="0" i="0" u="none" strike="noStrike" kern="0" cap="none" spc="0" normalizeH="0" baseline="0" noProof="0" dirty="0">
              <a:ln>
                <a:noFill/>
              </a:ln>
              <a:solidFill>
                <a:schemeClr val="bg1"/>
              </a:solidFill>
              <a:effectLst/>
              <a:uLnTx/>
              <a:uFillTx/>
              <a:latin typeface="Tahoma" pitchFamily="34"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up)">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up)">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up)">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up)">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up)">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10.  failing to use rod AND reproof</a:t>
            </a:r>
            <a:endParaRPr lang="en-US" sz="3600" dirty="0">
              <a:solidFill>
                <a:schemeClr val="bg1"/>
              </a:solidFill>
              <a:latin typeface="Tahoma" pitchFamily="34" charset="0"/>
            </a:endParaRPr>
          </a:p>
        </p:txBody>
      </p:sp>
      <p:sp>
        <p:nvSpPr>
          <p:cNvPr id="19459" name="Rectangle 3"/>
          <p:cNvSpPr>
            <a:spLocks noGrp="1" noChangeArrowheads="1"/>
          </p:cNvSpPr>
          <p:nvPr>
            <p:ph type="body" idx="1"/>
          </p:nvPr>
        </p:nvSpPr>
        <p:spPr>
          <a:xfrm>
            <a:off x="381000" y="1828800"/>
            <a:ext cx="8534400" cy="4572000"/>
          </a:xfrm>
        </p:spPr>
        <p:txBody>
          <a:bodyPr/>
          <a:lstStyle/>
          <a:p>
            <a:r>
              <a:rPr lang="en-US" b="1" dirty="0">
                <a:latin typeface="Arial" charset="0"/>
              </a:rPr>
              <a:t>Just rod? [learns… what?]</a:t>
            </a:r>
          </a:p>
          <a:p>
            <a:r>
              <a:rPr lang="en-US" b="1" dirty="0">
                <a:latin typeface="Arial" charset="0"/>
              </a:rPr>
              <a:t>Just reproof? [kid at </a:t>
            </a:r>
            <a:r>
              <a:rPr lang="en-US" b="1" dirty="0" err="1">
                <a:latin typeface="Arial" charset="0"/>
              </a:rPr>
              <a:t>walmart</a:t>
            </a:r>
            <a:r>
              <a:rPr lang="en-US" b="1" dirty="0">
                <a:latin typeface="Arial" charset="0"/>
              </a:rPr>
              <a:t>]</a:t>
            </a:r>
          </a:p>
          <a:p>
            <a:r>
              <a:rPr lang="en-US" b="1" dirty="0">
                <a:latin typeface="Arial" charset="0"/>
              </a:rPr>
              <a:t>value in “the lecture” </a:t>
            </a:r>
          </a:p>
          <a:p>
            <a:pPr lvl="1"/>
            <a:r>
              <a:rPr lang="en-US" sz="3200" b="1" dirty="0">
                <a:latin typeface="Arial" charset="0"/>
              </a:rPr>
              <a:t>conscience</a:t>
            </a:r>
          </a:p>
          <a:p>
            <a:pPr lvl="1"/>
            <a:r>
              <a:rPr lang="en-US" sz="3200" b="1" dirty="0">
                <a:latin typeface="Arial" charset="0"/>
              </a:rPr>
              <a:t>anticipation</a:t>
            </a:r>
          </a:p>
          <a:p>
            <a:r>
              <a:rPr lang="en-US" b="1" dirty="0">
                <a:latin typeface="Arial" charset="0"/>
              </a:rPr>
              <a:t>“The </a:t>
            </a:r>
            <a:r>
              <a:rPr lang="en-US" b="1" dirty="0">
                <a:solidFill>
                  <a:schemeClr val="accent2">
                    <a:lumMod val="75000"/>
                  </a:schemeClr>
                </a:solidFill>
                <a:latin typeface="Arial Black" pitchFamily="34" charset="0"/>
              </a:rPr>
              <a:t>rod </a:t>
            </a:r>
            <a:r>
              <a:rPr lang="en-US" b="1" u="sng" dirty="0">
                <a:solidFill>
                  <a:schemeClr val="accent2">
                    <a:lumMod val="75000"/>
                  </a:schemeClr>
                </a:solidFill>
                <a:latin typeface="Arial Black" pitchFamily="34" charset="0"/>
              </a:rPr>
              <a:t>and</a:t>
            </a:r>
            <a:r>
              <a:rPr lang="en-US" b="1" dirty="0">
                <a:solidFill>
                  <a:schemeClr val="accent2">
                    <a:lumMod val="75000"/>
                  </a:schemeClr>
                </a:solidFill>
                <a:latin typeface="Arial Black" pitchFamily="34" charset="0"/>
              </a:rPr>
              <a:t> reproof </a:t>
            </a:r>
            <a:r>
              <a:rPr lang="en-US" b="1" dirty="0">
                <a:latin typeface="Arial" charset="0"/>
              </a:rPr>
              <a:t>bring wisdom, but a child who gets his own way brings shame to his mother” </a:t>
            </a:r>
            <a:r>
              <a:rPr lang="en-US" b="1" dirty="0">
                <a:solidFill>
                  <a:schemeClr val="accent2"/>
                </a:solidFill>
                <a:latin typeface="Arial" charset="0"/>
              </a:rPr>
              <a:t>  	</a:t>
            </a:r>
            <a:r>
              <a:rPr lang="en-US" b="1" dirty="0">
                <a:solidFill>
                  <a:schemeClr val="accent2">
                    <a:lumMod val="75000"/>
                  </a:schemeClr>
                </a:solidFill>
                <a:latin typeface="Arial Black" pitchFamily="34" charset="0"/>
              </a:rPr>
              <a:t>Prov. 29.15 </a:t>
            </a:r>
            <a:r>
              <a:rPr lang="en-US" b="1" dirty="0">
                <a:latin typeface="Arial Black" pitchFamily="34" charset="0"/>
              </a:rPr>
              <a:t>	            </a:t>
            </a:r>
            <a:endParaRPr lang="en-US" b="1" dirty="0">
              <a:solidFill>
                <a:schemeClr val="accent2"/>
              </a:solidFill>
              <a:latin typeface="Arial Black" pitchFamily="34" charset="0"/>
            </a:endParaRPr>
          </a:p>
          <a:p>
            <a:endParaRPr lang="en-US"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up)">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up)">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up)">
                                      <p:cBhvr>
                                        <p:cTn id="17" dur="500"/>
                                        <p:tgtEl>
                                          <p:spTgt spid="19459">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animEffect transition="in" filter="wipe(up)">
                                      <p:cBhvr>
                                        <p:cTn id="20" dur="500"/>
                                        <p:tgtEl>
                                          <p:spTgt spid="19459">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up)">
                                      <p:cBhvr>
                                        <p:cTn id="23" dur="500"/>
                                        <p:tgtEl>
                                          <p:spTgt spid="194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up)">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153400" cy="1371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11.   Settling for situation control 	instead of training the child.</a:t>
            </a:r>
            <a:endParaRPr lang="en-US" sz="3600" dirty="0">
              <a:solidFill>
                <a:schemeClr val="bg1"/>
              </a:solidFill>
              <a:latin typeface="Tahoma" pitchFamily="34" charset="0"/>
            </a:endParaRPr>
          </a:p>
        </p:txBody>
      </p:sp>
      <p:sp>
        <p:nvSpPr>
          <p:cNvPr id="20483" name="Rectangle 3"/>
          <p:cNvSpPr>
            <a:spLocks noGrp="1" noChangeArrowheads="1"/>
          </p:cNvSpPr>
          <p:nvPr>
            <p:ph type="body" idx="1"/>
          </p:nvPr>
        </p:nvSpPr>
        <p:spPr>
          <a:xfrm>
            <a:off x="0" y="1600200"/>
            <a:ext cx="9144000" cy="5257800"/>
          </a:xfrm>
        </p:spPr>
        <p:txBody>
          <a:bodyPr/>
          <a:lstStyle/>
          <a:p>
            <a:r>
              <a:rPr lang="en-US" sz="2800" b="1" dirty="0" err="1">
                <a:latin typeface="Arial" charset="0"/>
              </a:rPr>
              <a:t>twinkie</a:t>
            </a:r>
            <a:r>
              <a:rPr lang="en-US" sz="2800" b="1" dirty="0">
                <a:latin typeface="Arial" charset="0"/>
              </a:rPr>
              <a:t> brat 	  </a:t>
            </a:r>
            <a:r>
              <a:rPr lang="en-US" sz="2000" b="1" dirty="0">
                <a:latin typeface="Arial" charset="0"/>
              </a:rPr>
              <a:t>- Michael &amp; Debbie Pearl / </a:t>
            </a:r>
            <a:r>
              <a:rPr lang="en-US" sz="2000" b="1" u="sng" dirty="0">
                <a:latin typeface="Arial" charset="0"/>
              </a:rPr>
              <a:t>To Train up a Child</a:t>
            </a:r>
            <a:endParaRPr lang="en-US" sz="2400" b="1" dirty="0">
              <a:latin typeface="Arial" charset="0"/>
            </a:endParaRPr>
          </a:p>
          <a:p>
            <a:r>
              <a:rPr lang="en-US" sz="2400" b="1" dirty="0">
                <a:latin typeface="Arial" charset="0"/>
              </a:rPr>
              <a:t>BRIANNE &amp; THE CAR SEAT ILLUSTRATION</a:t>
            </a:r>
          </a:p>
          <a:p>
            <a:r>
              <a:rPr lang="en-US" sz="2400" b="1" dirty="0">
                <a:solidFill>
                  <a:schemeClr val="accent2">
                    <a:lumMod val="75000"/>
                  </a:schemeClr>
                </a:solidFill>
                <a:latin typeface="Arial" charset="0"/>
              </a:rPr>
              <a:t>A mom’s comment on this point: “live altering experience” in 2 or 3 days</a:t>
            </a:r>
            <a:r>
              <a:rPr lang="en-US" sz="2400" b="1" dirty="0">
                <a:solidFill>
                  <a:schemeClr val="accent2">
                    <a:lumMod val="75000"/>
                  </a:schemeClr>
                </a:solidFill>
                <a:latin typeface="Arial" pitchFamily="34" charset="0"/>
                <a:cs typeface="Arial" pitchFamily="34" charset="0"/>
              </a:rPr>
              <a:t>: </a:t>
            </a:r>
            <a:r>
              <a:rPr lang="en-US" sz="2400" b="1" i="1" dirty="0">
                <a:solidFill>
                  <a:schemeClr val="accent2">
                    <a:lumMod val="75000"/>
                  </a:schemeClr>
                </a:solidFill>
                <a:latin typeface="Arial" pitchFamily="34" charset="0"/>
                <a:cs typeface="Arial" pitchFamily="34" charset="0"/>
              </a:rPr>
              <a:t>improved behavior / happier child</a:t>
            </a:r>
          </a:p>
          <a:p>
            <a:r>
              <a:rPr lang="en-US" sz="2400" b="1" dirty="0">
                <a:latin typeface="Arial" charset="0"/>
              </a:rPr>
              <a:t>MERE CONTROL  vs. TRAINING  (&amp; what  results?)  “They’re not going to do that under my roof” </a:t>
            </a:r>
            <a:r>
              <a:rPr lang="en-US" sz="2400" b="1" dirty="0">
                <a:solidFill>
                  <a:srgbClr val="C00000"/>
                </a:solidFill>
                <a:latin typeface="Arial" charset="0"/>
              </a:rPr>
              <a:t>is not enough.</a:t>
            </a:r>
            <a:r>
              <a:rPr lang="en-US" sz="2400" b="1" dirty="0">
                <a:latin typeface="Arial" charset="0"/>
              </a:rPr>
              <a:t> Train them. Teach them self-control so they will behave themselves under any roof. </a:t>
            </a:r>
          </a:p>
          <a:p>
            <a:r>
              <a:rPr lang="en-US" sz="2400" b="1" dirty="0">
                <a:latin typeface="Arial" charset="0"/>
              </a:rPr>
              <a:t>“</a:t>
            </a:r>
            <a:r>
              <a:rPr lang="en-US" sz="2400" b="1" u="sng" dirty="0">
                <a:solidFill>
                  <a:schemeClr val="accent2">
                    <a:lumMod val="75000"/>
                  </a:schemeClr>
                </a:solidFill>
                <a:latin typeface="Arial Black" pitchFamily="34" charset="0"/>
              </a:rPr>
              <a:t>TRAIN</a:t>
            </a:r>
            <a:r>
              <a:rPr lang="en-US" sz="2400" b="1" dirty="0">
                <a:solidFill>
                  <a:schemeClr val="accent2"/>
                </a:solidFill>
                <a:latin typeface="Arial Black" pitchFamily="34" charset="0"/>
              </a:rPr>
              <a:t> </a:t>
            </a:r>
            <a:r>
              <a:rPr lang="en-US" sz="2400" b="1" dirty="0">
                <a:latin typeface="Arial" charset="0"/>
              </a:rPr>
              <a:t>up a child in the way he should go, even when he is old he will not depart from it”  </a:t>
            </a:r>
            <a:r>
              <a:rPr lang="en-US" sz="2400" b="1" dirty="0">
                <a:solidFill>
                  <a:schemeClr val="accent2">
                    <a:lumMod val="75000"/>
                  </a:schemeClr>
                </a:solidFill>
                <a:latin typeface="Arial" charset="0"/>
              </a:rPr>
              <a:t>Pr.22.6 (not just “</a:t>
            </a:r>
            <a:r>
              <a:rPr lang="en-US" sz="2400" b="1" u="sng" dirty="0">
                <a:solidFill>
                  <a:schemeClr val="accent2">
                    <a:lumMod val="75000"/>
                  </a:schemeClr>
                </a:solidFill>
                <a:latin typeface="Arial" charset="0"/>
              </a:rPr>
              <a:t>control</a:t>
            </a:r>
            <a:r>
              <a:rPr lang="en-US" sz="2400" b="1" dirty="0">
                <a:solidFill>
                  <a:schemeClr val="accent2">
                    <a:lumMod val="75000"/>
                  </a:schemeClr>
                </a:solidFill>
                <a:latin typeface="Arial" charset="0"/>
              </a:rPr>
              <a:t>”)</a:t>
            </a:r>
          </a:p>
          <a:p>
            <a:r>
              <a:rPr lang="en-US" sz="2400" b="1" dirty="0">
                <a:solidFill>
                  <a:schemeClr val="accent2">
                    <a:lumMod val="75000"/>
                  </a:schemeClr>
                </a:solidFill>
                <a:latin typeface="Arial" charset="0"/>
              </a:rPr>
              <a:t> </a:t>
            </a:r>
            <a:r>
              <a:rPr lang="en-US" sz="2400" b="1" dirty="0">
                <a:solidFill>
                  <a:schemeClr val="accent2">
                    <a:lumMod val="75000"/>
                  </a:schemeClr>
                </a:solidFill>
                <a:latin typeface="Arial Black" pitchFamily="34" charset="0"/>
              </a:rPr>
              <a:t>TRAIN THEIR HEARTS  </a:t>
            </a:r>
          </a:p>
          <a:p>
            <a:r>
              <a:rPr lang="en-US" sz="2400" b="1" dirty="0">
                <a:latin typeface="Arial" charset="0"/>
              </a:rPr>
              <a:t>a little boy, made to sit down, had this to say:                   </a:t>
            </a:r>
            <a:r>
              <a:rPr lang="en-US" sz="2400" b="1" dirty="0">
                <a:solidFill>
                  <a:srgbClr val="C00000"/>
                </a:solidFill>
                <a:latin typeface="Arial" charset="0"/>
              </a:rPr>
              <a:t>“I’m still standing up on the inside!” </a:t>
            </a:r>
            <a:r>
              <a:rPr lang="en-US" sz="2400" b="1" dirty="0">
                <a:latin typeface="Arial" charset="0"/>
              </a:rPr>
              <a:t>… then job’s not done!</a:t>
            </a:r>
          </a:p>
        </p:txBody>
      </p:sp>
      <p:pic>
        <p:nvPicPr>
          <p:cNvPr id="1026" name="Picture 2" descr="https://scontent-dfw1-1.xx.fbcdn.net/hphotos-ash2/v/t1.0-9/10620559_10204463015149605_390739007762810388_n.jpg?oh=1bdac8e8c04ec2b98baa5b1ec26645cc&amp;oe=57663A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57201"/>
            <a:ext cx="5657850" cy="6109715"/>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026"/>
                                        </p:tgtEl>
                                      </p:cBhvr>
                                    </p:animEffect>
                                    <p:set>
                                      <p:cBhvr>
                                        <p:cTn id="12" dur="1" fill="hold">
                                          <p:stCondLst>
                                            <p:cond delay="499"/>
                                          </p:stCondLst>
                                        </p:cTn>
                                        <p:tgtEl>
                                          <p:spTgt spid="102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Effect transition="in" filter="wipe(up)">
                                      <p:cBhvr>
                                        <p:cTn id="17" dur="500"/>
                                        <p:tgtEl>
                                          <p:spTgt spid="2048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483">
                                            <p:txEl>
                                              <p:pRg st="1" end="1"/>
                                            </p:txEl>
                                          </p:spTgt>
                                        </p:tgtEl>
                                        <p:attrNameLst>
                                          <p:attrName>style.visibility</p:attrName>
                                        </p:attrNameLst>
                                      </p:cBhvr>
                                      <p:to>
                                        <p:strVal val="visible"/>
                                      </p:to>
                                    </p:set>
                                    <p:animEffect transition="in" filter="wipe(up)">
                                      <p:cBhvr>
                                        <p:cTn id="22" dur="500"/>
                                        <p:tgtEl>
                                          <p:spTgt spid="2048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483">
                                            <p:txEl>
                                              <p:pRg st="2" end="2"/>
                                            </p:txEl>
                                          </p:spTgt>
                                        </p:tgtEl>
                                        <p:attrNameLst>
                                          <p:attrName>style.visibility</p:attrName>
                                        </p:attrNameLst>
                                      </p:cBhvr>
                                      <p:to>
                                        <p:strVal val="visible"/>
                                      </p:to>
                                    </p:set>
                                    <p:animEffect transition="in" filter="wipe(up)">
                                      <p:cBhvr>
                                        <p:cTn id="27" dur="500"/>
                                        <p:tgtEl>
                                          <p:spTgt spid="2048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483">
                                            <p:txEl>
                                              <p:pRg st="3" end="3"/>
                                            </p:txEl>
                                          </p:spTgt>
                                        </p:tgtEl>
                                        <p:attrNameLst>
                                          <p:attrName>style.visibility</p:attrName>
                                        </p:attrNameLst>
                                      </p:cBhvr>
                                      <p:to>
                                        <p:strVal val="visible"/>
                                      </p:to>
                                    </p:set>
                                    <p:animEffect transition="in" filter="wipe(up)">
                                      <p:cBhvr>
                                        <p:cTn id="32" dur="500"/>
                                        <p:tgtEl>
                                          <p:spTgt spid="2048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483">
                                            <p:txEl>
                                              <p:pRg st="4" end="4"/>
                                            </p:txEl>
                                          </p:spTgt>
                                        </p:tgtEl>
                                        <p:attrNameLst>
                                          <p:attrName>style.visibility</p:attrName>
                                        </p:attrNameLst>
                                      </p:cBhvr>
                                      <p:to>
                                        <p:strVal val="visible"/>
                                      </p:to>
                                    </p:set>
                                    <p:animEffect transition="in" filter="wipe(up)">
                                      <p:cBhvr>
                                        <p:cTn id="37" dur="500"/>
                                        <p:tgtEl>
                                          <p:spTgt spid="2048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Effect transition="in" filter="wipe(up)">
                                      <p:cBhvr>
                                        <p:cTn id="42" dur="500"/>
                                        <p:tgtEl>
                                          <p:spTgt spid="2048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0483">
                                            <p:txEl>
                                              <p:pRg st="6" end="6"/>
                                            </p:txEl>
                                          </p:spTgt>
                                        </p:tgtEl>
                                        <p:attrNameLst>
                                          <p:attrName>style.visibility</p:attrName>
                                        </p:attrNameLst>
                                      </p:cBhvr>
                                      <p:to>
                                        <p:strVal val="visible"/>
                                      </p:to>
                                    </p:set>
                                    <p:animEffect transition="in" filter="wipe(up)">
                                      <p:cBhvr>
                                        <p:cTn id="4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8077200" cy="24384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12.   Mistaking  “taking them to church”  for   “bringing them up in the nurture and admonition of the Lord”</a:t>
            </a:r>
            <a:endParaRPr lang="en-US" sz="3600" dirty="0">
              <a:solidFill>
                <a:schemeClr val="bg1"/>
              </a:solidFill>
              <a:latin typeface="Tahoma" pitchFamily="34" charset="0"/>
            </a:endParaRPr>
          </a:p>
        </p:txBody>
      </p:sp>
      <p:sp>
        <p:nvSpPr>
          <p:cNvPr id="23555" name="Rectangle 3"/>
          <p:cNvSpPr>
            <a:spLocks noGrp="1" noChangeArrowheads="1"/>
          </p:cNvSpPr>
          <p:nvPr>
            <p:ph type="body" idx="1"/>
          </p:nvPr>
        </p:nvSpPr>
        <p:spPr>
          <a:xfrm>
            <a:off x="381000" y="3124200"/>
            <a:ext cx="8458200" cy="3429000"/>
          </a:xfrm>
        </p:spPr>
        <p:txBody>
          <a:bodyPr/>
          <a:lstStyle/>
          <a:p>
            <a:r>
              <a:rPr lang="en-US" sz="2800" b="1" dirty="0">
                <a:latin typeface="Arial" charset="0"/>
              </a:rPr>
              <a:t>Eph. 6.4</a:t>
            </a:r>
            <a:endParaRPr lang="en-US" sz="2400" b="1" dirty="0">
              <a:latin typeface="Arial" charset="0"/>
            </a:endParaRPr>
          </a:p>
          <a:p>
            <a:r>
              <a:rPr lang="en-US" sz="2800" b="1" dirty="0">
                <a:latin typeface="Arial" charset="0"/>
              </a:rPr>
              <a:t>Deut. 6.7  </a:t>
            </a:r>
            <a:endParaRPr lang="en-US" sz="2800" b="1" dirty="0">
              <a:solidFill>
                <a:srgbClr val="7030A0"/>
              </a:solidFill>
              <a:latin typeface="Arial" charset="0"/>
            </a:endParaRPr>
          </a:p>
          <a:p>
            <a:pPr lvl="1">
              <a:buNone/>
            </a:pPr>
            <a:r>
              <a:rPr lang="en-US" b="1" dirty="0">
                <a:solidFill>
                  <a:srgbClr val="7030A0"/>
                </a:solidFill>
                <a:latin typeface="Arial" charset="0"/>
              </a:rPr>
              <a:t>“</a:t>
            </a:r>
            <a:r>
              <a:rPr lang="en-US" b="1" dirty="0">
                <a:solidFill>
                  <a:schemeClr val="accent2">
                    <a:lumMod val="75000"/>
                  </a:schemeClr>
                </a:solidFill>
                <a:latin typeface="Arial" charset="0"/>
              </a:rPr>
              <a:t>You shall teach them diligently to your sons and shall talk of them when you sit in your house and when you walk by the way and when you lie down and when you rise up”</a:t>
            </a:r>
            <a:endParaRPr lang="en-US" sz="2400" b="1" dirty="0">
              <a:solidFill>
                <a:schemeClr val="accent2">
                  <a:lumMod val="75000"/>
                </a:schemeClr>
              </a:solidFill>
              <a:latin typeface="Arial" charset="0"/>
            </a:endParaRPr>
          </a:p>
        </p:txBody>
      </p:sp>
    </p:spTree>
    <p:extLst>
      <p:ext uri="{BB962C8B-B14F-4D97-AF65-F5344CB8AC3E}">
        <p14:creationId xmlns:p14="http://schemas.microsoft.com/office/powerpoint/2010/main" val="11570561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up)">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up)">
                                      <p:cBhvr>
                                        <p:cTn id="12" dur="500"/>
                                        <p:tgtEl>
                                          <p:spTgt spid="23555">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up)">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29600" cy="12954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14.  assuming cultural norms :    “terrible 2’s”  &gt;  “rebellious teens”</a:t>
            </a:r>
            <a:endParaRPr lang="en-US" sz="3600" dirty="0">
              <a:solidFill>
                <a:schemeClr val="bg1"/>
              </a:solidFill>
              <a:latin typeface="Tahoma" pitchFamily="34" charset="0"/>
            </a:endParaRPr>
          </a:p>
        </p:txBody>
      </p:sp>
      <p:sp>
        <p:nvSpPr>
          <p:cNvPr id="24579" name="Rectangle 3"/>
          <p:cNvSpPr>
            <a:spLocks noGrp="1" noChangeArrowheads="1"/>
          </p:cNvSpPr>
          <p:nvPr>
            <p:ph type="body" idx="1"/>
          </p:nvPr>
        </p:nvSpPr>
        <p:spPr>
          <a:xfrm>
            <a:off x="152400" y="1828800"/>
            <a:ext cx="8991600" cy="5029200"/>
          </a:xfrm>
        </p:spPr>
        <p:txBody>
          <a:bodyPr/>
          <a:lstStyle/>
          <a:p>
            <a:r>
              <a:rPr lang="en-US" sz="3400" b="1" dirty="0">
                <a:latin typeface="Arial" charset="0"/>
              </a:rPr>
              <a:t>culturally common: &gt;rebellious teens</a:t>
            </a:r>
          </a:p>
          <a:p>
            <a:r>
              <a:rPr lang="en-US" sz="3400" b="1" dirty="0">
                <a:latin typeface="Arial" charset="0"/>
              </a:rPr>
              <a:t>also common:          &gt;ungodly adults</a:t>
            </a:r>
          </a:p>
          <a:p>
            <a:r>
              <a:rPr lang="en-US" sz="3400" b="1" dirty="0">
                <a:latin typeface="Arial" charset="0"/>
              </a:rPr>
              <a:t>Josiah     </a:t>
            </a:r>
            <a:r>
              <a:rPr lang="en-US" sz="3400" b="1" dirty="0">
                <a:solidFill>
                  <a:schemeClr val="accent2">
                    <a:lumMod val="75000"/>
                  </a:schemeClr>
                </a:solidFill>
                <a:latin typeface="Arial" charset="0"/>
              </a:rPr>
              <a:t>2 Chron. 34.1-3  </a:t>
            </a:r>
          </a:p>
          <a:p>
            <a:r>
              <a:rPr lang="en-US" sz="3400" b="1" dirty="0">
                <a:latin typeface="Arial" charset="0"/>
              </a:rPr>
              <a:t>Timothy</a:t>
            </a:r>
            <a:r>
              <a:rPr lang="en-US" sz="3400" b="1" dirty="0">
                <a:solidFill>
                  <a:schemeClr val="accent2"/>
                </a:solidFill>
                <a:latin typeface="Arial" charset="0"/>
              </a:rPr>
              <a:t>  </a:t>
            </a:r>
            <a:r>
              <a:rPr lang="en-US" sz="3400" b="1" dirty="0">
                <a:solidFill>
                  <a:schemeClr val="accent2">
                    <a:lumMod val="75000"/>
                  </a:schemeClr>
                </a:solidFill>
                <a:latin typeface="Arial" charset="0"/>
              </a:rPr>
              <a:t>Acts 16:1-3 / cf. 1Tim.4.12 </a:t>
            </a:r>
          </a:p>
          <a:p>
            <a:r>
              <a:rPr lang="en-US" sz="3400" b="1" dirty="0">
                <a:solidFill>
                  <a:schemeClr val="accent2">
                    <a:lumMod val="75000"/>
                  </a:schemeClr>
                </a:solidFill>
                <a:latin typeface="Arial" charset="0"/>
              </a:rPr>
              <a:t>Note: wise parenting &amp; the       consideration of “trajectory”                                                [</a:t>
            </a:r>
            <a:r>
              <a:rPr lang="en-US" sz="3400" b="1" dirty="0" err="1">
                <a:solidFill>
                  <a:schemeClr val="accent2">
                    <a:lumMod val="75000"/>
                  </a:schemeClr>
                </a:solidFill>
                <a:latin typeface="Arial" charset="0"/>
              </a:rPr>
              <a:t>cf</a:t>
            </a:r>
            <a:r>
              <a:rPr lang="en-US" sz="3400" b="1" dirty="0">
                <a:solidFill>
                  <a:schemeClr val="accent2">
                    <a:lumMod val="75000"/>
                  </a:schemeClr>
                </a:solidFill>
                <a:latin typeface="Arial" charset="0"/>
              </a:rPr>
              <a:t>: </a:t>
            </a:r>
            <a:r>
              <a:rPr lang="en-US" sz="3400" b="1" dirty="0" err="1">
                <a:solidFill>
                  <a:schemeClr val="accent2">
                    <a:lumMod val="75000"/>
                  </a:schemeClr>
                </a:solidFill>
                <a:latin typeface="Arial" charset="0"/>
              </a:rPr>
              <a:t>Jonadab</a:t>
            </a:r>
            <a:r>
              <a:rPr lang="en-US" sz="3400" b="1" dirty="0">
                <a:solidFill>
                  <a:schemeClr val="accent2">
                    <a:lumMod val="75000"/>
                  </a:schemeClr>
                </a:solidFill>
                <a:latin typeface="Arial" charset="0"/>
              </a:rPr>
              <a:t> in Jer.35 / Lot in Gn.13]</a:t>
            </a:r>
          </a:p>
          <a:p>
            <a:r>
              <a:rPr lang="en-US" sz="3400" b="1" u="sng" dirty="0">
                <a:latin typeface="Arial" charset="0"/>
              </a:rPr>
              <a:t>Expect   Train   Guide</a:t>
            </a:r>
            <a:r>
              <a:rPr lang="en-US" sz="3400" b="1" dirty="0">
                <a:latin typeface="Arial" charset="0"/>
              </a:rPr>
              <a:t>           </a:t>
            </a:r>
            <a:r>
              <a:rPr lang="en-US" sz="3400" b="1" dirty="0">
                <a:solidFill>
                  <a:schemeClr val="accent2">
                    <a:lumMod val="75000"/>
                  </a:schemeClr>
                </a:solidFill>
                <a:latin typeface="Arial" charset="0"/>
              </a:rPr>
              <a:t>Eccl.12.1</a:t>
            </a:r>
          </a:p>
        </p:txBody>
      </p:sp>
    </p:spTree>
    <p:extLst>
      <p:ext uri="{BB962C8B-B14F-4D97-AF65-F5344CB8AC3E}">
        <p14:creationId xmlns:p14="http://schemas.microsoft.com/office/powerpoint/2010/main" val="372560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up)">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up)">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up)">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up)">
                                      <p:cBhvr>
                                        <p:cTn id="27" dur="5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wipe(up)">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81000"/>
            <a:ext cx="8001000" cy="1600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16.   Failing to train humility</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381000" y="2209800"/>
            <a:ext cx="8763000" cy="4648200"/>
          </a:xfrm>
        </p:spPr>
        <p:txBody>
          <a:bodyPr/>
          <a:lstStyle/>
          <a:p>
            <a:r>
              <a:rPr lang="en-US" b="1" dirty="0">
                <a:latin typeface="Arial" charset="0"/>
              </a:rPr>
              <a:t>Proverbs 6  (first abomination)</a:t>
            </a:r>
          </a:p>
          <a:p>
            <a:r>
              <a:rPr lang="en-US" b="1" dirty="0">
                <a:solidFill>
                  <a:schemeClr val="accent2">
                    <a:lumMod val="75000"/>
                  </a:schemeClr>
                </a:solidFill>
                <a:latin typeface="Arial" charset="0"/>
              </a:rPr>
              <a:t>being aware of a culture that celebrates youth and lacks respect for its elders</a:t>
            </a:r>
          </a:p>
          <a:p>
            <a:r>
              <a:rPr lang="en-US" b="1" i="1" dirty="0">
                <a:latin typeface="Arial" charset="0"/>
              </a:rPr>
              <a:t>The fool test (prov.)</a:t>
            </a:r>
            <a:endParaRPr lang="en-US" sz="2400" i="1" dirty="0">
              <a:latin typeface="Arial" charset="0"/>
            </a:endParaRPr>
          </a:p>
        </p:txBody>
      </p:sp>
    </p:spTree>
    <p:extLst>
      <p:ext uri="{BB962C8B-B14F-4D97-AF65-F5344CB8AC3E}">
        <p14:creationId xmlns:p14="http://schemas.microsoft.com/office/powerpoint/2010/main" val="17855349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
            <a:ext cx="8610600" cy="1524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17.   Focusing on home income ($) over home outcome (the children)</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0" y="1828800"/>
            <a:ext cx="9144000" cy="5029200"/>
          </a:xfrm>
        </p:spPr>
        <p:txBody>
          <a:bodyPr/>
          <a:lstStyle/>
          <a:p>
            <a:r>
              <a:rPr lang="en-US" sz="2800" b="1" dirty="0">
                <a:solidFill>
                  <a:schemeClr val="accent2">
                    <a:lumMod val="75000"/>
                  </a:schemeClr>
                </a:solidFill>
                <a:latin typeface="Arial" charset="0"/>
              </a:rPr>
              <a:t>“Better is a little with the fear of the Lord           than great treasure and turmoil with it.                       Better is a dish of vegetables where love is                  than a fattened ox served with hatred”    </a:t>
            </a:r>
            <a:r>
              <a:rPr lang="en-US" sz="2800" b="1" dirty="0" err="1">
                <a:latin typeface="Arial" pitchFamily="34" charset="0"/>
                <a:cs typeface="Arial" pitchFamily="34" charset="0"/>
              </a:rPr>
              <a:t>Prv</a:t>
            </a:r>
            <a:r>
              <a:rPr lang="en-US" sz="2800" b="1" dirty="0">
                <a:latin typeface="Arial" pitchFamily="34" charset="0"/>
                <a:cs typeface="Arial" pitchFamily="34" charset="0"/>
              </a:rPr>
              <a:t>. 15.17</a:t>
            </a:r>
          </a:p>
          <a:p>
            <a:r>
              <a:rPr lang="en-US" sz="2800" b="1" i="1" dirty="0">
                <a:latin typeface="Arial" pitchFamily="34" charset="0"/>
                <a:cs typeface="Arial" pitchFamily="34" charset="0"/>
              </a:rPr>
              <a:t>the home, not the house / the family, not the stuff</a:t>
            </a:r>
          </a:p>
          <a:p>
            <a:r>
              <a:rPr lang="en-US" sz="2800" b="1" dirty="0">
                <a:latin typeface="Arial" charset="0"/>
              </a:rPr>
              <a:t>Do our homes reflect scriptural priorities?                   Or cultural priorities?               	</a:t>
            </a:r>
            <a:r>
              <a:rPr lang="en-US" sz="2800" b="1" dirty="0">
                <a:solidFill>
                  <a:schemeClr val="accent2">
                    <a:lumMod val="75000"/>
                  </a:schemeClr>
                </a:solidFill>
                <a:latin typeface="Arial" charset="0"/>
              </a:rPr>
              <a:t>      </a:t>
            </a:r>
            <a:r>
              <a:rPr lang="en-US" sz="2800" b="1" i="1" u="sng" dirty="0">
                <a:solidFill>
                  <a:schemeClr val="accent2">
                    <a:lumMod val="75000"/>
                  </a:schemeClr>
                </a:solidFill>
                <a:latin typeface="Arial" charset="0"/>
              </a:rPr>
              <a:t>older women: </a:t>
            </a:r>
            <a:r>
              <a:rPr lang="en-US" sz="2800" b="1" dirty="0">
                <a:solidFill>
                  <a:schemeClr val="accent2">
                    <a:lumMod val="75000"/>
                  </a:schemeClr>
                </a:solidFill>
                <a:latin typeface="Arial" charset="0"/>
              </a:rPr>
              <a:t>“train the young women to love their husbands, to love their children, to be sober minded, chaste, workers at home, kind, being in subjection to their own husbands”                                </a:t>
            </a:r>
            <a:r>
              <a:rPr lang="en-US" sz="2800" b="1" dirty="0">
                <a:solidFill>
                  <a:srgbClr val="7030A0"/>
                </a:solidFill>
                <a:latin typeface="Arial" charset="0"/>
              </a:rPr>
              <a:t>         </a:t>
            </a:r>
            <a:r>
              <a:rPr lang="en-US" sz="2800" b="1" dirty="0">
                <a:latin typeface="Arial" charset="0"/>
              </a:rPr>
              <a:t>Titus 2:3-5</a:t>
            </a:r>
          </a:p>
        </p:txBody>
      </p:sp>
    </p:spTree>
    <p:extLst>
      <p:ext uri="{BB962C8B-B14F-4D97-AF65-F5344CB8AC3E}">
        <p14:creationId xmlns:p14="http://schemas.microsoft.com/office/powerpoint/2010/main" val="35904162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tx1"/>
          </a:solidFill>
        </p:spPr>
        <p:txBody>
          <a:bodyPr>
            <a:normAutofit/>
          </a:bodyPr>
          <a:lstStyle/>
          <a:p>
            <a:r>
              <a:rPr lang="en-US" sz="5400" dirty="0">
                <a:solidFill>
                  <a:schemeClr val="bg1"/>
                </a:solidFill>
                <a:latin typeface="Arial Black" pitchFamily="34" charset="0"/>
              </a:rPr>
              <a:t>1Tim.</a:t>
            </a:r>
            <a:br>
              <a:rPr lang="en-US" sz="5400" dirty="0">
                <a:solidFill>
                  <a:schemeClr val="bg1"/>
                </a:solidFill>
                <a:latin typeface="Arial Black" pitchFamily="34" charset="0"/>
              </a:rPr>
            </a:br>
            <a:r>
              <a:rPr lang="en-US" sz="5400" dirty="0">
                <a:solidFill>
                  <a:schemeClr val="bg1"/>
                </a:solidFill>
                <a:latin typeface="Arial Black" pitchFamily="34" charset="0"/>
              </a:rPr>
              <a:t>6:6-10</a:t>
            </a:r>
            <a:endParaRPr lang="en-US" sz="4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379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1143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4800" b="1" dirty="0">
                <a:solidFill>
                  <a:schemeClr val="bg1"/>
                </a:solidFill>
                <a:effectLst>
                  <a:outerShdw blurRad="38100" dist="38100" dir="2700000" algn="tl">
                    <a:srgbClr val="000000"/>
                  </a:outerShdw>
                </a:effectLst>
                <a:latin typeface="Arial" charset="0"/>
              </a:rPr>
              <a:t>CHILD TRAINING &amp; TIME</a:t>
            </a:r>
            <a:endParaRPr lang="en-US" sz="4800" b="1" dirty="0">
              <a:latin typeface="Arial" charset="0"/>
            </a:endParaRPr>
          </a:p>
        </p:txBody>
      </p:sp>
      <p:pic>
        <p:nvPicPr>
          <p:cNvPr id="1028" name="Picture 4" descr="Robin, Birds, Baby Robins, Robins Nest, Nest, Nature">
            <a:extLst>
              <a:ext uri="{FF2B5EF4-FFF2-40B4-BE49-F238E27FC236}">
                <a16:creationId xmlns:a16="http://schemas.microsoft.com/office/drawing/2014/main" id="{332DD151-8C43-DF4B-9EF0-0A3C73A439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316" t="16991" r="18437" b="8436"/>
          <a:stretch/>
        </p:blipFill>
        <p:spPr bwMode="auto">
          <a:xfrm>
            <a:off x="3276600" y="3799501"/>
            <a:ext cx="2935821" cy="25389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wins, Babies, Newborn, Boys, Baby Boys, Twin Boys">
            <a:extLst>
              <a:ext uri="{FF2B5EF4-FFF2-40B4-BE49-F238E27FC236}">
                <a16:creationId xmlns:a16="http://schemas.microsoft.com/office/drawing/2014/main" id="{FA8BA81B-F33D-AE4C-A974-9C41FB4033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38" r="16160" b="11625"/>
          <a:stretch/>
        </p:blipFill>
        <p:spPr bwMode="auto">
          <a:xfrm>
            <a:off x="6305550" y="3810000"/>
            <a:ext cx="2838450" cy="251412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at, Cub, Kitten, Mackerel, Domestic Cat">
            <a:extLst>
              <a:ext uri="{FF2B5EF4-FFF2-40B4-BE49-F238E27FC236}">
                <a16:creationId xmlns:a16="http://schemas.microsoft.com/office/drawing/2014/main" id="{F9C032D4-5C0E-B64B-8FDB-6452159A361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756" r="5870"/>
          <a:stretch/>
        </p:blipFill>
        <p:spPr bwMode="auto">
          <a:xfrm>
            <a:off x="0" y="3810001"/>
            <a:ext cx="3173437" cy="2528410"/>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9">
            <a:extLst>
              <a:ext uri="{FF2B5EF4-FFF2-40B4-BE49-F238E27FC236}">
                <a16:creationId xmlns:a16="http://schemas.microsoft.com/office/drawing/2014/main" id="{69D2FD47-EEB5-6A40-B9CD-9FA67BDA53E4}"/>
              </a:ext>
            </a:extLst>
          </p:cNvPr>
          <p:cNvSpPr/>
          <p:nvPr/>
        </p:nvSpPr>
        <p:spPr bwMode="auto">
          <a:xfrm>
            <a:off x="-14288" y="195262"/>
            <a:ext cx="3443287" cy="3462338"/>
          </a:xfrm>
          <a:prstGeom prst="wedgeRoundRectCallout">
            <a:avLst>
              <a:gd name="adj1" fmla="val -32494"/>
              <a:gd name="adj2" fmla="val 63910"/>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r>
              <a:rPr lang="en-US" sz="2000" dirty="0">
                <a:latin typeface="Calibri" panose="020F0502020204030204" pitchFamily="34" charset="0"/>
                <a:cs typeface="Calibri" panose="020F0502020204030204" pitchFamily="34" charset="0"/>
              </a:rPr>
              <a:t>Cats are considered adults at one year old… At about four weeks, the mother will start to wean her kittens, and by the end of the fifth week of their lives, they are expected to eat solid food and be starting to find it on their own.  (feral)</a:t>
            </a:r>
            <a:br>
              <a:rPr lang="en-US" sz="2000" dirty="0">
                <a:latin typeface="Calibri" panose="020F0502020204030204" pitchFamily="34" charset="0"/>
                <a:cs typeface="Calibri" panose="020F0502020204030204" pitchFamily="34" charset="0"/>
              </a:rPr>
            </a:br>
            <a:r>
              <a:rPr lang="en-US" sz="1200" dirty="0" err="1">
                <a:latin typeface="Calibri" panose="020F0502020204030204" pitchFamily="34" charset="0"/>
                <a:cs typeface="Calibri" panose="020F0502020204030204" pitchFamily="34" charset="0"/>
              </a:rPr>
              <a:t>catwiki.com</a:t>
            </a:r>
            <a:r>
              <a:rPr lang="en-US" sz="1200" dirty="0">
                <a:latin typeface="Calibri" panose="020F0502020204030204" pitchFamily="34" charset="0"/>
                <a:cs typeface="Calibri" panose="020F0502020204030204" pitchFamily="34" charset="0"/>
              </a:rPr>
              <a:t>/</a:t>
            </a:r>
            <a:r>
              <a:rPr lang="en-US" sz="1200" dirty="0" err="1">
                <a:latin typeface="Calibri" panose="020F0502020204030204" pitchFamily="34" charset="0"/>
                <a:cs typeface="Calibri" panose="020F0502020204030204" pitchFamily="34" charset="0"/>
              </a:rPr>
              <a:t>faqs</a:t>
            </a:r>
            <a:r>
              <a:rPr lang="en-US" sz="1200" dirty="0">
                <a:latin typeface="Calibri" panose="020F0502020204030204" pitchFamily="34" charset="0"/>
                <a:cs typeface="Calibri" panose="020F0502020204030204" pitchFamily="34" charset="0"/>
              </a:rPr>
              <a:t>/when-do-feral-cats-leave-their-kittens/</a:t>
            </a:r>
            <a:br>
              <a:rPr lang="en-US"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p:txBody>
      </p:sp>
      <p:sp>
        <p:nvSpPr>
          <p:cNvPr id="11" name="Rounded Rectangular Callout 10">
            <a:extLst>
              <a:ext uri="{FF2B5EF4-FFF2-40B4-BE49-F238E27FC236}">
                <a16:creationId xmlns:a16="http://schemas.microsoft.com/office/drawing/2014/main" id="{8F093F8F-0D3E-2E47-A4B4-323532898E57}"/>
              </a:ext>
            </a:extLst>
          </p:cNvPr>
          <p:cNvSpPr/>
          <p:nvPr/>
        </p:nvSpPr>
        <p:spPr bwMode="auto">
          <a:xfrm>
            <a:off x="3462336" y="256440"/>
            <a:ext cx="3243263" cy="3401160"/>
          </a:xfrm>
          <a:prstGeom prst="wedgeRoundRectCallout">
            <a:avLst>
              <a:gd name="adj1" fmla="val -31787"/>
              <a:gd name="adj2" fmla="val 64565"/>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dirty="0">
                <a:solidFill>
                  <a:schemeClr val="bg1"/>
                </a:solidFill>
                <a:latin typeface="Calibri" panose="020F0502020204030204" pitchFamily="34" charset="0"/>
                <a:cs typeface="Calibri" panose="020F0502020204030204" pitchFamily="34" charset="0"/>
              </a:rPr>
              <a:t>It takes the babies about 2 weeks to leave the nest …and then they usually stay with their parents for two or three weeks after that. </a:t>
            </a:r>
            <a:br>
              <a:rPr lang="en-US" dirty="0">
                <a:solidFill>
                  <a:schemeClr val="bg1"/>
                </a:solidFill>
                <a:latin typeface="Calibri" panose="020F0502020204030204" pitchFamily="34" charset="0"/>
                <a:cs typeface="Calibri" panose="020F0502020204030204" pitchFamily="34" charset="0"/>
              </a:rPr>
            </a:br>
            <a:r>
              <a:rPr lang="en-US" sz="1600" dirty="0">
                <a:solidFill>
                  <a:schemeClr val="bg1"/>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Journey North American Robin</a:t>
            </a:r>
          </a:p>
        </p:txBody>
      </p:sp>
      <p:sp>
        <p:nvSpPr>
          <p:cNvPr id="14" name="Rounded Rectangular Callout 13">
            <a:extLst>
              <a:ext uri="{FF2B5EF4-FFF2-40B4-BE49-F238E27FC236}">
                <a16:creationId xmlns:a16="http://schemas.microsoft.com/office/drawing/2014/main" id="{5AA00A39-AE0D-FF4A-A08C-7D1F81FC38EB}"/>
              </a:ext>
            </a:extLst>
          </p:cNvPr>
          <p:cNvSpPr/>
          <p:nvPr/>
        </p:nvSpPr>
        <p:spPr bwMode="auto">
          <a:xfrm>
            <a:off x="6738936" y="256440"/>
            <a:ext cx="2286000" cy="3401160"/>
          </a:xfrm>
          <a:prstGeom prst="wedgeRoundRectCallout">
            <a:avLst>
              <a:gd name="adj1" fmla="val 27588"/>
              <a:gd name="adj2" fmla="val 63305"/>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nSpc>
                <a:spcPct val="90000"/>
              </a:lnSpc>
            </a:pPr>
            <a:r>
              <a:rPr lang="en-US" sz="3600" b="1" dirty="0">
                <a:latin typeface="Calibri" panose="020F0502020204030204" pitchFamily="34" charset="0"/>
                <a:cs typeface="Calibri" panose="020F0502020204030204" pitchFamily="34" charset="0"/>
              </a:rPr>
              <a:t>Dt. 6.7 </a:t>
            </a:r>
          </a:p>
          <a:p>
            <a:pPr>
              <a:lnSpc>
                <a:spcPct val="90000"/>
              </a:lnSpc>
            </a:pPr>
            <a:endParaRPr lang="en-US" sz="3600" b="1" dirty="0">
              <a:latin typeface="Calibri" panose="020F0502020204030204" pitchFamily="34" charset="0"/>
              <a:cs typeface="Calibri" panose="020F0502020204030204" pitchFamily="34" charset="0"/>
            </a:endParaRPr>
          </a:p>
          <a:p>
            <a:pPr>
              <a:lnSpc>
                <a:spcPct val="90000"/>
              </a:lnSpc>
            </a:pPr>
            <a:r>
              <a:rPr lang="en-US" sz="3600" b="1" dirty="0">
                <a:latin typeface="Calibri" panose="020F0502020204030204" pitchFamily="34" charset="0"/>
                <a:cs typeface="Calibri" panose="020F0502020204030204" pitchFamily="34" charset="0"/>
              </a:rPr>
              <a:t>Eph.6.4</a:t>
            </a:r>
          </a:p>
          <a:p>
            <a:pPr>
              <a:lnSpc>
                <a:spcPct val="90000"/>
              </a:lnSpc>
            </a:pPr>
            <a:endParaRPr lang="en-US" sz="3600" b="1" dirty="0">
              <a:latin typeface="Calibri" panose="020F0502020204030204" pitchFamily="34" charset="0"/>
              <a:cs typeface="Calibri" panose="020F0502020204030204" pitchFamily="34" charset="0"/>
            </a:endParaRPr>
          </a:p>
          <a:p>
            <a:pPr>
              <a:lnSpc>
                <a:spcPct val="90000"/>
              </a:lnSpc>
            </a:pPr>
            <a:r>
              <a:rPr lang="en-US" sz="3600" b="1" dirty="0">
                <a:latin typeface="Calibri" panose="020F0502020204030204" pitchFamily="34" charset="0"/>
                <a:cs typeface="Calibri" panose="020F0502020204030204" pitchFamily="34" charset="0"/>
              </a:rPr>
              <a:t>Prov. 22.6</a:t>
            </a:r>
          </a:p>
        </p:txBody>
      </p:sp>
    </p:spTree>
    <p:extLst>
      <p:ext uri="{BB962C8B-B14F-4D97-AF65-F5344CB8AC3E}">
        <p14:creationId xmlns:p14="http://schemas.microsoft.com/office/powerpoint/2010/main" val="13270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5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1143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4800" b="1" dirty="0">
                <a:solidFill>
                  <a:schemeClr val="bg1"/>
                </a:solidFill>
                <a:effectLst>
                  <a:outerShdw blurRad="38100" dist="38100" dir="2700000" algn="tl">
                    <a:srgbClr val="000000"/>
                  </a:outerShdw>
                </a:effectLst>
                <a:latin typeface="Arial" charset="0"/>
              </a:rPr>
              <a:t>CHILD TRAINING &amp; TIME</a:t>
            </a:r>
            <a:endParaRPr lang="en-US" sz="4800" b="1" dirty="0">
              <a:latin typeface="Arial" charset="0"/>
            </a:endParaRPr>
          </a:p>
        </p:txBody>
      </p:sp>
      <p:pic>
        <p:nvPicPr>
          <p:cNvPr id="1028" name="Picture 4" descr="Robin, Birds, Baby Robins, Robins Nest, Nest, Nature">
            <a:extLst>
              <a:ext uri="{FF2B5EF4-FFF2-40B4-BE49-F238E27FC236}">
                <a16:creationId xmlns:a16="http://schemas.microsoft.com/office/drawing/2014/main" id="{332DD151-8C43-DF4B-9EF0-0A3C73A439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316" t="16991" r="18437" b="8436"/>
          <a:stretch/>
        </p:blipFill>
        <p:spPr bwMode="auto">
          <a:xfrm>
            <a:off x="3276600" y="3799501"/>
            <a:ext cx="2935821" cy="25389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wins, Babies, Newborn, Boys, Baby Boys, Twin Boys">
            <a:extLst>
              <a:ext uri="{FF2B5EF4-FFF2-40B4-BE49-F238E27FC236}">
                <a16:creationId xmlns:a16="http://schemas.microsoft.com/office/drawing/2014/main" id="{FA8BA81B-F33D-AE4C-A974-9C41FB4033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38" r="16160" b="11625"/>
          <a:stretch/>
        </p:blipFill>
        <p:spPr bwMode="auto">
          <a:xfrm>
            <a:off x="6305550" y="3810000"/>
            <a:ext cx="2838450" cy="251412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at, Cub, Kitten, Mackerel, Domestic Cat">
            <a:extLst>
              <a:ext uri="{FF2B5EF4-FFF2-40B4-BE49-F238E27FC236}">
                <a16:creationId xmlns:a16="http://schemas.microsoft.com/office/drawing/2014/main" id="{F9C032D4-5C0E-B64B-8FDB-6452159A361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756" r="5870"/>
          <a:stretch/>
        </p:blipFill>
        <p:spPr bwMode="auto">
          <a:xfrm>
            <a:off x="0" y="3810001"/>
            <a:ext cx="3173437" cy="2528410"/>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9">
            <a:extLst>
              <a:ext uri="{FF2B5EF4-FFF2-40B4-BE49-F238E27FC236}">
                <a16:creationId xmlns:a16="http://schemas.microsoft.com/office/drawing/2014/main" id="{69D2FD47-EEB5-6A40-B9CD-9FA67BDA53E4}"/>
              </a:ext>
            </a:extLst>
          </p:cNvPr>
          <p:cNvSpPr/>
          <p:nvPr/>
        </p:nvSpPr>
        <p:spPr bwMode="auto">
          <a:xfrm>
            <a:off x="-14288" y="195262"/>
            <a:ext cx="3443287" cy="3462338"/>
          </a:xfrm>
          <a:prstGeom prst="wedgeRoundRectCallout">
            <a:avLst>
              <a:gd name="adj1" fmla="val -32494"/>
              <a:gd name="adj2" fmla="val 63910"/>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r>
              <a:rPr lang="en-US" sz="2000" dirty="0">
                <a:latin typeface="Calibri" panose="020F0502020204030204" pitchFamily="34" charset="0"/>
                <a:cs typeface="Calibri" panose="020F0502020204030204" pitchFamily="34" charset="0"/>
              </a:rPr>
              <a:t>Cats are considered adults at one year old… At about four weeks, the mother will start to wean her kittens, and by the end of the fifth week of their lives, they are expected to eat solid food and be starting to find it on their own.  (feral)</a:t>
            </a:r>
            <a:br>
              <a:rPr lang="en-US" sz="2000" dirty="0">
                <a:latin typeface="Calibri" panose="020F0502020204030204" pitchFamily="34" charset="0"/>
                <a:cs typeface="Calibri" panose="020F0502020204030204" pitchFamily="34" charset="0"/>
              </a:rPr>
            </a:br>
            <a:r>
              <a:rPr lang="en-US" sz="1200" dirty="0" err="1">
                <a:latin typeface="Calibri" panose="020F0502020204030204" pitchFamily="34" charset="0"/>
                <a:cs typeface="Calibri" panose="020F0502020204030204" pitchFamily="34" charset="0"/>
              </a:rPr>
              <a:t>catwiki.com</a:t>
            </a:r>
            <a:r>
              <a:rPr lang="en-US" sz="1200" dirty="0">
                <a:latin typeface="Calibri" panose="020F0502020204030204" pitchFamily="34" charset="0"/>
                <a:cs typeface="Calibri" panose="020F0502020204030204" pitchFamily="34" charset="0"/>
              </a:rPr>
              <a:t>/</a:t>
            </a:r>
            <a:r>
              <a:rPr lang="en-US" sz="1200" dirty="0" err="1">
                <a:latin typeface="Calibri" panose="020F0502020204030204" pitchFamily="34" charset="0"/>
                <a:cs typeface="Calibri" panose="020F0502020204030204" pitchFamily="34" charset="0"/>
              </a:rPr>
              <a:t>faqs</a:t>
            </a:r>
            <a:r>
              <a:rPr lang="en-US" sz="1200" dirty="0">
                <a:latin typeface="Calibri" panose="020F0502020204030204" pitchFamily="34" charset="0"/>
                <a:cs typeface="Calibri" panose="020F0502020204030204" pitchFamily="34" charset="0"/>
              </a:rPr>
              <a:t>/when-do-feral-cats-leave-their-kittens/</a:t>
            </a:r>
            <a:br>
              <a:rPr lang="en-US"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p:txBody>
      </p:sp>
      <p:sp>
        <p:nvSpPr>
          <p:cNvPr id="11" name="Rounded Rectangular Callout 10">
            <a:extLst>
              <a:ext uri="{FF2B5EF4-FFF2-40B4-BE49-F238E27FC236}">
                <a16:creationId xmlns:a16="http://schemas.microsoft.com/office/drawing/2014/main" id="{8F093F8F-0D3E-2E47-A4B4-323532898E57}"/>
              </a:ext>
            </a:extLst>
          </p:cNvPr>
          <p:cNvSpPr/>
          <p:nvPr/>
        </p:nvSpPr>
        <p:spPr bwMode="auto">
          <a:xfrm>
            <a:off x="3462336" y="256440"/>
            <a:ext cx="3243263" cy="3401160"/>
          </a:xfrm>
          <a:prstGeom prst="wedgeRoundRectCallout">
            <a:avLst>
              <a:gd name="adj1" fmla="val -31787"/>
              <a:gd name="adj2" fmla="val 64565"/>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dirty="0">
                <a:solidFill>
                  <a:schemeClr val="bg1"/>
                </a:solidFill>
                <a:latin typeface="Calibri" panose="020F0502020204030204" pitchFamily="34" charset="0"/>
                <a:cs typeface="Calibri" panose="020F0502020204030204" pitchFamily="34" charset="0"/>
              </a:rPr>
              <a:t>It takes the babies about 2 weeks to leave the nest …and then they usually stay with their parents for two or three weeks after that. </a:t>
            </a:r>
            <a:br>
              <a:rPr lang="en-US" dirty="0">
                <a:solidFill>
                  <a:schemeClr val="bg1"/>
                </a:solidFill>
                <a:latin typeface="Calibri" panose="020F0502020204030204" pitchFamily="34" charset="0"/>
                <a:cs typeface="Calibri" panose="020F0502020204030204" pitchFamily="34" charset="0"/>
              </a:rPr>
            </a:br>
            <a:r>
              <a:rPr lang="en-US" sz="1600" dirty="0">
                <a:solidFill>
                  <a:schemeClr val="bg1"/>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Journey North American Robin</a:t>
            </a:r>
          </a:p>
        </p:txBody>
      </p:sp>
      <p:sp>
        <p:nvSpPr>
          <p:cNvPr id="14" name="Rounded Rectangular Callout 13">
            <a:extLst>
              <a:ext uri="{FF2B5EF4-FFF2-40B4-BE49-F238E27FC236}">
                <a16:creationId xmlns:a16="http://schemas.microsoft.com/office/drawing/2014/main" id="{5AA00A39-AE0D-FF4A-A08C-7D1F81FC38EB}"/>
              </a:ext>
            </a:extLst>
          </p:cNvPr>
          <p:cNvSpPr/>
          <p:nvPr/>
        </p:nvSpPr>
        <p:spPr bwMode="auto">
          <a:xfrm>
            <a:off x="6738936" y="256440"/>
            <a:ext cx="2286000" cy="3401160"/>
          </a:xfrm>
          <a:prstGeom prst="wedgeRoundRectCallout">
            <a:avLst>
              <a:gd name="adj1" fmla="val 27588"/>
              <a:gd name="adj2" fmla="val 63305"/>
              <a:gd name="adj3" fmla="val 16667"/>
            </a:avLst>
          </a:prstGeom>
          <a:ln>
            <a:headEnd type="none" w="med" len="med"/>
            <a:tailEnd type="none" w="med" len="med"/>
          </a:ln>
          <a:effectLst>
            <a:outerShdw blurRad="165100" dist="228600" dir="30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nSpc>
                <a:spcPct val="90000"/>
              </a:lnSpc>
            </a:pPr>
            <a:r>
              <a:rPr lang="en-US" sz="3600" b="1" dirty="0">
                <a:latin typeface="Calibri" panose="020F0502020204030204" pitchFamily="34" charset="0"/>
                <a:cs typeface="Calibri" panose="020F0502020204030204" pitchFamily="34" charset="0"/>
              </a:rPr>
              <a:t>Dt. 6.7 </a:t>
            </a:r>
          </a:p>
          <a:p>
            <a:pPr>
              <a:lnSpc>
                <a:spcPct val="90000"/>
              </a:lnSpc>
            </a:pPr>
            <a:endParaRPr lang="en-US" sz="3600" b="1" dirty="0">
              <a:latin typeface="Calibri" panose="020F0502020204030204" pitchFamily="34" charset="0"/>
              <a:cs typeface="Calibri" panose="020F0502020204030204" pitchFamily="34" charset="0"/>
            </a:endParaRPr>
          </a:p>
          <a:p>
            <a:pPr>
              <a:lnSpc>
                <a:spcPct val="90000"/>
              </a:lnSpc>
            </a:pPr>
            <a:r>
              <a:rPr lang="en-US" sz="3600" b="1" dirty="0">
                <a:latin typeface="Calibri" panose="020F0502020204030204" pitchFamily="34" charset="0"/>
                <a:cs typeface="Calibri" panose="020F0502020204030204" pitchFamily="34" charset="0"/>
              </a:rPr>
              <a:t>Eph.6.4</a:t>
            </a:r>
          </a:p>
          <a:p>
            <a:pPr>
              <a:lnSpc>
                <a:spcPct val="90000"/>
              </a:lnSpc>
            </a:pPr>
            <a:endParaRPr lang="en-US" sz="3600" b="1" dirty="0">
              <a:latin typeface="Calibri" panose="020F0502020204030204" pitchFamily="34" charset="0"/>
              <a:cs typeface="Calibri" panose="020F0502020204030204" pitchFamily="34" charset="0"/>
            </a:endParaRPr>
          </a:p>
          <a:p>
            <a:pPr>
              <a:lnSpc>
                <a:spcPct val="90000"/>
              </a:lnSpc>
            </a:pPr>
            <a:r>
              <a:rPr lang="en-US" sz="3600" b="1" dirty="0">
                <a:latin typeface="Calibri" panose="020F0502020204030204" pitchFamily="34" charset="0"/>
                <a:cs typeface="Calibri" panose="020F0502020204030204" pitchFamily="34" charset="0"/>
              </a:rPr>
              <a:t>Prov. 22.6</a:t>
            </a:r>
          </a:p>
        </p:txBody>
      </p:sp>
    </p:spTree>
    <p:extLst>
      <p:ext uri="{BB962C8B-B14F-4D97-AF65-F5344CB8AC3E}">
        <p14:creationId xmlns:p14="http://schemas.microsoft.com/office/powerpoint/2010/main" val="119657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5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438400"/>
            <a:ext cx="8610600" cy="1828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4800" b="1" dirty="0">
                <a:solidFill>
                  <a:schemeClr val="bg1"/>
                </a:solidFill>
                <a:effectLst>
                  <a:outerShdw blurRad="38100" dist="38100" dir="2700000" algn="tl">
                    <a:srgbClr val="000000">
                      <a:alpha val="43137"/>
                    </a:srgbClr>
                  </a:outerShdw>
                </a:effectLst>
                <a:latin typeface="Arial" charset="0"/>
              </a:rPr>
              <a:t>early child training</a:t>
            </a:r>
            <a:endParaRPr lang="en-US" sz="4800" b="1" dirty="0">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0372150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chemeClr val="tx2"/>
          </a:solidFill>
        </p:spPr>
        <p:txBody>
          <a:bodyPr/>
          <a:lstStyle/>
          <a:p>
            <a:r>
              <a:rPr lang="en-US" sz="3200" b="1" dirty="0">
                <a:solidFill>
                  <a:schemeClr val="bg1"/>
                </a:solidFill>
                <a:latin typeface="Arial" pitchFamily="34" charset="0"/>
              </a:rPr>
              <a:t> </a:t>
            </a:r>
            <a:br>
              <a:rPr lang="en-US" sz="3200" b="1" dirty="0">
                <a:solidFill>
                  <a:schemeClr val="bg1"/>
                </a:solidFill>
                <a:latin typeface="Arial" pitchFamily="34" charset="0"/>
              </a:rPr>
            </a:br>
            <a:br>
              <a:rPr lang="en-US" sz="3200" b="1" dirty="0">
                <a:solidFill>
                  <a:schemeClr val="bg1"/>
                </a:solidFill>
                <a:latin typeface="Arial" pitchFamily="34" charset="0"/>
              </a:rPr>
            </a:br>
            <a:r>
              <a:rPr lang="en-US" sz="5400" b="1" dirty="0">
                <a:solidFill>
                  <a:schemeClr val="bg1"/>
                </a:solidFill>
                <a:latin typeface="Arial" pitchFamily="34" charset="0"/>
              </a:rPr>
              <a:t>LESSON # 1:</a:t>
            </a:r>
            <a:br>
              <a:rPr lang="en-US" sz="5400" b="1" dirty="0">
                <a:solidFill>
                  <a:schemeClr val="bg1"/>
                </a:solidFill>
                <a:latin typeface="Arial" pitchFamily="34" charset="0"/>
              </a:rPr>
            </a:br>
            <a:br>
              <a:rPr lang="en-US" sz="5400" b="1" dirty="0">
                <a:solidFill>
                  <a:schemeClr val="bg1"/>
                </a:solidFill>
                <a:latin typeface="Arial" pitchFamily="34" charset="0"/>
              </a:rPr>
            </a:br>
            <a:r>
              <a:rPr lang="en-US" sz="5400" b="1" dirty="0">
                <a:solidFill>
                  <a:schemeClr val="bg1"/>
                </a:solidFill>
                <a:latin typeface="Arial" pitchFamily="34" charset="0"/>
              </a:rPr>
              <a:t>basic vocabulary:</a:t>
            </a:r>
            <a:br>
              <a:rPr lang="en-US" sz="5400" b="1" dirty="0">
                <a:solidFill>
                  <a:schemeClr val="bg1"/>
                </a:solidFill>
                <a:latin typeface="Arial" pitchFamily="34" charset="0"/>
              </a:rPr>
            </a:br>
            <a:br>
              <a:rPr lang="en-US" sz="5400" b="1" dirty="0">
                <a:solidFill>
                  <a:schemeClr val="bg1"/>
                </a:solidFill>
                <a:latin typeface="Arial" pitchFamily="34" charset="0"/>
              </a:rPr>
            </a:br>
            <a:br>
              <a:rPr lang="en-US" sz="5400" b="1" dirty="0">
                <a:solidFill>
                  <a:schemeClr val="bg1"/>
                </a:solidFill>
                <a:latin typeface="Arial" pitchFamily="34" charset="0"/>
              </a:rPr>
            </a:br>
            <a:br>
              <a:rPr lang="en-US" sz="5400" b="1" dirty="0">
                <a:solidFill>
                  <a:schemeClr val="bg1"/>
                </a:solidFill>
                <a:latin typeface="Arial" pitchFamily="34" charset="0"/>
              </a:rPr>
            </a:br>
            <a:br>
              <a:rPr lang="en-US" sz="5400" b="1" dirty="0">
                <a:solidFill>
                  <a:schemeClr val="bg1"/>
                </a:solidFill>
                <a:latin typeface="Arial" pitchFamily="34" charset="0"/>
              </a:rPr>
            </a:br>
            <a:endParaRPr lang="en-US" sz="5400" b="1" dirty="0">
              <a:solidFill>
                <a:schemeClr val="bg1"/>
              </a:solidFill>
              <a:latin typeface="Arial" pitchFamily="34" charset="0"/>
            </a:endParaRPr>
          </a:p>
        </p:txBody>
      </p:sp>
      <p:sp>
        <p:nvSpPr>
          <p:cNvPr id="22" name="Oval Callout 21">
            <a:extLst>
              <a:ext uri="{FF2B5EF4-FFF2-40B4-BE49-F238E27FC236}">
                <a16:creationId xmlns:a16="http://schemas.microsoft.com/office/drawing/2014/main" id="{D96640C4-A7CF-824C-9AFF-FE10D638CCFD}"/>
              </a:ext>
            </a:extLst>
          </p:cNvPr>
          <p:cNvSpPr/>
          <p:nvPr/>
        </p:nvSpPr>
        <p:spPr bwMode="auto">
          <a:xfrm>
            <a:off x="914400" y="4113490"/>
            <a:ext cx="2667000" cy="167771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6000" b="1" dirty="0">
                <a:solidFill>
                  <a:schemeClr val="tx1"/>
                </a:solidFill>
                <a:latin typeface="Calibri" panose="020F0502020204030204" pitchFamily="34" charset="0"/>
                <a:cs typeface="Calibri" panose="020F0502020204030204" pitchFamily="34" charset="0"/>
              </a:rPr>
              <a:t>No</a:t>
            </a:r>
            <a:endParaRPr kumimoji="0" lang="en-US" sz="6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3" name="Equal 22">
            <a:extLst>
              <a:ext uri="{FF2B5EF4-FFF2-40B4-BE49-F238E27FC236}">
                <a16:creationId xmlns:a16="http://schemas.microsoft.com/office/drawing/2014/main" id="{055D1273-A3AF-B74B-89B2-B9FC727E30F6}"/>
              </a:ext>
            </a:extLst>
          </p:cNvPr>
          <p:cNvSpPr/>
          <p:nvPr/>
        </p:nvSpPr>
        <p:spPr bwMode="auto">
          <a:xfrm>
            <a:off x="4128395" y="4648200"/>
            <a:ext cx="860323" cy="719019"/>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6000" b="0" i="0" u="none" strike="noStrike" cap="none" normalizeH="0" baseline="0">
              <a:ln>
                <a:noFill/>
              </a:ln>
              <a:solidFill>
                <a:schemeClr val="tx1"/>
              </a:solidFill>
              <a:effectLst/>
              <a:latin typeface="Arial" charset="0"/>
            </a:endParaRPr>
          </a:p>
        </p:txBody>
      </p:sp>
      <p:sp>
        <p:nvSpPr>
          <p:cNvPr id="24" name="Oval Callout 23">
            <a:extLst>
              <a:ext uri="{FF2B5EF4-FFF2-40B4-BE49-F238E27FC236}">
                <a16:creationId xmlns:a16="http://schemas.microsoft.com/office/drawing/2014/main" id="{74CA52C3-4972-B04F-AE38-79871762EAC8}"/>
              </a:ext>
            </a:extLst>
          </p:cNvPr>
          <p:cNvSpPr/>
          <p:nvPr/>
        </p:nvSpPr>
        <p:spPr bwMode="auto">
          <a:xfrm>
            <a:off x="5638800" y="4112180"/>
            <a:ext cx="2667000" cy="167771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6000" b="1" dirty="0">
                <a:solidFill>
                  <a:schemeClr val="tx1"/>
                </a:solidFill>
                <a:latin typeface="Calibri" panose="020F0502020204030204" pitchFamily="34" charset="0"/>
                <a:cs typeface="Calibri" panose="020F0502020204030204" pitchFamily="34" charset="0"/>
              </a:rPr>
              <a:t>No</a:t>
            </a:r>
            <a:endParaRPr kumimoji="0" lang="en-US" sz="6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141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1447800"/>
            <a:ext cx="9144000" cy="5410200"/>
          </a:xfrm>
        </p:spPr>
        <p:txBody>
          <a:bodyPr/>
          <a:lstStyle/>
          <a:p>
            <a:r>
              <a:rPr lang="en-US" sz="3600" dirty="0">
                <a:latin typeface="Arial" charset="0"/>
              </a:rPr>
              <a:t>The importance of  “no” [cf. </a:t>
            </a:r>
            <a:r>
              <a:rPr lang="en-US" sz="3600" b="1" dirty="0">
                <a:latin typeface="Arial" charset="0"/>
              </a:rPr>
              <a:t>Gen.2</a:t>
            </a:r>
            <a:r>
              <a:rPr lang="en-US" sz="3600" dirty="0">
                <a:latin typeface="Arial" charset="0"/>
              </a:rPr>
              <a:t>]</a:t>
            </a:r>
          </a:p>
          <a:p>
            <a:r>
              <a:rPr lang="en-US" sz="3600" b="1" dirty="0">
                <a:solidFill>
                  <a:srgbClr val="C00000"/>
                </a:solidFill>
                <a:latin typeface="Arial" charset="0"/>
              </a:rPr>
              <a:t>respect &amp; compliance for the </a:t>
            </a:r>
            <a:r>
              <a:rPr lang="en-US" sz="3600" b="1" u="sng" dirty="0">
                <a:solidFill>
                  <a:srgbClr val="C00000"/>
                </a:solidFill>
                <a:latin typeface="Arial" charset="0"/>
              </a:rPr>
              <a:t>prohibitory “no”</a:t>
            </a:r>
          </a:p>
          <a:p>
            <a:r>
              <a:rPr lang="en-US" sz="3600" dirty="0">
                <a:latin typeface="Arial" charset="0"/>
              </a:rPr>
              <a:t>if you don’t mean it, don’t say it, and if you do mean it, enforce it   - </a:t>
            </a:r>
            <a:r>
              <a:rPr lang="en-US" sz="3600" b="1" dirty="0">
                <a:solidFill>
                  <a:srgbClr val="C00000"/>
                </a:solidFill>
                <a:latin typeface="Arial" charset="0"/>
              </a:rPr>
              <a:t>Mt.5.37</a:t>
            </a:r>
          </a:p>
        </p:txBody>
      </p:sp>
      <p:sp>
        <p:nvSpPr>
          <p:cNvPr id="5" name="Rectangle 2"/>
          <p:cNvSpPr>
            <a:spLocks noGrp="1" noChangeArrowheads="1"/>
          </p:cNvSpPr>
          <p:nvPr>
            <p:ph type="title"/>
          </p:nvPr>
        </p:nvSpPr>
        <p:spPr>
          <a:xfrm>
            <a:off x="685800" y="228600"/>
            <a:ext cx="7772400" cy="1066800"/>
          </a:xfrm>
          <a:solidFill>
            <a:srgbClr val="002060"/>
          </a:solidFill>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lstStyle/>
          <a:p>
            <a:pPr algn="l"/>
            <a:r>
              <a:rPr lang="en-US" sz="4800" b="1" dirty="0">
                <a:solidFill>
                  <a:schemeClr val="bg1"/>
                </a:solidFill>
                <a:latin typeface="Arial" charset="0"/>
              </a:rPr>
              <a:t>EARLY TRAINING &amp; “NO”</a:t>
            </a:r>
            <a:endParaRPr lang="en-US" sz="4800" b="1"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chemeClr val="tx2"/>
          </a:solidFill>
        </p:spPr>
        <p:txBody>
          <a:bodyPr/>
          <a:lstStyle/>
          <a:p>
            <a:pPr algn="l"/>
            <a:r>
              <a:rPr lang="en-US" sz="2800" b="1" dirty="0">
                <a:solidFill>
                  <a:srgbClr val="FFFF00"/>
                </a:solidFill>
                <a:latin typeface="Arial" pitchFamily="34" charset="0"/>
              </a:rPr>
              <a:t>VOCABULARY TEST:</a:t>
            </a:r>
            <a:br>
              <a:rPr lang="en-US" sz="2800" b="1" dirty="0">
                <a:solidFill>
                  <a:srgbClr val="FFFF00"/>
                </a:solidFill>
                <a:latin typeface="Arial" pitchFamily="34" charset="0"/>
              </a:rPr>
            </a:br>
            <a:r>
              <a:rPr lang="en-US" sz="3200" b="1" dirty="0">
                <a:solidFill>
                  <a:schemeClr val="bg1"/>
                </a:solidFill>
                <a:latin typeface="Arial" pitchFamily="34" charset="0"/>
              </a:rPr>
              <a:t>  </a:t>
            </a: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br>
              <a:rPr lang="en-US" sz="3600" b="1" dirty="0">
                <a:solidFill>
                  <a:schemeClr val="bg1"/>
                </a:solidFill>
                <a:latin typeface="Arial" pitchFamily="34" charset="0"/>
              </a:rPr>
            </a:br>
            <a:endParaRPr lang="en-US" sz="3600" b="1" dirty="0">
              <a:solidFill>
                <a:schemeClr val="bg1"/>
              </a:solidFill>
              <a:latin typeface="Arial" pitchFamily="34" charset="0"/>
            </a:endParaRPr>
          </a:p>
        </p:txBody>
      </p:sp>
      <p:sp>
        <p:nvSpPr>
          <p:cNvPr id="2" name="Oval Callout 1">
            <a:extLst>
              <a:ext uri="{FF2B5EF4-FFF2-40B4-BE49-F238E27FC236}">
                <a16:creationId xmlns:a16="http://schemas.microsoft.com/office/drawing/2014/main" id="{7068C117-9F8E-644A-867D-DF3ADA831CD8}"/>
              </a:ext>
            </a:extLst>
          </p:cNvPr>
          <p:cNvSpPr/>
          <p:nvPr/>
        </p:nvSpPr>
        <p:spPr bwMode="auto">
          <a:xfrm>
            <a:off x="638176" y="83820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3" name="Equal 2">
            <a:extLst>
              <a:ext uri="{FF2B5EF4-FFF2-40B4-BE49-F238E27FC236}">
                <a16:creationId xmlns:a16="http://schemas.microsoft.com/office/drawing/2014/main" id="{9932ADEF-EA4A-5543-9E5D-F3EAC24A9CCA}"/>
              </a:ext>
            </a:extLst>
          </p:cNvPr>
          <p:cNvSpPr/>
          <p:nvPr/>
        </p:nvSpPr>
        <p:spPr bwMode="auto">
          <a:xfrm>
            <a:off x="3752850" y="1143000"/>
            <a:ext cx="762000" cy="457200"/>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7" name="Cloud Callout 6">
            <a:extLst>
              <a:ext uri="{FF2B5EF4-FFF2-40B4-BE49-F238E27FC236}">
                <a16:creationId xmlns:a16="http://schemas.microsoft.com/office/drawing/2014/main" id="{0F069A6A-BB20-7B40-98A0-4CB7BE6DD269}"/>
              </a:ext>
            </a:extLst>
          </p:cNvPr>
          <p:cNvSpPr/>
          <p:nvPr/>
        </p:nvSpPr>
        <p:spPr bwMode="auto">
          <a:xfrm>
            <a:off x="4919665" y="685800"/>
            <a:ext cx="3538535" cy="1371600"/>
          </a:xfrm>
          <a:prstGeom prst="cloudCallout">
            <a:avLst>
              <a:gd name="adj1" fmla="val 61075"/>
              <a:gd name="adj2" fmla="val 41666"/>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sz="2800" b="1" dirty="0">
                <a:solidFill>
                  <a:schemeClr val="tx1"/>
                </a:solidFill>
                <a:latin typeface="Calibri" panose="020F0502020204030204" pitchFamily="34" charset="0"/>
                <a:cs typeface="Calibri" panose="020F0502020204030204" pitchFamily="34" charset="0"/>
              </a:rPr>
              <a:t>Tantrum</a:t>
            </a:r>
          </a:p>
          <a:p>
            <a:pPr algn="ctr"/>
            <a:r>
              <a:rPr lang="en-US" sz="2800" b="1" dirty="0">
                <a:solidFill>
                  <a:schemeClr val="tx1"/>
                </a:solidFill>
                <a:latin typeface="Calibri" panose="020F0502020204030204" pitchFamily="34" charset="0"/>
                <a:cs typeface="Calibri" panose="020F0502020204030204" pitchFamily="34" charset="0"/>
              </a:rPr>
              <a:t>time</a:t>
            </a:r>
          </a:p>
        </p:txBody>
      </p:sp>
      <p:sp>
        <p:nvSpPr>
          <p:cNvPr id="6" name="Rectangle 5">
            <a:extLst>
              <a:ext uri="{FF2B5EF4-FFF2-40B4-BE49-F238E27FC236}">
                <a16:creationId xmlns:a16="http://schemas.microsoft.com/office/drawing/2014/main" id="{C7F86152-323D-7E4E-A801-4C39C4EEFA90}"/>
              </a:ext>
            </a:extLst>
          </p:cNvPr>
          <p:cNvSpPr/>
          <p:nvPr/>
        </p:nvSpPr>
        <p:spPr>
          <a:xfrm>
            <a:off x="3810000" y="197803"/>
            <a:ext cx="5505450" cy="432414"/>
          </a:xfrm>
          <a:prstGeom prst="rect">
            <a:avLst/>
          </a:prstGeom>
        </p:spPr>
        <p:txBody>
          <a:bodyPr wrap="square">
            <a:spAutoFit/>
          </a:bodyPr>
          <a:lstStyle/>
          <a:p>
            <a:r>
              <a:rPr lang="en-US" sz="2800" b="1" dirty="0">
                <a:solidFill>
                  <a:schemeClr val="bg1"/>
                </a:solidFill>
                <a:latin typeface="Calibri" panose="020F0502020204030204" pitchFamily="34" charset="0"/>
                <a:cs typeface="Calibri" panose="020F0502020204030204" pitchFamily="34" charset="0"/>
              </a:rPr>
              <a:t>What does “no” mean to my child?</a:t>
            </a:r>
            <a:endParaRPr lang="en-US" sz="2800" dirty="0">
              <a:latin typeface="Calibri" panose="020F0502020204030204" pitchFamily="34" charset="0"/>
              <a:cs typeface="Calibri" panose="020F0502020204030204" pitchFamily="34" charset="0"/>
            </a:endParaRPr>
          </a:p>
        </p:txBody>
      </p:sp>
      <p:sp>
        <p:nvSpPr>
          <p:cNvPr id="9" name="Oval Callout 8">
            <a:extLst>
              <a:ext uri="{FF2B5EF4-FFF2-40B4-BE49-F238E27FC236}">
                <a16:creationId xmlns:a16="http://schemas.microsoft.com/office/drawing/2014/main" id="{317999C0-8A86-5E43-BE27-536627A8625C}"/>
              </a:ext>
            </a:extLst>
          </p:cNvPr>
          <p:cNvSpPr/>
          <p:nvPr/>
        </p:nvSpPr>
        <p:spPr bwMode="auto">
          <a:xfrm>
            <a:off x="666751" y="228600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0" name="Equal 9">
            <a:extLst>
              <a:ext uri="{FF2B5EF4-FFF2-40B4-BE49-F238E27FC236}">
                <a16:creationId xmlns:a16="http://schemas.microsoft.com/office/drawing/2014/main" id="{B4765C0B-1A2C-6944-88FA-B56AFBF2E491}"/>
              </a:ext>
            </a:extLst>
          </p:cNvPr>
          <p:cNvSpPr/>
          <p:nvPr/>
        </p:nvSpPr>
        <p:spPr bwMode="auto">
          <a:xfrm>
            <a:off x="3781425" y="2590800"/>
            <a:ext cx="762000" cy="457200"/>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Callout 10">
            <a:extLst>
              <a:ext uri="{FF2B5EF4-FFF2-40B4-BE49-F238E27FC236}">
                <a16:creationId xmlns:a16="http://schemas.microsoft.com/office/drawing/2014/main" id="{6ABF124F-F83D-904F-9E89-028680815E18}"/>
              </a:ext>
            </a:extLst>
          </p:cNvPr>
          <p:cNvSpPr/>
          <p:nvPr/>
        </p:nvSpPr>
        <p:spPr bwMode="auto">
          <a:xfrm>
            <a:off x="695326" y="388620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2" name="Equal 11">
            <a:extLst>
              <a:ext uri="{FF2B5EF4-FFF2-40B4-BE49-F238E27FC236}">
                <a16:creationId xmlns:a16="http://schemas.microsoft.com/office/drawing/2014/main" id="{9F3EEB86-7EA5-584A-BF5F-6ECF438D42A5}"/>
              </a:ext>
            </a:extLst>
          </p:cNvPr>
          <p:cNvSpPr/>
          <p:nvPr/>
        </p:nvSpPr>
        <p:spPr bwMode="auto">
          <a:xfrm>
            <a:off x="3810000" y="4191000"/>
            <a:ext cx="762000" cy="457200"/>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Callout 12">
            <a:extLst>
              <a:ext uri="{FF2B5EF4-FFF2-40B4-BE49-F238E27FC236}">
                <a16:creationId xmlns:a16="http://schemas.microsoft.com/office/drawing/2014/main" id="{6F25D687-EEE0-4C43-9D76-7781F1407CE2}"/>
              </a:ext>
            </a:extLst>
          </p:cNvPr>
          <p:cNvSpPr/>
          <p:nvPr/>
        </p:nvSpPr>
        <p:spPr bwMode="auto">
          <a:xfrm>
            <a:off x="695326" y="535436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4" name="Equal 13">
            <a:extLst>
              <a:ext uri="{FF2B5EF4-FFF2-40B4-BE49-F238E27FC236}">
                <a16:creationId xmlns:a16="http://schemas.microsoft.com/office/drawing/2014/main" id="{7ED7B3C6-8409-214F-AB8B-3A2694C497C1}"/>
              </a:ext>
            </a:extLst>
          </p:cNvPr>
          <p:cNvSpPr/>
          <p:nvPr/>
        </p:nvSpPr>
        <p:spPr bwMode="auto">
          <a:xfrm>
            <a:off x="3810000" y="5659160"/>
            <a:ext cx="762000" cy="457200"/>
          </a:xfrm>
          <a:prstGeom prst="mathEqual">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Cloud Callout 15">
            <a:extLst>
              <a:ext uri="{FF2B5EF4-FFF2-40B4-BE49-F238E27FC236}">
                <a16:creationId xmlns:a16="http://schemas.microsoft.com/office/drawing/2014/main" id="{86A759C5-BC55-634B-8F98-5AB7CD4B4C85}"/>
              </a:ext>
            </a:extLst>
          </p:cNvPr>
          <p:cNvSpPr/>
          <p:nvPr/>
        </p:nvSpPr>
        <p:spPr bwMode="auto">
          <a:xfrm>
            <a:off x="4572000" y="2085975"/>
            <a:ext cx="4010025" cy="1607760"/>
          </a:xfrm>
          <a:prstGeom prst="cloudCallout">
            <a:avLst>
              <a:gd name="adj1" fmla="val 61075"/>
              <a:gd name="adj2" fmla="val 41666"/>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b="1" dirty="0">
                <a:solidFill>
                  <a:schemeClr val="tx1"/>
                </a:solidFill>
                <a:latin typeface="Calibri" panose="020F0502020204030204" pitchFamily="34" charset="0"/>
                <a:cs typeface="Calibri" panose="020F0502020204030204" pitchFamily="34" charset="0"/>
              </a:rPr>
              <a:t>The defense attorney may now cross examine</a:t>
            </a:r>
          </a:p>
        </p:txBody>
      </p:sp>
      <p:sp>
        <p:nvSpPr>
          <p:cNvPr id="17" name="Cloud Callout 16">
            <a:extLst>
              <a:ext uri="{FF2B5EF4-FFF2-40B4-BE49-F238E27FC236}">
                <a16:creationId xmlns:a16="http://schemas.microsoft.com/office/drawing/2014/main" id="{8E8481EA-4E1C-894E-8746-693B3372AC3F}"/>
              </a:ext>
            </a:extLst>
          </p:cNvPr>
          <p:cNvSpPr/>
          <p:nvPr/>
        </p:nvSpPr>
        <p:spPr bwMode="auto">
          <a:xfrm>
            <a:off x="4724400" y="3769935"/>
            <a:ext cx="3795711" cy="1487865"/>
          </a:xfrm>
          <a:prstGeom prst="cloudCallout">
            <a:avLst>
              <a:gd name="adj1" fmla="val 61075"/>
              <a:gd name="adj2" fmla="val 41666"/>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b="1" dirty="0">
                <a:solidFill>
                  <a:schemeClr val="tx1"/>
                </a:solidFill>
                <a:latin typeface="Calibri" panose="020F0502020204030204" pitchFamily="34" charset="0"/>
                <a:cs typeface="Calibri" panose="020F0502020204030204" pitchFamily="34" charset="0"/>
              </a:rPr>
              <a:t>Don’t do it while Mom or Dad are watching</a:t>
            </a:r>
          </a:p>
        </p:txBody>
      </p:sp>
      <p:sp>
        <p:nvSpPr>
          <p:cNvPr id="19" name="Oval Callout 18">
            <a:extLst>
              <a:ext uri="{FF2B5EF4-FFF2-40B4-BE49-F238E27FC236}">
                <a16:creationId xmlns:a16="http://schemas.microsoft.com/office/drawing/2014/main" id="{CE4594A9-0B56-114C-BBFC-A4B63F991B7A}"/>
              </a:ext>
            </a:extLst>
          </p:cNvPr>
          <p:cNvSpPr/>
          <p:nvPr/>
        </p:nvSpPr>
        <p:spPr bwMode="auto">
          <a:xfrm>
            <a:off x="5450682" y="5353050"/>
            <a:ext cx="2362200" cy="1066800"/>
          </a:xfrm>
          <a:prstGeom prst="wedgeEllipseCallou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dirty="0">
                <a:solidFill>
                  <a:schemeClr val="tx1"/>
                </a:solidFill>
                <a:latin typeface="Calibri" panose="020F0502020204030204" pitchFamily="34" charset="0"/>
                <a:cs typeface="Calibri" panose="020F0502020204030204" pitchFamily="34" charset="0"/>
              </a:rPr>
              <a:t>No</a:t>
            </a:r>
            <a:endParaRPr kumimoji="0" lang="en-US" sz="4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873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6" grpId="0"/>
      <p:bldP spid="9" grpId="0" animBg="1"/>
      <p:bldP spid="10" grpId="0" animBg="1"/>
      <p:bldP spid="11" grpId="0" animBg="1"/>
      <p:bldP spid="12" grpId="0" animBg="1"/>
      <p:bldP spid="13" grpId="0" animBg="1"/>
      <p:bldP spid="14" grpId="0" animBg="1"/>
      <p:bldP spid="16" grpId="0" animBg="1"/>
      <p:bldP spid="17" grpId="0" animBg="1"/>
      <p:bldP spid="19" grpId="0" animBg="1"/>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3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23886</TotalTime>
  <Words>2228</Words>
  <Application>Microsoft Office PowerPoint</Application>
  <PresentationFormat>On-screen Show (4:3)</PresentationFormat>
  <Paragraphs>240</Paragraphs>
  <Slides>38</Slides>
  <Notes>31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38</vt:i4>
      </vt:variant>
    </vt:vector>
  </HeadingPairs>
  <TitlesOfParts>
    <vt:vector size="50" baseType="lpstr">
      <vt:lpstr>Arial</vt:lpstr>
      <vt:lpstr>Arial Black</vt:lpstr>
      <vt:lpstr>Arial Narrow</vt:lpstr>
      <vt:lpstr>Calibri</vt:lpstr>
      <vt:lpstr>Tahoma</vt:lpstr>
      <vt:lpstr>Times New Roman</vt:lpstr>
      <vt:lpstr>Blank Presentation.pot</vt:lpstr>
      <vt:lpstr>Blank Presentation</vt:lpstr>
      <vt:lpstr>6_Blank Presentation</vt:lpstr>
      <vt:lpstr>7_Blank Presentation</vt:lpstr>
      <vt:lpstr>13_Blank Presentation</vt:lpstr>
      <vt:lpstr>1_Blank Presentation</vt:lpstr>
      <vt:lpstr>CHILD TRAINING</vt:lpstr>
      <vt:lpstr>PowerPoint Presentation</vt:lpstr>
      <vt:lpstr>PowerPoint Presentation</vt:lpstr>
      <vt:lpstr>CHILD TRAINING &amp; TIME</vt:lpstr>
      <vt:lpstr>CHILD TRAINING &amp; TIME</vt:lpstr>
      <vt:lpstr>early child training</vt:lpstr>
      <vt:lpstr>   LESSON # 1:  basic vocabulary:     </vt:lpstr>
      <vt:lpstr>EARLY TRAINING &amp; “NO”</vt:lpstr>
      <vt:lpstr>VOCABULARY TEST:             </vt:lpstr>
      <vt:lpstr>            </vt:lpstr>
      <vt:lpstr>EARLY TRAINING &amp; “NO”</vt:lpstr>
      <vt:lpstr>EARLY TRAINING &amp; “NO”</vt:lpstr>
      <vt:lpstr>avoiding upside down homes</vt:lpstr>
      <vt:lpstr>      </vt:lpstr>
      <vt:lpstr>The child needs to understand:</vt:lpstr>
      <vt:lpstr> a child untrained . . .   (breakfast brat)</vt:lpstr>
      <vt:lpstr>PowerPoint Presentation</vt:lpstr>
      <vt:lpstr>some common  mistakes  to avoid </vt:lpstr>
      <vt:lpstr>1.  failing to discipline...</vt:lpstr>
      <vt:lpstr>1.  failing to discipline...</vt:lpstr>
      <vt:lpstr>2.  Rewarding misbehavior</vt:lpstr>
      <vt:lpstr>3.  Expecting misbehavior</vt:lpstr>
      <vt:lpstr>  If you expect tantrums, you will get them.  If you expect dishonesty, you will get it.  If you expect bad attitudes, you will get it.   but if you really EXPECT the opposite, and require and TRAIN for the opposite,   you will GET the opposite.</vt:lpstr>
      <vt:lpstr>4.  failing to be consistent...</vt:lpstr>
      <vt:lpstr>PowerPoint Presentation</vt:lpstr>
      <vt:lpstr>5.  Thinking “I don’t have time…”</vt:lpstr>
      <vt:lpstr>6.  failing to control self...</vt:lpstr>
      <vt:lpstr>THE VASE TEST       set up:   a.) Jr. bounces a ball off the wall b.) Mom says: “Jr., don’t throw that ball in the house” c.) Jr. looks at mom, heard her; throws the ball again anyway.</vt:lpstr>
      <vt:lpstr>PowerPoint Presentation</vt:lpstr>
      <vt:lpstr>8.  fathers “discouraging,”    “provoking to wrath”</vt:lpstr>
      <vt:lpstr>PowerPoint Presentation</vt:lpstr>
      <vt:lpstr>10.  failing to use rod AND reproof</vt:lpstr>
      <vt:lpstr>11.   Settling for situation control  instead of training the child.</vt:lpstr>
      <vt:lpstr>12.   Mistaking  “taking them to church”  for   “bringing them up in the nurture and admonition of the Lord”</vt:lpstr>
      <vt:lpstr>14.  assuming cultural norms :    “terrible 2’s”  &gt;  “rebellious teens”</vt:lpstr>
      <vt:lpstr>16.   Failing to train humility</vt:lpstr>
      <vt:lpstr>17.   Focusing on home income ($) over home outcome (the children)</vt:lpstr>
      <vt:lpstr>1Tim. 6:6-10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David Williams</cp:lastModifiedBy>
  <cp:revision>289</cp:revision>
  <dcterms:created xsi:type="dcterms:W3CDTF">2005-05-16T18:11:24Z</dcterms:created>
  <dcterms:modified xsi:type="dcterms:W3CDTF">2022-03-23T21:21:39Z</dcterms:modified>
</cp:coreProperties>
</file>