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44" r:id="rId2"/>
    <p:sldMasterId id="2147483828" r:id="rId3"/>
    <p:sldMasterId id="2147483864" r:id="rId4"/>
    <p:sldMasterId id="2147483876" r:id="rId5"/>
  </p:sldMasterIdLst>
  <p:notesMasterIdLst>
    <p:notesMasterId r:id="rId28"/>
  </p:notesMasterIdLst>
  <p:sldIdLst>
    <p:sldId id="449" r:id="rId6"/>
    <p:sldId id="551" r:id="rId7"/>
    <p:sldId id="538" r:id="rId8"/>
    <p:sldId id="447" r:id="rId9"/>
    <p:sldId id="527" r:id="rId10"/>
    <p:sldId id="525" r:id="rId11"/>
    <p:sldId id="526" r:id="rId12"/>
    <p:sldId id="537" r:id="rId13"/>
    <p:sldId id="521" r:id="rId14"/>
    <p:sldId id="520" r:id="rId15"/>
    <p:sldId id="587" r:id="rId16"/>
    <p:sldId id="528" r:id="rId17"/>
    <p:sldId id="495" r:id="rId18"/>
    <p:sldId id="496" r:id="rId19"/>
    <p:sldId id="497" r:id="rId20"/>
    <p:sldId id="498" r:id="rId21"/>
    <p:sldId id="499" r:id="rId22"/>
    <p:sldId id="500" r:id="rId23"/>
    <p:sldId id="522" r:id="rId24"/>
    <p:sldId id="593" r:id="rId25"/>
    <p:sldId id="256" r:id="rId26"/>
    <p:sldId id="364"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a:srgbClr val="FFCC00"/>
    <a:srgbClr val="FF0000"/>
    <a:srgbClr val="0000CC"/>
    <a:srgbClr val="FF9900"/>
    <a:srgbClr val="CC9900"/>
    <a:srgbClr val="33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080" autoAdjust="0"/>
    <p:restoredTop sz="92456"/>
  </p:normalViewPr>
  <p:slideViewPr>
    <p:cSldViewPr>
      <p:cViewPr>
        <p:scale>
          <a:sx n="90" d="100"/>
          <a:sy n="90" d="100"/>
        </p:scale>
        <p:origin x="1392" y="576"/>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115D3-E3B1-4954-9177-79A90D0676AC}" type="datetimeFigureOut">
              <a:rPr lang="en-US" smtClean="0"/>
              <a:pPr/>
              <a:t>3/22/22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E1D02-EAC8-4AD0-9176-2BE7D087DB59}" type="slidenum">
              <a:rPr lang="en-US" smtClean="0"/>
              <a:pPr/>
              <a:t>‹#›</a:t>
            </a:fld>
            <a:endParaRPr lang="en-US"/>
          </a:p>
        </p:txBody>
      </p:sp>
    </p:spTree>
    <p:extLst>
      <p:ext uri="{BB962C8B-B14F-4D97-AF65-F5344CB8AC3E}">
        <p14:creationId xmlns:p14="http://schemas.microsoft.com/office/powerpoint/2010/main" val="35605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D0896B6-E75B-470D-BC0D-A9829B7B3BA0}" type="slidenum">
              <a:rPr lang="en-US" smtClean="0">
                <a:solidFill>
                  <a:prstClr val="black"/>
                </a:solidFill>
              </a:rPr>
              <a:pPr/>
              <a:t>11</a:t>
            </a:fld>
            <a:endParaRPr lang="en-US">
              <a:solidFill>
                <a:prstClr val="black"/>
              </a:solidFill>
            </a:endParaRPr>
          </a:p>
        </p:txBody>
      </p:sp>
      <p:sp>
        <p:nvSpPr>
          <p:cNvPr id="94211" name="Rectangle 2"/>
          <p:cNvSpPr>
            <a:spLocks noGrp="1" noRot="1" noChangeAspect="1" noChangeArrowheads="1" noTextEdit="1"/>
          </p:cNvSpPr>
          <p:nvPr>
            <p:ph type="sldImg"/>
          </p:nvPr>
        </p:nvSpPr>
        <p:spPr>
          <a:xfrm>
            <a:off x="1143000" y="685800"/>
            <a:ext cx="4572000" cy="3429000"/>
          </a:xfrm>
          <a:ln/>
        </p:spPr>
      </p:sp>
      <p:sp>
        <p:nvSpPr>
          <p:cNvPr id="94212"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351761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E085DA0-A157-4DD4-A60F-DFF560475A84}" type="slidenum">
              <a:rPr lang="en-US" smtClean="0">
                <a:latin typeface="Times New Roman" pitchFamily="18" charset="0"/>
              </a:rPr>
              <a:pPr/>
              <a:t>22</a:t>
            </a:fld>
            <a:endParaRPr lang="en-US">
              <a:latin typeface="Times New Roman" pitchFamily="18" charset="0"/>
            </a:endParaRPr>
          </a:p>
        </p:txBody>
      </p:sp>
      <p:sp>
        <p:nvSpPr>
          <p:cNvPr id="87043" name="Rectangle 2"/>
          <p:cNvSpPr>
            <a:spLocks noGrp="1" noRot="1" noChangeAspect="1" noChangeArrowheads="1" noTextEdit="1"/>
          </p:cNvSpPr>
          <p:nvPr>
            <p:ph type="sldImg"/>
          </p:nvPr>
        </p:nvSpPr>
        <p:spPr>
          <a:xfrm>
            <a:off x="1143000" y="685800"/>
            <a:ext cx="4572000" cy="3429000"/>
          </a:xfrm>
          <a:ln/>
        </p:spPr>
      </p:sp>
      <p:sp>
        <p:nvSpPr>
          <p:cNvPr id="87044" name="Rectangle 3"/>
          <p:cNvSpPr>
            <a:spLocks noGrp="1" noChangeArrowheads="1"/>
          </p:cNvSpPr>
          <p:nvPr>
            <p:ph type="body" idx="1"/>
          </p:nvPr>
        </p:nvSpPr>
        <p:spPr>
          <a:noFill/>
          <a:ln/>
        </p:spPr>
        <p:txBody>
          <a:bodyPr/>
          <a:lstStyle/>
          <a:p>
            <a:endParaRPr lang="en-US">
              <a:latin typeface="Times New Roman" pitchFamily="18" charset="0"/>
            </a:endParaRPr>
          </a:p>
        </p:txBody>
      </p:sp>
    </p:spTree>
    <p:extLst>
      <p:ext uri="{BB962C8B-B14F-4D97-AF65-F5344CB8AC3E}">
        <p14:creationId xmlns:p14="http://schemas.microsoft.com/office/powerpoint/2010/main" val="119160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982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3755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84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567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7698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4675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6242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183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5233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1210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5404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C490F57-795D-4B22-858E-2630FC546B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61319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4B35F8C-087F-42E7-B294-D1D75591FD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07404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364655-B76B-4FBF-B677-3133E1188E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557708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63B3459-5AF2-47E2-AC39-3F74B9CC48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434089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CCBEF08-9E2A-48CA-8C33-99BE640521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52566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1EFB603-7D0F-47C1-8529-EE60075FC7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24706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E05CBB8-0565-4A65-9AD8-46CBEA06B4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557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89C303E-D0EC-48E6-B94D-EA1F788F2A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403353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C37E0AB-5A28-4E7B-9DE9-C261A4A535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37114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A4C116-D10D-401D-86D6-D3F404A610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01067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F0770C3-5BF7-4ED3-A757-590EF76E01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946811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95661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026171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27590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521645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14315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286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70506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27651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48803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0760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1654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71115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31325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15424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1535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8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pPr/>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3942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27355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69234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56430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651266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778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16771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solidFill>
                <a:srgbClr val="000000"/>
              </a:solidFill>
              <a:latin typeface="Times New Roman"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solidFill>
                <a:srgbClr val="000000"/>
              </a:solidFill>
              <a:latin typeface="Times New Roman"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52BBC88-4166-495A-9301-727C9FD20339}" type="slidenum">
              <a:rPr lang="en-US" altLang="en-US" smtClean="0">
                <a:solidFill>
                  <a:srgbClr val="000000"/>
                </a:solidFill>
                <a:latin typeface="Times New Roman" charset="0"/>
              </a:rPr>
              <a:pPr/>
              <a:t>‹#›</a:t>
            </a:fld>
            <a:endParaRPr lang="en-US" altLang="en-US">
              <a:solidFill>
                <a:srgbClr val="000000"/>
              </a:solidFill>
              <a:latin typeface="Times New Roman" charset="0"/>
            </a:endParaRPr>
          </a:p>
        </p:txBody>
      </p:sp>
    </p:spTree>
    <p:extLst>
      <p:ext uri="{BB962C8B-B14F-4D97-AF65-F5344CB8AC3E}">
        <p14:creationId xmlns:p14="http://schemas.microsoft.com/office/powerpoint/2010/main" val="5983458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073740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589570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0" y="0"/>
            <a:ext cx="9144000" cy="6858000"/>
          </a:xfrm>
          <a:solidFill>
            <a:schemeClr val="tx1"/>
          </a:solidFill>
        </p:spPr>
        <p:txBody>
          <a:bodyPr/>
          <a:lstStyle/>
          <a:p>
            <a:pPr>
              <a:buNone/>
            </a:pPr>
            <a:endParaRPr lang="en-US" sz="2600" b="1" dirty="0">
              <a:solidFill>
                <a:schemeClr val="bg1"/>
              </a:solidFill>
              <a:latin typeface="Arial" pitchFamily="34" charset="0"/>
            </a:endParaRPr>
          </a:p>
          <a:p>
            <a:endParaRPr lang="en-US" sz="2600" b="1" dirty="0">
              <a:solidFill>
                <a:schemeClr val="bg1"/>
              </a:solidFill>
              <a:latin typeface="Arial" pitchFamily="34" charset="0"/>
            </a:endParaRPr>
          </a:p>
          <a:p>
            <a:endParaRPr lang="en-US" sz="2600" b="1" dirty="0">
              <a:solidFill>
                <a:schemeClr val="bg1"/>
              </a:solidFill>
              <a:latin typeface="Arial" pitchFamily="34" charset="0"/>
            </a:endParaRPr>
          </a:p>
          <a:p>
            <a:pPr marL="0" indent="0" algn="ctr">
              <a:buNone/>
            </a:pPr>
            <a:endParaRPr lang="en-US" sz="3600" b="1" dirty="0">
              <a:solidFill>
                <a:srgbClr val="FFFF00"/>
              </a:solidFill>
              <a:latin typeface="Arial Black" pitchFamily="34" charset="0"/>
            </a:endParaRPr>
          </a:p>
          <a:p>
            <a:pPr marL="0" indent="0" algn="ctr">
              <a:buNone/>
            </a:pPr>
            <a:endParaRPr lang="en-US" sz="3600" b="1" dirty="0">
              <a:solidFill>
                <a:srgbClr val="FFFF00"/>
              </a:solidFill>
              <a:latin typeface="Arial Black" pitchFamily="34" charset="0"/>
            </a:endParaRPr>
          </a:p>
          <a:p>
            <a:pPr marL="0" indent="0" algn="ctr">
              <a:buNone/>
            </a:pPr>
            <a:endParaRPr lang="en-US" sz="3600" b="1" dirty="0">
              <a:solidFill>
                <a:srgbClr val="FFFF00"/>
              </a:solidFill>
              <a:latin typeface="Arial Black" pitchFamily="34" charset="0"/>
            </a:endParaRPr>
          </a:p>
          <a:p>
            <a:pPr marL="0" indent="0" algn="ctr">
              <a:buNone/>
            </a:pPr>
            <a:r>
              <a:rPr lang="en-US" sz="4400" b="1" dirty="0">
                <a:solidFill>
                  <a:srgbClr val="FFFF00"/>
                </a:solidFill>
                <a:latin typeface="Arial Black" pitchFamily="34" charset="0"/>
              </a:rPr>
              <a:t>Proverbs 31.10-31</a:t>
            </a:r>
          </a:p>
        </p:txBody>
      </p:sp>
      <p:sp>
        <p:nvSpPr>
          <p:cNvPr id="9" name="Rectangle 2"/>
          <p:cNvSpPr>
            <a:spLocks noGrp="1" noChangeArrowheads="1"/>
          </p:cNvSpPr>
          <p:nvPr>
            <p:ph type="title"/>
          </p:nvPr>
        </p:nvSpPr>
        <p:spPr>
          <a:xfrm>
            <a:off x="1371600" y="228600"/>
            <a:ext cx="6629400" cy="838200"/>
          </a:xfrm>
          <a:solidFill>
            <a:srgbClr val="002060"/>
          </a:solidFill>
          <a:ln/>
        </p:spPr>
        <p:style>
          <a:lnRef idx="0">
            <a:schemeClr val="accent2"/>
          </a:lnRef>
          <a:fillRef idx="3">
            <a:schemeClr val="accent2"/>
          </a:fillRef>
          <a:effectRef idx="3">
            <a:schemeClr val="accent2"/>
          </a:effectRef>
          <a:fontRef idx="minor">
            <a:schemeClr val="lt1"/>
          </a:fontRef>
        </p:style>
        <p:txBody>
          <a:bodyPr/>
          <a:lstStyle/>
          <a:p>
            <a:pPr>
              <a:defRPr/>
            </a:pPr>
            <a:r>
              <a:rPr lang="en-US" sz="4800" b="1" dirty="0">
                <a:solidFill>
                  <a:schemeClr val="bg1"/>
                </a:solidFill>
                <a:effectLst>
                  <a:outerShdw blurRad="38100" dist="38100" dir="2700000" algn="tl">
                    <a:srgbClr val="000000"/>
                  </a:outerShdw>
                </a:effectLst>
                <a:latin typeface="Arial" charset="0"/>
              </a:rPr>
              <a:t>wife</a:t>
            </a:r>
            <a:endParaRPr lang="en-US" sz="4800" b="1" dirty="0">
              <a:latin typeface="Arial" charset="0"/>
            </a:endParaRPr>
          </a:p>
        </p:txBody>
      </p:sp>
    </p:spTree>
    <p:extLst>
      <p:ext uri="{BB962C8B-B14F-4D97-AF65-F5344CB8AC3E}">
        <p14:creationId xmlns:p14="http://schemas.microsoft.com/office/powerpoint/2010/main" val="15960492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152400"/>
            <a:ext cx="70866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a:solidFill>
                  <a:schemeClr val="bg1"/>
                </a:solidFill>
                <a:latin typeface="Tahoma" pitchFamily="34" charset="0"/>
              </a:rPr>
              <a:t>throwing jabs</a:t>
            </a:r>
            <a:endParaRPr lang="en-US" dirty="0">
              <a:latin typeface="Tahoma" pitchFamily="34" charset="0"/>
            </a:endParaRPr>
          </a:p>
        </p:txBody>
      </p:sp>
      <p:sp>
        <p:nvSpPr>
          <p:cNvPr id="30723" name="Rectangle 3"/>
          <p:cNvSpPr>
            <a:spLocks noGrp="1" noChangeArrowheads="1"/>
          </p:cNvSpPr>
          <p:nvPr>
            <p:ph type="body" sz="half" idx="1"/>
          </p:nvPr>
        </p:nvSpPr>
        <p:spPr>
          <a:xfrm>
            <a:off x="0" y="1066800"/>
            <a:ext cx="9144000" cy="5562600"/>
          </a:xfrm>
        </p:spPr>
        <p:txBody>
          <a:bodyPr/>
          <a:lstStyle/>
          <a:p>
            <a:pPr>
              <a:lnSpc>
                <a:spcPct val="110000"/>
              </a:lnSpc>
            </a:pPr>
            <a:r>
              <a:rPr lang="en-US" sz="3200" i="1" dirty="0">
                <a:latin typeface="Arial" pitchFamily="34" charset="0"/>
                <a:cs typeface="Arial" pitchFamily="34" charset="0"/>
              </a:rPr>
              <a:t>“My mistake. I should have learned by now not to expect too much.”</a:t>
            </a:r>
          </a:p>
          <a:p>
            <a:pPr>
              <a:lnSpc>
                <a:spcPct val="110000"/>
              </a:lnSpc>
            </a:pPr>
            <a:r>
              <a:rPr lang="en-US" sz="3200" i="1" dirty="0">
                <a:latin typeface="Arial" pitchFamily="34" charset="0"/>
                <a:cs typeface="Arial" pitchFamily="34" charset="0"/>
              </a:rPr>
              <a:t>“I shouldn’t blame you. You get it honestly enough from your [Dad/Mom/brother/sister].”</a:t>
            </a:r>
          </a:p>
          <a:p>
            <a:pPr>
              <a:lnSpc>
                <a:spcPct val="110000"/>
              </a:lnSpc>
            </a:pPr>
            <a:r>
              <a:rPr lang="en-US" sz="3200" i="1" dirty="0">
                <a:latin typeface="Arial" pitchFamily="34" charset="0"/>
                <a:cs typeface="Arial" pitchFamily="34" charset="0"/>
              </a:rPr>
              <a:t>“I should have listened to my mother when she warned me about you.”</a:t>
            </a:r>
          </a:p>
        </p:txBody>
      </p:sp>
      <p:sp>
        <p:nvSpPr>
          <p:cNvPr id="30725" name="Text Box 5"/>
          <p:cNvSpPr txBox="1">
            <a:spLocks noChangeArrowheads="1"/>
          </p:cNvSpPr>
          <p:nvPr/>
        </p:nvSpPr>
        <p:spPr bwMode="auto">
          <a:xfrm>
            <a:off x="0" y="4606926"/>
            <a:ext cx="9144000" cy="2062103"/>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pPr>
              <a:defRPr/>
            </a:pPr>
            <a:r>
              <a:rPr lang="en-US" sz="3200" b="1" dirty="0">
                <a:solidFill>
                  <a:schemeClr val="bg1"/>
                </a:solidFill>
                <a:latin typeface="Tahoma" pitchFamily="34" charset="0"/>
              </a:rPr>
              <a:t>Prov.12:18</a:t>
            </a:r>
            <a:r>
              <a:rPr lang="en-US" sz="3200" dirty="0">
                <a:solidFill>
                  <a:schemeClr val="bg1"/>
                </a:solidFill>
                <a:latin typeface="Tahoma" pitchFamily="34" charset="0"/>
              </a:rPr>
              <a:t> </a:t>
            </a:r>
            <a:r>
              <a:rPr lang="en-US" sz="1800" dirty="0" err="1">
                <a:solidFill>
                  <a:schemeClr val="bg1"/>
                </a:solidFill>
                <a:latin typeface="Tahoma" pitchFamily="34" charset="0"/>
              </a:rPr>
              <a:t>nasb</a:t>
            </a:r>
            <a:endParaRPr lang="en-US" sz="3200" dirty="0">
              <a:solidFill>
                <a:schemeClr val="bg1"/>
              </a:solidFill>
              <a:latin typeface="Tahoma" pitchFamily="34" charset="0"/>
            </a:endParaRPr>
          </a:p>
          <a:p>
            <a:pPr>
              <a:defRPr/>
            </a:pPr>
            <a:r>
              <a:rPr lang="en-US" sz="3200" dirty="0">
                <a:solidFill>
                  <a:schemeClr val="bg1"/>
                </a:solidFill>
                <a:latin typeface="Tahoma" pitchFamily="34" charset="0"/>
              </a:rPr>
              <a:t>“There is one who speaks rashly</a:t>
            </a:r>
          </a:p>
          <a:p>
            <a:pPr>
              <a:defRPr/>
            </a:pPr>
            <a:r>
              <a:rPr lang="en-US" sz="3200" dirty="0">
                <a:solidFill>
                  <a:schemeClr val="bg1"/>
                </a:solidFill>
                <a:latin typeface="Tahoma" pitchFamily="34" charset="0"/>
              </a:rPr>
              <a:t> like the thrusts of a sword, </a:t>
            </a:r>
          </a:p>
          <a:p>
            <a:pPr>
              <a:defRPr/>
            </a:pPr>
            <a:r>
              <a:rPr lang="en-US" sz="3200" dirty="0">
                <a:solidFill>
                  <a:schemeClr val="bg1"/>
                </a:solidFill>
                <a:latin typeface="Tahoma" pitchFamily="34" charset="0"/>
              </a:rPr>
              <a:t>But the tongue of the wise brings healing.”</a:t>
            </a:r>
          </a:p>
        </p:txBody>
      </p:sp>
    </p:spTree>
    <p:extLst>
      <p:ext uri="{BB962C8B-B14F-4D97-AF65-F5344CB8AC3E}">
        <p14:creationId xmlns:p14="http://schemas.microsoft.com/office/powerpoint/2010/main" val="3135108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725"/>
                                        </p:tgtEl>
                                        <p:attrNameLst>
                                          <p:attrName>style.visibility</p:attrName>
                                        </p:attrNameLst>
                                      </p:cBhvr>
                                      <p:to>
                                        <p:strVal val="visible"/>
                                      </p:to>
                                    </p:set>
                                    <p:anim calcmode="lin" valueType="num">
                                      <p:cBhvr additive="base">
                                        <p:cTn id="19" dur="500" fill="hold"/>
                                        <p:tgtEl>
                                          <p:spTgt spid="30725"/>
                                        </p:tgtEl>
                                        <p:attrNameLst>
                                          <p:attrName>ppt_x</p:attrName>
                                        </p:attrNameLst>
                                      </p:cBhvr>
                                      <p:tavLst>
                                        <p:tav tm="0">
                                          <p:val>
                                            <p:strVal val="#ppt_x"/>
                                          </p:val>
                                        </p:tav>
                                        <p:tav tm="100000">
                                          <p:val>
                                            <p:strVal val="#ppt_x"/>
                                          </p:val>
                                        </p:tav>
                                      </p:tavLst>
                                    </p:anim>
                                    <p:anim calcmode="lin" valueType="num">
                                      <p:cBhvr additive="base">
                                        <p:cTn id="20" dur="500" fill="hold"/>
                                        <p:tgtEl>
                                          <p:spTgt spid="307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2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0" y="0"/>
            <a:ext cx="9144000" cy="6858000"/>
          </a:xfrm>
          <a:solidFill>
            <a:schemeClr val="tx2"/>
          </a:solidFill>
        </p:spPr>
        <p:txBody>
          <a:bodyPr/>
          <a:lstStyle/>
          <a:p>
            <a:r>
              <a:rPr lang="en-US" sz="4800" b="1" dirty="0">
                <a:solidFill>
                  <a:srgbClr val="FFFF00"/>
                </a:solidFill>
                <a:latin typeface="Arial" pitchFamily="34" charset="0"/>
              </a:rPr>
              <a:t>Prov. 14.1  </a:t>
            </a:r>
            <a:br>
              <a:rPr lang="en-US" sz="4800" b="1" dirty="0">
                <a:solidFill>
                  <a:srgbClr val="FFFF00"/>
                </a:solidFill>
                <a:latin typeface="Arial" pitchFamily="34" charset="0"/>
              </a:rPr>
            </a:br>
            <a:r>
              <a:rPr lang="en-US" sz="2000" i="1" dirty="0" err="1">
                <a:solidFill>
                  <a:srgbClr val="FFFF00"/>
                </a:solidFill>
                <a:latin typeface="Arial" pitchFamily="34" charset="0"/>
              </a:rPr>
              <a:t>nasb</a:t>
            </a:r>
            <a:br>
              <a:rPr lang="en-US" sz="4800" b="1" dirty="0">
                <a:solidFill>
                  <a:schemeClr val="bg1"/>
                </a:solidFill>
                <a:latin typeface="Rockwell" charset="0"/>
              </a:rPr>
            </a:br>
            <a:r>
              <a:rPr lang="en-US" dirty="0">
                <a:solidFill>
                  <a:schemeClr val="bg1"/>
                </a:solidFill>
                <a:latin typeface="Rockwell" charset="0"/>
              </a:rPr>
              <a:t>The wise woman builds her house, But the foolish tears it down with her own hands.</a:t>
            </a:r>
            <a:endParaRPr lang="en-US" dirty="0"/>
          </a:p>
        </p:txBody>
      </p:sp>
      <p:sp>
        <p:nvSpPr>
          <p:cNvPr id="3" name="Text Box 8"/>
          <p:cNvSpPr txBox="1">
            <a:spLocks noChangeArrowheads="1"/>
          </p:cNvSpPr>
          <p:nvPr/>
        </p:nvSpPr>
        <p:spPr bwMode="auto">
          <a:xfrm>
            <a:off x="762000" y="304801"/>
            <a:ext cx="7391400" cy="769441"/>
          </a:xfrm>
          <a:prstGeom prst="rect">
            <a:avLst/>
          </a:prstGeom>
          <a:solidFill>
            <a:srgbClr val="C00000"/>
          </a:solidFill>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defRPr/>
            </a:pPr>
            <a:r>
              <a:rPr lang="en-US" sz="4400" b="1" dirty="0">
                <a:solidFill>
                  <a:srgbClr val="FFFFFF"/>
                </a:solidFill>
                <a:latin typeface="Arial" charset="0"/>
              </a:rPr>
              <a:t>Prov.    21:9 &amp; 19</a:t>
            </a:r>
            <a:endParaRPr lang="en-US" sz="4400" dirty="0">
              <a:solidFill>
                <a:srgbClr val="FFFFFF"/>
              </a:solidFill>
              <a:latin typeface="Arial" charset="0"/>
            </a:endParaRPr>
          </a:p>
        </p:txBody>
      </p:sp>
    </p:spTree>
    <p:extLst>
      <p:ext uri="{BB962C8B-B14F-4D97-AF65-F5344CB8AC3E}">
        <p14:creationId xmlns:p14="http://schemas.microsoft.com/office/powerpoint/2010/main" val="165451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0" y="0"/>
            <a:ext cx="9144000" cy="6858000"/>
          </a:xfrm>
          <a:solidFill>
            <a:schemeClr val="tx1"/>
          </a:solidFill>
        </p:spPr>
        <p:txBody>
          <a:bodyPr/>
          <a:lstStyle/>
          <a:p>
            <a:r>
              <a:rPr lang="en-US" sz="6000" i="1" dirty="0">
                <a:solidFill>
                  <a:srgbClr val="FFFF00"/>
                </a:solidFill>
                <a:latin typeface="Calibri" panose="020F0502020204030204" pitchFamily="34" charset="0"/>
              </a:rPr>
              <a:t>specific area …</a:t>
            </a:r>
            <a:br>
              <a:rPr lang="en-US" sz="6000" i="1" dirty="0">
                <a:solidFill>
                  <a:srgbClr val="FFFF00"/>
                </a:solidFill>
                <a:latin typeface="Calibri" panose="020F0502020204030204" pitchFamily="34" charset="0"/>
              </a:rPr>
            </a:br>
            <a:br>
              <a:rPr lang="en-US" sz="6000" i="1" dirty="0">
                <a:solidFill>
                  <a:schemeClr val="bg1"/>
                </a:solidFill>
                <a:latin typeface="Calibri" panose="020F0502020204030204" pitchFamily="34" charset="0"/>
              </a:rPr>
            </a:br>
            <a:r>
              <a:rPr lang="en-US" sz="6000" i="1" dirty="0">
                <a:solidFill>
                  <a:schemeClr val="bg1"/>
                </a:solidFill>
                <a:latin typeface="Calibri" panose="020F0502020204030204" pitchFamily="34" charset="0"/>
              </a:rPr>
              <a:t>“sorry apologies“</a:t>
            </a:r>
            <a:br>
              <a:rPr lang="en-US" sz="6000" i="1" dirty="0">
                <a:solidFill>
                  <a:schemeClr val="bg1"/>
                </a:solidFill>
                <a:latin typeface="Calibri" panose="020F0502020204030204" pitchFamily="34" charset="0"/>
              </a:rPr>
            </a:br>
            <a:r>
              <a:rPr lang="en-US" sz="6000" i="1" dirty="0">
                <a:solidFill>
                  <a:schemeClr val="bg1"/>
                </a:solidFill>
                <a:latin typeface="Calibri" panose="020F0502020204030204" pitchFamily="34" charset="0"/>
              </a:rPr>
              <a:t>vs.</a:t>
            </a:r>
            <a:br>
              <a:rPr lang="en-US" sz="6000" i="1" dirty="0">
                <a:solidFill>
                  <a:schemeClr val="bg1"/>
                </a:solidFill>
                <a:latin typeface="Calibri" panose="020F0502020204030204" pitchFamily="34" charset="0"/>
              </a:rPr>
            </a:br>
            <a:r>
              <a:rPr lang="en-US" sz="6000" i="1" dirty="0">
                <a:solidFill>
                  <a:schemeClr val="bg1"/>
                </a:solidFill>
                <a:latin typeface="Calibri" panose="020F0502020204030204" pitchFamily="34" charset="0"/>
              </a:rPr>
              <a:t>sorrow &amp; apology</a:t>
            </a:r>
            <a:br>
              <a:rPr lang="en-US" sz="6000" i="1" dirty="0">
                <a:solidFill>
                  <a:schemeClr val="bg1"/>
                </a:solidFill>
                <a:latin typeface="Calibri" panose="020F0502020204030204" pitchFamily="34" charset="0"/>
              </a:rPr>
            </a:br>
            <a:endParaRPr lang="en-US" sz="6000" i="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6326662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52400"/>
            <a:ext cx="3886200" cy="762000"/>
          </a:xfrm>
          <a:solidFill>
            <a:srgbClr val="00206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ltLang="en-US" b="1" dirty="0">
                <a:solidFill>
                  <a:schemeClr val="bg1"/>
                </a:solidFill>
                <a:latin typeface="Arial" panose="020B0604020202020204" pitchFamily="34" charset="0"/>
                <a:cs typeface="Arial" panose="020B0604020202020204" pitchFamily="34" charset="0"/>
              </a:rPr>
              <a:t>apologies</a:t>
            </a:r>
            <a:endParaRPr lang="en-US" altLang="en-US" dirty="0">
              <a:solidFill>
                <a:schemeClr val="bg1"/>
              </a:solidFill>
              <a:latin typeface="Arial" panose="020B0604020202020204" pitchFamily="34" charset="0"/>
              <a:cs typeface="Arial" panose="020B0604020202020204" pitchFamily="34" charset="0"/>
            </a:endParaRPr>
          </a:p>
        </p:txBody>
      </p:sp>
      <p:sp>
        <p:nvSpPr>
          <p:cNvPr id="18435" name="Rectangle 3"/>
          <p:cNvSpPr>
            <a:spLocks noGrp="1" noChangeArrowheads="1"/>
          </p:cNvSpPr>
          <p:nvPr>
            <p:ph type="body" sz="half" idx="1"/>
          </p:nvPr>
        </p:nvSpPr>
        <p:spPr>
          <a:xfrm>
            <a:off x="304800" y="1143000"/>
            <a:ext cx="4038600" cy="5486400"/>
          </a:xfrm>
          <a:solidFill>
            <a:schemeClr val="bg1"/>
          </a:solidFill>
        </p:spPr>
        <p:txBody>
          <a:bodyPr/>
          <a:lstStyle/>
          <a:p>
            <a:pPr>
              <a:lnSpc>
                <a:spcPct val="110000"/>
              </a:lnSpc>
            </a:pPr>
            <a:r>
              <a:rPr lang="en-US" altLang="en-US" sz="3200" dirty="0">
                <a:latin typeface="Arial" panose="020B0604020202020204" pitchFamily="34" charset="0"/>
                <a:cs typeface="Arial" panose="020B0604020202020204" pitchFamily="34" charset="0"/>
              </a:rPr>
              <a:t>the minimizing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accusation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“hypothetical”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“I’m sorry, but…”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angry apology</a:t>
            </a:r>
            <a:endParaRPr lang="en-US" altLang="en-US" sz="3000" dirty="0">
              <a:solidFill>
                <a:schemeClr val="bg1"/>
              </a:solidFill>
              <a:latin typeface="Arial" panose="020B0604020202020204" pitchFamily="34" charset="0"/>
              <a:cs typeface="Arial" panose="020B0604020202020204" pitchFamily="34" charset="0"/>
            </a:endParaRPr>
          </a:p>
        </p:txBody>
      </p:sp>
      <p:sp>
        <p:nvSpPr>
          <p:cNvPr id="18440" name="Text Box 8"/>
          <p:cNvSpPr txBox="1">
            <a:spLocks noChangeArrowheads="1"/>
          </p:cNvSpPr>
          <p:nvPr/>
        </p:nvSpPr>
        <p:spPr bwMode="auto">
          <a:xfrm>
            <a:off x="4007639" y="4724400"/>
            <a:ext cx="4876800" cy="156966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spcBef>
                <a:spcPct val="50000"/>
              </a:spcBef>
            </a:pPr>
            <a:r>
              <a:rPr lang="en-US" altLang="en-US" sz="3200" dirty="0" err="1">
                <a:solidFill>
                  <a:schemeClr val="bg1"/>
                </a:solidFill>
                <a:latin typeface="Arial" panose="020B0604020202020204" pitchFamily="34" charset="0"/>
                <a:cs typeface="Arial" panose="020B0604020202020204" pitchFamily="34" charset="0"/>
              </a:rPr>
              <a:t>i.o.w.</a:t>
            </a:r>
            <a:r>
              <a:rPr lang="en-US" altLang="en-US" sz="3200" dirty="0">
                <a:solidFill>
                  <a:schemeClr val="bg1"/>
                </a:solidFill>
                <a:latin typeface="Arial" panose="020B0604020202020204" pitchFamily="34" charset="0"/>
                <a:cs typeface="Arial" panose="020B0604020202020204" pitchFamily="34" charset="0"/>
              </a:rPr>
              <a:t>: 			      </a:t>
            </a:r>
            <a:br>
              <a:rPr lang="en-US" altLang="en-US" sz="3200" dirty="0">
                <a:solidFill>
                  <a:schemeClr val="bg1"/>
                </a:solidFill>
                <a:latin typeface="Arial" panose="020B0604020202020204" pitchFamily="34" charset="0"/>
                <a:cs typeface="Arial" panose="020B0604020202020204" pitchFamily="34" charset="0"/>
              </a:rPr>
            </a:br>
            <a:r>
              <a:rPr lang="en-US" altLang="en-US" sz="3200" dirty="0">
                <a:solidFill>
                  <a:schemeClr val="bg1"/>
                </a:solidFill>
                <a:latin typeface="Arial" panose="020B0604020202020204" pitchFamily="34" charset="0"/>
                <a:cs typeface="Arial" panose="020B0604020202020204" pitchFamily="34" charset="0"/>
              </a:rPr>
              <a:t>NO BIG DEAL. MAYBE I WASN’T PERFECT.</a:t>
            </a:r>
          </a:p>
        </p:txBody>
      </p:sp>
      <p:sp>
        <p:nvSpPr>
          <p:cNvPr id="8" name="Oval Callout 7"/>
          <p:cNvSpPr/>
          <p:nvPr/>
        </p:nvSpPr>
        <p:spPr bwMode="auto">
          <a:xfrm>
            <a:off x="3917161" y="325165"/>
            <a:ext cx="4967278" cy="1559801"/>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Perhaps I made a mistake</a:t>
            </a:r>
          </a:p>
        </p:txBody>
      </p:sp>
      <p:sp>
        <p:nvSpPr>
          <p:cNvPr id="9" name="Oval Callout 8"/>
          <p:cNvSpPr/>
          <p:nvPr/>
        </p:nvSpPr>
        <p:spPr bwMode="auto">
          <a:xfrm>
            <a:off x="3702839" y="1291779"/>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Maybe my reaction wasn’t the best</a:t>
            </a:r>
          </a:p>
        </p:txBody>
      </p:sp>
      <p:sp>
        <p:nvSpPr>
          <p:cNvPr id="10" name="Oval Callout 9"/>
          <p:cNvSpPr/>
          <p:nvPr/>
        </p:nvSpPr>
        <p:spPr bwMode="auto">
          <a:xfrm>
            <a:off x="3702839" y="2597694"/>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Well, no one’s perfect after all</a:t>
            </a:r>
          </a:p>
        </p:txBody>
      </p:sp>
    </p:spTree>
    <p:extLst>
      <p:ext uri="{BB962C8B-B14F-4D97-AF65-F5344CB8AC3E}">
        <p14:creationId xmlns:p14="http://schemas.microsoft.com/office/powerpoint/2010/main" val="24655273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8440"/>
                                        </p:tgtEl>
                                        <p:attrNameLst>
                                          <p:attrName>style.visibility</p:attrName>
                                        </p:attrNameLst>
                                      </p:cBhvr>
                                      <p:to>
                                        <p:strVal val="visible"/>
                                      </p:to>
                                    </p:set>
                                    <p:anim calcmode="lin" valueType="num">
                                      <p:cBhvr additive="base">
                                        <p:cTn id="22" dur="500" fill="hold"/>
                                        <p:tgtEl>
                                          <p:spTgt spid="18440"/>
                                        </p:tgtEl>
                                        <p:attrNameLst>
                                          <p:attrName>ppt_x</p:attrName>
                                        </p:attrNameLst>
                                      </p:cBhvr>
                                      <p:tavLst>
                                        <p:tav tm="0">
                                          <p:val>
                                            <p:strVal val="1+#ppt_w/2"/>
                                          </p:val>
                                        </p:tav>
                                        <p:tav tm="100000">
                                          <p:val>
                                            <p:strVal val="#ppt_x"/>
                                          </p:val>
                                        </p:tav>
                                      </p:tavLst>
                                    </p:anim>
                                    <p:anim calcmode="lin" valueType="num">
                                      <p:cBhvr additive="base">
                                        <p:cTn id="23" dur="500" fill="hold"/>
                                        <p:tgtEl>
                                          <p:spTgt spid="184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autoUpdateAnimBg="0"/>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52400"/>
            <a:ext cx="3886200" cy="762000"/>
          </a:xfrm>
          <a:solidFill>
            <a:srgbClr val="00206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ltLang="en-US" b="1" dirty="0">
                <a:solidFill>
                  <a:schemeClr val="bg1"/>
                </a:solidFill>
                <a:latin typeface="Arial" panose="020B0604020202020204" pitchFamily="34" charset="0"/>
                <a:cs typeface="Arial" panose="020B0604020202020204" pitchFamily="34" charset="0"/>
              </a:rPr>
              <a:t>apologies</a:t>
            </a:r>
            <a:endParaRPr lang="en-US" altLang="en-US" dirty="0">
              <a:solidFill>
                <a:schemeClr val="bg1"/>
              </a:solidFill>
              <a:latin typeface="Arial" panose="020B0604020202020204" pitchFamily="34" charset="0"/>
              <a:cs typeface="Arial" panose="020B0604020202020204" pitchFamily="34" charset="0"/>
            </a:endParaRPr>
          </a:p>
        </p:txBody>
      </p:sp>
      <p:sp>
        <p:nvSpPr>
          <p:cNvPr id="19459" name="Rectangle 3"/>
          <p:cNvSpPr>
            <a:spLocks noGrp="1" noChangeArrowheads="1"/>
          </p:cNvSpPr>
          <p:nvPr>
            <p:ph type="body" sz="half" idx="1"/>
          </p:nvPr>
        </p:nvSpPr>
        <p:spPr>
          <a:xfrm>
            <a:off x="304800" y="1143000"/>
            <a:ext cx="4038600" cy="5486400"/>
          </a:xfrm>
        </p:spPr>
        <p:txBody>
          <a:bodyPr/>
          <a:lstStyle/>
          <a:p>
            <a:pPr>
              <a:lnSpc>
                <a:spcPct val="110000"/>
              </a:lnSpc>
            </a:pPr>
            <a:r>
              <a:rPr lang="en-US" altLang="en-US" sz="3200" dirty="0">
                <a:latin typeface="Arial" panose="020B0604020202020204" pitchFamily="34" charset="0"/>
                <a:cs typeface="Arial" panose="020B0604020202020204" pitchFamily="34" charset="0"/>
              </a:rPr>
              <a:t>the minimizing apology</a:t>
            </a:r>
          </a:p>
          <a:p>
            <a:pPr>
              <a:lnSpc>
                <a:spcPct val="110000"/>
              </a:lnSpc>
            </a:pPr>
            <a:r>
              <a:rPr lang="en-US" altLang="en-US" sz="3200" dirty="0">
                <a:latin typeface="Arial" panose="020B0604020202020204" pitchFamily="34" charset="0"/>
                <a:cs typeface="Arial" panose="020B0604020202020204" pitchFamily="34" charset="0"/>
              </a:rPr>
              <a:t>the accusation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“hypothetical”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“I’m sorry, but…”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angry apology</a:t>
            </a:r>
            <a:endParaRPr lang="en-US" altLang="en-US" sz="3000" dirty="0">
              <a:latin typeface="Arial" panose="020B0604020202020204" pitchFamily="34" charset="0"/>
              <a:cs typeface="Arial" panose="020B0604020202020204" pitchFamily="34" charset="0"/>
            </a:endParaRPr>
          </a:p>
        </p:txBody>
      </p:sp>
      <p:sp>
        <p:nvSpPr>
          <p:cNvPr id="8" name="Oval Callout 7"/>
          <p:cNvSpPr/>
          <p:nvPr/>
        </p:nvSpPr>
        <p:spPr bwMode="auto">
          <a:xfrm>
            <a:off x="3581400" y="389537"/>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I’m sorry you got so upset over that</a:t>
            </a:r>
          </a:p>
        </p:txBody>
      </p:sp>
      <p:sp>
        <p:nvSpPr>
          <p:cNvPr id="9" name="Oval Callout 8"/>
          <p:cNvSpPr/>
          <p:nvPr/>
        </p:nvSpPr>
        <p:spPr bwMode="auto">
          <a:xfrm>
            <a:off x="3429000" y="1452563"/>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I’m sorry you were so bothered by that</a:t>
            </a:r>
          </a:p>
        </p:txBody>
      </p:sp>
      <p:sp>
        <p:nvSpPr>
          <p:cNvPr id="10" name="Oval Callout 9"/>
          <p:cNvSpPr/>
          <p:nvPr/>
        </p:nvSpPr>
        <p:spPr bwMode="auto">
          <a:xfrm>
            <a:off x="3429000" y="2541697"/>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I’m sorry you took it the wrong way</a:t>
            </a:r>
          </a:p>
        </p:txBody>
      </p:sp>
      <p:sp>
        <p:nvSpPr>
          <p:cNvPr id="19464" name="Text Box 8"/>
          <p:cNvSpPr txBox="1">
            <a:spLocks noChangeArrowheads="1"/>
          </p:cNvSpPr>
          <p:nvPr/>
        </p:nvSpPr>
        <p:spPr bwMode="auto">
          <a:xfrm>
            <a:off x="4072759" y="4319589"/>
            <a:ext cx="4648200" cy="2554545"/>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spcBef>
                <a:spcPct val="50000"/>
              </a:spcBef>
            </a:pPr>
            <a:r>
              <a:rPr lang="en-US" altLang="en-US" sz="3200" dirty="0" err="1">
                <a:solidFill>
                  <a:schemeClr val="bg1"/>
                </a:solidFill>
                <a:latin typeface="Arial" panose="020B0604020202020204" pitchFamily="34" charset="0"/>
                <a:cs typeface="Arial" panose="020B0604020202020204" pitchFamily="34" charset="0"/>
              </a:rPr>
              <a:t>i.o.w.</a:t>
            </a:r>
            <a:r>
              <a:rPr lang="en-US" altLang="en-US" sz="3200" dirty="0">
                <a:solidFill>
                  <a:schemeClr val="bg1"/>
                </a:solidFill>
                <a:latin typeface="Arial" panose="020B0604020202020204" pitchFamily="34" charset="0"/>
                <a:cs typeface="Arial" panose="020B0604020202020204" pitchFamily="34" charset="0"/>
              </a:rPr>
              <a:t>:			    HERE’S YOUR APOLOGY: SORRY YOU MESSED UP,  BUT IT’S YOUR FAULT</a:t>
            </a:r>
            <a:endParaRPr lang="en-US" alt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233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9464"/>
                                        </p:tgtEl>
                                        <p:attrNameLst>
                                          <p:attrName>style.visibility</p:attrName>
                                        </p:attrNameLst>
                                      </p:cBhvr>
                                      <p:to>
                                        <p:strVal val="visible"/>
                                      </p:to>
                                    </p:set>
                                    <p:anim calcmode="lin" valueType="num">
                                      <p:cBhvr additive="base">
                                        <p:cTn id="22" dur="500" fill="hold"/>
                                        <p:tgtEl>
                                          <p:spTgt spid="19464"/>
                                        </p:tgtEl>
                                        <p:attrNameLst>
                                          <p:attrName>ppt_x</p:attrName>
                                        </p:attrNameLst>
                                      </p:cBhvr>
                                      <p:tavLst>
                                        <p:tav tm="0">
                                          <p:val>
                                            <p:strVal val="1+#ppt_w/2"/>
                                          </p:val>
                                        </p:tav>
                                        <p:tav tm="100000">
                                          <p:val>
                                            <p:strVal val="#ppt_x"/>
                                          </p:val>
                                        </p:tav>
                                      </p:tavLst>
                                    </p:anim>
                                    <p:anim calcmode="lin" valueType="num">
                                      <p:cBhvr additive="base">
                                        <p:cTn id="23"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946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152400"/>
            <a:ext cx="3886200" cy="762000"/>
          </a:xfrm>
          <a:solidFill>
            <a:srgbClr val="00206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ltLang="en-US" b="1" dirty="0">
                <a:solidFill>
                  <a:schemeClr val="bg1"/>
                </a:solidFill>
                <a:latin typeface="Arial" panose="020B0604020202020204" pitchFamily="34" charset="0"/>
                <a:cs typeface="Arial" panose="020B0604020202020204" pitchFamily="34" charset="0"/>
              </a:rPr>
              <a:t>apologies</a:t>
            </a:r>
            <a:endParaRPr lang="en-US" altLang="en-US" dirty="0">
              <a:solidFill>
                <a:schemeClr val="bg1"/>
              </a:solidFill>
              <a:latin typeface="Arial" panose="020B0604020202020204" pitchFamily="34" charset="0"/>
              <a:cs typeface="Arial" panose="020B0604020202020204" pitchFamily="34" charset="0"/>
            </a:endParaRPr>
          </a:p>
        </p:txBody>
      </p:sp>
      <p:sp>
        <p:nvSpPr>
          <p:cNvPr id="20483" name="Rectangle 3"/>
          <p:cNvSpPr>
            <a:spLocks noGrp="1" noChangeArrowheads="1"/>
          </p:cNvSpPr>
          <p:nvPr>
            <p:ph type="body" sz="half" idx="1"/>
          </p:nvPr>
        </p:nvSpPr>
        <p:spPr>
          <a:xfrm>
            <a:off x="304800" y="1143000"/>
            <a:ext cx="4038600" cy="5486400"/>
          </a:xfrm>
        </p:spPr>
        <p:txBody>
          <a:bodyPr/>
          <a:lstStyle/>
          <a:p>
            <a:pPr>
              <a:lnSpc>
                <a:spcPct val="110000"/>
              </a:lnSpc>
            </a:pPr>
            <a:r>
              <a:rPr lang="en-US" altLang="en-US" sz="3200">
                <a:latin typeface="Arial" panose="020B0604020202020204" pitchFamily="34" charset="0"/>
                <a:cs typeface="Arial" panose="020B0604020202020204" pitchFamily="34" charset="0"/>
              </a:rPr>
              <a:t>the minimizing apology</a:t>
            </a:r>
          </a:p>
          <a:p>
            <a:pPr>
              <a:lnSpc>
                <a:spcPct val="110000"/>
              </a:lnSpc>
            </a:pPr>
            <a:r>
              <a:rPr lang="en-US" altLang="en-US" sz="3200">
                <a:latin typeface="Arial" panose="020B0604020202020204" pitchFamily="34" charset="0"/>
                <a:cs typeface="Arial" panose="020B0604020202020204" pitchFamily="34" charset="0"/>
              </a:rPr>
              <a:t>the accusation apology</a:t>
            </a:r>
          </a:p>
          <a:p>
            <a:pPr>
              <a:lnSpc>
                <a:spcPct val="110000"/>
              </a:lnSpc>
            </a:pPr>
            <a:r>
              <a:rPr lang="en-US" altLang="en-US" sz="3200">
                <a:latin typeface="Arial" panose="020B0604020202020204" pitchFamily="34" charset="0"/>
                <a:cs typeface="Arial" panose="020B0604020202020204" pitchFamily="34" charset="0"/>
              </a:rPr>
              <a:t>the “hypothetical” apology</a:t>
            </a:r>
          </a:p>
          <a:p>
            <a:pPr>
              <a:lnSpc>
                <a:spcPct val="110000"/>
              </a:lnSpc>
            </a:pPr>
            <a:r>
              <a:rPr lang="en-US" altLang="en-US" sz="3200">
                <a:solidFill>
                  <a:schemeClr val="bg1"/>
                </a:solidFill>
                <a:latin typeface="Arial" panose="020B0604020202020204" pitchFamily="34" charset="0"/>
                <a:cs typeface="Arial" panose="020B0604020202020204" pitchFamily="34" charset="0"/>
              </a:rPr>
              <a:t>the “I’m sorry, but…” apology</a:t>
            </a:r>
          </a:p>
          <a:p>
            <a:pPr>
              <a:lnSpc>
                <a:spcPct val="110000"/>
              </a:lnSpc>
            </a:pPr>
            <a:r>
              <a:rPr lang="en-US" altLang="en-US" sz="3200">
                <a:solidFill>
                  <a:schemeClr val="bg1"/>
                </a:solidFill>
                <a:latin typeface="Arial" panose="020B0604020202020204" pitchFamily="34" charset="0"/>
                <a:cs typeface="Arial" panose="020B0604020202020204" pitchFamily="34" charset="0"/>
              </a:rPr>
              <a:t>the angry apology</a:t>
            </a:r>
            <a:endParaRPr lang="en-US" altLang="en-US" sz="3000">
              <a:latin typeface="Arial" panose="020B0604020202020204" pitchFamily="34" charset="0"/>
              <a:cs typeface="Arial" panose="020B0604020202020204" pitchFamily="34" charset="0"/>
            </a:endParaRPr>
          </a:p>
        </p:txBody>
      </p:sp>
      <p:sp>
        <p:nvSpPr>
          <p:cNvPr id="20487" name="Text Box 7"/>
          <p:cNvSpPr txBox="1">
            <a:spLocks noChangeArrowheads="1"/>
          </p:cNvSpPr>
          <p:nvPr/>
        </p:nvSpPr>
        <p:spPr bwMode="auto">
          <a:xfrm>
            <a:off x="4038600" y="3657601"/>
            <a:ext cx="4800600" cy="3046988"/>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spcBef>
                <a:spcPct val="50000"/>
              </a:spcBef>
            </a:pPr>
            <a:r>
              <a:rPr lang="en-US" altLang="en-US" sz="3200" dirty="0" err="1">
                <a:solidFill>
                  <a:schemeClr val="bg1"/>
                </a:solidFill>
                <a:latin typeface="Arial" panose="020B0604020202020204" pitchFamily="34" charset="0"/>
                <a:cs typeface="Arial" panose="020B0604020202020204" pitchFamily="34" charset="0"/>
              </a:rPr>
              <a:t>i.o.w.</a:t>
            </a:r>
            <a:r>
              <a:rPr lang="en-US" altLang="en-US" sz="3200" dirty="0">
                <a:solidFill>
                  <a:schemeClr val="bg1"/>
                </a:solidFill>
                <a:latin typeface="Arial" panose="020B0604020202020204" pitchFamily="34" charset="0"/>
                <a:cs typeface="Arial" panose="020B0604020202020204" pitchFamily="34" charset="0"/>
              </a:rPr>
              <a:t>:   I’M ADMITTING NOTHING (and likely did nothing).  BUT SUPPOSING EVEN IF I DID, LET’S CONSIDER IT APOLOGIZED FOR</a:t>
            </a:r>
          </a:p>
        </p:txBody>
      </p:sp>
      <p:sp>
        <p:nvSpPr>
          <p:cNvPr id="7" name="Oval Callout 6"/>
          <p:cNvSpPr/>
          <p:nvPr/>
        </p:nvSpPr>
        <p:spPr bwMode="auto">
          <a:xfrm>
            <a:off x="3429000" y="125782"/>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If I may have made a mistake</a:t>
            </a:r>
          </a:p>
        </p:txBody>
      </p:sp>
      <p:sp>
        <p:nvSpPr>
          <p:cNvPr id="8" name="Oval Callout 7"/>
          <p:cNvSpPr/>
          <p:nvPr/>
        </p:nvSpPr>
        <p:spPr bwMode="auto">
          <a:xfrm>
            <a:off x="1600202" y="1698069"/>
            <a:ext cx="7041931" cy="1730932"/>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If I did anything that may have appeared to be wrong</a:t>
            </a:r>
          </a:p>
        </p:txBody>
      </p:sp>
    </p:spTree>
    <p:extLst>
      <p:ext uri="{BB962C8B-B14F-4D97-AF65-F5344CB8AC3E}">
        <p14:creationId xmlns:p14="http://schemas.microsoft.com/office/powerpoint/2010/main" val="190947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0487"/>
                                        </p:tgtEl>
                                        <p:attrNameLst>
                                          <p:attrName>style.visibility</p:attrName>
                                        </p:attrNameLst>
                                      </p:cBhvr>
                                      <p:to>
                                        <p:strVal val="visible"/>
                                      </p:to>
                                    </p:set>
                                    <p:anim calcmode="lin" valueType="num">
                                      <p:cBhvr additive="base">
                                        <p:cTn id="17" dur="500" fill="hold"/>
                                        <p:tgtEl>
                                          <p:spTgt spid="20487"/>
                                        </p:tgtEl>
                                        <p:attrNameLst>
                                          <p:attrName>ppt_x</p:attrName>
                                        </p:attrNameLst>
                                      </p:cBhvr>
                                      <p:tavLst>
                                        <p:tav tm="0">
                                          <p:val>
                                            <p:strVal val="1+#ppt_w/2"/>
                                          </p:val>
                                        </p:tav>
                                        <p:tav tm="100000">
                                          <p:val>
                                            <p:strVal val="#ppt_x"/>
                                          </p:val>
                                        </p:tav>
                                      </p:tavLst>
                                    </p:anim>
                                    <p:anim calcmode="lin" valueType="num">
                                      <p:cBhvr additive="base">
                                        <p:cTn id="18"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autoUpdateAnimBg="0"/>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152400"/>
            <a:ext cx="3886200" cy="762000"/>
          </a:xfrm>
          <a:solidFill>
            <a:srgbClr val="00206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ltLang="en-US" b="1" dirty="0">
                <a:solidFill>
                  <a:schemeClr val="bg1"/>
                </a:solidFill>
                <a:latin typeface="Arial" panose="020B0604020202020204" pitchFamily="34" charset="0"/>
                <a:cs typeface="Arial" panose="020B0604020202020204" pitchFamily="34" charset="0"/>
              </a:rPr>
              <a:t>apologies</a:t>
            </a:r>
            <a:endParaRPr lang="en-US" altLang="en-US" dirty="0">
              <a:solidFill>
                <a:schemeClr val="bg1"/>
              </a:solidFill>
              <a:latin typeface="Arial" panose="020B0604020202020204" pitchFamily="34" charset="0"/>
              <a:cs typeface="Arial" panose="020B0604020202020204" pitchFamily="34" charset="0"/>
            </a:endParaRPr>
          </a:p>
        </p:txBody>
      </p:sp>
      <p:sp>
        <p:nvSpPr>
          <p:cNvPr id="21507" name="Rectangle 3"/>
          <p:cNvSpPr>
            <a:spLocks noGrp="1" noChangeArrowheads="1"/>
          </p:cNvSpPr>
          <p:nvPr>
            <p:ph type="body" sz="half" idx="1"/>
          </p:nvPr>
        </p:nvSpPr>
        <p:spPr>
          <a:xfrm>
            <a:off x="304800" y="1143000"/>
            <a:ext cx="4038600" cy="5486400"/>
          </a:xfrm>
        </p:spPr>
        <p:txBody>
          <a:bodyPr/>
          <a:lstStyle/>
          <a:p>
            <a:pPr>
              <a:lnSpc>
                <a:spcPct val="110000"/>
              </a:lnSpc>
            </a:pPr>
            <a:r>
              <a:rPr lang="en-US" altLang="en-US" sz="3200" dirty="0">
                <a:latin typeface="Arial" panose="020B0604020202020204" pitchFamily="34" charset="0"/>
                <a:cs typeface="Arial" panose="020B0604020202020204" pitchFamily="34" charset="0"/>
              </a:rPr>
              <a:t>the minimizing apology</a:t>
            </a:r>
          </a:p>
          <a:p>
            <a:pPr>
              <a:lnSpc>
                <a:spcPct val="110000"/>
              </a:lnSpc>
            </a:pPr>
            <a:r>
              <a:rPr lang="en-US" altLang="en-US" sz="3200" dirty="0">
                <a:latin typeface="Arial" panose="020B0604020202020204" pitchFamily="34" charset="0"/>
                <a:cs typeface="Arial" panose="020B0604020202020204" pitchFamily="34" charset="0"/>
              </a:rPr>
              <a:t>the accusation apology</a:t>
            </a:r>
          </a:p>
          <a:p>
            <a:pPr>
              <a:lnSpc>
                <a:spcPct val="110000"/>
              </a:lnSpc>
            </a:pPr>
            <a:r>
              <a:rPr lang="en-US" altLang="en-US" sz="3200" dirty="0">
                <a:latin typeface="Arial" panose="020B0604020202020204" pitchFamily="34" charset="0"/>
                <a:cs typeface="Arial" panose="020B0604020202020204" pitchFamily="34" charset="0"/>
              </a:rPr>
              <a:t>the “hypothetical” apology</a:t>
            </a:r>
          </a:p>
          <a:p>
            <a:pPr>
              <a:lnSpc>
                <a:spcPct val="110000"/>
              </a:lnSpc>
            </a:pPr>
            <a:r>
              <a:rPr lang="en-US" altLang="en-US" sz="3200" dirty="0">
                <a:latin typeface="Arial" panose="020B0604020202020204" pitchFamily="34" charset="0"/>
                <a:cs typeface="Arial" panose="020B0604020202020204" pitchFamily="34" charset="0"/>
              </a:rPr>
              <a:t>the “I’m sorry, but…” apology</a:t>
            </a:r>
          </a:p>
          <a:p>
            <a:pPr>
              <a:lnSpc>
                <a:spcPct val="110000"/>
              </a:lnSpc>
            </a:pPr>
            <a:r>
              <a:rPr lang="en-US" altLang="en-US" sz="3200" dirty="0">
                <a:solidFill>
                  <a:schemeClr val="bg1"/>
                </a:solidFill>
                <a:latin typeface="Arial" panose="020B0604020202020204" pitchFamily="34" charset="0"/>
                <a:cs typeface="Arial" panose="020B0604020202020204" pitchFamily="34" charset="0"/>
              </a:rPr>
              <a:t>the angry apology</a:t>
            </a:r>
            <a:endParaRPr lang="en-US" altLang="en-US" sz="3000" dirty="0">
              <a:latin typeface="Arial" panose="020B0604020202020204" pitchFamily="34" charset="0"/>
              <a:cs typeface="Arial" panose="020B0604020202020204" pitchFamily="34" charset="0"/>
            </a:endParaRPr>
          </a:p>
        </p:txBody>
      </p:sp>
      <p:sp>
        <p:nvSpPr>
          <p:cNvPr id="8" name="Oval Callout 7"/>
          <p:cNvSpPr/>
          <p:nvPr/>
        </p:nvSpPr>
        <p:spPr bwMode="auto">
          <a:xfrm>
            <a:off x="3641834" y="141547"/>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Well I’m sorry, BUT IF YOU HADN’T…</a:t>
            </a:r>
          </a:p>
        </p:txBody>
      </p:sp>
      <p:sp>
        <p:nvSpPr>
          <p:cNvPr id="9" name="Oval Callout 8"/>
          <p:cNvSpPr/>
          <p:nvPr/>
        </p:nvSpPr>
        <p:spPr bwMode="auto">
          <a:xfrm>
            <a:off x="3505200" y="1447802"/>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I’m sorry, BUT YOU WERE THE ONE…</a:t>
            </a:r>
          </a:p>
        </p:txBody>
      </p:sp>
      <p:sp>
        <p:nvSpPr>
          <p:cNvPr id="10" name="Oval Callout 9"/>
          <p:cNvSpPr/>
          <p:nvPr/>
        </p:nvSpPr>
        <p:spPr bwMode="auto">
          <a:xfrm>
            <a:off x="1752602" y="2743200"/>
            <a:ext cx="7039303" cy="2209800"/>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I’m sorry, BUT I ONLY</a:t>
            </a:r>
          </a:p>
          <a:p>
            <a:pPr algn="ctr"/>
            <a:r>
              <a:rPr lang="en-US" sz="3600" kern="0" dirty="0">
                <a:latin typeface="Arial Narrow" panose="020B0606020202030204" pitchFamily="34" charset="0"/>
              </a:rPr>
              <a:t> REACTED THAT WAY</a:t>
            </a:r>
          </a:p>
          <a:p>
            <a:pPr algn="ctr"/>
            <a:r>
              <a:rPr lang="en-US" sz="3600" kern="0" dirty="0">
                <a:latin typeface="Arial Narrow" panose="020B0606020202030204" pitchFamily="34" charset="0"/>
              </a:rPr>
              <a:t>BECAUSE YOU…</a:t>
            </a:r>
          </a:p>
        </p:txBody>
      </p:sp>
      <p:sp>
        <p:nvSpPr>
          <p:cNvPr id="21512" name="Text Box 8"/>
          <p:cNvSpPr txBox="1">
            <a:spLocks noChangeArrowheads="1"/>
          </p:cNvSpPr>
          <p:nvPr/>
        </p:nvSpPr>
        <p:spPr bwMode="auto">
          <a:xfrm>
            <a:off x="4114800" y="4806950"/>
            <a:ext cx="4572000" cy="2062103"/>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spcBef>
                <a:spcPct val="50000"/>
              </a:spcBef>
            </a:pPr>
            <a:r>
              <a:rPr lang="en-US" altLang="en-US" sz="3200" dirty="0" err="1">
                <a:solidFill>
                  <a:schemeClr val="bg1"/>
                </a:solidFill>
                <a:latin typeface="Arial" panose="020B0604020202020204" pitchFamily="34" charset="0"/>
                <a:cs typeface="Arial" panose="020B0604020202020204" pitchFamily="34" charset="0"/>
              </a:rPr>
              <a:t>i.o.w.</a:t>
            </a:r>
            <a:r>
              <a:rPr lang="en-US" altLang="en-US" sz="3200" dirty="0">
                <a:solidFill>
                  <a:schemeClr val="bg1"/>
                </a:solidFill>
                <a:latin typeface="Arial" panose="020B0604020202020204" pitchFamily="34" charset="0"/>
                <a:cs typeface="Arial" panose="020B0604020202020204" pitchFamily="34" charset="0"/>
              </a:rPr>
              <a:t>:                           OK, there’s your apology. NOW TO THE REAL PROBLEM: YOU.</a:t>
            </a:r>
          </a:p>
        </p:txBody>
      </p:sp>
    </p:spTree>
    <p:extLst>
      <p:ext uri="{BB962C8B-B14F-4D97-AF65-F5344CB8AC3E}">
        <p14:creationId xmlns:p14="http://schemas.microsoft.com/office/powerpoint/2010/main" val="6315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1512"/>
                                        </p:tgtEl>
                                        <p:attrNameLst>
                                          <p:attrName>style.visibility</p:attrName>
                                        </p:attrNameLst>
                                      </p:cBhvr>
                                      <p:to>
                                        <p:strVal val="visible"/>
                                      </p:to>
                                    </p:set>
                                    <p:anim calcmode="lin" valueType="num">
                                      <p:cBhvr additive="base">
                                        <p:cTn id="22" dur="500" fill="hold"/>
                                        <p:tgtEl>
                                          <p:spTgt spid="21512"/>
                                        </p:tgtEl>
                                        <p:attrNameLst>
                                          <p:attrName>ppt_x</p:attrName>
                                        </p:attrNameLst>
                                      </p:cBhvr>
                                      <p:tavLst>
                                        <p:tav tm="0">
                                          <p:val>
                                            <p:strVal val="1+#ppt_w/2"/>
                                          </p:val>
                                        </p:tav>
                                        <p:tav tm="100000">
                                          <p:val>
                                            <p:strVal val="#ppt_x"/>
                                          </p:val>
                                        </p:tav>
                                      </p:tavLst>
                                    </p:anim>
                                    <p:anim calcmode="lin" valueType="num">
                                      <p:cBhvr additive="base">
                                        <p:cTn id="23"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2151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52400"/>
            <a:ext cx="3886200" cy="762000"/>
          </a:xfrm>
          <a:solidFill>
            <a:srgbClr val="00206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ltLang="en-US" b="1" dirty="0">
                <a:solidFill>
                  <a:schemeClr val="bg1"/>
                </a:solidFill>
                <a:latin typeface="Arial" panose="020B0604020202020204" pitchFamily="34" charset="0"/>
                <a:cs typeface="Arial" panose="020B0604020202020204" pitchFamily="34" charset="0"/>
              </a:rPr>
              <a:t>apologies</a:t>
            </a:r>
            <a:endParaRPr lang="en-US" altLang="en-US" dirty="0">
              <a:solidFill>
                <a:schemeClr val="bg1"/>
              </a:solidFill>
              <a:latin typeface="Arial" panose="020B0604020202020204" pitchFamily="34" charset="0"/>
              <a:cs typeface="Arial" panose="020B0604020202020204" pitchFamily="34" charset="0"/>
            </a:endParaRPr>
          </a:p>
        </p:txBody>
      </p:sp>
      <p:sp>
        <p:nvSpPr>
          <p:cNvPr id="22531" name="Rectangle 3"/>
          <p:cNvSpPr>
            <a:spLocks noGrp="1" noChangeArrowheads="1"/>
          </p:cNvSpPr>
          <p:nvPr>
            <p:ph type="body" sz="half" idx="1"/>
          </p:nvPr>
        </p:nvSpPr>
        <p:spPr>
          <a:xfrm>
            <a:off x="304800" y="1143000"/>
            <a:ext cx="4038600" cy="5486400"/>
          </a:xfrm>
        </p:spPr>
        <p:txBody>
          <a:bodyPr/>
          <a:lstStyle/>
          <a:p>
            <a:pPr>
              <a:lnSpc>
                <a:spcPct val="110000"/>
              </a:lnSpc>
            </a:pPr>
            <a:r>
              <a:rPr lang="en-US" altLang="en-US" sz="3200">
                <a:latin typeface="Arial" panose="020B0604020202020204" pitchFamily="34" charset="0"/>
                <a:cs typeface="Arial" panose="020B0604020202020204" pitchFamily="34" charset="0"/>
              </a:rPr>
              <a:t>the minimizing apology</a:t>
            </a:r>
          </a:p>
          <a:p>
            <a:pPr>
              <a:lnSpc>
                <a:spcPct val="110000"/>
              </a:lnSpc>
            </a:pPr>
            <a:r>
              <a:rPr lang="en-US" altLang="en-US" sz="3200">
                <a:latin typeface="Arial" panose="020B0604020202020204" pitchFamily="34" charset="0"/>
                <a:cs typeface="Arial" panose="020B0604020202020204" pitchFamily="34" charset="0"/>
              </a:rPr>
              <a:t>the accusation apology</a:t>
            </a:r>
          </a:p>
          <a:p>
            <a:pPr>
              <a:lnSpc>
                <a:spcPct val="110000"/>
              </a:lnSpc>
            </a:pPr>
            <a:r>
              <a:rPr lang="en-US" altLang="en-US" sz="3200">
                <a:latin typeface="Arial" panose="020B0604020202020204" pitchFamily="34" charset="0"/>
                <a:cs typeface="Arial" panose="020B0604020202020204" pitchFamily="34" charset="0"/>
              </a:rPr>
              <a:t>the “hypothetical” apology</a:t>
            </a:r>
          </a:p>
          <a:p>
            <a:pPr>
              <a:lnSpc>
                <a:spcPct val="110000"/>
              </a:lnSpc>
            </a:pPr>
            <a:r>
              <a:rPr lang="en-US" altLang="en-US" sz="3200">
                <a:latin typeface="Arial" panose="020B0604020202020204" pitchFamily="34" charset="0"/>
                <a:cs typeface="Arial" panose="020B0604020202020204" pitchFamily="34" charset="0"/>
              </a:rPr>
              <a:t>the “I’m sorry, but…” apology</a:t>
            </a:r>
          </a:p>
          <a:p>
            <a:pPr>
              <a:lnSpc>
                <a:spcPct val="110000"/>
              </a:lnSpc>
            </a:pPr>
            <a:r>
              <a:rPr lang="en-US" altLang="en-US" sz="3200">
                <a:latin typeface="Arial" panose="020B0604020202020204" pitchFamily="34" charset="0"/>
                <a:cs typeface="Arial" panose="020B0604020202020204" pitchFamily="34" charset="0"/>
              </a:rPr>
              <a:t>the angry apology</a:t>
            </a:r>
            <a:endParaRPr lang="en-US" altLang="en-US" sz="3000">
              <a:latin typeface="Arial" panose="020B0604020202020204" pitchFamily="34" charset="0"/>
              <a:cs typeface="Arial" panose="020B0604020202020204" pitchFamily="34" charset="0"/>
            </a:endParaRPr>
          </a:p>
        </p:txBody>
      </p:sp>
      <p:sp>
        <p:nvSpPr>
          <p:cNvPr id="22536" name="Text Box 8"/>
          <p:cNvSpPr txBox="1">
            <a:spLocks noChangeArrowheads="1"/>
          </p:cNvSpPr>
          <p:nvPr/>
        </p:nvSpPr>
        <p:spPr bwMode="auto">
          <a:xfrm>
            <a:off x="4114800" y="4724400"/>
            <a:ext cx="4572000" cy="1815882"/>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spcBef>
                <a:spcPct val="50000"/>
              </a:spcBef>
            </a:pPr>
            <a:r>
              <a:rPr lang="en-US" altLang="en-US" sz="3200" b="1" dirty="0" err="1">
                <a:solidFill>
                  <a:schemeClr val="bg1"/>
                </a:solidFill>
                <a:latin typeface="Arial" panose="020B0604020202020204" pitchFamily="34" charset="0"/>
                <a:cs typeface="Arial" panose="020B0604020202020204" pitchFamily="34" charset="0"/>
              </a:rPr>
              <a:t>i.o.w.</a:t>
            </a:r>
            <a:r>
              <a:rPr lang="en-US" altLang="en-US" sz="3200" b="1" dirty="0">
                <a:solidFill>
                  <a:schemeClr val="bg1"/>
                </a:solidFill>
                <a:latin typeface="Arial" panose="020B0604020202020204" pitchFamily="34" charset="0"/>
                <a:cs typeface="Arial" panose="020B0604020202020204" pitchFamily="34" charset="0"/>
              </a:rPr>
              <a:t>: </a:t>
            </a:r>
          </a:p>
          <a:p>
            <a:pPr algn="ctr">
              <a:spcBef>
                <a:spcPct val="50000"/>
              </a:spcBef>
            </a:pPr>
            <a:r>
              <a:rPr lang="en-US" altLang="en-US" sz="3200" b="1" dirty="0">
                <a:solidFill>
                  <a:schemeClr val="bg1"/>
                </a:solidFill>
                <a:latin typeface="Arial" panose="020B0604020202020204" pitchFamily="34" charset="0"/>
                <a:cs typeface="Arial" panose="020B0604020202020204" pitchFamily="34" charset="0"/>
              </a:rPr>
              <a:t>Ok-  I said the words. Now get off my back!</a:t>
            </a:r>
          </a:p>
        </p:txBody>
      </p:sp>
      <p:sp>
        <p:nvSpPr>
          <p:cNvPr id="8" name="Oval Callout 7"/>
          <p:cNvSpPr/>
          <p:nvPr/>
        </p:nvSpPr>
        <p:spPr bwMode="auto">
          <a:xfrm>
            <a:off x="3610303" y="609602"/>
            <a:ext cx="5181600" cy="1572287"/>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i="1" kern="0" dirty="0">
                <a:latin typeface="Arial Narrow" panose="020B0606020202030204" pitchFamily="34" charset="0"/>
              </a:rPr>
              <a:t>So I’m sorry, </a:t>
            </a:r>
          </a:p>
          <a:p>
            <a:pPr algn="ctr"/>
            <a:r>
              <a:rPr lang="en-US" sz="3600" b="1" i="1" kern="0" dirty="0">
                <a:latin typeface="Arial Narrow" panose="020B0606020202030204" pitchFamily="34" charset="0"/>
              </a:rPr>
              <a:t>OK???</a:t>
            </a:r>
          </a:p>
        </p:txBody>
      </p:sp>
      <p:sp>
        <p:nvSpPr>
          <p:cNvPr id="9" name="Oval Callout 8"/>
          <p:cNvSpPr/>
          <p:nvPr/>
        </p:nvSpPr>
        <p:spPr bwMode="auto">
          <a:xfrm>
            <a:off x="3610303" y="2438400"/>
            <a:ext cx="5181600" cy="1828800"/>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0">
              <a:rot lat="242161" lon="336993" rev="43468"/>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pPr algn="ctr"/>
            <a:r>
              <a:rPr lang="en-US" sz="3600" kern="0" dirty="0">
                <a:latin typeface="Arial Narrow" panose="020B0606020202030204" pitchFamily="34" charset="0"/>
              </a:rPr>
              <a:t>FINE! I’m sorry then. Are you satisfied?</a:t>
            </a:r>
            <a:endParaRPr lang="en-US" sz="3600" b="1" kern="0" dirty="0">
              <a:latin typeface="Arial Narrow" panose="020B0606020202030204" pitchFamily="34" charset="0"/>
            </a:endParaRPr>
          </a:p>
        </p:txBody>
      </p:sp>
    </p:spTree>
    <p:extLst>
      <p:ext uri="{BB962C8B-B14F-4D97-AF65-F5344CB8AC3E}">
        <p14:creationId xmlns:p14="http://schemas.microsoft.com/office/powerpoint/2010/main" val="90213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2536"/>
                                        </p:tgtEl>
                                        <p:attrNameLst>
                                          <p:attrName>style.visibility</p:attrName>
                                        </p:attrNameLst>
                                      </p:cBhvr>
                                      <p:to>
                                        <p:strVal val="visible"/>
                                      </p:to>
                                    </p:set>
                                    <p:anim calcmode="lin" valueType="num">
                                      <p:cBhvr additive="base">
                                        <p:cTn id="17" dur="500" fill="hold"/>
                                        <p:tgtEl>
                                          <p:spTgt spid="22536"/>
                                        </p:tgtEl>
                                        <p:attrNameLst>
                                          <p:attrName>ppt_x</p:attrName>
                                        </p:attrNameLst>
                                      </p:cBhvr>
                                      <p:tavLst>
                                        <p:tav tm="0">
                                          <p:val>
                                            <p:strVal val="1+#ppt_w/2"/>
                                          </p:val>
                                        </p:tav>
                                        <p:tav tm="100000">
                                          <p:val>
                                            <p:strVal val="#ppt_x"/>
                                          </p:val>
                                        </p:tav>
                                      </p:tavLst>
                                    </p:anim>
                                    <p:anim calcmode="lin" valueType="num">
                                      <p:cBhvr additive="base">
                                        <p:cTn id="18"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nimBg="1" autoUpdateAnimBg="0"/>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152400"/>
            <a:ext cx="3886200" cy="762000"/>
          </a:xfrm>
          <a:solidFill>
            <a:srgbClr val="00206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ltLang="en-US" b="1" dirty="0">
                <a:solidFill>
                  <a:schemeClr val="bg1"/>
                </a:solidFill>
                <a:latin typeface="Tahoma" pitchFamily="34" charset="0"/>
              </a:rPr>
              <a:t>apologies</a:t>
            </a:r>
            <a:endParaRPr lang="en-US" altLang="en-US" dirty="0">
              <a:solidFill>
                <a:schemeClr val="bg1"/>
              </a:solidFill>
              <a:latin typeface="Tahoma" pitchFamily="34" charset="0"/>
            </a:endParaRPr>
          </a:p>
        </p:txBody>
      </p:sp>
      <p:sp>
        <p:nvSpPr>
          <p:cNvPr id="23555" name="Rectangle 3"/>
          <p:cNvSpPr>
            <a:spLocks noGrp="1" noChangeArrowheads="1"/>
          </p:cNvSpPr>
          <p:nvPr>
            <p:ph type="body" sz="half" idx="1"/>
          </p:nvPr>
        </p:nvSpPr>
        <p:spPr>
          <a:xfrm>
            <a:off x="304800" y="1143000"/>
            <a:ext cx="4038600" cy="5486400"/>
          </a:xfrm>
        </p:spPr>
        <p:txBody>
          <a:bodyPr/>
          <a:lstStyle/>
          <a:p>
            <a:pPr>
              <a:lnSpc>
                <a:spcPct val="110000"/>
              </a:lnSpc>
            </a:pPr>
            <a:r>
              <a:rPr lang="en-US" altLang="en-US" sz="3200" dirty="0">
                <a:latin typeface="Tahoma" pitchFamily="34" charset="0"/>
              </a:rPr>
              <a:t>the minimizing apology</a:t>
            </a:r>
          </a:p>
          <a:p>
            <a:pPr>
              <a:lnSpc>
                <a:spcPct val="110000"/>
              </a:lnSpc>
            </a:pPr>
            <a:r>
              <a:rPr lang="en-US" altLang="en-US" sz="3200" dirty="0">
                <a:latin typeface="Tahoma" pitchFamily="34" charset="0"/>
              </a:rPr>
              <a:t>the accusation apology</a:t>
            </a:r>
          </a:p>
          <a:p>
            <a:pPr>
              <a:lnSpc>
                <a:spcPct val="110000"/>
              </a:lnSpc>
            </a:pPr>
            <a:r>
              <a:rPr lang="en-US" altLang="en-US" sz="3200" dirty="0">
                <a:latin typeface="Tahoma" pitchFamily="34" charset="0"/>
              </a:rPr>
              <a:t>the “hypothetical” apology</a:t>
            </a:r>
          </a:p>
          <a:p>
            <a:pPr>
              <a:lnSpc>
                <a:spcPct val="110000"/>
              </a:lnSpc>
            </a:pPr>
            <a:r>
              <a:rPr lang="en-US" altLang="en-US" sz="3200" dirty="0">
                <a:latin typeface="Tahoma" pitchFamily="34" charset="0"/>
              </a:rPr>
              <a:t>the “I’m sorry, but…” apology</a:t>
            </a:r>
          </a:p>
          <a:p>
            <a:pPr>
              <a:lnSpc>
                <a:spcPct val="110000"/>
              </a:lnSpc>
            </a:pPr>
            <a:r>
              <a:rPr lang="en-US" altLang="en-US" sz="3200" dirty="0">
                <a:latin typeface="Tahoma" pitchFamily="34" charset="0"/>
              </a:rPr>
              <a:t>the angry apology</a:t>
            </a:r>
            <a:endParaRPr lang="en-US" altLang="en-US" sz="3000" dirty="0">
              <a:latin typeface="Tahoma" pitchFamily="34" charset="0"/>
            </a:endParaRPr>
          </a:p>
        </p:txBody>
      </p:sp>
      <p:sp>
        <p:nvSpPr>
          <p:cNvPr id="23556" name="Text Box 4"/>
          <p:cNvSpPr txBox="1">
            <a:spLocks noChangeArrowheads="1"/>
          </p:cNvSpPr>
          <p:nvPr/>
        </p:nvSpPr>
        <p:spPr bwMode="auto">
          <a:xfrm>
            <a:off x="4724400" y="1981200"/>
            <a:ext cx="3962400" cy="2862322"/>
          </a:xfrm>
          <a:prstGeom prst="rect">
            <a:avLst/>
          </a:prstGeom>
          <a:solidFill>
            <a:srgbClr val="92D05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spcBef>
                <a:spcPct val="50000"/>
              </a:spcBef>
            </a:pPr>
            <a:r>
              <a:rPr lang="en-US" altLang="en-US" sz="4000" b="1" dirty="0">
                <a:latin typeface="Tahoma" pitchFamily="34" charset="0"/>
              </a:rPr>
              <a:t>the apology of the prodigal son </a:t>
            </a:r>
          </a:p>
          <a:p>
            <a:pPr>
              <a:spcBef>
                <a:spcPct val="50000"/>
              </a:spcBef>
            </a:pPr>
            <a:r>
              <a:rPr lang="en-US" altLang="en-US" sz="4000" b="1" dirty="0">
                <a:latin typeface="Tahoma" pitchFamily="34" charset="0"/>
              </a:rPr>
              <a:t>Lk.15:21</a:t>
            </a:r>
            <a:endParaRPr lang="en-US" altLang="en-US" sz="4000" dirty="0">
              <a:latin typeface="Tahoma" pitchFamily="34" charset="0"/>
            </a:endParaRPr>
          </a:p>
        </p:txBody>
      </p:sp>
      <p:sp>
        <p:nvSpPr>
          <p:cNvPr id="3" name="Multiply 2"/>
          <p:cNvSpPr/>
          <p:nvPr/>
        </p:nvSpPr>
        <p:spPr bwMode="auto">
          <a:xfrm>
            <a:off x="0" y="-1066800"/>
            <a:ext cx="4267200" cy="9753599"/>
          </a:xfrm>
          <a:prstGeom prst="mathMultiply">
            <a:avLst>
              <a:gd name="adj1" fmla="val 4520"/>
            </a:avLst>
          </a:prstGeom>
          <a:solidFill>
            <a:schemeClr val="tx1">
              <a:lumMod val="85000"/>
              <a:lumOff val="15000"/>
            </a:schemeClr>
          </a:solid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596033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750" fill="hold"/>
                                        <p:tgtEl>
                                          <p:spTgt spid="23556"/>
                                        </p:tgtEl>
                                        <p:attrNameLst>
                                          <p:attrName>ppt_x</p:attrName>
                                        </p:attrNameLst>
                                      </p:cBhvr>
                                      <p:tavLst>
                                        <p:tav tm="0">
                                          <p:val>
                                            <p:strVal val="1+#ppt_w/2"/>
                                          </p:val>
                                        </p:tav>
                                        <p:tav tm="100000">
                                          <p:val>
                                            <p:strVal val="#ppt_x"/>
                                          </p:val>
                                        </p:tav>
                                      </p:tavLst>
                                    </p:anim>
                                    <p:anim calcmode="lin" valueType="num">
                                      <p:cBhvr additive="base">
                                        <p:cTn id="8" dur="750" fill="hold"/>
                                        <p:tgtEl>
                                          <p:spTgt spid="2355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autoUpdateAnimBg="0"/>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0" y="0"/>
            <a:ext cx="9144000" cy="6858000"/>
          </a:xfrm>
          <a:solidFill>
            <a:schemeClr val="tx1"/>
          </a:solidFill>
        </p:spPr>
        <p:txBody>
          <a:bodyPr/>
          <a:lstStyle/>
          <a:p>
            <a:r>
              <a:rPr lang="en-US" sz="4800" b="1">
                <a:solidFill>
                  <a:schemeClr val="bg1"/>
                </a:solidFill>
                <a:latin typeface="Arial" pitchFamily="34" charset="0"/>
              </a:rPr>
              <a:t>Nurture? </a:t>
            </a:r>
            <a:br>
              <a:rPr lang="en-US" sz="4800" b="1">
                <a:solidFill>
                  <a:schemeClr val="bg1"/>
                </a:solidFill>
                <a:latin typeface="Arial" pitchFamily="34" charset="0"/>
              </a:rPr>
            </a:br>
            <a:r>
              <a:rPr lang="en-US" sz="4800" b="1">
                <a:solidFill>
                  <a:schemeClr val="bg1"/>
                </a:solidFill>
                <a:latin typeface="Arial" pitchFamily="34" charset="0"/>
              </a:rPr>
              <a:t>Or Neglect?</a:t>
            </a:r>
            <a:br>
              <a:rPr lang="en-US" sz="4800" b="1">
                <a:solidFill>
                  <a:schemeClr val="bg1"/>
                </a:solidFill>
                <a:latin typeface="Arial" pitchFamily="34" charset="0"/>
              </a:rPr>
            </a:br>
            <a:br>
              <a:rPr lang="en-US" sz="4800" b="1">
                <a:solidFill>
                  <a:schemeClr val="bg1"/>
                </a:solidFill>
                <a:latin typeface="Arial" pitchFamily="34" charset="0"/>
              </a:rPr>
            </a:br>
            <a:r>
              <a:rPr lang="en-US" sz="4800" b="1">
                <a:solidFill>
                  <a:schemeClr val="bg1"/>
                </a:solidFill>
                <a:latin typeface="Arial" pitchFamily="34" charset="0"/>
              </a:rPr>
              <a:t>Build up?</a:t>
            </a:r>
            <a:br>
              <a:rPr lang="en-US" sz="4800" b="1">
                <a:solidFill>
                  <a:schemeClr val="bg1"/>
                </a:solidFill>
                <a:latin typeface="Arial" pitchFamily="34" charset="0"/>
              </a:rPr>
            </a:br>
            <a:r>
              <a:rPr lang="en-US" sz="4800" b="1">
                <a:solidFill>
                  <a:schemeClr val="bg1"/>
                </a:solidFill>
                <a:latin typeface="Arial" pitchFamily="34" charset="0"/>
              </a:rPr>
              <a:t>Or tear down?</a:t>
            </a:r>
            <a:br>
              <a:rPr lang="en-US" sz="4800" b="1">
                <a:solidFill>
                  <a:schemeClr val="bg1"/>
                </a:solidFill>
                <a:latin typeface="Arial" pitchFamily="34" charset="0"/>
              </a:rPr>
            </a:br>
            <a:br>
              <a:rPr lang="en-US" sz="4800" b="1">
                <a:solidFill>
                  <a:schemeClr val="bg1"/>
                </a:solidFill>
                <a:latin typeface="Arial" pitchFamily="34" charset="0"/>
              </a:rPr>
            </a:br>
            <a:r>
              <a:rPr lang="en-US" sz="4800" b="1">
                <a:solidFill>
                  <a:schemeClr val="bg1"/>
                </a:solidFill>
                <a:latin typeface="Arial" pitchFamily="34" charset="0"/>
              </a:rPr>
              <a:t>Grow together?</a:t>
            </a:r>
            <a:br>
              <a:rPr lang="en-US" sz="4800" b="1">
                <a:solidFill>
                  <a:schemeClr val="bg1"/>
                </a:solidFill>
                <a:latin typeface="Arial" pitchFamily="34" charset="0"/>
              </a:rPr>
            </a:br>
            <a:r>
              <a:rPr lang="en-US" sz="4800" b="1">
                <a:solidFill>
                  <a:schemeClr val="bg1"/>
                </a:solidFill>
                <a:latin typeface="Arial" pitchFamily="34" charset="0"/>
              </a:rPr>
              <a:t>Or grow cold?</a:t>
            </a:r>
            <a:br>
              <a:rPr lang="en-US" sz="4800" b="1">
                <a:solidFill>
                  <a:schemeClr val="bg1"/>
                </a:solidFill>
                <a:latin typeface="Arial" pitchFamily="34" charset="0"/>
              </a:rPr>
            </a:br>
            <a:r>
              <a:rPr lang="en-US" sz="4800" b="1">
                <a:solidFill>
                  <a:schemeClr val="tx1"/>
                </a:solidFill>
                <a:latin typeface="Arial" pitchFamily="34" charset="0"/>
              </a:rPr>
              <a:t> Family</a:t>
            </a:r>
            <a:endParaRPr lang="en-US" b="1">
              <a:latin typeface="Arial" pitchFamily="34" charset="0"/>
            </a:endParaRPr>
          </a:p>
        </p:txBody>
      </p:sp>
    </p:spTree>
    <p:extLst>
      <p:ext uri="{BB962C8B-B14F-4D97-AF65-F5344CB8AC3E}">
        <p14:creationId xmlns:p14="http://schemas.microsoft.com/office/powerpoint/2010/main" val="382679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0" y="0"/>
            <a:ext cx="9144000" cy="6858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
        <p:nvSpPr>
          <p:cNvPr id="3075" name="Rectangle 3"/>
          <p:cNvSpPr>
            <a:spLocks noGrp="1" noChangeArrowheads="1"/>
          </p:cNvSpPr>
          <p:nvPr>
            <p:ph type="body" idx="1"/>
          </p:nvPr>
        </p:nvSpPr>
        <p:spPr>
          <a:xfrm>
            <a:off x="0" y="1371600"/>
            <a:ext cx="9144000" cy="5486400"/>
          </a:xfrm>
        </p:spPr>
        <p:txBody>
          <a:bodyPr/>
          <a:lstStyle/>
          <a:p>
            <a:r>
              <a:rPr lang="en-US" sz="3600" b="1" dirty="0">
                <a:solidFill>
                  <a:srgbClr val="FFFF00"/>
                </a:solidFill>
                <a:latin typeface="Arial" pitchFamily="34" charset="0"/>
              </a:rPr>
              <a:t>Eph. 5.22-24 </a:t>
            </a:r>
            <a:endParaRPr lang="en-US" sz="3600" b="1" dirty="0">
              <a:solidFill>
                <a:srgbClr val="FFFF00"/>
              </a:solidFill>
              <a:latin typeface="Arial" pitchFamily="34" charset="0"/>
              <a:cs typeface="Arial" pitchFamily="34" charset="0"/>
            </a:endParaRPr>
          </a:p>
          <a:p>
            <a:pPr lvl="1">
              <a:buNone/>
            </a:pPr>
            <a:r>
              <a:rPr lang="en-US" dirty="0">
                <a:solidFill>
                  <a:schemeClr val="bg1"/>
                </a:solidFill>
                <a:latin typeface="Arial" pitchFamily="34" charset="0"/>
                <a:cs typeface="Arial" pitchFamily="34" charset="0"/>
              </a:rPr>
              <a:t>   </a:t>
            </a:r>
            <a:r>
              <a:rPr lang="en-US" sz="3200" dirty="0">
                <a:solidFill>
                  <a:schemeClr val="bg1"/>
                </a:solidFill>
                <a:latin typeface="Arial" pitchFamily="34" charset="0"/>
                <a:cs typeface="Arial" pitchFamily="34" charset="0"/>
              </a:rPr>
              <a:t>Wives, submit to your own husbands, as to the Lord.  For the husband is the head of the wife even as Christ is the head of the church, his body, and is himself its Savior.  Now as the church submits to Christ, so also wives should submit in everything to their husbands.</a:t>
            </a:r>
          </a:p>
        </p:txBody>
      </p:sp>
      <p:sp>
        <p:nvSpPr>
          <p:cNvPr id="3074" name="Rectangle 2"/>
          <p:cNvSpPr>
            <a:spLocks noGrp="1" noChangeArrowheads="1"/>
          </p:cNvSpPr>
          <p:nvPr>
            <p:ph type="title"/>
          </p:nvPr>
        </p:nvSpPr>
        <p:spPr>
          <a:xfrm>
            <a:off x="1371600" y="228600"/>
            <a:ext cx="6629400" cy="838200"/>
          </a:xfrm>
          <a:solidFill>
            <a:srgbClr val="002060"/>
          </a:solidFill>
          <a:ln/>
        </p:spPr>
        <p:style>
          <a:lnRef idx="0">
            <a:schemeClr val="accent2"/>
          </a:lnRef>
          <a:fillRef idx="3">
            <a:schemeClr val="accent2"/>
          </a:fillRef>
          <a:effectRef idx="3">
            <a:schemeClr val="accent2"/>
          </a:effectRef>
          <a:fontRef idx="minor">
            <a:schemeClr val="lt1"/>
          </a:fontRef>
        </p:style>
        <p:txBody>
          <a:bodyPr/>
          <a:lstStyle/>
          <a:p>
            <a:pPr>
              <a:defRPr/>
            </a:pPr>
            <a:r>
              <a:rPr lang="en-US" sz="4800" b="1" dirty="0">
                <a:solidFill>
                  <a:schemeClr val="bg1"/>
                </a:solidFill>
                <a:effectLst>
                  <a:outerShdw blurRad="38100" dist="38100" dir="2700000" algn="tl">
                    <a:srgbClr val="000000"/>
                  </a:outerShdw>
                </a:effectLst>
                <a:latin typeface="Arial" charset="0"/>
              </a:rPr>
              <a:t>wife</a:t>
            </a:r>
            <a:endParaRPr lang="en-US" sz="4800" b="1" dirty="0">
              <a:latin typeface="Arial" charset="0"/>
            </a:endParaRPr>
          </a:p>
        </p:txBody>
      </p:sp>
    </p:spTree>
    <p:extLst>
      <p:ext uri="{BB962C8B-B14F-4D97-AF65-F5344CB8AC3E}">
        <p14:creationId xmlns:p14="http://schemas.microsoft.com/office/powerpoint/2010/main" val="146061074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0" y="0"/>
            <a:ext cx="9144000" cy="6858000"/>
          </a:xfrm>
          <a:solidFill>
            <a:schemeClr val="tx1"/>
          </a:solidFill>
        </p:spPr>
        <p:txBody>
          <a:bodyPr/>
          <a:lstStyle/>
          <a:p>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endParaRPr lang="en-US" b="1" dirty="0">
              <a:latin typeface="Arial" pitchFamily="34" charset="0"/>
            </a:endParaRPr>
          </a:p>
        </p:txBody>
      </p:sp>
      <p:pic>
        <p:nvPicPr>
          <p:cNvPr id="1026" name="Picture 2" descr="brown concrete building near body of water during daytime">
            <a:extLst>
              <a:ext uri="{FF2B5EF4-FFF2-40B4-BE49-F238E27FC236}">
                <a16:creationId xmlns:a16="http://schemas.microsoft.com/office/drawing/2014/main" id="{6BCFD1DC-F6BE-DB45-86D6-59B880DFB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9" y="9525"/>
            <a:ext cx="457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659C0C2-6B00-5547-BE7F-9FA284FDE12B}"/>
              </a:ext>
            </a:extLst>
          </p:cNvPr>
          <p:cNvSpPr/>
          <p:nvPr/>
        </p:nvSpPr>
        <p:spPr>
          <a:xfrm>
            <a:off x="363160" y="2459504"/>
            <a:ext cx="3807581" cy="1938992"/>
          </a:xfrm>
          <a:prstGeom prst="rect">
            <a:avLst/>
          </a:prstGeom>
        </p:spPr>
        <p:txBody>
          <a:bodyPr wrap="none">
            <a:spAutoFit/>
          </a:bodyPr>
          <a:lstStyle/>
          <a:p>
            <a:pPr algn="ctr"/>
            <a:r>
              <a:rPr lang="en-US" sz="4000" b="1" dirty="0">
                <a:solidFill>
                  <a:schemeClr val="bg1"/>
                </a:solidFill>
                <a:latin typeface="Rockwell" panose="02060603020205020403" pitchFamily="18" charset="77"/>
              </a:rPr>
              <a:t>PROTECTING</a:t>
            </a:r>
          </a:p>
          <a:p>
            <a:pPr algn="ctr"/>
            <a:r>
              <a:rPr lang="en-US" sz="4000" b="1" dirty="0">
                <a:solidFill>
                  <a:schemeClr val="bg1"/>
                </a:solidFill>
                <a:latin typeface="Rockwell" panose="02060603020205020403" pitchFamily="18" charset="77"/>
              </a:rPr>
              <a:t> YOUR</a:t>
            </a:r>
          </a:p>
          <a:p>
            <a:pPr algn="ctr"/>
            <a:r>
              <a:rPr lang="en-US" sz="4000" b="1" dirty="0">
                <a:solidFill>
                  <a:schemeClr val="bg1"/>
                </a:solidFill>
                <a:latin typeface="Rockwell" panose="02060603020205020403" pitchFamily="18" charset="77"/>
              </a:rPr>
              <a:t> HOME</a:t>
            </a:r>
            <a:endParaRPr lang="en-US" sz="4000" dirty="0">
              <a:latin typeface="Rockwell" panose="02060603020205020403" pitchFamily="18" charset="77"/>
            </a:endParaRPr>
          </a:p>
        </p:txBody>
      </p:sp>
    </p:spTree>
    <p:extLst>
      <p:ext uri="{BB962C8B-B14F-4D97-AF65-F5344CB8AC3E}">
        <p14:creationId xmlns:p14="http://schemas.microsoft.com/office/powerpoint/2010/main" val="862360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438400"/>
            <a:ext cx="8610600" cy="1828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8000" b="1" dirty="0">
                <a:solidFill>
                  <a:schemeClr val="bg1"/>
                </a:solidFill>
                <a:effectLst>
                  <a:outerShdw blurRad="38100" dist="38100" dir="2700000" algn="tl">
                    <a:srgbClr val="000000">
                      <a:alpha val="43137"/>
                    </a:srgbClr>
                  </a:outerShdw>
                </a:effectLst>
                <a:latin typeface="Arial" charset="0"/>
              </a:rPr>
              <a:t>CHILD TRAINING</a:t>
            </a:r>
            <a:endParaRPr lang="en-US" sz="8000" b="1" dirty="0">
              <a:effectLst>
                <a:outerShdw blurRad="38100" dist="38100" dir="2700000" algn="tl">
                  <a:srgbClr val="000000">
                    <a:alpha val="43137"/>
                  </a:srgbClr>
                </a:outerShdw>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9144000" cy="6858000"/>
          </a:xfrm>
          <a:solidFill>
            <a:schemeClr val="tx2"/>
          </a:solidFill>
        </p:spPr>
        <p:txBody>
          <a:bodyPr/>
          <a:lstStyle/>
          <a:p>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br>
              <a:rPr lang="en-US" sz="4800" b="1" dirty="0">
                <a:solidFill>
                  <a:schemeClr val="bg1"/>
                </a:solidFill>
                <a:latin typeface="Arial" pitchFamily="34" charset="0"/>
              </a:rPr>
            </a:br>
            <a:r>
              <a:rPr lang="en-US" sz="4800" b="1" dirty="0">
                <a:solidFill>
                  <a:schemeClr val="bg1"/>
                </a:solidFill>
                <a:latin typeface="Arial" pitchFamily="34" charset="0"/>
              </a:rPr>
              <a:t> </a:t>
            </a:r>
            <a:br>
              <a:rPr lang="en-US" sz="6000" b="1" dirty="0">
                <a:solidFill>
                  <a:schemeClr val="bg1"/>
                </a:solidFill>
                <a:latin typeface="Arial Black" pitchFamily="34" charset="0"/>
              </a:rPr>
            </a:br>
            <a:br>
              <a:rPr lang="en-US" sz="6000" b="1" dirty="0">
                <a:solidFill>
                  <a:schemeClr val="bg1"/>
                </a:solidFill>
                <a:latin typeface="Arial Black" pitchFamily="34" charset="0"/>
              </a:rPr>
            </a:br>
            <a:br>
              <a:rPr lang="en-US" sz="6000" b="1" dirty="0">
                <a:solidFill>
                  <a:schemeClr val="bg1"/>
                </a:solidFill>
                <a:latin typeface="Arial Black" pitchFamily="34" charset="0"/>
              </a:rPr>
            </a:br>
            <a:br>
              <a:rPr lang="en-US" sz="8000" b="1" dirty="0">
                <a:solidFill>
                  <a:schemeClr val="bg1"/>
                </a:solidFill>
                <a:latin typeface="Arial Black" pitchFamily="34" charset="0"/>
              </a:rPr>
            </a:br>
            <a:endParaRPr lang="en-US" sz="8000" b="1" dirty="0">
              <a:latin typeface="Arial Black" pitchFamily="34" charset="0"/>
            </a:endParaRPr>
          </a:p>
        </p:txBody>
      </p:sp>
      <p:sp>
        <p:nvSpPr>
          <p:cNvPr id="5" name="Rounded Rectangle 4"/>
          <p:cNvSpPr/>
          <p:nvPr/>
        </p:nvSpPr>
        <p:spPr bwMode="auto">
          <a:xfrm>
            <a:off x="2500745" y="2209800"/>
            <a:ext cx="4267200" cy="3810000"/>
          </a:xfrm>
          <a:prstGeom prst="roundRect">
            <a:avLst>
              <a:gd name="adj" fmla="val 12304"/>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chemeClr val="bg1"/>
                </a:solidFill>
                <a:effectLst>
                  <a:outerShdw blurRad="38100" dist="38100" dir="2700000" algn="tl">
                    <a:srgbClr val="000000">
                      <a:alpha val="43137"/>
                    </a:srgbClr>
                  </a:outerShdw>
                </a:effectLst>
                <a:latin typeface="Arial Black" pitchFamily="34" charset="0"/>
                <a:cs typeface="Arial" pitchFamily="34" charset="0"/>
              </a:rPr>
              <a:t>ROLES</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rPr>
              <a:t>Josh. 24.15</a:t>
            </a:r>
          </a:p>
          <a:p>
            <a:pPr marL="0" marR="0" indent="0" algn="ctr" defTabSz="914400" rtl="0" eaLnBrk="0" fontAlgn="base" latinLnBrk="0" hangingPunct="0">
              <a:lnSpc>
                <a:spcPct val="100000"/>
              </a:lnSpc>
              <a:spcBef>
                <a:spcPct val="0"/>
              </a:spcBef>
              <a:spcAft>
                <a:spcPct val="0"/>
              </a:spcAft>
              <a:buClrTx/>
              <a:buSzTx/>
              <a:buFontTx/>
              <a:buNone/>
              <a:tabLst/>
            </a:pPr>
            <a:endPar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rPr>
              <a:t>Eph.5.25 </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rPr>
              <a:t>1Ptr. 3; 1Tm.5.14</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rPr>
              <a:t>Eph.6:1-4</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8" name="Up Arrow 7"/>
          <p:cNvSpPr/>
          <p:nvPr/>
        </p:nvSpPr>
        <p:spPr bwMode="auto">
          <a:xfrm>
            <a:off x="1143000" y="464127"/>
            <a:ext cx="7010400" cy="5715000"/>
          </a:xfrm>
          <a:prstGeom prst="upArrow">
            <a:avLst>
              <a:gd name="adj1" fmla="val 88534"/>
              <a:gd name="adj2" fmla="val 50000"/>
            </a:avLst>
          </a:prstGeom>
          <a:no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55774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9144000" cy="6858000"/>
          </a:xfrm>
          <a:solidFill>
            <a:schemeClr val="tx1"/>
          </a:solidFill>
        </p:spPr>
        <p:txBody>
          <a:bodyPr/>
          <a:lstStyle/>
          <a:p>
            <a:pPr>
              <a:buFontTx/>
              <a:buNone/>
            </a:pPr>
            <a:endParaRPr lang="en-US" b="1" dirty="0">
              <a:solidFill>
                <a:srgbClr val="FFFF00"/>
              </a:solidFill>
              <a:latin typeface="Arial Black" pitchFamily="34" charset="0"/>
            </a:endParaRPr>
          </a:p>
          <a:p>
            <a:pPr>
              <a:buFontTx/>
              <a:buNone/>
            </a:pPr>
            <a:endParaRPr lang="en-US" b="1" dirty="0">
              <a:solidFill>
                <a:srgbClr val="FFFF00"/>
              </a:solidFill>
              <a:latin typeface="Arial Black" pitchFamily="34" charset="0"/>
            </a:endParaRPr>
          </a:p>
          <a:p>
            <a:pPr>
              <a:buFontTx/>
              <a:buNone/>
            </a:pPr>
            <a:endParaRPr lang="en-US" b="1" dirty="0">
              <a:solidFill>
                <a:srgbClr val="FFFF00"/>
              </a:solidFill>
              <a:latin typeface="Arial Black" pitchFamily="34" charset="0"/>
            </a:endParaRPr>
          </a:p>
          <a:p>
            <a:pPr>
              <a:buFontTx/>
              <a:buNone/>
            </a:pPr>
            <a:endParaRPr lang="en-US" b="1" dirty="0">
              <a:solidFill>
                <a:srgbClr val="FFFF00"/>
              </a:solidFill>
              <a:latin typeface="Arial Black" pitchFamily="34" charset="0"/>
            </a:endParaRPr>
          </a:p>
          <a:p>
            <a:pPr>
              <a:buFontTx/>
              <a:buNone/>
            </a:pPr>
            <a:endParaRPr lang="en-US" b="1" dirty="0">
              <a:solidFill>
                <a:srgbClr val="FFFF00"/>
              </a:solidFill>
              <a:latin typeface="Arial Black" pitchFamily="34" charset="0"/>
            </a:endParaRPr>
          </a:p>
          <a:p>
            <a:pPr>
              <a:buFontTx/>
              <a:buNone/>
            </a:pPr>
            <a:endParaRPr lang="en-US" b="1" dirty="0">
              <a:solidFill>
                <a:srgbClr val="FFFF00"/>
              </a:solidFill>
              <a:latin typeface="Arial Black" pitchFamily="34" charset="0"/>
            </a:endParaRPr>
          </a:p>
          <a:p>
            <a:pPr>
              <a:buFontTx/>
              <a:buNone/>
            </a:pPr>
            <a:r>
              <a:rPr lang="en-US" b="1" dirty="0">
                <a:solidFill>
                  <a:srgbClr val="FFFF00"/>
                </a:solidFill>
                <a:latin typeface="Arial Black" pitchFamily="34" charset="0"/>
              </a:rPr>
              <a:t>                    </a:t>
            </a:r>
            <a:r>
              <a:rPr lang="en-US" sz="5400" b="1" dirty="0">
                <a:solidFill>
                  <a:srgbClr val="FFFF00"/>
                </a:solidFill>
                <a:latin typeface="Arial Black" pitchFamily="34" charset="0"/>
              </a:rPr>
              <a:t>1 Peter 3</a:t>
            </a:r>
            <a:endParaRPr lang="en-US" sz="5400" b="1" dirty="0">
              <a:solidFill>
                <a:srgbClr val="FFFF00"/>
              </a:solidFill>
              <a:latin typeface="Arial" pitchFamily="34" charset="0"/>
            </a:endParaRPr>
          </a:p>
        </p:txBody>
      </p:sp>
      <p:sp>
        <p:nvSpPr>
          <p:cNvPr id="5" name="Rectangle 2"/>
          <p:cNvSpPr>
            <a:spLocks noGrp="1" noChangeArrowheads="1"/>
          </p:cNvSpPr>
          <p:nvPr>
            <p:ph type="title"/>
          </p:nvPr>
        </p:nvSpPr>
        <p:spPr>
          <a:xfrm>
            <a:off x="1371600" y="228600"/>
            <a:ext cx="6629400" cy="838200"/>
          </a:xfrm>
          <a:solidFill>
            <a:srgbClr val="002060"/>
          </a:solidFill>
          <a:ln/>
        </p:spPr>
        <p:style>
          <a:lnRef idx="0">
            <a:schemeClr val="accent2"/>
          </a:lnRef>
          <a:fillRef idx="3">
            <a:schemeClr val="accent2"/>
          </a:fillRef>
          <a:effectRef idx="3">
            <a:schemeClr val="accent2"/>
          </a:effectRef>
          <a:fontRef idx="minor">
            <a:schemeClr val="lt1"/>
          </a:fontRef>
        </p:style>
        <p:txBody>
          <a:bodyPr/>
          <a:lstStyle/>
          <a:p>
            <a:pPr>
              <a:defRPr/>
            </a:pPr>
            <a:r>
              <a:rPr lang="en-US" sz="4800" b="1" dirty="0">
                <a:solidFill>
                  <a:schemeClr val="bg1"/>
                </a:solidFill>
                <a:effectLst>
                  <a:outerShdw blurRad="38100" dist="38100" dir="2700000" algn="tl">
                    <a:srgbClr val="000000"/>
                  </a:outerShdw>
                </a:effectLst>
                <a:latin typeface="Arial" charset="0"/>
              </a:rPr>
              <a:t>wife</a:t>
            </a:r>
            <a:endParaRPr lang="en-US" sz="4800" b="1" dirty="0">
              <a:latin typeface="Arial" charset="0"/>
            </a:endParaRPr>
          </a:p>
        </p:txBody>
      </p:sp>
    </p:spTree>
    <p:extLst>
      <p:ext uri="{BB962C8B-B14F-4D97-AF65-F5344CB8AC3E}">
        <p14:creationId xmlns:p14="http://schemas.microsoft.com/office/powerpoint/2010/main" val="33544473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0" y="0"/>
            <a:ext cx="9144000" cy="6858000"/>
          </a:xfrm>
          <a:solidFill>
            <a:schemeClr val="tx1"/>
          </a:solidFill>
        </p:spPr>
        <p:txBody>
          <a:bodyPr/>
          <a:lstStyle/>
          <a:p>
            <a:endParaRPr lang="en-US" sz="2800" b="1" dirty="0">
              <a:solidFill>
                <a:srgbClr val="FFFF00"/>
              </a:solidFill>
              <a:latin typeface="Arial" pitchFamily="34" charset="0"/>
            </a:endParaRPr>
          </a:p>
          <a:p>
            <a:endParaRPr lang="en-US" sz="2800" b="1" dirty="0">
              <a:solidFill>
                <a:srgbClr val="FFFF00"/>
              </a:solidFill>
              <a:latin typeface="Arial" pitchFamily="34" charset="0"/>
            </a:endParaRPr>
          </a:p>
          <a:p>
            <a:endParaRPr lang="en-US" sz="2800" b="1" dirty="0">
              <a:solidFill>
                <a:srgbClr val="FFFF00"/>
              </a:solidFill>
              <a:latin typeface="Arial" pitchFamily="34" charset="0"/>
            </a:endParaRPr>
          </a:p>
          <a:p>
            <a:endParaRPr lang="en-US" sz="2800" b="1" dirty="0">
              <a:solidFill>
                <a:srgbClr val="FFFF00"/>
              </a:solidFill>
              <a:latin typeface="Arial" pitchFamily="34" charset="0"/>
            </a:endParaRPr>
          </a:p>
          <a:p>
            <a:r>
              <a:rPr lang="en-US" sz="2800" b="1" dirty="0">
                <a:solidFill>
                  <a:srgbClr val="FFFF00"/>
                </a:solidFill>
                <a:latin typeface="Arial" pitchFamily="34" charset="0"/>
              </a:rPr>
              <a:t>Titus 2.3-5 </a:t>
            </a:r>
            <a:endParaRPr lang="en-US" sz="2800" b="1" dirty="0">
              <a:solidFill>
                <a:schemeClr val="bg1"/>
              </a:solidFill>
              <a:latin typeface="Arial" pitchFamily="34" charset="0"/>
            </a:endParaRPr>
          </a:p>
          <a:p>
            <a:pPr lvl="1"/>
            <a:r>
              <a:rPr lang="en-US" b="1" dirty="0">
                <a:solidFill>
                  <a:schemeClr val="bg1"/>
                </a:solidFill>
                <a:latin typeface="Arial" pitchFamily="34" charset="0"/>
              </a:rPr>
              <a:t>older women teach the younger women: </a:t>
            </a:r>
          </a:p>
          <a:p>
            <a:pPr lvl="1"/>
            <a:r>
              <a:rPr lang="en-US" b="1" dirty="0">
                <a:solidFill>
                  <a:schemeClr val="bg1"/>
                </a:solidFill>
                <a:latin typeface="Arial" pitchFamily="34" charset="0"/>
              </a:rPr>
              <a:t>“to love their husbands, to love their children, to be sensible,  pure, workers at home, kind, being subject to their own husbands”</a:t>
            </a:r>
          </a:p>
        </p:txBody>
      </p:sp>
      <p:sp>
        <p:nvSpPr>
          <p:cNvPr id="3076" name="Text Box 4"/>
          <p:cNvSpPr txBox="1">
            <a:spLocks noChangeArrowheads="1"/>
          </p:cNvSpPr>
          <p:nvPr/>
        </p:nvSpPr>
        <p:spPr bwMode="auto">
          <a:xfrm>
            <a:off x="1828800" y="5257800"/>
            <a:ext cx="5867400" cy="1366528"/>
          </a:xfrm>
          <a:prstGeom prst="rect">
            <a:avLst/>
          </a:prstGeom>
          <a:solidFill>
            <a:srgbClr val="002060"/>
          </a:solidFill>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lnSpc>
                <a:spcPct val="90000"/>
              </a:lnSpc>
              <a:spcBef>
                <a:spcPct val="50000"/>
              </a:spcBef>
              <a:defRPr/>
            </a:pPr>
            <a:r>
              <a:rPr lang="en-US" sz="3600" b="1" dirty="0">
                <a:solidFill>
                  <a:srgbClr val="FFFFFF"/>
                </a:solidFill>
                <a:effectLst>
                  <a:outerShdw blurRad="38100" dist="38100" dir="2700000" algn="tl">
                    <a:srgbClr val="000000"/>
                  </a:outerShdw>
                </a:effectLst>
                <a:latin typeface="Arial" charset="0"/>
              </a:rPr>
              <a:t>Gen.3:16-19;  Prov.31</a:t>
            </a:r>
          </a:p>
          <a:p>
            <a:pPr algn="ctr">
              <a:lnSpc>
                <a:spcPct val="90000"/>
              </a:lnSpc>
              <a:spcBef>
                <a:spcPct val="50000"/>
              </a:spcBef>
              <a:defRPr/>
            </a:pPr>
            <a:r>
              <a:rPr lang="en-US" sz="3600" b="1" dirty="0">
                <a:solidFill>
                  <a:srgbClr val="FFFFFF"/>
                </a:solidFill>
                <a:effectLst>
                  <a:outerShdw blurRad="38100" dist="38100" dir="2700000" algn="tl">
                    <a:srgbClr val="000000"/>
                  </a:outerShdw>
                </a:effectLst>
                <a:latin typeface="Arial" charset="0"/>
              </a:rPr>
              <a:t>Titus 2.5</a:t>
            </a:r>
          </a:p>
        </p:txBody>
      </p:sp>
      <p:sp>
        <p:nvSpPr>
          <p:cNvPr id="6" name="Rectangle 2"/>
          <p:cNvSpPr>
            <a:spLocks noGrp="1" noChangeArrowheads="1"/>
          </p:cNvSpPr>
          <p:nvPr>
            <p:ph type="title"/>
          </p:nvPr>
        </p:nvSpPr>
        <p:spPr>
          <a:xfrm>
            <a:off x="1371600" y="228600"/>
            <a:ext cx="6629400" cy="838200"/>
          </a:xfrm>
          <a:solidFill>
            <a:srgbClr val="002060"/>
          </a:solidFill>
          <a:ln/>
        </p:spPr>
        <p:style>
          <a:lnRef idx="0">
            <a:schemeClr val="accent2"/>
          </a:lnRef>
          <a:fillRef idx="3">
            <a:schemeClr val="accent2"/>
          </a:fillRef>
          <a:effectRef idx="3">
            <a:schemeClr val="accent2"/>
          </a:effectRef>
          <a:fontRef idx="minor">
            <a:schemeClr val="lt1"/>
          </a:fontRef>
        </p:style>
        <p:txBody>
          <a:bodyPr/>
          <a:lstStyle/>
          <a:p>
            <a:pPr>
              <a:defRPr/>
            </a:pPr>
            <a:r>
              <a:rPr lang="en-US" sz="4800" b="1" dirty="0">
                <a:solidFill>
                  <a:schemeClr val="bg1"/>
                </a:solidFill>
                <a:effectLst>
                  <a:outerShdw blurRad="38100" dist="38100" dir="2700000" algn="tl">
                    <a:srgbClr val="000000"/>
                  </a:outerShdw>
                </a:effectLst>
                <a:latin typeface="Arial" charset="0"/>
              </a:rPr>
              <a:t>wife</a:t>
            </a:r>
            <a:endParaRPr lang="en-US" sz="4800" b="1" dirty="0">
              <a:latin typeface="Arial" charset="0"/>
            </a:endParaRPr>
          </a:p>
        </p:txBody>
      </p:sp>
    </p:spTree>
    <p:extLst>
      <p:ext uri="{BB962C8B-B14F-4D97-AF65-F5344CB8AC3E}">
        <p14:creationId xmlns:p14="http://schemas.microsoft.com/office/powerpoint/2010/main" val="13311956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5">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additive="base">
                                        <p:cTn id="15" dur="500" fill="hold"/>
                                        <p:tgtEl>
                                          <p:spTgt spid="3076"/>
                                        </p:tgtEl>
                                        <p:attrNameLst>
                                          <p:attrName>ppt_x</p:attrName>
                                        </p:attrNameLst>
                                      </p:cBhvr>
                                      <p:tavLst>
                                        <p:tav tm="0">
                                          <p:val>
                                            <p:strVal val="1+#ppt_w/2"/>
                                          </p:val>
                                        </p:tav>
                                        <p:tav tm="100000">
                                          <p:val>
                                            <p:strVal val="#ppt_x"/>
                                          </p:val>
                                        </p:tav>
                                      </p:tavLst>
                                    </p:anim>
                                    <p:anim calcmode="lin" valueType="num">
                                      <p:cBhvr additive="base">
                                        <p:cTn id="16"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autoUpdateAnimBg="0"/>
      <p:bldP spid="307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0"/>
            <a:ext cx="9144000" cy="6858000"/>
          </a:xfrm>
          <a:solidFill>
            <a:schemeClr val="tx1"/>
          </a:solidFill>
        </p:spPr>
        <p:txBody>
          <a:bodyPr/>
          <a:lstStyle/>
          <a:p>
            <a:pPr>
              <a:buFontTx/>
              <a:buNone/>
            </a:pPr>
            <a:endParaRPr lang="en-US" b="1" dirty="0">
              <a:solidFill>
                <a:srgbClr val="FFFF00"/>
              </a:solidFill>
              <a:latin typeface="Arial Black" pitchFamily="34" charset="0"/>
            </a:endParaRPr>
          </a:p>
          <a:p>
            <a:pPr>
              <a:buFontTx/>
              <a:buNone/>
            </a:pPr>
            <a:endParaRPr lang="en-US" b="1" dirty="0">
              <a:solidFill>
                <a:srgbClr val="FFFF00"/>
              </a:solidFill>
              <a:latin typeface="Arial Black" pitchFamily="34" charset="0"/>
            </a:endParaRPr>
          </a:p>
          <a:p>
            <a:pPr>
              <a:buFontTx/>
              <a:buNone/>
            </a:pPr>
            <a:r>
              <a:rPr lang="en-US" b="1" dirty="0">
                <a:solidFill>
                  <a:srgbClr val="FFFF00"/>
                </a:solidFill>
                <a:latin typeface="Arial Black" pitchFamily="34" charset="0"/>
              </a:rPr>
              <a:t>1Cor.7.   </a:t>
            </a:r>
            <a:endParaRPr lang="en-US" sz="2600" b="1" dirty="0">
              <a:solidFill>
                <a:schemeClr val="bg1"/>
              </a:solidFill>
              <a:latin typeface="Arial Black" pitchFamily="34" charset="0"/>
            </a:endParaRPr>
          </a:p>
          <a:p>
            <a:r>
              <a:rPr lang="en-US" sz="3000" b="1" dirty="0">
                <a:solidFill>
                  <a:schemeClr val="bg1"/>
                </a:solidFill>
                <a:latin typeface="Arial" pitchFamily="34" charset="0"/>
              </a:rPr>
              <a:t>defraud not one another</a:t>
            </a:r>
          </a:p>
          <a:p>
            <a:pPr marL="0" indent="0">
              <a:buNone/>
            </a:pPr>
            <a:r>
              <a:rPr lang="en-US" sz="3000" b="1" dirty="0">
                <a:solidFill>
                  <a:schemeClr val="bg1"/>
                </a:solidFill>
                <a:latin typeface="Arial" pitchFamily="34" charset="0"/>
              </a:rPr>
              <a:t>             husband</a:t>
            </a:r>
          </a:p>
          <a:p>
            <a:pPr marL="0" indent="0">
              <a:buNone/>
            </a:pPr>
            <a:r>
              <a:rPr lang="en-US" sz="3000" b="1" dirty="0">
                <a:solidFill>
                  <a:schemeClr val="bg1"/>
                </a:solidFill>
                <a:latin typeface="Arial" pitchFamily="34" charset="0"/>
              </a:rPr>
              <a:t>              wife</a:t>
            </a:r>
          </a:p>
          <a:p>
            <a:r>
              <a:rPr lang="en-US" sz="3000" b="1" dirty="0">
                <a:solidFill>
                  <a:schemeClr val="bg1"/>
                </a:solidFill>
                <a:latin typeface="Arial" pitchFamily="34" charset="0"/>
              </a:rPr>
              <a:t>     “one flesh”  God’s plan / fund. &amp; beneficial</a:t>
            </a:r>
            <a:endParaRPr lang="en-US" sz="2400" b="1" dirty="0">
              <a:solidFill>
                <a:schemeClr val="bg1"/>
              </a:solidFill>
              <a:latin typeface="Arial" pitchFamily="34" charset="0"/>
            </a:endParaRPr>
          </a:p>
          <a:p>
            <a:r>
              <a:rPr lang="en-US" sz="3000" b="1" dirty="0">
                <a:solidFill>
                  <a:schemeClr val="bg1"/>
                </a:solidFill>
                <a:latin typeface="Arial" pitchFamily="34" charset="0"/>
              </a:rPr>
              <a:t>      considerate </a:t>
            </a:r>
            <a:r>
              <a:rPr lang="en-US" sz="3000" b="1" dirty="0">
                <a:solidFill>
                  <a:srgbClr val="FFFF00"/>
                </a:solidFill>
                <a:latin typeface="Arial" pitchFamily="34" charset="0"/>
              </a:rPr>
              <a:t>(1 Cor.7; Mt. 7.12; Php.2 )</a:t>
            </a:r>
          </a:p>
          <a:p>
            <a:r>
              <a:rPr lang="en-US" sz="3000" b="1" dirty="0">
                <a:solidFill>
                  <a:schemeClr val="bg1"/>
                </a:solidFill>
                <a:latin typeface="Arial" pitchFamily="34" charset="0"/>
              </a:rPr>
              <a:t>      secure </a:t>
            </a:r>
            <a:r>
              <a:rPr lang="en-US" sz="3000" b="1" dirty="0">
                <a:solidFill>
                  <a:srgbClr val="FFFF00"/>
                </a:solidFill>
                <a:latin typeface="Arial" pitchFamily="34" charset="0"/>
              </a:rPr>
              <a:t>(Pr.31 / Pr.5-7)</a:t>
            </a:r>
          </a:p>
          <a:p>
            <a:r>
              <a:rPr lang="en-US" sz="3000" b="1" dirty="0">
                <a:solidFill>
                  <a:schemeClr val="bg1"/>
                </a:solidFill>
                <a:latin typeface="Arial" pitchFamily="34" charset="0"/>
              </a:rPr>
              <a:t>      impassioned </a:t>
            </a:r>
            <a:r>
              <a:rPr lang="en-US" sz="3000" b="1" dirty="0">
                <a:solidFill>
                  <a:srgbClr val="FFFF00"/>
                </a:solidFill>
                <a:latin typeface="Arial" pitchFamily="34" charset="0"/>
              </a:rPr>
              <a:t>(Prov.5)</a:t>
            </a:r>
          </a:p>
          <a:p>
            <a:r>
              <a:rPr lang="en-US" sz="3000" b="1" dirty="0">
                <a:solidFill>
                  <a:schemeClr val="bg1"/>
                </a:solidFill>
                <a:latin typeface="Arial" pitchFamily="34" charset="0"/>
              </a:rPr>
              <a:t>      loving </a:t>
            </a:r>
            <a:r>
              <a:rPr lang="en-US" sz="3000" b="1" dirty="0">
                <a:solidFill>
                  <a:srgbClr val="FFFF00"/>
                </a:solidFill>
                <a:latin typeface="Arial" pitchFamily="34" charset="0"/>
              </a:rPr>
              <a:t>(Eph.5/ Titus 2)</a:t>
            </a:r>
            <a:endParaRPr lang="en-US" sz="2400" b="1" dirty="0">
              <a:solidFill>
                <a:srgbClr val="FFFF00"/>
              </a:solidFill>
              <a:latin typeface="Arial" pitchFamily="34" charset="0"/>
            </a:endParaRPr>
          </a:p>
        </p:txBody>
      </p:sp>
      <p:sp>
        <p:nvSpPr>
          <p:cNvPr id="5" name="Rectangle 2"/>
          <p:cNvSpPr>
            <a:spLocks noGrp="1" noChangeArrowheads="1"/>
          </p:cNvSpPr>
          <p:nvPr>
            <p:ph type="title"/>
          </p:nvPr>
        </p:nvSpPr>
        <p:spPr>
          <a:xfrm>
            <a:off x="1371600" y="228600"/>
            <a:ext cx="6629400" cy="838200"/>
          </a:xfrm>
          <a:solidFill>
            <a:srgbClr val="002060"/>
          </a:solidFill>
          <a:ln/>
        </p:spPr>
        <p:style>
          <a:lnRef idx="0">
            <a:schemeClr val="accent2"/>
          </a:lnRef>
          <a:fillRef idx="3">
            <a:schemeClr val="accent2"/>
          </a:fillRef>
          <a:effectRef idx="3">
            <a:schemeClr val="accent2"/>
          </a:effectRef>
          <a:fontRef idx="minor">
            <a:schemeClr val="lt1"/>
          </a:fontRef>
        </p:style>
        <p:txBody>
          <a:bodyPr/>
          <a:lstStyle/>
          <a:p>
            <a:pPr>
              <a:defRPr/>
            </a:pPr>
            <a:r>
              <a:rPr lang="en-US" sz="4800" b="1" dirty="0">
                <a:solidFill>
                  <a:schemeClr val="bg1"/>
                </a:solidFill>
                <a:effectLst>
                  <a:outerShdw blurRad="38100" dist="38100" dir="2700000" algn="tl">
                    <a:srgbClr val="000000"/>
                  </a:outerShdw>
                </a:effectLst>
                <a:latin typeface="Arial" charset="0"/>
              </a:rPr>
              <a:t>husband &amp; wife</a:t>
            </a:r>
            <a:endParaRPr lang="en-US" sz="4800" b="1" dirty="0">
              <a:latin typeface="Arial" charset="0"/>
            </a:endParaRPr>
          </a:p>
        </p:txBody>
      </p:sp>
    </p:spTree>
    <p:extLst>
      <p:ext uri="{BB962C8B-B14F-4D97-AF65-F5344CB8AC3E}">
        <p14:creationId xmlns:p14="http://schemas.microsoft.com/office/powerpoint/2010/main" val="9665912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
        <p:nvSpPr>
          <p:cNvPr id="2" name="Oval Callout 1"/>
          <p:cNvSpPr/>
          <p:nvPr/>
        </p:nvSpPr>
        <p:spPr bwMode="auto">
          <a:xfrm rot="150733">
            <a:off x="398711" y="682993"/>
            <a:ext cx="4688983" cy="3429000"/>
          </a:xfrm>
          <a:prstGeom prst="wedgeEllipseCallout">
            <a:avLst>
              <a:gd name="adj1" fmla="val -44271"/>
              <a:gd name="adj2" fmla="val 59633"/>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vert="horz" wrap="square" lIns="91440" tIns="45720" rIns="91440" bIns="45720" numCol="1" rtlCol="0" anchor="t" anchorCtr="0" compatLnSpc="1">
            <a:prstTxWarp prst="textNoShape">
              <a:avLst/>
            </a:prstTxWarp>
          </a:bodyPr>
          <a:lstStyle/>
          <a:p>
            <a:endParaRPr lang="en-US" sz="4800" b="1" kern="0" dirty="0">
              <a:solidFill>
                <a:srgbClr val="002060"/>
              </a:solidFill>
              <a:latin typeface="Arial Narrow" panose="020B0606020202030204" pitchFamily="34" charset="0"/>
            </a:endParaRPr>
          </a:p>
          <a:p>
            <a:r>
              <a:rPr lang="en-US" sz="4400" kern="0" dirty="0">
                <a:latin typeface="Arial Narrow" panose="020B0606020202030204" pitchFamily="34" charset="0"/>
              </a:rPr>
              <a:t>communication</a:t>
            </a:r>
            <a:endParaRPr kumimoji="0" lang="en-US" sz="4400" i="0" u="none" strike="noStrike" cap="none" normalizeH="0" baseline="0" dirty="0">
              <a:ln>
                <a:noFill/>
              </a:ln>
              <a:latin typeface="Arial Narrow" panose="020B0606020202030204" pitchFamily="34" charset="0"/>
            </a:endParaRPr>
          </a:p>
        </p:txBody>
      </p:sp>
      <p:sp>
        <p:nvSpPr>
          <p:cNvPr id="7" name="Oval Callout 6"/>
          <p:cNvSpPr/>
          <p:nvPr/>
        </p:nvSpPr>
        <p:spPr bwMode="auto">
          <a:xfrm rot="670776">
            <a:off x="3776009" y="655276"/>
            <a:ext cx="4725353" cy="3429000"/>
          </a:xfrm>
          <a:prstGeom prst="wedgeEllipseCallout">
            <a:avLst>
              <a:gd name="adj1" fmla="val 46258"/>
              <a:gd name="adj2" fmla="val 62459"/>
            </a:avLst>
          </a:prstGeom>
          <a:solidFill>
            <a:schemeClr val="bg1">
              <a:lumMod val="95000"/>
            </a:schemeClr>
          </a:solidFill>
          <a:ln w="9525" cap="flat" cmpd="sng" algn="ctr">
            <a:noFill/>
            <a:prstDash val="solid"/>
            <a:round/>
            <a:headEnd type="none" w="med" len="med"/>
            <a:tailEnd type="none" w="med" len="med"/>
          </a:ln>
          <a:effectLst>
            <a:outerShdw blurRad="225425" dist="50800" dir="5220000" algn="ctr">
              <a:srgbClr val="000000">
                <a:alpha val="33000"/>
              </a:srgbClr>
            </a:outerShdw>
          </a:effectLst>
          <a:scene3d>
            <a:camera prst="perspectiveFront" fov="3300000">
              <a:rot lat="343997" lon="1867113" rev="542501"/>
            </a:camera>
            <a:lightRig rig="harsh" dir="t">
              <a:rot lat="0" lon="0" rev="3000000"/>
            </a:lightRig>
          </a:scene3d>
          <a:sp3d extrusionH="254000" contourW="19050">
            <a:bevelT w="82550" h="44450" prst="angle"/>
            <a:bevelB w="82550" h="44450" prst="angle"/>
            <a:contourClr>
              <a:schemeClr val="tx1">
                <a:lumMod val="65000"/>
                <a:lumOff val="35000"/>
              </a:schemeClr>
            </a:contourClr>
          </a:sp3d>
        </p:spPr>
        <p:txBody>
          <a:bodyPr vert="horz" wrap="square" lIns="91440" tIns="45720" rIns="91440" bIns="45720" numCol="1" rtlCol="0" anchor="t" anchorCtr="0" compatLnSpc="1">
            <a:prstTxWarp prst="textNoShape">
              <a:avLst/>
            </a:prstTxWarp>
          </a:bodyPr>
          <a:lstStyle/>
          <a:p>
            <a:endParaRPr lang="en-US" sz="4800" b="1" kern="0" dirty="0">
              <a:solidFill>
                <a:srgbClr val="002060"/>
              </a:solidFill>
              <a:latin typeface="Arial Narrow" panose="020B0606020202030204" pitchFamily="34" charset="0"/>
            </a:endParaRPr>
          </a:p>
          <a:p>
            <a:r>
              <a:rPr lang="en-US" sz="4400" kern="0" dirty="0">
                <a:latin typeface="Arial Narrow" panose="020B0606020202030204" pitchFamily="34" charset="0"/>
              </a:rPr>
              <a:t>communication</a:t>
            </a:r>
            <a:endParaRPr kumimoji="0" lang="en-US" sz="4400" i="0" u="none" strike="noStrike" cap="none" normalizeH="0" baseline="0" dirty="0">
              <a:ln>
                <a:noFill/>
              </a:ln>
              <a:latin typeface="Arial Narrow" panose="020B0606020202030204" pitchFamily="34" charset="0"/>
            </a:endParaRPr>
          </a:p>
        </p:txBody>
      </p:sp>
      <p:sp>
        <p:nvSpPr>
          <p:cNvPr id="5" name="Rectangle 2"/>
          <p:cNvSpPr txBox="1">
            <a:spLocks noChangeArrowheads="1"/>
          </p:cNvSpPr>
          <p:nvPr/>
        </p:nvSpPr>
        <p:spPr bwMode="auto">
          <a:xfrm>
            <a:off x="4572000" y="5181600"/>
            <a:ext cx="3505200" cy="1447800"/>
          </a:xfrm>
          <a:prstGeom prst="rect">
            <a:avLst/>
          </a:prstGeom>
          <a:solidFill>
            <a:srgbClr val="002060"/>
          </a:solidFill>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pPr>
              <a:defRPr/>
            </a:pPr>
            <a:r>
              <a:rPr lang="en-US" sz="4800" b="1" kern="0" dirty="0">
                <a:solidFill>
                  <a:schemeClr val="bg1"/>
                </a:solidFill>
                <a:effectLst>
                  <a:outerShdw blurRad="38100" dist="38100" dir="2700000" algn="tl">
                    <a:srgbClr val="000000"/>
                  </a:outerShdw>
                </a:effectLst>
                <a:latin typeface="Arial" charset="0"/>
              </a:rPr>
              <a:t>Prov. 21.9 </a:t>
            </a:r>
          </a:p>
          <a:p>
            <a:pPr>
              <a:defRPr/>
            </a:pPr>
            <a:r>
              <a:rPr lang="en-US" sz="4800" b="1" kern="0" dirty="0">
                <a:solidFill>
                  <a:schemeClr val="bg1"/>
                </a:solidFill>
                <a:effectLst>
                  <a:outerShdw blurRad="38100" dist="38100" dir="2700000" algn="tl">
                    <a:srgbClr val="000000"/>
                  </a:outerShdw>
                </a:effectLst>
                <a:latin typeface="Arial" charset="0"/>
              </a:rPr>
              <a:t>27.15</a:t>
            </a:r>
            <a:endParaRPr lang="en-US" sz="4800" b="1" kern="0" dirty="0">
              <a:latin typeface="Arial" charset="0"/>
            </a:endParaRPr>
          </a:p>
        </p:txBody>
      </p:sp>
      <p:sp>
        <p:nvSpPr>
          <p:cNvPr id="6" name="Rectangle 2"/>
          <p:cNvSpPr txBox="1">
            <a:spLocks noChangeArrowheads="1"/>
          </p:cNvSpPr>
          <p:nvPr/>
        </p:nvSpPr>
        <p:spPr bwMode="auto">
          <a:xfrm>
            <a:off x="1066800" y="5181600"/>
            <a:ext cx="3352800" cy="1447800"/>
          </a:xfrm>
          <a:prstGeom prst="rect">
            <a:avLst/>
          </a:prstGeom>
          <a:solidFill>
            <a:srgbClr val="002060"/>
          </a:solidFill>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pPr>
              <a:defRPr/>
            </a:pPr>
            <a:r>
              <a:rPr lang="en-US" sz="4800" b="1" kern="0" dirty="0">
                <a:solidFill>
                  <a:schemeClr val="bg1"/>
                </a:solidFill>
                <a:effectLst>
                  <a:outerShdw blurRad="38100" dist="38100" dir="2700000" algn="tl">
                    <a:srgbClr val="000000"/>
                  </a:outerShdw>
                </a:effectLst>
                <a:latin typeface="Arial" charset="0"/>
              </a:rPr>
              <a:t>Col. </a:t>
            </a:r>
          </a:p>
          <a:p>
            <a:pPr>
              <a:defRPr/>
            </a:pPr>
            <a:r>
              <a:rPr lang="en-US" sz="4800" b="1" kern="0" dirty="0">
                <a:solidFill>
                  <a:schemeClr val="bg1"/>
                </a:solidFill>
                <a:effectLst>
                  <a:outerShdw blurRad="38100" dist="38100" dir="2700000" algn="tl">
                    <a:srgbClr val="000000"/>
                  </a:outerShdw>
                </a:effectLst>
                <a:latin typeface="Arial" charset="0"/>
              </a:rPr>
              <a:t>3.19</a:t>
            </a:r>
            <a:endParaRPr lang="en-US" sz="4800" b="1" kern="0" dirty="0">
              <a:latin typeface="Arial" charset="0"/>
            </a:endParaRPr>
          </a:p>
        </p:txBody>
      </p:sp>
    </p:spTree>
    <p:extLst>
      <p:ext uri="{BB962C8B-B14F-4D97-AF65-F5344CB8AC3E}">
        <p14:creationId xmlns:p14="http://schemas.microsoft.com/office/powerpoint/2010/main" val="36108000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838200"/>
          </a:xfrm>
          <a:solidFill>
            <a:srgbClr val="002060"/>
          </a:solidFill>
        </p:spPr>
        <p:style>
          <a:lnRef idx="0">
            <a:schemeClr val="accent6"/>
          </a:lnRef>
          <a:fillRef idx="3">
            <a:schemeClr val="accent6"/>
          </a:fillRef>
          <a:effectRef idx="3">
            <a:schemeClr val="accent6"/>
          </a:effectRef>
          <a:fontRef idx="minor">
            <a:schemeClr val="lt1"/>
          </a:fontRef>
        </p:style>
        <p:txBody>
          <a:bodyPr/>
          <a:lstStyle/>
          <a:p>
            <a:pPr>
              <a:defRPr/>
            </a:pPr>
            <a:r>
              <a:rPr lang="en-US" sz="3600" b="1" dirty="0">
                <a:solidFill>
                  <a:schemeClr val="bg1"/>
                </a:solidFill>
                <a:effectLst>
                  <a:outerShdw blurRad="38100" dist="38100" dir="2700000" algn="tl">
                    <a:srgbClr val="000000"/>
                  </a:outerShdw>
                </a:effectLst>
                <a:latin typeface="Tahoma" pitchFamily="34" charset="0"/>
              </a:rPr>
              <a:t>speaking with kindness</a:t>
            </a:r>
            <a:endParaRPr lang="en-US" dirty="0"/>
          </a:p>
        </p:txBody>
      </p:sp>
      <p:sp>
        <p:nvSpPr>
          <p:cNvPr id="29699" name="Rectangle 3"/>
          <p:cNvSpPr>
            <a:spLocks noGrp="1" noChangeArrowheads="1"/>
          </p:cNvSpPr>
          <p:nvPr>
            <p:ph type="body" idx="1"/>
          </p:nvPr>
        </p:nvSpPr>
        <p:spPr>
          <a:xfrm>
            <a:off x="0" y="838200"/>
            <a:ext cx="8991600" cy="5715000"/>
          </a:xfrm>
        </p:spPr>
        <p:txBody>
          <a:bodyPr/>
          <a:lstStyle/>
          <a:p>
            <a:r>
              <a:rPr lang="en-US" sz="3600" b="1" dirty="0">
                <a:latin typeface="Tahoma" pitchFamily="34" charset="0"/>
              </a:rPr>
              <a:t>Eph. 4.15					</a:t>
            </a:r>
            <a:r>
              <a:rPr lang="en-US" b="1" dirty="0">
                <a:latin typeface="Tahoma" pitchFamily="34" charset="0"/>
              </a:rPr>
              <a:t>              	</a:t>
            </a:r>
            <a:r>
              <a:rPr lang="en-US" dirty="0">
                <a:latin typeface="Tahoma" pitchFamily="34" charset="0"/>
              </a:rPr>
              <a:t>speaking the truth in love 			     </a:t>
            </a:r>
          </a:p>
          <a:p>
            <a:r>
              <a:rPr lang="en-US" sz="3600" b="1" dirty="0">
                <a:latin typeface="Tahoma" pitchFamily="34" charset="0"/>
              </a:rPr>
              <a:t>Prov.25:15</a:t>
            </a:r>
            <a:r>
              <a:rPr lang="en-US" b="1" dirty="0">
                <a:latin typeface="Tahoma" pitchFamily="34" charset="0"/>
              </a:rPr>
              <a:t>   						    	</a:t>
            </a:r>
            <a:r>
              <a:rPr lang="en-US" dirty="0">
                <a:latin typeface="Tahoma" pitchFamily="34" charset="0"/>
              </a:rPr>
              <a:t>a soft tongue breaks the bone 	</a:t>
            </a:r>
          </a:p>
          <a:p>
            <a:r>
              <a:rPr lang="en-US" sz="3600" b="1" dirty="0">
                <a:latin typeface="Tahoma" pitchFamily="34" charset="0"/>
              </a:rPr>
              <a:t>Prov.15:1</a:t>
            </a:r>
            <a:r>
              <a:rPr lang="en-US" dirty="0">
                <a:latin typeface="Tahoma" pitchFamily="34" charset="0"/>
              </a:rPr>
              <a:t>						          	A soft answer </a:t>
            </a:r>
            <a:r>
              <a:rPr lang="en-US" dirty="0" err="1">
                <a:latin typeface="Tahoma" pitchFamily="34" charset="0"/>
              </a:rPr>
              <a:t>turneth</a:t>
            </a:r>
            <a:r>
              <a:rPr lang="en-US" dirty="0">
                <a:latin typeface="Tahoma" pitchFamily="34" charset="0"/>
              </a:rPr>
              <a:t> away wrath:       	but grievous words stir up anger</a:t>
            </a:r>
          </a:p>
          <a:p>
            <a:pPr>
              <a:buFontTx/>
              <a:buNone/>
            </a:pPr>
            <a:r>
              <a:rPr lang="en-US" b="1" dirty="0">
                <a:latin typeface="Tahoma" pitchFamily="34" charset="0"/>
              </a:rPr>
              <a:t>   	</a:t>
            </a:r>
            <a:endParaRPr lang="en-US" i="1" dirty="0">
              <a:latin typeface="Tahoma" pitchFamily="34" charset="0"/>
            </a:endParaRPr>
          </a:p>
        </p:txBody>
      </p:sp>
      <p:sp>
        <p:nvSpPr>
          <p:cNvPr id="29700" name="Text Box 4"/>
          <p:cNvSpPr txBox="1">
            <a:spLocks noChangeArrowheads="1"/>
          </p:cNvSpPr>
          <p:nvPr/>
        </p:nvSpPr>
        <p:spPr bwMode="auto">
          <a:xfrm>
            <a:off x="1066800" y="4800601"/>
            <a:ext cx="1676400" cy="1200329"/>
          </a:xfrm>
          <a:prstGeom prst="rect">
            <a:avLst/>
          </a:prstGeom>
          <a:solidFill>
            <a:srgbClr val="002060"/>
          </a:solid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spcBef>
                <a:spcPct val="50000"/>
              </a:spcBef>
              <a:defRPr/>
            </a:pPr>
            <a:r>
              <a:rPr lang="en-US" sz="3600" b="1" dirty="0">
                <a:solidFill>
                  <a:srgbClr val="FFFFFF"/>
                </a:solidFill>
                <a:latin typeface="Tahoma" pitchFamily="34" charset="0"/>
              </a:rPr>
              <a:t>Prov.    31:26</a:t>
            </a:r>
            <a:endParaRPr lang="en-US" sz="3200" dirty="0">
              <a:solidFill>
                <a:srgbClr val="FFFFFF"/>
              </a:solidFill>
            </a:endParaRPr>
          </a:p>
        </p:txBody>
      </p:sp>
      <p:sp>
        <p:nvSpPr>
          <p:cNvPr id="29701" name="Text Box 5"/>
          <p:cNvSpPr txBox="1">
            <a:spLocks noChangeArrowheads="1"/>
          </p:cNvSpPr>
          <p:nvPr/>
        </p:nvSpPr>
        <p:spPr bwMode="auto">
          <a:xfrm>
            <a:off x="5562600" y="4800601"/>
            <a:ext cx="1676400" cy="1200329"/>
          </a:xfrm>
          <a:prstGeom prst="rect">
            <a:avLst/>
          </a:prstGeom>
          <a:solidFill>
            <a:srgbClr val="002060"/>
          </a:solid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spcBef>
                <a:spcPct val="50000"/>
              </a:spcBef>
              <a:defRPr/>
            </a:pPr>
            <a:r>
              <a:rPr lang="en-US" sz="3600" b="1" dirty="0">
                <a:solidFill>
                  <a:srgbClr val="FFFFFF"/>
                </a:solidFill>
                <a:latin typeface="Tahoma" pitchFamily="34" charset="0"/>
              </a:rPr>
              <a:t>Mt. 7:12</a:t>
            </a:r>
            <a:endParaRPr lang="en-US" sz="3200" dirty="0">
              <a:solidFill>
                <a:srgbClr val="FFFFFF"/>
              </a:solidFill>
            </a:endParaRPr>
          </a:p>
        </p:txBody>
      </p:sp>
      <p:sp>
        <p:nvSpPr>
          <p:cNvPr id="6" name="Text Box 4"/>
          <p:cNvSpPr txBox="1">
            <a:spLocks noChangeArrowheads="1"/>
          </p:cNvSpPr>
          <p:nvPr/>
        </p:nvSpPr>
        <p:spPr bwMode="auto">
          <a:xfrm>
            <a:off x="0" y="6100869"/>
            <a:ext cx="9144000" cy="75713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pPr algn="ctr">
              <a:lnSpc>
                <a:spcPct val="120000"/>
              </a:lnSpc>
              <a:defRPr/>
            </a:pPr>
            <a:r>
              <a:rPr lang="en-US" sz="3600" b="1" dirty="0">
                <a:solidFill>
                  <a:srgbClr val="FFFFFF"/>
                </a:solidFill>
                <a:latin typeface="Tahoma" pitchFamily="34" charset="0"/>
              </a:rPr>
              <a:t>PROVERBS 18:21</a:t>
            </a:r>
          </a:p>
        </p:txBody>
      </p:sp>
      <p:sp>
        <p:nvSpPr>
          <p:cNvPr id="7" name="Text Box 4"/>
          <p:cNvSpPr txBox="1">
            <a:spLocks noChangeArrowheads="1"/>
          </p:cNvSpPr>
          <p:nvPr/>
        </p:nvSpPr>
        <p:spPr bwMode="auto">
          <a:xfrm>
            <a:off x="3333750" y="4800601"/>
            <a:ext cx="1676400" cy="1200329"/>
          </a:xfrm>
          <a:prstGeom prst="rect">
            <a:avLst/>
          </a:prstGeom>
          <a:solidFill>
            <a:srgbClr val="002060"/>
          </a:solid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spcBef>
                <a:spcPct val="50000"/>
              </a:spcBef>
              <a:defRPr/>
            </a:pPr>
            <a:r>
              <a:rPr lang="en-US" sz="3600" b="1" dirty="0">
                <a:solidFill>
                  <a:srgbClr val="FFFFFF"/>
                </a:solidFill>
                <a:latin typeface="Tahoma" pitchFamily="34" charset="0"/>
              </a:rPr>
              <a:t>Col.    3:19</a:t>
            </a:r>
            <a:endParaRPr lang="en-US" sz="3200" dirty="0">
              <a:solidFill>
                <a:srgbClr val="FFFFFF"/>
              </a:solidFill>
            </a:endParaRPr>
          </a:p>
        </p:txBody>
      </p:sp>
    </p:spTree>
    <p:extLst>
      <p:ext uri="{BB962C8B-B14F-4D97-AF65-F5344CB8AC3E}">
        <p14:creationId xmlns:p14="http://schemas.microsoft.com/office/powerpoint/2010/main" val="17104203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latin typeface="Times New Roman" charset="0"/>
            </a:endParaRPr>
          </a:p>
        </p:txBody>
      </p:sp>
      <p:sp>
        <p:nvSpPr>
          <p:cNvPr id="5" name="Text Box 4"/>
          <p:cNvSpPr txBox="1">
            <a:spLocks noChangeArrowheads="1"/>
          </p:cNvSpPr>
          <p:nvPr/>
        </p:nvSpPr>
        <p:spPr bwMode="auto">
          <a:xfrm>
            <a:off x="533400" y="604595"/>
            <a:ext cx="8077200" cy="5539978"/>
          </a:xfrm>
          <a:prstGeom prst="rect">
            <a:avLst/>
          </a:prstGeom>
          <a:solidFill>
            <a:schemeClr val="bg1">
              <a:lumMod val="95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a:spAutoFit/>
          </a:bodyPr>
          <a:lstStyle/>
          <a:p>
            <a:pPr>
              <a:spcBef>
                <a:spcPct val="50000"/>
              </a:spcBef>
              <a:defRPr/>
            </a:pPr>
            <a:endParaRPr lang="en-US" dirty="0">
              <a:solidFill>
                <a:srgbClr val="000000"/>
              </a:solidFill>
            </a:endParaRPr>
          </a:p>
          <a:p>
            <a:pPr>
              <a:spcBef>
                <a:spcPct val="50000"/>
              </a:spcBef>
              <a:defRPr/>
            </a:pPr>
            <a:endParaRPr lang="en-US" dirty="0">
              <a:solidFill>
                <a:srgbClr val="000000"/>
              </a:solidFill>
            </a:endParaRPr>
          </a:p>
          <a:p>
            <a:pPr>
              <a:spcBef>
                <a:spcPct val="50000"/>
              </a:spcBef>
              <a:defRPr/>
            </a:pPr>
            <a:endParaRPr lang="en-US" dirty="0">
              <a:solidFill>
                <a:srgbClr val="000000"/>
              </a:solidFill>
            </a:endParaRPr>
          </a:p>
          <a:p>
            <a:pPr>
              <a:spcBef>
                <a:spcPct val="50000"/>
              </a:spcBef>
              <a:defRPr/>
            </a:pPr>
            <a:endParaRPr lang="en-US" dirty="0">
              <a:solidFill>
                <a:srgbClr val="000000"/>
              </a:solidFill>
            </a:endParaRPr>
          </a:p>
          <a:p>
            <a:pPr>
              <a:spcBef>
                <a:spcPct val="50000"/>
              </a:spcBef>
              <a:defRPr/>
            </a:pPr>
            <a:endParaRPr lang="en-US" dirty="0">
              <a:solidFill>
                <a:srgbClr val="000000"/>
              </a:solidFill>
            </a:endParaRPr>
          </a:p>
          <a:p>
            <a:pPr>
              <a:spcBef>
                <a:spcPct val="50000"/>
              </a:spcBef>
              <a:defRPr/>
            </a:pPr>
            <a:r>
              <a:rPr lang="en-US" sz="2800" b="1" dirty="0">
                <a:solidFill>
                  <a:srgbClr val="000000"/>
                </a:solidFill>
                <a:latin typeface="Arial" pitchFamily="34" charset="0"/>
                <a:cs typeface="Arial" pitchFamily="34" charset="0"/>
              </a:rPr>
              <a:t> </a:t>
            </a:r>
          </a:p>
          <a:p>
            <a:pPr>
              <a:spcBef>
                <a:spcPct val="50000"/>
              </a:spcBef>
              <a:defRPr/>
            </a:pPr>
            <a:r>
              <a:rPr lang="en-US" sz="3200" b="1" dirty="0">
                <a:solidFill>
                  <a:srgbClr val="000000"/>
                </a:solidFill>
                <a:latin typeface="Arial" pitchFamily="34" charset="0"/>
                <a:cs typeface="Arial" pitchFamily="34" charset="0"/>
              </a:rPr>
              <a:t>tension, </a:t>
            </a:r>
          </a:p>
          <a:p>
            <a:pPr>
              <a:spcBef>
                <a:spcPct val="50000"/>
              </a:spcBef>
              <a:defRPr/>
            </a:pPr>
            <a:r>
              <a:rPr lang="en-US" sz="3200" b="1" dirty="0">
                <a:solidFill>
                  <a:srgbClr val="000000"/>
                </a:solidFill>
                <a:latin typeface="Arial" pitchFamily="34" charset="0"/>
                <a:cs typeface="Arial" pitchFamily="34" charset="0"/>
              </a:rPr>
              <a:t>frustration, </a:t>
            </a:r>
          </a:p>
          <a:p>
            <a:pPr>
              <a:spcBef>
                <a:spcPct val="50000"/>
              </a:spcBef>
              <a:defRPr/>
            </a:pPr>
            <a:r>
              <a:rPr lang="en-US" sz="3200" b="1" dirty="0">
                <a:solidFill>
                  <a:srgbClr val="000000"/>
                </a:solidFill>
                <a:latin typeface="Arial" pitchFamily="34" charset="0"/>
                <a:cs typeface="Arial" pitchFamily="34" charset="0"/>
              </a:rPr>
              <a:t>irritableness</a:t>
            </a:r>
            <a:endParaRPr lang="en-US" sz="3200" dirty="0">
              <a:solidFill>
                <a:srgbClr val="000000"/>
              </a:solidFill>
              <a:latin typeface="Arial" pitchFamily="34" charset="0"/>
              <a:cs typeface="Arial" pitchFamily="34" charset="0"/>
            </a:endParaRPr>
          </a:p>
        </p:txBody>
      </p:sp>
      <p:sp>
        <p:nvSpPr>
          <p:cNvPr id="6" name="Line 5"/>
          <p:cNvSpPr>
            <a:spLocks noChangeShapeType="1"/>
          </p:cNvSpPr>
          <p:nvPr/>
        </p:nvSpPr>
        <p:spPr bwMode="auto">
          <a:xfrm flipV="1">
            <a:off x="2819400" y="1054387"/>
            <a:ext cx="5334000" cy="3543888"/>
          </a:xfrm>
          <a:prstGeom prst="line">
            <a:avLst/>
          </a:prstGeom>
          <a:noFill/>
          <a:ln w="114300">
            <a:solidFill>
              <a:srgbClr val="FF0000"/>
            </a:solidFill>
            <a:round/>
            <a:headEnd/>
            <a:tailEnd type="triangle" w="med" len="med"/>
          </a:ln>
          <a:effectLst>
            <a:outerShdw blurRad="50800" dist="38100" dir="5400000" algn="t" rotWithShape="0">
              <a:prstClr val="black">
                <a:alpha val="40000"/>
              </a:prstClr>
            </a:outerShdw>
          </a:effectLst>
          <a:scene3d>
            <a:camera prst="orthographicFront"/>
            <a:lightRig rig="threePt" dir="t"/>
          </a:scene3d>
          <a:sp3d>
            <a:bevelT prst="angle"/>
          </a:sp3d>
        </p:spPr>
        <p:txBody>
          <a:bodyPr wrap="none" anchor="ctr"/>
          <a:lstStyle/>
          <a:p>
            <a:endParaRPr lang="en-US">
              <a:solidFill>
                <a:srgbClr val="000000"/>
              </a:solidFill>
              <a:latin typeface="Times New Roman" pitchFamily="18" charset="0"/>
            </a:endParaRPr>
          </a:p>
        </p:txBody>
      </p:sp>
      <p:sp>
        <p:nvSpPr>
          <p:cNvPr id="8" name="Line 6"/>
          <p:cNvSpPr>
            <a:spLocks noChangeShapeType="1"/>
          </p:cNvSpPr>
          <p:nvPr/>
        </p:nvSpPr>
        <p:spPr bwMode="auto">
          <a:xfrm>
            <a:off x="2667000" y="1366845"/>
            <a:ext cx="5486400" cy="3814756"/>
          </a:xfrm>
          <a:prstGeom prst="line">
            <a:avLst/>
          </a:prstGeom>
          <a:noFill/>
          <a:ln w="114300">
            <a:solidFill>
              <a:srgbClr val="00B050"/>
            </a:solidFill>
            <a:round/>
            <a:headEnd/>
            <a:tailEnd type="triangle" w="med" len="med"/>
          </a:ln>
          <a:effectLst>
            <a:outerShdw blurRad="50800" dist="38100" dir="5400000" algn="t" rotWithShape="0">
              <a:prstClr val="black">
                <a:alpha val="40000"/>
              </a:prstClr>
            </a:outerShdw>
          </a:effectLst>
          <a:scene3d>
            <a:camera prst="orthographicFront"/>
            <a:lightRig rig="threePt" dir="t"/>
          </a:scene3d>
          <a:sp3d>
            <a:bevelT prst="angle"/>
          </a:sp3d>
        </p:spPr>
        <p:txBody>
          <a:bodyPr wrap="none" anchor="ctr"/>
          <a:lstStyle/>
          <a:p>
            <a:endParaRPr lang="en-US">
              <a:solidFill>
                <a:srgbClr val="000000"/>
              </a:solidFill>
              <a:latin typeface="Times New Roman" pitchFamily="18" charset="0"/>
            </a:endParaRPr>
          </a:p>
        </p:txBody>
      </p:sp>
      <p:sp>
        <p:nvSpPr>
          <p:cNvPr id="9" name="Text Box 7"/>
          <p:cNvSpPr txBox="1">
            <a:spLocks noChangeArrowheads="1"/>
          </p:cNvSpPr>
          <p:nvPr/>
        </p:nvSpPr>
        <p:spPr bwMode="auto">
          <a:xfrm>
            <a:off x="685800" y="762002"/>
            <a:ext cx="2819400" cy="584775"/>
          </a:xfrm>
          <a:prstGeom prst="rect">
            <a:avLst/>
          </a:prstGeom>
          <a:noFill/>
          <a:ln w="9525">
            <a:noFill/>
            <a:miter lim="800000"/>
            <a:headEnd/>
            <a:tailEnd/>
          </a:ln>
        </p:spPr>
        <p:txBody>
          <a:bodyPr wrap="square">
            <a:spAutoFit/>
          </a:bodyPr>
          <a:lstStyle/>
          <a:p>
            <a:pPr>
              <a:spcBef>
                <a:spcPct val="50000"/>
              </a:spcBef>
            </a:pPr>
            <a:r>
              <a:rPr lang="en-US" sz="3200" b="1" dirty="0">
                <a:solidFill>
                  <a:srgbClr val="000000"/>
                </a:solidFill>
                <a:latin typeface="Arial" pitchFamily="34" charset="0"/>
                <a:cs typeface="Arial" pitchFamily="34" charset="0"/>
              </a:rPr>
              <a:t>effectiveness</a:t>
            </a:r>
            <a:endParaRPr lang="en-US" sz="32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9639424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12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152400" y="228600"/>
            <a:ext cx="8763000" cy="6400800"/>
          </a:xfrm>
          <a:ln/>
        </p:spPr>
        <p:style>
          <a:lnRef idx="0">
            <a:schemeClr val="accent4"/>
          </a:lnRef>
          <a:fillRef idx="3">
            <a:schemeClr val="accent4"/>
          </a:fillRef>
          <a:effectRef idx="3">
            <a:schemeClr val="accent4"/>
          </a:effectRef>
          <a:fontRef idx="minor">
            <a:schemeClr val="lt1"/>
          </a:fontRef>
        </p:style>
        <p:txBody>
          <a:bodyPr/>
          <a:lstStyle/>
          <a:p>
            <a:pPr>
              <a:defRPr/>
            </a:pPr>
            <a:r>
              <a:rPr lang="en-US" sz="3600" dirty="0">
                <a:solidFill>
                  <a:schemeClr val="bg1"/>
                </a:solidFill>
                <a:latin typeface="Tahoma" pitchFamily="34" charset="0"/>
              </a:rPr>
              <a:t>“Let no corrupt speech proceed out of your mouth, but such as is good for edifying as the need may be, that it may give grace to them that hear.”</a:t>
            </a:r>
            <a:br>
              <a:rPr lang="en-US" sz="3600" dirty="0">
                <a:solidFill>
                  <a:schemeClr val="bg1"/>
                </a:solidFill>
                <a:latin typeface="Tahoma" pitchFamily="34" charset="0"/>
              </a:rPr>
            </a:br>
            <a:r>
              <a:rPr lang="en-US" sz="3600" b="1" dirty="0">
                <a:solidFill>
                  <a:srgbClr val="FFFF00"/>
                </a:solidFill>
                <a:latin typeface="Tahoma" pitchFamily="34" charset="0"/>
              </a:rPr>
              <a:t>Eph.4:29  </a:t>
            </a:r>
            <a:r>
              <a:rPr lang="en-US" sz="2400" b="1" dirty="0" err="1">
                <a:solidFill>
                  <a:srgbClr val="FFFF00"/>
                </a:solidFill>
                <a:latin typeface="Tahoma" pitchFamily="34" charset="0"/>
              </a:rPr>
              <a:t>asv</a:t>
            </a:r>
            <a:endParaRPr lang="en-US" dirty="0">
              <a:solidFill>
                <a:srgbClr val="FFFF00"/>
              </a:solidFill>
            </a:endParaRPr>
          </a:p>
        </p:txBody>
      </p:sp>
    </p:spTree>
    <p:extLst>
      <p:ext uri="{BB962C8B-B14F-4D97-AF65-F5344CB8AC3E}">
        <p14:creationId xmlns:p14="http://schemas.microsoft.com/office/powerpoint/2010/main" val="169932339"/>
      </p:ext>
    </p:extLst>
  </p:cSld>
  <p:clrMapOvr>
    <a:masterClrMapping/>
  </p:clrMapOvr>
  <p:transition/>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23832</TotalTime>
  <Words>904</Words>
  <Application>Microsoft Macintosh PowerPoint</Application>
  <PresentationFormat>On-screen Show (4:3)</PresentationFormat>
  <Paragraphs>157</Paragraphs>
  <Slides>22</Slides>
  <Notes>3</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22</vt:i4>
      </vt:variant>
    </vt:vector>
  </HeadingPairs>
  <TitlesOfParts>
    <vt:vector size="34" baseType="lpstr">
      <vt:lpstr>Arial</vt:lpstr>
      <vt:lpstr>Arial Black</vt:lpstr>
      <vt:lpstr>Arial Narrow</vt:lpstr>
      <vt:lpstr>Calibri</vt:lpstr>
      <vt:lpstr>Rockwell</vt:lpstr>
      <vt:lpstr>Tahoma</vt:lpstr>
      <vt:lpstr>Times New Roman</vt:lpstr>
      <vt:lpstr>Blank Presentation.pot</vt:lpstr>
      <vt:lpstr>7_Blank Presentation</vt:lpstr>
      <vt:lpstr>12_Blank Presentation</vt:lpstr>
      <vt:lpstr>9_Blank Presentation</vt:lpstr>
      <vt:lpstr>11_Blank Presentation</vt:lpstr>
      <vt:lpstr>wife</vt:lpstr>
      <vt:lpstr>wife</vt:lpstr>
      <vt:lpstr>wife</vt:lpstr>
      <vt:lpstr>wife</vt:lpstr>
      <vt:lpstr>husband &amp; wife</vt:lpstr>
      <vt:lpstr>PowerPoint Presentation</vt:lpstr>
      <vt:lpstr>speaking with kindness</vt:lpstr>
      <vt:lpstr>PowerPoint Presentation</vt:lpstr>
      <vt:lpstr>“Let no corrupt speech proceed out of your mouth, but such as is good for edifying as the need may be, that it may give grace to them that hear.” Eph.4:29  asv</vt:lpstr>
      <vt:lpstr>throwing jabs</vt:lpstr>
      <vt:lpstr>Prov. 14.1   nasb The wise woman builds her house, But the foolish tears it down with her own hands.</vt:lpstr>
      <vt:lpstr>specific area …  “sorry apologies“ vs. sorrow &amp; apology </vt:lpstr>
      <vt:lpstr>apologies</vt:lpstr>
      <vt:lpstr>apologies</vt:lpstr>
      <vt:lpstr>apologies</vt:lpstr>
      <vt:lpstr>apologies</vt:lpstr>
      <vt:lpstr>apologies</vt:lpstr>
      <vt:lpstr>apologies</vt:lpstr>
      <vt:lpstr>Nurture?  Or Neglect?  Build up? Or tear down?  Grow together? Or grow cold?  Family</vt:lpstr>
      <vt:lpstr>           </vt:lpstr>
      <vt:lpstr>CHILD TRAINING</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&amp; Family</dc:title>
  <dc:creator>Scott Smelser</dc:creator>
  <cp:lastModifiedBy>Bertina Smelser</cp:lastModifiedBy>
  <cp:revision>288</cp:revision>
  <dcterms:created xsi:type="dcterms:W3CDTF">2005-05-16T18:11:24Z</dcterms:created>
  <dcterms:modified xsi:type="dcterms:W3CDTF">2022-03-22T20:15:30Z</dcterms:modified>
</cp:coreProperties>
</file>