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68" r:id="rId2"/>
    <p:sldId id="259" r:id="rId3"/>
    <p:sldId id="312" r:id="rId4"/>
    <p:sldId id="307" r:id="rId5"/>
    <p:sldId id="311" r:id="rId6"/>
    <p:sldId id="317" r:id="rId7"/>
    <p:sldId id="304" r:id="rId8"/>
    <p:sldId id="314" r:id="rId9"/>
    <p:sldId id="320" r:id="rId10"/>
    <p:sldId id="315" r:id="rId11"/>
    <p:sldId id="319" r:id="rId12"/>
    <p:sldId id="318" r:id="rId13"/>
    <p:sldId id="310" r:id="rId14"/>
    <p:sldId id="316" r:id="rId15"/>
    <p:sldId id="308" r:id="rId16"/>
    <p:sldId id="293" r:id="rId17"/>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BA5B"/>
    <a:srgbClr val="DB8E67"/>
    <a:srgbClr val="E09F6C"/>
    <a:srgbClr val="1B4D60"/>
    <a:srgbClr val="C55E30"/>
    <a:srgbClr val="C08A5B"/>
    <a:srgbClr val="4029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74966"/>
  </p:normalViewPr>
  <p:slideViewPr>
    <p:cSldViewPr snapToGrid="0">
      <p:cViewPr varScale="1">
        <p:scale>
          <a:sx n="113" d="100"/>
          <a:sy n="113" d="100"/>
        </p:scale>
        <p:origin x="1912" y="176"/>
      </p:cViewPr>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42068A-DF5B-1A48-AAB8-9B71A95168F9}" type="datetimeFigureOut">
              <a:rPr lang="en-US" smtClean="0"/>
              <a:t>3/9/24</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09524B-4A38-1248-AEA4-B0B78C94BF06}" type="slidenum">
              <a:rPr lang="en-US" smtClean="0"/>
              <a:t>‹#›</a:t>
            </a:fld>
            <a:endParaRPr lang="en-US"/>
          </a:p>
        </p:txBody>
      </p:sp>
    </p:spTree>
    <p:extLst>
      <p:ext uri="{BB962C8B-B14F-4D97-AF65-F5344CB8AC3E}">
        <p14:creationId xmlns:p14="http://schemas.microsoft.com/office/powerpoint/2010/main" val="3797053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Tonight we are continuing with our theme lessons….</a:t>
            </a:r>
          </a:p>
        </p:txBody>
      </p:sp>
      <p:sp>
        <p:nvSpPr>
          <p:cNvPr id="4" name="Slide Number Placeholder 3"/>
          <p:cNvSpPr>
            <a:spLocks noGrp="1"/>
          </p:cNvSpPr>
          <p:nvPr>
            <p:ph type="sldNum" sz="quarter" idx="5"/>
          </p:nvPr>
        </p:nvSpPr>
        <p:spPr/>
        <p:txBody>
          <a:bodyPr/>
          <a:lstStyle/>
          <a:p>
            <a:fld id="{3B09524B-4A38-1248-AEA4-B0B78C94BF06}" type="slidenum">
              <a:rPr lang="en-US" smtClean="0"/>
              <a:t>1</a:t>
            </a:fld>
            <a:endParaRPr lang="en-US"/>
          </a:p>
        </p:txBody>
      </p:sp>
    </p:spTree>
    <p:extLst>
      <p:ext uri="{BB962C8B-B14F-4D97-AF65-F5344CB8AC3E}">
        <p14:creationId xmlns:p14="http://schemas.microsoft.com/office/powerpoint/2010/main" val="1486898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E1305-C1D7-5A96-9DED-2BBF3A74A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434FB1-E5EB-CCBA-89E6-707456D8F2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31F4C-CC68-1D37-C079-046F0627EF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ea typeface="Times New Roman" panose="02020603050405020304" pitchFamily="18" charset="0"/>
              </a:rPr>
              <a:t>I need to tell you a story about my dad, and I want you to know from the beginning that the key to the story is what I don’t remember….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ea typeface="Times New Roman" panose="02020603050405020304" pitchFamily="18" charset="0"/>
              </a:rPr>
              <a:t>On a Wednesday night – dad got the orange backpack that usually contained our Volleyball Net – out of the basement and put it in the minivan.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After class he lifted it up on the table and took out brick after brick – and talked about the weights and the sins that we carry…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I don’t remember any of the things he listed.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I’m sure that he must have mentioned things like anger or greed or lust.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I’m sure he included the things that weigh down our hearts – like worry, fear, and doubt…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But I don’t remember what he said.  So why am I telling you this story – because it wasn’t what he said.  It was how he said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When dad took each brick out of the backpack – he spoke with such sincere concern for every person in the room.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He didn’t want people to lay these things aside just because they were included in a list of sins… He wanted people to lay these things aside because HE HATED to see them suffering.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He cared so much about every teen – hiding something.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He cared so much about every man – struggling to keep going.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He cared so much about every woman – trying to hold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When dad put that orange backpack on the table – it wasn’t to bring in a prop.  It was to let people know that as God watches us “running our race” – He CARES.  And He is telling us – please – stop holding onto the very things that are exhausting you and causing you to stumble.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Come and HOLD onto the LORD.</a:t>
            </a:r>
          </a:p>
        </p:txBody>
      </p:sp>
      <p:sp>
        <p:nvSpPr>
          <p:cNvPr id="4" name="Slide Number Placeholder 3">
            <a:extLst>
              <a:ext uri="{FF2B5EF4-FFF2-40B4-BE49-F238E27FC236}">
                <a16:creationId xmlns:a16="http://schemas.microsoft.com/office/drawing/2014/main" id="{C4638789-3599-9FD8-3CC8-01706549F5F5}"/>
              </a:ext>
            </a:extLst>
          </p:cNvPr>
          <p:cNvSpPr>
            <a:spLocks noGrp="1"/>
          </p:cNvSpPr>
          <p:nvPr>
            <p:ph type="sldNum" sz="quarter" idx="5"/>
          </p:nvPr>
        </p:nvSpPr>
        <p:spPr/>
        <p:txBody>
          <a:bodyPr/>
          <a:lstStyle/>
          <a:p>
            <a:fld id="{3B09524B-4A38-1248-AEA4-B0B78C94BF06}" type="slidenum">
              <a:rPr lang="en-US" smtClean="0"/>
              <a:t>10</a:t>
            </a:fld>
            <a:endParaRPr lang="en-US"/>
          </a:p>
        </p:txBody>
      </p:sp>
    </p:spTree>
    <p:extLst>
      <p:ext uri="{BB962C8B-B14F-4D97-AF65-F5344CB8AC3E}">
        <p14:creationId xmlns:p14="http://schemas.microsoft.com/office/powerpoint/2010/main" val="681546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B68A0-EC32-B0B9-F131-6F0531EFBF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9B1E6E-A2A9-28F9-2466-73893E3CB6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A155F1-9CA0-6644-89CD-1A60DB6293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ea typeface="Times New Roman" panose="02020603050405020304" pitchFamily="18" charset="0"/>
              </a:rPr>
              <a:t>I need to tell you a story about my dad, and I want you to know from the beginning that the key to the story is what I don’t remember….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ea typeface="Times New Roman" panose="02020603050405020304" pitchFamily="18" charset="0"/>
              </a:rPr>
              <a:t>On a Wednesday night – dad got the orange backpack that usually contained our Volleyball Net – out of the basement and put it in the minivan.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After class he lifted it up on the table and took out brick after brick – and talked about the weights and the sins that we carry…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I don’t remember any of the things he listed.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I’m sure that he must have mentioned things like anger or greed or lust.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I’m sure he included the things that weigh down our hearts – like worry, fear, and doubt…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But I don’t remember what he said.  So why am I telling you this story – because it wasn’t what he said.  It was how he said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When dad took each brick out of the backpack – he spoke with such sincere concern for every person in the room.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He didn’t want people to lay these things aside just because they were included in a list of sins… He wanted people to lay these things aside because HE HATED to see them suffering.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He cared so much about every teen – hiding something.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He cared so much about every man – struggling to keep going.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He cared so much about every woman – trying to hold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When dad put that orange backpack on the table – it wasn’t to bring in a prop.  It was to let people know that as God watches us “running our race” – He CARES.  And He is telling us – please – stop holding onto the very things that are exhausting you and causing you to stumble.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Come and HOLD onto the LORD.</a:t>
            </a:r>
          </a:p>
        </p:txBody>
      </p:sp>
      <p:sp>
        <p:nvSpPr>
          <p:cNvPr id="4" name="Slide Number Placeholder 3">
            <a:extLst>
              <a:ext uri="{FF2B5EF4-FFF2-40B4-BE49-F238E27FC236}">
                <a16:creationId xmlns:a16="http://schemas.microsoft.com/office/drawing/2014/main" id="{C7163375-C800-4BBC-A07F-0D4D17A7FFB5}"/>
              </a:ext>
            </a:extLst>
          </p:cNvPr>
          <p:cNvSpPr>
            <a:spLocks noGrp="1"/>
          </p:cNvSpPr>
          <p:nvPr>
            <p:ph type="sldNum" sz="quarter" idx="5"/>
          </p:nvPr>
        </p:nvSpPr>
        <p:spPr/>
        <p:txBody>
          <a:bodyPr/>
          <a:lstStyle/>
          <a:p>
            <a:fld id="{3B09524B-4A38-1248-AEA4-B0B78C94BF06}" type="slidenum">
              <a:rPr lang="en-US" smtClean="0"/>
              <a:t>11</a:t>
            </a:fld>
            <a:endParaRPr lang="en-US"/>
          </a:p>
        </p:txBody>
      </p:sp>
    </p:spTree>
    <p:extLst>
      <p:ext uri="{BB962C8B-B14F-4D97-AF65-F5344CB8AC3E}">
        <p14:creationId xmlns:p14="http://schemas.microsoft.com/office/powerpoint/2010/main" val="4226251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8D095-92B2-C7E1-6B05-AA417664EA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7A7C01-4F3E-8719-1E0E-BD45E825E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593474-872A-A6B3-4D01-705850E77F67}"/>
              </a:ext>
            </a:extLst>
          </p:cNvPr>
          <p:cNvSpPr>
            <a:spLocks noGrp="1"/>
          </p:cNvSpPr>
          <p:nvPr>
            <p:ph type="body" idx="1"/>
          </p:nvPr>
        </p:nvSpPr>
        <p:spPr/>
        <p:txBody>
          <a:bodyPr/>
          <a:lstStyle/>
          <a:p>
            <a:r>
              <a:rPr lang="en-US" dirty="0"/>
              <a:t>To me the biggest question is: How?</a:t>
            </a:r>
          </a:p>
          <a:p>
            <a:endParaRPr lang="en-US" dirty="0"/>
          </a:p>
          <a:p>
            <a:r>
              <a:rPr lang="en-US" dirty="0"/>
              <a:t> We say to ourselves, if it were as easy as unloading a backpack, I’d take these sins and troubles and throw them as far as possible.  </a:t>
            </a:r>
          </a:p>
          <a:p>
            <a:endParaRPr lang="en-US" dirty="0"/>
          </a:p>
          <a:p>
            <a:r>
              <a:rPr lang="en-US" dirty="0"/>
              <a:t>Fixing our Eyes on Jesus..</a:t>
            </a:r>
          </a:p>
          <a:p>
            <a:endParaRPr lang="en-US" dirty="0"/>
          </a:p>
          <a:p>
            <a:r>
              <a:rPr lang="en-US" dirty="0"/>
              <a:t>I want the MOST – to be like HIM.</a:t>
            </a:r>
          </a:p>
          <a:p>
            <a:endParaRPr lang="en-US" dirty="0"/>
          </a:p>
          <a:p>
            <a:r>
              <a:rPr lang="en-US" dirty="0"/>
              <a:t>I want the MOST – to go to HEAVEN.</a:t>
            </a:r>
          </a:p>
          <a:p>
            <a:endParaRPr lang="en-US" dirty="0"/>
          </a:p>
          <a:p>
            <a:r>
              <a:rPr lang="en-US" dirty="0"/>
              <a:t>I want the MOST – to help my FAMILY go to heaven.</a:t>
            </a:r>
          </a:p>
          <a:p>
            <a:endParaRPr lang="en-US" dirty="0"/>
          </a:p>
          <a:p>
            <a:endParaRPr lang="en-US" dirty="0"/>
          </a:p>
          <a:p>
            <a:r>
              <a:rPr lang="en-US" dirty="0"/>
              <a:t>Philippians 3:9-11</a:t>
            </a:r>
          </a:p>
          <a:p>
            <a:endParaRPr lang="en-US" dirty="0"/>
          </a:p>
          <a:p>
            <a:r>
              <a:rPr lang="en-US" dirty="0"/>
              <a:t>More than anything, Paul wants to receive the righteousness and the resurrection that comes by Faith in Christ.</a:t>
            </a:r>
          </a:p>
        </p:txBody>
      </p:sp>
      <p:sp>
        <p:nvSpPr>
          <p:cNvPr id="4" name="Slide Number Placeholder 3">
            <a:extLst>
              <a:ext uri="{FF2B5EF4-FFF2-40B4-BE49-F238E27FC236}">
                <a16:creationId xmlns:a16="http://schemas.microsoft.com/office/drawing/2014/main" id="{9DA5A93B-483B-F155-FC2D-3080F5ECDCE5}"/>
              </a:ext>
            </a:extLst>
          </p:cNvPr>
          <p:cNvSpPr>
            <a:spLocks noGrp="1"/>
          </p:cNvSpPr>
          <p:nvPr>
            <p:ph type="sldNum" sz="quarter" idx="5"/>
          </p:nvPr>
        </p:nvSpPr>
        <p:spPr/>
        <p:txBody>
          <a:bodyPr/>
          <a:lstStyle/>
          <a:p>
            <a:fld id="{3B09524B-4A38-1248-AEA4-B0B78C94BF06}" type="slidenum">
              <a:rPr lang="en-US" smtClean="0"/>
              <a:t>12</a:t>
            </a:fld>
            <a:endParaRPr lang="en-US"/>
          </a:p>
        </p:txBody>
      </p:sp>
    </p:spTree>
    <p:extLst>
      <p:ext uri="{BB962C8B-B14F-4D97-AF65-F5344CB8AC3E}">
        <p14:creationId xmlns:p14="http://schemas.microsoft.com/office/powerpoint/2010/main" val="3595940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F1284-98F3-9325-38B4-6D0734D55B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B485B4-5392-0871-9C46-7A32940C04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3CD0B-867A-A5E4-C3CC-5F125A97BCEA}"/>
              </a:ext>
            </a:extLst>
          </p:cNvPr>
          <p:cNvSpPr>
            <a:spLocks noGrp="1"/>
          </p:cNvSpPr>
          <p:nvPr>
            <p:ph type="body" idx="1"/>
          </p:nvPr>
        </p:nvSpPr>
        <p:spPr/>
        <p:txBody>
          <a:bodyPr/>
          <a:lstStyle/>
          <a:p>
            <a:r>
              <a:rPr lang="en-US" dirty="0"/>
              <a:t>In light of all these </a:t>
            </a:r>
            <a:r>
              <a:rPr lang="en-US" dirty="0" err="1"/>
              <a:t>witnessess</a:t>
            </a:r>
            <a:r>
              <a:rPr lang="en-US" dirty="0"/>
              <a:t>, and in light of all that Jesus had done… we run with Passion and Perseverance.</a:t>
            </a:r>
          </a:p>
          <a:p>
            <a:endParaRPr lang="en-US" dirty="0"/>
          </a:p>
          <a:p>
            <a:endParaRPr lang="en-US" dirty="0"/>
          </a:p>
          <a:p>
            <a:r>
              <a:rPr lang="en-US" dirty="0"/>
              <a:t>Key: I have to look forward.  Not at what I’m letting go of.</a:t>
            </a:r>
          </a:p>
          <a:p>
            <a:endParaRPr lang="en-US" dirty="0"/>
          </a:p>
          <a:p>
            <a:endParaRPr lang="en-US" dirty="0"/>
          </a:p>
          <a:p>
            <a:r>
              <a:rPr lang="en-US" dirty="0"/>
              <a:t>I am laying aside distractions…Godly priorities are more important.</a:t>
            </a:r>
          </a:p>
          <a:p>
            <a:r>
              <a:rPr lang="en-US" dirty="0"/>
              <a:t>I am laying aside anxiety…God cares for me.</a:t>
            </a:r>
          </a:p>
          <a:p>
            <a:r>
              <a:rPr lang="en-US" dirty="0"/>
              <a:t>I am laying aside secrets… God sees and knows and wants to help.</a:t>
            </a:r>
          </a:p>
          <a:p>
            <a:r>
              <a:rPr lang="en-US" dirty="0"/>
              <a:t>I am laying aside self-reliance… God’s strength and grace will be my success.</a:t>
            </a:r>
          </a:p>
          <a:p>
            <a:r>
              <a:rPr lang="en-US" dirty="0"/>
              <a:t>I am laying aside over-commitment…God’s narrow way is my path now.</a:t>
            </a:r>
          </a:p>
          <a:p>
            <a:r>
              <a:rPr lang="en-US" dirty="0"/>
              <a:t>I am laying aside isolation…God’s family is where I belong.</a:t>
            </a:r>
          </a:p>
          <a:p>
            <a:endParaRPr lang="en-US" dirty="0"/>
          </a:p>
        </p:txBody>
      </p:sp>
      <p:sp>
        <p:nvSpPr>
          <p:cNvPr id="4" name="Slide Number Placeholder 3">
            <a:extLst>
              <a:ext uri="{FF2B5EF4-FFF2-40B4-BE49-F238E27FC236}">
                <a16:creationId xmlns:a16="http://schemas.microsoft.com/office/drawing/2014/main" id="{3A168AC6-3D3E-46D4-8FA0-42BB011A384D}"/>
              </a:ext>
            </a:extLst>
          </p:cNvPr>
          <p:cNvSpPr>
            <a:spLocks noGrp="1"/>
          </p:cNvSpPr>
          <p:nvPr>
            <p:ph type="sldNum" sz="quarter" idx="5"/>
          </p:nvPr>
        </p:nvSpPr>
        <p:spPr/>
        <p:txBody>
          <a:bodyPr/>
          <a:lstStyle/>
          <a:p>
            <a:fld id="{3B09524B-4A38-1248-AEA4-B0B78C94BF06}" type="slidenum">
              <a:rPr lang="en-US" smtClean="0"/>
              <a:t>13</a:t>
            </a:fld>
            <a:endParaRPr lang="en-US"/>
          </a:p>
        </p:txBody>
      </p:sp>
    </p:spTree>
    <p:extLst>
      <p:ext uri="{BB962C8B-B14F-4D97-AF65-F5344CB8AC3E}">
        <p14:creationId xmlns:p14="http://schemas.microsoft.com/office/powerpoint/2010/main" val="1923489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798C7-DCD4-3EE2-2C02-511B83AC98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2CFC7-4D8C-31A0-216B-725338C94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2BE00C-6AF6-A7BD-540B-B5F5950A7805}"/>
              </a:ext>
            </a:extLst>
          </p:cNvPr>
          <p:cNvSpPr>
            <a:spLocks noGrp="1"/>
          </p:cNvSpPr>
          <p:nvPr>
            <p:ph type="body" idx="1"/>
          </p:nvPr>
        </p:nvSpPr>
        <p:spPr/>
        <p:txBody>
          <a:bodyPr/>
          <a:lstStyle/>
          <a:p>
            <a:r>
              <a:rPr lang="en-US" dirty="0"/>
              <a:t>To Change….</a:t>
            </a:r>
          </a:p>
          <a:p>
            <a:endParaRPr lang="en-US" dirty="0"/>
          </a:p>
          <a:p>
            <a:r>
              <a:rPr lang="en-US" dirty="0"/>
              <a:t>The HEART (The Will – you want this…)</a:t>
            </a:r>
          </a:p>
          <a:p>
            <a:r>
              <a:rPr lang="en-US" dirty="0"/>
              <a:t>The HELP (The Team and support… The prayer… The education…)</a:t>
            </a:r>
          </a:p>
          <a:p>
            <a:r>
              <a:rPr lang="en-US" dirty="0"/>
              <a:t>The HURT (The pain you want to avoid and the pain you prepare to endure… )</a:t>
            </a:r>
          </a:p>
          <a:p>
            <a:r>
              <a:rPr lang="en-US" dirty="0"/>
              <a:t>The HOPE (The </a:t>
            </a:r>
          </a:p>
          <a:p>
            <a:endParaRPr lang="en-US" dirty="0"/>
          </a:p>
          <a:p>
            <a:endParaRPr lang="en-US" dirty="0"/>
          </a:p>
          <a:p>
            <a:r>
              <a:rPr lang="en-US" dirty="0"/>
              <a:t>Remove.</a:t>
            </a:r>
          </a:p>
          <a:p>
            <a:r>
              <a:rPr lang="en-US" dirty="0"/>
              <a:t>Reduce.</a:t>
            </a:r>
          </a:p>
          <a:p>
            <a:r>
              <a:rPr lang="en-US" dirty="0"/>
              <a:t>Replace.</a:t>
            </a:r>
          </a:p>
          <a:p>
            <a:endParaRPr lang="en-US" dirty="0"/>
          </a:p>
          <a:p>
            <a:endParaRPr lang="en-US" dirty="0"/>
          </a:p>
          <a:p>
            <a:r>
              <a:rPr lang="en-US" dirty="0"/>
              <a:t>Internalize: </a:t>
            </a:r>
          </a:p>
          <a:p>
            <a:r>
              <a:rPr lang="en-US" dirty="0"/>
              <a:t>I am a runner - I don’t do things that slow me down.</a:t>
            </a:r>
          </a:p>
          <a:p>
            <a:endParaRPr lang="en-US" dirty="0"/>
          </a:p>
          <a:p>
            <a:r>
              <a:rPr lang="en-US" dirty="0"/>
              <a:t> I am a Christian – I don’t participate in that…</a:t>
            </a:r>
          </a:p>
          <a:p>
            <a:endParaRPr lang="en-US" dirty="0"/>
          </a:p>
          <a:p>
            <a:r>
              <a:rPr lang="en-US" dirty="0"/>
              <a:t>Immediately they left their nets…</a:t>
            </a:r>
          </a:p>
          <a:p>
            <a:r>
              <a:rPr lang="en-US" dirty="0"/>
              <a:t>Lord, we have left everything… ?</a:t>
            </a:r>
          </a:p>
          <a:p>
            <a:pPr algn="l"/>
            <a:endParaRPr lang="en-US" dirty="0">
              <a:solidFill>
                <a:schemeClr val="tx1"/>
              </a:solidFill>
            </a:endParaRPr>
          </a:p>
          <a:p>
            <a:pPr marL="0" indent="0" algn="l">
              <a:buNone/>
            </a:pPr>
            <a:r>
              <a:rPr lang="en-US" dirty="0">
                <a:solidFill>
                  <a:schemeClr val="tx1"/>
                </a:solidFill>
              </a:rPr>
              <a:t>Identify It…</a:t>
            </a:r>
            <a:br>
              <a:rPr lang="en-US" dirty="0">
                <a:solidFill>
                  <a:schemeClr val="tx1"/>
                </a:solidFill>
              </a:rPr>
            </a:br>
            <a:r>
              <a:rPr lang="en-US" sz="1100" i="1" dirty="0">
                <a:solidFill>
                  <a:schemeClr val="tx1"/>
                </a:solidFill>
                <a:latin typeface="+mj-lt"/>
              </a:rPr>
              <a:t>Info</a:t>
            </a:r>
            <a:br>
              <a:rPr lang="en-US" dirty="0">
                <a:solidFill>
                  <a:schemeClr val="tx1"/>
                </a:solidFill>
              </a:rPr>
            </a:br>
            <a:endParaRPr lang="en-US" dirty="0">
              <a:solidFill>
                <a:schemeClr val="tx1"/>
              </a:solidFill>
            </a:endParaRPr>
          </a:p>
          <a:p>
            <a:pPr marL="0" indent="0" algn="l">
              <a:buNone/>
            </a:pPr>
            <a:r>
              <a:rPr lang="en-US" dirty="0">
                <a:solidFill>
                  <a:schemeClr val="tx1"/>
                </a:solidFill>
              </a:rPr>
              <a:t>Confess It..</a:t>
            </a:r>
            <a:br>
              <a:rPr lang="en-US" dirty="0">
                <a:solidFill>
                  <a:schemeClr val="tx1"/>
                </a:solidFill>
              </a:rPr>
            </a:br>
            <a:r>
              <a:rPr lang="en-US" sz="1100" i="1" dirty="0">
                <a:solidFill>
                  <a:schemeClr val="tx1"/>
                </a:solidFill>
                <a:latin typeface="+mj-lt"/>
              </a:rPr>
              <a:t>Info</a:t>
            </a:r>
          </a:p>
          <a:p>
            <a:pPr marL="0" indent="0" algn="l">
              <a:buNone/>
            </a:pPr>
            <a:endParaRPr lang="en-US" dirty="0">
              <a:solidFill>
                <a:schemeClr val="tx1"/>
              </a:solidFill>
            </a:endParaRPr>
          </a:p>
          <a:p>
            <a:pPr marL="0" lvl="0" indent="0" algn="l">
              <a:buNone/>
            </a:pPr>
            <a:r>
              <a:rPr lang="en-US" dirty="0">
                <a:solidFill>
                  <a:schemeClr val="tx1"/>
                </a:solidFill>
              </a:rPr>
              <a:t>Repent of It… Replace It…</a:t>
            </a:r>
            <a:br>
              <a:rPr lang="en-US" dirty="0">
                <a:solidFill>
                  <a:schemeClr val="tx1"/>
                </a:solidFill>
              </a:rPr>
            </a:br>
            <a:r>
              <a:rPr lang="en-US" sz="1100" i="1" dirty="0">
                <a:solidFill>
                  <a:schemeClr val="tx1"/>
                </a:solidFill>
                <a:latin typeface="Calibri Light" panose="020F0302020204030204"/>
              </a:rPr>
              <a:t>Info</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4807D8F-BEE8-9764-FD6D-91E5300E9CF6}"/>
              </a:ext>
            </a:extLst>
          </p:cNvPr>
          <p:cNvSpPr>
            <a:spLocks noGrp="1"/>
          </p:cNvSpPr>
          <p:nvPr>
            <p:ph type="sldNum" sz="quarter" idx="5"/>
          </p:nvPr>
        </p:nvSpPr>
        <p:spPr/>
        <p:txBody>
          <a:bodyPr/>
          <a:lstStyle/>
          <a:p>
            <a:fld id="{3B09524B-4A38-1248-AEA4-B0B78C94BF06}" type="slidenum">
              <a:rPr lang="en-US" smtClean="0"/>
              <a:t>14</a:t>
            </a:fld>
            <a:endParaRPr lang="en-US"/>
          </a:p>
        </p:txBody>
      </p:sp>
    </p:spTree>
    <p:extLst>
      <p:ext uri="{BB962C8B-B14F-4D97-AF65-F5344CB8AC3E}">
        <p14:creationId xmlns:p14="http://schemas.microsoft.com/office/powerpoint/2010/main" val="4156740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78574-BEBE-A486-520A-0BC194D648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3B31C3-077C-AD77-C364-70FE71B914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9E647F-6906-218F-A627-4FEF8F67FE4F}"/>
              </a:ext>
            </a:extLst>
          </p:cNvPr>
          <p:cNvSpPr>
            <a:spLocks noGrp="1"/>
          </p:cNvSpPr>
          <p:nvPr>
            <p:ph type="body" idx="1"/>
          </p:nvPr>
        </p:nvSpPr>
        <p:spPr/>
        <p:txBody>
          <a:bodyPr/>
          <a:lstStyle/>
          <a:p>
            <a:r>
              <a:rPr lang="en-US" dirty="0"/>
              <a:t>Fixing our Eyes on Jesus..</a:t>
            </a:r>
          </a:p>
          <a:p>
            <a:endParaRPr lang="en-US" dirty="0"/>
          </a:p>
          <a:p>
            <a:r>
              <a:rPr lang="en-US" dirty="0"/>
              <a:t>I want the MOST – to be like HIM.</a:t>
            </a:r>
          </a:p>
          <a:p>
            <a:endParaRPr lang="en-US" dirty="0"/>
          </a:p>
          <a:p>
            <a:r>
              <a:rPr lang="en-US" dirty="0"/>
              <a:t>I want the MOST – to go to HEAVEN.</a:t>
            </a:r>
          </a:p>
          <a:p>
            <a:endParaRPr lang="en-US" dirty="0"/>
          </a:p>
          <a:p>
            <a:r>
              <a:rPr lang="en-US" dirty="0"/>
              <a:t>I want the MOST – to help my FAMILY go to heaven.</a:t>
            </a:r>
          </a:p>
          <a:p>
            <a:endParaRPr lang="en-US" dirty="0"/>
          </a:p>
          <a:p>
            <a:endParaRPr lang="en-US" dirty="0"/>
          </a:p>
          <a:p>
            <a:r>
              <a:rPr lang="en-US" dirty="0"/>
              <a:t>Philippians 3:9-11</a:t>
            </a:r>
          </a:p>
          <a:p>
            <a:endParaRPr lang="en-US" dirty="0"/>
          </a:p>
          <a:p>
            <a:r>
              <a:rPr lang="en-US" dirty="0"/>
              <a:t>More than anything, Paul wants to receive the righteousness and the resurrection that comes by Faith in Christ.</a:t>
            </a:r>
          </a:p>
        </p:txBody>
      </p:sp>
      <p:sp>
        <p:nvSpPr>
          <p:cNvPr id="4" name="Slide Number Placeholder 3">
            <a:extLst>
              <a:ext uri="{FF2B5EF4-FFF2-40B4-BE49-F238E27FC236}">
                <a16:creationId xmlns:a16="http://schemas.microsoft.com/office/drawing/2014/main" id="{EDD1D647-AB5E-C08A-778C-615E1DF47461}"/>
              </a:ext>
            </a:extLst>
          </p:cNvPr>
          <p:cNvSpPr>
            <a:spLocks noGrp="1"/>
          </p:cNvSpPr>
          <p:nvPr>
            <p:ph type="sldNum" sz="quarter" idx="5"/>
          </p:nvPr>
        </p:nvSpPr>
        <p:spPr/>
        <p:txBody>
          <a:bodyPr/>
          <a:lstStyle/>
          <a:p>
            <a:fld id="{3B09524B-4A38-1248-AEA4-B0B78C94BF06}" type="slidenum">
              <a:rPr lang="en-US" smtClean="0"/>
              <a:t>15</a:t>
            </a:fld>
            <a:endParaRPr lang="en-US"/>
          </a:p>
        </p:txBody>
      </p:sp>
    </p:spTree>
    <p:extLst>
      <p:ext uri="{BB962C8B-B14F-4D97-AF65-F5344CB8AC3E}">
        <p14:creationId xmlns:p14="http://schemas.microsoft.com/office/powerpoint/2010/main" val="2765766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F8D27-CCA4-27D1-E39C-F95809F75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DCE472-C111-CF74-ADD5-C7910EC956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635888-D7A6-8943-DF88-CC057A7899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A1BF22-D220-B128-24FC-7EEE786DFC36}"/>
              </a:ext>
            </a:extLst>
          </p:cNvPr>
          <p:cNvSpPr>
            <a:spLocks noGrp="1"/>
          </p:cNvSpPr>
          <p:nvPr>
            <p:ph type="sldNum" sz="quarter" idx="5"/>
          </p:nvPr>
        </p:nvSpPr>
        <p:spPr/>
        <p:txBody>
          <a:bodyPr/>
          <a:lstStyle/>
          <a:p>
            <a:fld id="{3B09524B-4A38-1248-AEA4-B0B78C94BF06}" type="slidenum">
              <a:rPr lang="en-US" smtClean="0"/>
              <a:t>16</a:t>
            </a:fld>
            <a:endParaRPr lang="en-US"/>
          </a:p>
        </p:txBody>
      </p:sp>
    </p:spTree>
    <p:extLst>
      <p:ext uri="{BB962C8B-B14F-4D97-AF65-F5344CB8AC3E}">
        <p14:creationId xmlns:p14="http://schemas.microsoft.com/office/powerpoint/2010/main" val="1906506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Russ started this series.</a:t>
            </a:r>
          </a:p>
          <a:p>
            <a:endParaRPr lang="en-US" dirty="0"/>
          </a:p>
          <a:p>
            <a:r>
              <a:rPr lang="en-US" dirty="0"/>
              <a:t>Bill did lesson 2…</a:t>
            </a:r>
          </a:p>
          <a:p>
            <a:endParaRPr lang="en-US" dirty="0"/>
          </a:p>
          <a:p>
            <a:endParaRPr lang="en-US" dirty="0"/>
          </a:p>
        </p:txBody>
      </p:sp>
      <p:sp>
        <p:nvSpPr>
          <p:cNvPr id="4" name="Slide Number Placeholder 3"/>
          <p:cNvSpPr>
            <a:spLocks noGrp="1"/>
          </p:cNvSpPr>
          <p:nvPr>
            <p:ph type="sldNum" sz="quarter" idx="5"/>
          </p:nvPr>
        </p:nvSpPr>
        <p:spPr/>
        <p:txBody>
          <a:bodyPr/>
          <a:lstStyle/>
          <a:p>
            <a:fld id="{3B09524B-4A38-1248-AEA4-B0B78C94BF06}" type="slidenum">
              <a:rPr lang="en-US" smtClean="0"/>
              <a:t>2</a:t>
            </a:fld>
            <a:endParaRPr lang="en-US"/>
          </a:p>
        </p:txBody>
      </p:sp>
    </p:spTree>
    <p:extLst>
      <p:ext uri="{BB962C8B-B14F-4D97-AF65-F5344CB8AC3E}">
        <p14:creationId xmlns:p14="http://schemas.microsoft.com/office/powerpoint/2010/main" val="84431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00163-8B73-8C3D-5187-BF0C262B4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B3CA75-CE9A-AD13-4A0C-635C40A55C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70AD95-2E2F-C5CF-2DDB-C2E0947E19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ea typeface="Times New Roman" panose="02020603050405020304" pitchFamily="18" charset="0"/>
              </a:rPr>
              <a:t>The Heroes of Faith in </a:t>
            </a:r>
            <a:r>
              <a:rPr lang="en-US" sz="1800" dirty="0" err="1">
                <a:solidFill>
                  <a:srgbClr val="231F20"/>
                </a:solidFill>
                <a:effectLst/>
                <a:latin typeface="Segoe UI" panose="020B0502040204020203" pitchFamily="34" charset="0"/>
                <a:ea typeface="Times New Roman" panose="02020603050405020304" pitchFamily="18" charset="0"/>
              </a:rPr>
              <a:t>ch.</a:t>
            </a:r>
            <a:r>
              <a:rPr lang="en-US" sz="1800" dirty="0">
                <a:solidFill>
                  <a:srgbClr val="231F20"/>
                </a:solidFill>
                <a:effectLst/>
                <a:latin typeface="Segoe UI" panose="020B0502040204020203" pitchFamily="34" charset="0"/>
                <a:ea typeface="Times New Roman" panose="02020603050405020304" pitchFamily="18" charset="0"/>
              </a:rPr>
              <a:t> 11 had some big things they had to let go of…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ea typeface="Times New Roman" panose="02020603050405020304" pitchFamily="18" charset="0"/>
              </a:rPr>
              <a:t>Abraham left his home.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ea typeface="Times New Roman" panose="02020603050405020304" pitchFamily="18" charset="0"/>
              </a:rPr>
              <a:t>Moses left the treasures of Pharaoh's household.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ea typeface="Times New Roman" panose="02020603050405020304" pitchFamily="18" charset="0"/>
              </a:rPr>
              <a:t>Jesus left the JOY of Heaven (Philippians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ea typeface="Times New Roman" panose="02020603050405020304" pitchFamily="18" charset="0"/>
              </a:rPr>
              <a:t>Jesus traveled around without a consistent place to lay his head.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ea typeface="Times New Roman" panose="02020603050405020304" pitchFamily="18" charset="0"/>
              </a:rPr>
              <a:t>Our Race will require the 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ea typeface="Times New Roman" panose="02020603050405020304" pitchFamily="18" charset="0"/>
              </a:rPr>
              <a:t>So when we look at this race more closely we see that there are some extremely helpful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ea typeface="Times New Roman" panose="02020603050405020304" pitchFamily="18" charset="0"/>
              </a:rPr>
              <a:t>Consider The Cloud of Witnesses.</a:t>
            </a:r>
            <a:br>
              <a:rPr lang="en-US" sz="1800" dirty="0">
                <a:solidFill>
                  <a:srgbClr val="231F20"/>
                </a:solidFill>
                <a:effectLst/>
                <a:latin typeface="Segoe UI" panose="020B0502040204020203" pitchFamily="34" charset="0"/>
                <a:ea typeface="Times New Roman" panose="02020603050405020304" pitchFamily="18" charset="0"/>
              </a:rPr>
            </a:br>
            <a:r>
              <a:rPr lang="en-US" sz="1800" dirty="0">
                <a:solidFill>
                  <a:srgbClr val="231F20"/>
                </a:solidFill>
                <a:effectLst/>
                <a:latin typeface="Segoe UI" panose="020B0502040204020203" pitchFamily="34" charset="0"/>
                <a:ea typeface="Times New Roman" panose="02020603050405020304" pitchFamily="18" charset="0"/>
              </a:rPr>
              <a:t>Their Faith. Their Commitment. Their Endurance. Their Focus.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ea typeface="Times New Roman" panose="02020603050405020304" pitchFamily="18" charset="0"/>
              </a:rPr>
              <a:t>Consider Ourselves.</a:t>
            </a:r>
            <a:br>
              <a:rPr lang="en-US" sz="1800" dirty="0">
                <a:solidFill>
                  <a:srgbClr val="231F20"/>
                </a:solidFill>
                <a:effectLst/>
                <a:latin typeface="Segoe UI" panose="020B0502040204020203" pitchFamily="34" charset="0"/>
                <a:ea typeface="Times New Roman" panose="02020603050405020304" pitchFamily="18" charset="0"/>
              </a:rPr>
            </a:br>
            <a:r>
              <a:rPr lang="en-US" sz="1800" dirty="0">
                <a:solidFill>
                  <a:srgbClr val="231F20"/>
                </a:solidFill>
                <a:effectLst/>
                <a:latin typeface="Segoe UI" panose="020B0502040204020203" pitchFamily="34" charset="0"/>
                <a:ea typeface="Times New Roman" panose="02020603050405020304" pitchFamily="18" charset="0"/>
              </a:rPr>
              <a:t>Am I Running? What’s Holding Me Back? What’s My Focus?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ea typeface="Times New Roman" panose="02020603050405020304" pitchFamily="18" charset="0"/>
              </a:rPr>
              <a:t>Consider Christ.</a:t>
            </a:r>
            <a:br>
              <a:rPr lang="en-US" sz="1800" dirty="0">
                <a:solidFill>
                  <a:srgbClr val="231F20"/>
                </a:solidFill>
                <a:effectLst/>
                <a:latin typeface="Segoe UI" panose="020B0502040204020203" pitchFamily="34" charset="0"/>
                <a:ea typeface="Times New Roman" panose="02020603050405020304" pitchFamily="18" charset="0"/>
              </a:rPr>
            </a:br>
            <a:r>
              <a:rPr lang="en-US" sz="1800" dirty="0">
                <a:solidFill>
                  <a:srgbClr val="231F20"/>
                </a:solidFill>
                <a:effectLst/>
                <a:latin typeface="Segoe UI" panose="020B0502040204020203" pitchFamily="34" charset="0"/>
                <a:ea typeface="Times New Roman" panose="02020603050405020304" pitchFamily="18" charset="0"/>
              </a:rPr>
              <a:t>His Race. His Endurance. His Reward. His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ea typeface="Times New Roman" panose="02020603050405020304" pitchFamily="18" charset="0"/>
              </a:rPr>
              <a:t>“We are also urged us to “rid ourselves of every obstacle and the sin which so easily entangles us” (Heb. 12:1). If we’re going to be sustained throughout the race, we must honestly examine our life for anything that might prevent us from knowing the Lord and following Him. It could be habitual sin, an idol, worldly distractions, or false teaching that we’ve accepted as true.”</a:t>
            </a:r>
            <a:endParaRPr lang="en-US" sz="1800" dirty="0">
              <a:effectLst/>
              <a:latin typeface="Times New Roman" panose="02020603050405020304" pitchFamily="18" charset="0"/>
              <a:ea typeface="Times New Roman" panose="02020603050405020304" pitchFamily="18" charset="0"/>
            </a:endParaRP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F667E3E-5659-182A-3591-F1470811784F}"/>
              </a:ext>
            </a:extLst>
          </p:cNvPr>
          <p:cNvSpPr>
            <a:spLocks noGrp="1"/>
          </p:cNvSpPr>
          <p:nvPr>
            <p:ph type="sldNum" sz="quarter" idx="5"/>
          </p:nvPr>
        </p:nvSpPr>
        <p:spPr/>
        <p:txBody>
          <a:bodyPr/>
          <a:lstStyle/>
          <a:p>
            <a:fld id="{3B09524B-4A38-1248-AEA4-B0B78C94BF06}" type="slidenum">
              <a:rPr lang="en-US" smtClean="0"/>
              <a:t>3</a:t>
            </a:fld>
            <a:endParaRPr lang="en-US"/>
          </a:p>
        </p:txBody>
      </p:sp>
    </p:spTree>
    <p:extLst>
      <p:ext uri="{BB962C8B-B14F-4D97-AF65-F5344CB8AC3E}">
        <p14:creationId xmlns:p14="http://schemas.microsoft.com/office/powerpoint/2010/main" val="510357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 Aside – This is one of those things that sometimes feels easier said than done.  Some habits are hard to break.  Some battles are hard to win.  It takes time.  But notice the language – lay aside describes a choice that we purposefully make. </a:t>
            </a:r>
          </a:p>
          <a:p>
            <a:endParaRPr lang="en-US" dirty="0"/>
          </a:p>
          <a:p>
            <a:r>
              <a:rPr lang="en-US" dirty="0"/>
              <a:t>In the Roman world – a runner preparing for a race – would lay aside his normal robes, in order to run without getting tangled up.  These runners did this willingly.</a:t>
            </a:r>
          </a:p>
          <a:p>
            <a:r>
              <a:rPr lang="en-US" dirty="0"/>
              <a:t>Willingly Give Up.  It doesn’t have to be wrestled from our possession.  We purposefully let go, because of the race we want to win.</a:t>
            </a:r>
          </a:p>
        </p:txBody>
      </p:sp>
      <p:sp>
        <p:nvSpPr>
          <p:cNvPr id="4" name="Slide Number Placeholder 3"/>
          <p:cNvSpPr>
            <a:spLocks noGrp="1"/>
          </p:cNvSpPr>
          <p:nvPr>
            <p:ph type="sldNum" sz="quarter" idx="5"/>
          </p:nvPr>
        </p:nvSpPr>
        <p:spPr/>
        <p:txBody>
          <a:bodyPr/>
          <a:lstStyle/>
          <a:p>
            <a:fld id="{3B09524B-4A38-1248-AEA4-B0B78C94BF06}" type="slidenum">
              <a:rPr lang="en-US" smtClean="0"/>
              <a:t>4</a:t>
            </a:fld>
            <a:endParaRPr lang="en-US"/>
          </a:p>
        </p:txBody>
      </p:sp>
    </p:spTree>
    <p:extLst>
      <p:ext uri="{BB962C8B-B14F-4D97-AF65-F5344CB8AC3E}">
        <p14:creationId xmlns:p14="http://schemas.microsoft.com/office/powerpoint/2010/main" val="1301689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D8F77-D1DF-DD6C-4C2B-31A4CA1F7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370C92-EC60-EFB4-A07D-662BA728D8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0F6C9D-3EE5-3E65-1F0E-B217558780B0}"/>
              </a:ext>
            </a:extLst>
          </p:cNvPr>
          <p:cNvSpPr>
            <a:spLocks noGrp="1"/>
          </p:cNvSpPr>
          <p:nvPr>
            <p:ph type="body" idx="1"/>
          </p:nvPr>
        </p:nvSpPr>
        <p:spPr/>
        <p:txBody>
          <a:bodyPr/>
          <a:lstStyle/>
          <a:p>
            <a:r>
              <a:rPr lang="en-US" dirty="0"/>
              <a:t>Everything is under consideration…but simply giving up “everything” in the sense of physical possessions isn’t the solution…</a:t>
            </a:r>
          </a:p>
        </p:txBody>
      </p:sp>
      <p:sp>
        <p:nvSpPr>
          <p:cNvPr id="4" name="Slide Number Placeholder 3">
            <a:extLst>
              <a:ext uri="{FF2B5EF4-FFF2-40B4-BE49-F238E27FC236}">
                <a16:creationId xmlns:a16="http://schemas.microsoft.com/office/drawing/2014/main" id="{6ADB99C6-2924-CC70-90B2-0CA24C088725}"/>
              </a:ext>
            </a:extLst>
          </p:cNvPr>
          <p:cNvSpPr>
            <a:spLocks noGrp="1"/>
          </p:cNvSpPr>
          <p:nvPr>
            <p:ph type="sldNum" sz="quarter" idx="5"/>
          </p:nvPr>
        </p:nvSpPr>
        <p:spPr/>
        <p:txBody>
          <a:bodyPr/>
          <a:lstStyle/>
          <a:p>
            <a:fld id="{3B09524B-4A38-1248-AEA4-B0B78C94BF06}" type="slidenum">
              <a:rPr lang="en-US" smtClean="0"/>
              <a:t>5</a:t>
            </a:fld>
            <a:endParaRPr lang="en-US"/>
          </a:p>
        </p:txBody>
      </p:sp>
    </p:spTree>
    <p:extLst>
      <p:ext uri="{BB962C8B-B14F-4D97-AF65-F5344CB8AC3E}">
        <p14:creationId xmlns:p14="http://schemas.microsoft.com/office/powerpoint/2010/main" val="483643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2F28E-A6FF-5325-F612-97059004B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EC331-25EF-EF42-C784-B4F3C9E107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514900-886C-6650-3598-02C49B59600D}"/>
              </a:ext>
            </a:extLst>
          </p:cNvPr>
          <p:cNvSpPr>
            <a:spLocks noGrp="1"/>
          </p:cNvSpPr>
          <p:nvPr>
            <p:ph type="body" idx="1"/>
          </p:nvPr>
        </p:nvSpPr>
        <p:spPr/>
        <p:txBody>
          <a:bodyPr/>
          <a:lstStyle/>
          <a:p>
            <a:r>
              <a:rPr lang="en-US" dirty="0"/>
              <a:t>To Change….</a:t>
            </a:r>
          </a:p>
          <a:p>
            <a:endParaRPr lang="en-US" dirty="0"/>
          </a:p>
          <a:p>
            <a:r>
              <a:rPr lang="en-US" dirty="0"/>
              <a:t>The HEART (The Will – you want this…)</a:t>
            </a:r>
          </a:p>
          <a:p>
            <a:r>
              <a:rPr lang="en-US" dirty="0"/>
              <a:t>The HELP (The Team and support… The prayer… The education…)</a:t>
            </a:r>
          </a:p>
          <a:p>
            <a:r>
              <a:rPr lang="en-US" dirty="0"/>
              <a:t>The HURT (The pain you want to avoid and the pain you prepare to endure… )</a:t>
            </a:r>
          </a:p>
          <a:p>
            <a:r>
              <a:rPr lang="en-US" dirty="0"/>
              <a:t>The HOPE (The </a:t>
            </a:r>
          </a:p>
          <a:p>
            <a:endParaRPr lang="en-US" dirty="0"/>
          </a:p>
          <a:p>
            <a:endParaRPr lang="en-US" dirty="0"/>
          </a:p>
          <a:p>
            <a:r>
              <a:rPr lang="en-US" dirty="0"/>
              <a:t>Remove.</a:t>
            </a:r>
          </a:p>
          <a:p>
            <a:r>
              <a:rPr lang="en-US" dirty="0"/>
              <a:t>Reduce.</a:t>
            </a:r>
          </a:p>
          <a:p>
            <a:r>
              <a:rPr lang="en-US" dirty="0"/>
              <a:t>Replace.</a:t>
            </a:r>
          </a:p>
          <a:p>
            <a:endParaRPr lang="en-US" dirty="0"/>
          </a:p>
          <a:p>
            <a:endParaRPr lang="en-US" dirty="0"/>
          </a:p>
          <a:p>
            <a:r>
              <a:rPr lang="en-US" dirty="0"/>
              <a:t>Internalize: </a:t>
            </a:r>
          </a:p>
          <a:p>
            <a:r>
              <a:rPr lang="en-US" dirty="0"/>
              <a:t>I am a runner - I don’t do things that slow me down.</a:t>
            </a:r>
          </a:p>
          <a:p>
            <a:endParaRPr lang="en-US" dirty="0"/>
          </a:p>
          <a:p>
            <a:r>
              <a:rPr lang="en-US" dirty="0"/>
              <a:t> I am a Christian – I don’t participate in that…</a:t>
            </a:r>
          </a:p>
          <a:p>
            <a:endParaRPr lang="en-US" dirty="0"/>
          </a:p>
          <a:p>
            <a:r>
              <a:rPr lang="en-US" dirty="0"/>
              <a:t>Immediately they left their nets…</a:t>
            </a:r>
          </a:p>
          <a:p>
            <a:r>
              <a:rPr lang="en-US" dirty="0"/>
              <a:t>Lord, we have left everything…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2D69064-6015-73A1-FE1F-E1FEF5810927}"/>
              </a:ext>
            </a:extLst>
          </p:cNvPr>
          <p:cNvSpPr>
            <a:spLocks noGrp="1"/>
          </p:cNvSpPr>
          <p:nvPr>
            <p:ph type="sldNum" sz="quarter" idx="5"/>
          </p:nvPr>
        </p:nvSpPr>
        <p:spPr/>
        <p:txBody>
          <a:bodyPr/>
          <a:lstStyle/>
          <a:p>
            <a:fld id="{3B09524B-4A38-1248-AEA4-B0B78C94BF06}" type="slidenum">
              <a:rPr lang="en-US" smtClean="0"/>
              <a:t>6</a:t>
            </a:fld>
            <a:endParaRPr lang="en-US"/>
          </a:p>
        </p:txBody>
      </p:sp>
    </p:spTree>
    <p:extLst>
      <p:ext uri="{BB962C8B-B14F-4D97-AF65-F5344CB8AC3E}">
        <p14:creationId xmlns:p14="http://schemas.microsoft.com/office/powerpoint/2010/main" val="3000826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62FF7-6E2A-99A6-B482-E6653438F7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4A8F5D-073E-8149-730C-9754F485B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317194-9C6F-6C77-B28F-1EBF0D99115D}"/>
              </a:ext>
            </a:extLst>
          </p:cNvPr>
          <p:cNvSpPr>
            <a:spLocks noGrp="1"/>
          </p:cNvSpPr>
          <p:nvPr>
            <p:ph type="body" idx="1"/>
          </p:nvPr>
        </p:nvSpPr>
        <p:spPr/>
        <p:txBody>
          <a:bodyPr/>
          <a:lstStyle/>
          <a:p>
            <a:r>
              <a:rPr lang="en-US" dirty="0"/>
              <a:t>The Problem with Extra Weight…</a:t>
            </a:r>
          </a:p>
          <a:p>
            <a:endParaRPr lang="en-US" dirty="0"/>
          </a:p>
          <a:p>
            <a:r>
              <a:rPr lang="en-US" dirty="0"/>
              <a:t>Dishonesty.</a:t>
            </a:r>
          </a:p>
          <a:p>
            <a:r>
              <a:rPr lang="en-US" dirty="0"/>
              <a:t>Anger. </a:t>
            </a:r>
          </a:p>
          <a:p>
            <a:r>
              <a:rPr lang="en-US" dirty="0"/>
              <a:t>Fear.</a:t>
            </a:r>
          </a:p>
          <a:p>
            <a:r>
              <a:rPr lang="en-US" dirty="0"/>
              <a:t>Lust.</a:t>
            </a:r>
          </a:p>
          <a:p>
            <a:endParaRPr lang="en-US" dirty="0"/>
          </a:p>
          <a:p>
            <a:r>
              <a:rPr lang="en-US" dirty="0"/>
              <a:t> &gt; &gt; &gt; Moses had to consider the riches of Egypt as not worthy of being with God and His people.</a:t>
            </a:r>
          </a:p>
          <a:p>
            <a:r>
              <a:rPr lang="en-US" dirty="0"/>
              <a:t> </a:t>
            </a:r>
          </a:p>
          <a:p>
            <a:r>
              <a:rPr lang="en-US" dirty="0"/>
              <a:t>&gt; &gt; &gt; Paul had to count his entire career as </a:t>
            </a:r>
          </a:p>
        </p:txBody>
      </p:sp>
      <p:sp>
        <p:nvSpPr>
          <p:cNvPr id="4" name="Slide Number Placeholder 3">
            <a:extLst>
              <a:ext uri="{FF2B5EF4-FFF2-40B4-BE49-F238E27FC236}">
                <a16:creationId xmlns:a16="http://schemas.microsoft.com/office/drawing/2014/main" id="{C8CE612E-936C-5F3E-3753-D3490848CABB}"/>
              </a:ext>
            </a:extLst>
          </p:cNvPr>
          <p:cNvSpPr>
            <a:spLocks noGrp="1"/>
          </p:cNvSpPr>
          <p:nvPr>
            <p:ph type="sldNum" sz="quarter" idx="5"/>
          </p:nvPr>
        </p:nvSpPr>
        <p:spPr/>
        <p:txBody>
          <a:bodyPr/>
          <a:lstStyle/>
          <a:p>
            <a:fld id="{3B09524B-4A38-1248-AEA4-B0B78C94BF06}" type="slidenum">
              <a:rPr lang="en-US" smtClean="0"/>
              <a:t>7</a:t>
            </a:fld>
            <a:endParaRPr lang="en-US"/>
          </a:p>
        </p:txBody>
      </p:sp>
    </p:spTree>
    <p:extLst>
      <p:ext uri="{BB962C8B-B14F-4D97-AF65-F5344CB8AC3E}">
        <p14:creationId xmlns:p14="http://schemas.microsoft.com/office/powerpoint/2010/main" val="2168993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977DC-3558-9B32-680A-9648858894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8721B-2F0A-1AA2-6851-A1B0161FA3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119FB-63A1-1478-DD0A-7EA005F88D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ea typeface="Times New Roman" panose="02020603050405020304" pitchFamily="18" charset="0"/>
              </a:rPr>
              <a:t>“We are also urged us to “rid ourselves of every obstacle and the sin which so easily entangles us” (Heb. 12:1). If we’re going to be sustained throughout the race, we must honestly examine our life for anything that might prevent us from knowing the Lord and following Him. It could be habitual sin, an idol, worldly distractions, or false teaching that we’ve accepted as true.”</a:t>
            </a:r>
            <a:endParaRPr lang="en-US" sz="1800" dirty="0">
              <a:effectLst/>
              <a:latin typeface="Times New Roman" panose="02020603050405020304" pitchFamily="18" charset="0"/>
              <a:ea typeface="Times New Roman" panose="02020603050405020304" pitchFamily="18" charset="0"/>
            </a:endParaRP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B4E2384-0636-5D7E-9639-753B5308ACF7}"/>
              </a:ext>
            </a:extLst>
          </p:cNvPr>
          <p:cNvSpPr>
            <a:spLocks noGrp="1"/>
          </p:cNvSpPr>
          <p:nvPr>
            <p:ph type="sldNum" sz="quarter" idx="5"/>
          </p:nvPr>
        </p:nvSpPr>
        <p:spPr/>
        <p:txBody>
          <a:bodyPr/>
          <a:lstStyle/>
          <a:p>
            <a:fld id="{3B09524B-4A38-1248-AEA4-B0B78C94BF06}" type="slidenum">
              <a:rPr lang="en-US" smtClean="0"/>
              <a:t>8</a:t>
            </a:fld>
            <a:endParaRPr lang="en-US"/>
          </a:p>
        </p:txBody>
      </p:sp>
    </p:spTree>
    <p:extLst>
      <p:ext uri="{BB962C8B-B14F-4D97-AF65-F5344CB8AC3E}">
        <p14:creationId xmlns:p14="http://schemas.microsoft.com/office/powerpoint/2010/main" val="2803664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B41B3-0A87-4ABB-88EC-590437976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05DB4-DCF1-250F-FBF4-FE73C2EEEB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9ED42A-12AE-5528-2B8A-13C2BAF208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Sin that clings is an incredible term…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These people knew a lot about garments that hang and cling to you.  You aren’t going to run a race in a Toga.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Segoe UI" panose="020B0502040204020203" pitchFamily="34" charset="0"/>
              </a:rPr>
              <a:t>The Romans did not run nude like the Greeks – but they did strip down to the bare minimum for running.</a:t>
            </a:r>
          </a:p>
        </p:txBody>
      </p:sp>
      <p:sp>
        <p:nvSpPr>
          <p:cNvPr id="4" name="Slide Number Placeholder 3">
            <a:extLst>
              <a:ext uri="{FF2B5EF4-FFF2-40B4-BE49-F238E27FC236}">
                <a16:creationId xmlns:a16="http://schemas.microsoft.com/office/drawing/2014/main" id="{6F6AEB64-1E3B-64C6-72B6-F68379EC05E3}"/>
              </a:ext>
            </a:extLst>
          </p:cNvPr>
          <p:cNvSpPr>
            <a:spLocks noGrp="1"/>
          </p:cNvSpPr>
          <p:nvPr>
            <p:ph type="sldNum" sz="quarter" idx="5"/>
          </p:nvPr>
        </p:nvSpPr>
        <p:spPr/>
        <p:txBody>
          <a:bodyPr/>
          <a:lstStyle/>
          <a:p>
            <a:fld id="{3B09524B-4A38-1248-AEA4-B0B78C94BF06}" type="slidenum">
              <a:rPr lang="en-US" smtClean="0"/>
              <a:t>9</a:t>
            </a:fld>
            <a:endParaRPr lang="en-US"/>
          </a:p>
        </p:txBody>
      </p:sp>
    </p:spTree>
    <p:extLst>
      <p:ext uri="{BB962C8B-B14F-4D97-AF65-F5344CB8AC3E}">
        <p14:creationId xmlns:p14="http://schemas.microsoft.com/office/powerpoint/2010/main" val="775998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DD6F12-65FB-4147-B5C2-25842B05EB63}" type="datetimeFigureOut">
              <a:rPr lang="en-US" smtClean="0"/>
              <a:t>3/9/24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60605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DD6F12-65FB-4147-B5C2-25842B05EB63}" type="datetimeFigureOut">
              <a:rPr lang="en-US" smtClean="0"/>
              <a:t>3/9/24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360458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DD6F12-65FB-4147-B5C2-25842B05EB63}" type="datetimeFigureOut">
              <a:rPr lang="en-US" smtClean="0"/>
              <a:t>3/9/24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271034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a:solidFill>
                  <a:schemeClr val="bg1"/>
                </a:solidFill>
              </a:defRPr>
            </a:lvl1pPr>
            <a:lvl2pPr>
              <a:defRPr sz="24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7DD6F12-65FB-4147-B5C2-25842B05EB63}" type="datetimeFigureOut">
              <a:rPr lang="en-US" smtClean="0"/>
              <a:t>3/9/24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265242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DD6F12-65FB-4147-B5C2-25842B05EB63}" type="datetimeFigureOut">
              <a:rPr lang="en-US" smtClean="0"/>
              <a:t>3/9/24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13678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DD6F12-65FB-4147-B5C2-25842B05EB63}" type="datetimeFigureOut">
              <a:rPr lang="en-US" smtClean="0"/>
              <a:t>3/9/24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108206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DD6F12-65FB-4147-B5C2-25842B05EB63}" type="datetimeFigureOut">
              <a:rPr lang="en-US" smtClean="0"/>
              <a:t>3/9/24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311766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DD6F12-65FB-4147-B5C2-25842B05EB63}" type="datetimeFigureOut">
              <a:rPr lang="en-US" smtClean="0"/>
              <a:t>3/9/24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290491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D6F12-65FB-4147-B5C2-25842B05EB63}" type="datetimeFigureOut">
              <a:rPr lang="en-US" smtClean="0"/>
              <a:t>3/9/24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276844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7DD6F12-65FB-4147-B5C2-25842B05EB63}" type="datetimeFigureOut">
              <a:rPr lang="en-US" smtClean="0"/>
              <a:t>3/9/24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60376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7DD6F12-65FB-4147-B5C2-25842B05EB63}" type="datetimeFigureOut">
              <a:rPr lang="en-US" smtClean="0"/>
              <a:t>3/9/24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386901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47DD6F12-65FB-4147-B5C2-25842B05EB63}" type="datetimeFigureOut">
              <a:rPr lang="en-US" smtClean="0"/>
              <a:t>3/9/24</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1F4A4B73-CC2B-E046-AB48-7F683D51D66B}" type="slidenum">
              <a:rPr lang="en-US" smtClean="0"/>
              <a:t>‹#›</a:t>
            </a:fld>
            <a:endParaRPr lang="en-US"/>
          </a:p>
        </p:txBody>
      </p:sp>
    </p:spTree>
    <p:extLst>
      <p:ext uri="{BB962C8B-B14F-4D97-AF65-F5344CB8AC3E}">
        <p14:creationId xmlns:p14="http://schemas.microsoft.com/office/powerpoint/2010/main" val="2043688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ne structure with columns&#10;&#10;Description automatically generated with medium confidence">
            <a:extLst>
              <a:ext uri="{FF2B5EF4-FFF2-40B4-BE49-F238E27FC236}">
                <a16:creationId xmlns:a16="http://schemas.microsoft.com/office/drawing/2014/main" id="{045E1916-9B27-EFCE-A0F3-38A291B087CD}"/>
              </a:ext>
            </a:extLst>
          </p:cNvPr>
          <p:cNvPicPr>
            <a:picLocks noChangeAspect="1"/>
          </p:cNvPicPr>
          <p:nvPr/>
        </p:nvPicPr>
        <p:blipFill>
          <a:blip r:embed="rId3"/>
          <a:stretch>
            <a:fillRect/>
          </a:stretch>
        </p:blipFill>
        <p:spPr>
          <a:xfrm>
            <a:off x="0" y="0"/>
            <a:ext cx="9144000" cy="5715000"/>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250F65FC-3911-CBC6-ECD8-1563A95820B4}"/>
              </a:ext>
            </a:extLst>
          </p:cNvPr>
          <p:cNvPicPr>
            <a:picLocks noChangeAspect="1"/>
          </p:cNvPicPr>
          <p:nvPr/>
        </p:nvPicPr>
        <p:blipFill rotWithShape="1">
          <a:blip r:embed="rId4"/>
          <a:srcRect t="17965"/>
          <a:stretch/>
        </p:blipFill>
        <p:spPr>
          <a:xfrm>
            <a:off x="0" y="1026695"/>
            <a:ext cx="9143998" cy="4688303"/>
          </a:xfrm>
          <a:prstGeom prst="rect">
            <a:avLst/>
          </a:prstGeom>
        </p:spPr>
      </p:pic>
    </p:spTree>
    <p:extLst>
      <p:ext uri="{BB962C8B-B14F-4D97-AF65-F5344CB8AC3E}">
        <p14:creationId xmlns:p14="http://schemas.microsoft.com/office/powerpoint/2010/main" val="135487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C4627-C35D-1E6D-EDD7-020C8146D474}"/>
            </a:ext>
          </a:extLst>
        </p:cNvPr>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AD300789-DFB6-487F-9C1A-F25EB0453A9A}"/>
              </a:ext>
            </a:extLst>
          </p:cNvPr>
          <p:cNvPicPr>
            <a:picLocks noChangeAspect="1"/>
          </p:cNvPicPr>
          <p:nvPr/>
        </p:nvPicPr>
        <p:blipFill>
          <a:blip r:embed="rId3"/>
          <a:stretch>
            <a:fillRect/>
          </a:stretch>
        </p:blipFill>
        <p:spPr>
          <a:xfrm>
            <a:off x="0" y="0"/>
            <a:ext cx="9144000" cy="5715000"/>
          </a:xfrm>
          <a:prstGeom prst="rect">
            <a:avLst/>
          </a:prstGeom>
        </p:spPr>
      </p:pic>
      <p:pic>
        <p:nvPicPr>
          <p:cNvPr id="4" name="Picture 3" descr="A brown backpack with straps&#10;&#10;Description automatically generated">
            <a:extLst>
              <a:ext uri="{FF2B5EF4-FFF2-40B4-BE49-F238E27FC236}">
                <a16:creationId xmlns:a16="http://schemas.microsoft.com/office/drawing/2014/main" id="{83309546-5258-F50F-0F23-4C2D432031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075" b="94989" l="9944" r="89916">
                        <a14:foregroundMark x1="27031" y1="85308" x2="32353" y2="92938"/>
                        <a14:foregroundMark x1="32353" y1="92938" x2="53641" y2="97153"/>
                        <a14:foregroundMark x1="53641" y1="97153" x2="74790" y2="95103"/>
                        <a14:foregroundMark x1="74790" y1="95103" x2="85014" y2="91913"/>
                        <a14:foregroundMark x1="85014" y1="91913" x2="90056" y2="74829"/>
                        <a14:foregroundMark x1="90056" y1="74829" x2="78711" y2="72437"/>
                        <a14:foregroundMark x1="78711" y1="72437" x2="28011" y2="85991"/>
                        <a14:foregroundMark x1="30112" y1="92825" x2="50700" y2="96925"/>
                        <a14:foregroundMark x1="50700" y1="96925" x2="61485" y2="96925"/>
                        <a14:foregroundMark x1="61485" y1="96925" x2="72129" y2="95900"/>
                        <a14:foregroundMark x1="72129" y1="95900" x2="63025" y2="91572"/>
                        <a14:foregroundMark x1="63025" y1="91572" x2="40896" y2="91116"/>
                        <a14:foregroundMark x1="40896" y1="91116" x2="50140" y2="95672"/>
                        <a14:foregroundMark x1="50140" y1="95672" x2="72689" y2="94419"/>
                        <a14:foregroundMark x1="72689" y1="94419" x2="50980" y2="95103"/>
                        <a14:foregroundMark x1="50980" y1="95103" x2="39916" y2="93394"/>
                        <a14:foregroundMark x1="39916" y1="93394" x2="50840" y2="93052"/>
                        <a14:foregroundMark x1="50840" y1="93052" x2="61905" y2="93052"/>
                        <a14:foregroundMark x1="61905" y1="93052" x2="72829" y2="92597"/>
                        <a14:foregroundMark x1="72829" y1="92597" x2="40616" y2="94875"/>
                        <a14:foregroundMark x1="40616" y1="94875" x2="52941" y2="94419"/>
                        <a14:foregroundMark x1="52941" y1="94419" x2="64286" y2="94419"/>
                        <a14:foregroundMark x1="64286" y1="94419" x2="75210" y2="94077"/>
                        <a14:foregroundMark x1="75210" y1="94077" x2="62605" y2="94989"/>
                        <a14:foregroundMark x1="62605" y1="94989" x2="34874" y2="91913"/>
                        <a14:foregroundMark x1="38515" y1="10592" x2="28852" y2="7289"/>
                        <a14:foregroundMark x1="28852" y1="7289" x2="18207" y2="7289"/>
                        <a14:foregroundMark x1="18207" y1="7289" x2="39216" y2="9795"/>
                        <a14:foregroundMark x1="39216" y1="9795" x2="17507" y2="9567"/>
                        <a14:foregroundMark x1="17507" y1="9567" x2="28011" y2="8200"/>
                        <a14:foregroundMark x1="28011" y1="8200" x2="17227" y2="9567"/>
                        <a14:foregroundMark x1="17227" y1="9567" x2="28291" y2="8314"/>
                        <a14:foregroundMark x1="28291" y1="8314" x2="35434" y2="9112"/>
                        <a14:foregroundMark x1="66337" y1="6834" x2="65553" y2="6449"/>
                        <a14:foregroundMark x1="67263" y1="7289" x2="66337" y2="6834"/>
                        <a14:foregroundMark x1="78151" y1="12642" x2="67263" y2="7289"/>
                        <a14:foregroundMark x1="52805" y1="3048" x2="49580" y2="2733"/>
                        <a14:foregroundMark x1="49580" y1="2733" x2="39076" y2="5467"/>
                        <a14:foregroundMark x1="39076" y1="5467" x2="47479" y2="3075"/>
                        <a14:backgroundMark x1="63725" y1="7062" x2="53922" y2="3759"/>
                        <a14:backgroundMark x1="53922" y1="3759" x2="53361" y2="3759"/>
                        <a14:backgroundMark x1="55042" y1="3986" x2="65266" y2="6378"/>
                        <a14:backgroundMark x1="65266" y1="6378" x2="55182" y2="3986"/>
                        <a14:backgroundMark x1="55182" y1="3986" x2="55042" y2="3986"/>
                        <a14:backgroundMark x1="64846" y1="6834" x2="64846" y2="6834"/>
                        <a14:backgroundMark x1="65266" y1="7289" x2="65266" y2="7289"/>
                        <a14:backgroundMark x1="64566" y1="6606" x2="65126" y2="6834"/>
                      </a14:backgroundRemoval>
                    </a14:imgEffect>
                  </a14:imgLayer>
                </a14:imgProps>
              </a:ext>
            </a:extLst>
          </a:blip>
          <a:stretch>
            <a:fillRect/>
          </a:stretch>
        </p:blipFill>
        <p:spPr>
          <a:xfrm>
            <a:off x="490771" y="1342663"/>
            <a:ext cx="3164355" cy="3891181"/>
          </a:xfrm>
          <a:prstGeom prst="rect">
            <a:avLst/>
          </a:prstGeom>
        </p:spPr>
      </p:pic>
      <p:grpSp>
        <p:nvGrpSpPr>
          <p:cNvPr id="37" name="Group 36">
            <a:extLst>
              <a:ext uri="{FF2B5EF4-FFF2-40B4-BE49-F238E27FC236}">
                <a16:creationId xmlns:a16="http://schemas.microsoft.com/office/drawing/2014/main" id="{FAE0749A-66C4-C6BA-9E99-04FA3E5F59FF}"/>
              </a:ext>
            </a:extLst>
          </p:cNvPr>
          <p:cNvGrpSpPr/>
          <p:nvPr/>
        </p:nvGrpSpPr>
        <p:grpSpPr>
          <a:xfrm>
            <a:off x="3842004" y="1700388"/>
            <a:ext cx="4250630" cy="1101387"/>
            <a:chOff x="3842004" y="2059202"/>
            <a:chExt cx="4250630" cy="1101387"/>
          </a:xfrm>
        </p:grpSpPr>
        <p:sp>
          <p:nvSpPr>
            <p:cNvPr id="23" name="TextBox 22">
              <a:extLst>
                <a:ext uri="{FF2B5EF4-FFF2-40B4-BE49-F238E27FC236}">
                  <a16:creationId xmlns:a16="http://schemas.microsoft.com/office/drawing/2014/main" id="{E6FA4F81-F742-028A-605A-6BDB64488B35}"/>
                </a:ext>
              </a:extLst>
            </p:cNvPr>
            <p:cNvSpPr txBox="1"/>
            <p:nvPr/>
          </p:nvSpPr>
          <p:spPr>
            <a:xfrm>
              <a:off x="4067705" y="2357954"/>
              <a:ext cx="3849367" cy="738664"/>
            </a:xfrm>
            <a:prstGeom prst="rect">
              <a:avLst/>
            </a:prstGeom>
            <a:noFill/>
          </p:spPr>
          <p:txBody>
            <a:bodyPr wrap="square" rtlCol="0">
              <a:spAutoFit/>
            </a:bodyPr>
            <a:lstStyle/>
            <a:p>
              <a:r>
                <a:rPr lang="en-US" sz="4200" i="1" dirty="0">
                  <a:solidFill>
                    <a:schemeClr val="bg1"/>
                  </a:solidFill>
                  <a:latin typeface="Calibri Light" panose="020F0302020204030204" pitchFamily="34" charset="0"/>
                  <a:cs typeface="Calibri Light" panose="020F0302020204030204" pitchFamily="34" charset="0"/>
                </a:rPr>
                <a:t>Leroy’s Backpack</a:t>
              </a:r>
            </a:p>
          </p:txBody>
        </p:sp>
        <p:sp>
          <p:nvSpPr>
            <p:cNvPr id="7" name="TextBox 6">
              <a:extLst>
                <a:ext uri="{FF2B5EF4-FFF2-40B4-BE49-F238E27FC236}">
                  <a16:creationId xmlns:a16="http://schemas.microsoft.com/office/drawing/2014/main" id="{EDC548C5-FC3F-888A-7E38-5BC7EF9B9ABE}"/>
                </a:ext>
              </a:extLst>
            </p:cNvPr>
            <p:cNvSpPr txBox="1"/>
            <p:nvPr/>
          </p:nvSpPr>
          <p:spPr>
            <a:xfrm>
              <a:off x="4732141" y="2059202"/>
              <a:ext cx="2424056" cy="461665"/>
            </a:xfrm>
            <a:prstGeom prst="rect">
              <a:avLst/>
            </a:prstGeom>
            <a:noFill/>
          </p:spPr>
          <p:txBody>
            <a:bodyPr wrap="square" rtlCol="0">
              <a:spAutoFit/>
            </a:bodyPr>
            <a:lstStyle/>
            <a:p>
              <a:pPr algn="ctr"/>
              <a:r>
                <a:rPr lang="en-US" sz="2400" i="1" dirty="0">
                  <a:solidFill>
                    <a:schemeClr val="bg1"/>
                  </a:solidFill>
                  <a:latin typeface="Calibri Light" panose="020F0302020204030204" pitchFamily="34" charset="0"/>
                  <a:cs typeface="Calibri Light" panose="020F0302020204030204" pitchFamily="34" charset="0"/>
                </a:rPr>
                <a:t>THE STORY OF</a:t>
              </a:r>
            </a:p>
          </p:txBody>
        </p:sp>
        <p:cxnSp>
          <p:nvCxnSpPr>
            <p:cNvPr id="13" name="Straight Connector 12">
              <a:extLst>
                <a:ext uri="{FF2B5EF4-FFF2-40B4-BE49-F238E27FC236}">
                  <a16:creationId xmlns:a16="http://schemas.microsoft.com/office/drawing/2014/main" id="{514A16D2-FE1E-F72E-7580-FEA7E2B0D806}"/>
                </a:ext>
              </a:extLst>
            </p:cNvPr>
            <p:cNvCxnSpPr/>
            <p:nvPr/>
          </p:nvCxnSpPr>
          <p:spPr>
            <a:xfrm>
              <a:off x="3849719" y="3160588"/>
              <a:ext cx="4242915"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8BF962-D1BB-869B-1898-2D6DB859D516}"/>
                </a:ext>
              </a:extLst>
            </p:cNvPr>
            <p:cNvCxnSpPr>
              <a:cxnSpLocks/>
            </p:cNvCxnSpPr>
            <p:nvPr/>
          </p:nvCxnSpPr>
          <p:spPr>
            <a:xfrm>
              <a:off x="8092634" y="2300079"/>
              <a:ext cx="0" cy="848935"/>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28BB04F-A6A9-80B9-B977-733B0F6FD00E}"/>
                </a:ext>
              </a:extLst>
            </p:cNvPr>
            <p:cNvCxnSpPr>
              <a:cxnSpLocks/>
            </p:cNvCxnSpPr>
            <p:nvPr/>
          </p:nvCxnSpPr>
          <p:spPr>
            <a:xfrm>
              <a:off x="3842004" y="2311654"/>
              <a:ext cx="0" cy="848935"/>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19ED4F7-BF26-B4BB-8594-DC62BB3C70B0}"/>
                </a:ext>
              </a:extLst>
            </p:cNvPr>
            <p:cNvCxnSpPr>
              <a:cxnSpLocks/>
            </p:cNvCxnSpPr>
            <p:nvPr/>
          </p:nvCxnSpPr>
          <p:spPr>
            <a:xfrm flipH="1">
              <a:off x="3842004" y="2311654"/>
              <a:ext cx="1054087"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A58677E-89C5-B233-3CC4-AC0B4F805E07}"/>
                </a:ext>
              </a:extLst>
            </p:cNvPr>
            <p:cNvCxnSpPr>
              <a:cxnSpLocks/>
            </p:cNvCxnSpPr>
            <p:nvPr/>
          </p:nvCxnSpPr>
          <p:spPr>
            <a:xfrm flipH="1">
              <a:off x="7038547" y="2300256"/>
              <a:ext cx="1054087"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36" name="Picture 35" descr="A pile of bricks on a white background&#10;&#10;Description automatically generated">
            <a:extLst>
              <a:ext uri="{FF2B5EF4-FFF2-40B4-BE49-F238E27FC236}">
                <a16:creationId xmlns:a16="http://schemas.microsoft.com/office/drawing/2014/main" id="{5E1C3100-616C-7CEF-9DBA-7D0CAF1EADA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34" b="89901" l="5396" r="92206">
                        <a14:foregroundMark x1="8393" y1="67219" x2="5396" y2="45199"/>
                        <a14:foregroundMark x1="5396" y1="45199" x2="9472" y2="59437"/>
                        <a14:foregroundMark x1="59592" y1="90066" x2="60911" y2="89404"/>
                        <a14:foregroundMark x1="88729" y1="70695" x2="89808" y2="59272"/>
                        <a14:foregroundMark x1="90767" y1="67219" x2="92206" y2="65728"/>
                      </a14:backgroundRemoval>
                    </a14:imgEffect>
                  </a14:imgLayer>
                </a14:imgProps>
              </a:ext>
            </a:extLst>
          </a:blip>
          <a:stretch>
            <a:fillRect/>
          </a:stretch>
        </p:blipFill>
        <p:spPr>
          <a:xfrm>
            <a:off x="4463256" y="3036556"/>
            <a:ext cx="2961826" cy="2145016"/>
          </a:xfrm>
          <a:prstGeom prst="rect">
            <a:avLst/>
          </a:prstGeom>
        </p:spPr>
      </p:pic>
      <p:grpSp>
        <p:nvGrpSpPr>
          <p:cNvPr id="17" name="Group 16">
            <a:extLst>
              <a:ext uri="{FF2B5EF4-FFF2-40B4-BE49-F238E27FC236}">
                <a16:creationId xmlns:a16="http://schemas.microsoft.com/office/drawing/2014/main" id="{364577D9-E22F-23AE-A9D2-D01DAB0EA33B}"/>
              </a:ext>
            </a:extLst>
          </p:cNvPr>
          <p:cNvGrpSpPr/>
          <p:nvPr/>
        </p:nvGrpSpPr>
        <p:grpSpPr>
          <a:xfrm>
            <a:off x="598047" y="550906"/>
            <a:ext cx="3860136" cy="469367"/>
            <a:chOff x="5068711" y="992544"/>
            <a:chExt cx="3860136" cy="469367"/>
          </a:xfrm>
        </p:grpSpPr>
        <p:grpSp>
          <p:nvGrpSpPr>
            <p:cNvPr id="18" name="Group 17">
              <a:extLst>
                <a:ext uri="{FF2B5EF4-FFF2-40B4-BE49-F238E27FC236}">
                  <a16:creationId xmlns:a16="http://schemas.microsoft.com/office/drawing/2014/main" id="{F961EB82-8BFC-5DFD-D7E0-16AD79E3ACF2}"/>
                </a:ext>
              </a:extLst>
            </p:cNvPr>
            <p:cNvGrpSpPr/>
            <p:nvPr/>
          </p:nvGrpSpPr>
          <p:grpSpPr>
            <a:xfrm>
              <a:off x="5068711" y="1004711"/>
              <a:ext cx="457200" cy="457200"/>
              <a:chOff x="5068711" y="1004711"/>
              <a:chExt cx="457200" cy="457200"/>
            </a:xfrm>
          </p:grpSpPr>
          <p:sp>
            <p:nvSpPr>
              <p:cNvPr id="20" name="Rectangle 19">
                <a:extLst>
                  <a:ext uri="{FF2B5EF4-FFF2-40B4-BE49-F238E27FC236}">
                    <a16:creationId xmlns:a16="http://schemas.microsoft.com/office/drawing/2014/main" id="{B54FD485-F75C-E02C-68E8-8B0B8C2963DE}"/>
                  </a:ext>
                </a:extLst>
              </p:cNvPr>
              <p:cNvSpPr/>
              <p:nvPr/>
            </p:nvSpPr>
            <p:spPr>
              <a:xfrm>
                <a:off x="5068711" y="1004711"/>
                <a:ext cx="457200" cy="457200"/>
              </a:xfrm>
              <a:prstGeom prst="rect">
                <a:avLst/>
              </a:prstGeom>
              <a:solidFill>
                <a:srgbClr val="DB8E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40C1CEF7-ED16-1604-B841-28EE35D6AB19}"/>
                  </a:ext>
                </a:extLst>
              </p:cNvPr>
              <p:cNvSpPr/>
              <p:nvPr/>
            </p:nvSpPr>
            <p:spPr>
              <a:xfrm>
                <a:off x="5137291" y="1096151"/>
                <a:ext cx="320040" cy="274320"/>
              </a:xfrm>
              <a:prstGeom prst="rightArrow">
                <a:avLst>
                  <a:gd name="adj1" fmla="val 44185"/>
                  <a:gd name="adj2" fmla="val 567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FA2E4602-26F4-6853-4105-01C7F3248DC0}"/>
                </a:ext>
              </a:extLst>
            </p:cNvPr>
            <p:cNvSpPr txBox="1"/>
            <p:nvPr/>
          </p:nvSpPr>
          <p:spPr>
            <a:xfrm>
              <a:off x="5594491" y="992544"/>
              <a:ext cx="3334356" cy="461665"/>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SIN THAT “CLINGS”</a:t>
              </a:r>
            </a:p>
          </p:txBody>
        </p:sp>
      </p:grpSp>
    </p:spTree>
    <p:extLst>
      <p:ext uri="{BB962C8B-B14F-4D97-AF65-F5344CB8AC3E}">
        <p14:creationId xmlns:p14="http://schemas.microsoft.com/office/powerpoint/2010/main" val="1466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1BB64-FE32-BB51-26E0-AAD06CFCF662}"/>
            </a:ext>
          </a:extLst>
        </p:cNvPr>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AC961815-3E88-D067-2147-D3A0455115EF}"/>
              </a:ext>
            </a:extLst>
          </p:cNvPr>
          <p:cNvPicPr>
            <a:picLocks noChangeAspect="1"/>
          </p:cNvPicPr>
          <p:nvPr/>
        </p:nvPicPr>
        <p:blipFill>
          <a:blip r:embed="rId3"/>
          <a:stretch>
            <a:fillRect/>
          </a:stretch>
        </p:blipFill>
        <p:spPr>
          <a:xfrm>
            <a:off x="0" y="0"/>
            <a:ext cx="9144000" cy="5715000"/>
          </a:xfrm>
          <a:prstGeom prst="rect">
            <a:avLst/>
          </a:prstGeom>
        </p:spPr>
      </p:pic>
      <p:grpSp>
        <p:nvGrpSpPr>
          <p:cNvPr id="37" name="Group 36">
            <a:extLst>
              <a:ext uri="{FF2B5EF4-FFF2-40B4-BE49-F238E27FC236}">
                <a16:creationId xmlns:a16="http://schemas.microsoft.com/office/drawing/2014/main" id="{A8B0D386-D7B9-A9DF-C63B-9D469C3B7245}"/>
              </a:ext>
            </a:extLst>
          </p:cNvPr>
          <p:cNvGrpSpPr/>
          <p:nvPr/>
        </p:nvGrpSpPr>
        <p:grpSpPr>
          <a:xfrm>
            <a:off x="2446685" y="1528725"/>
            <a:ext cx="4631447" cy="1101387"/>
            <a:chOff x="3842004" y="2059202"/>
            <a:chExt cx="4631447" cy="1101387"/>
          </a:xfrm>
        </p:grpSpPr>
        <p:sp>
          <p:nvSpPr>
            <p:cNvPr id="23" name="TextBox 22">
              <a:extLst>
                <a:ext uri="{FF2B5EF4-FFF2-40B4-BE49-F238E27FC236}">
                  <a16:creationId xmlns:a16="http://schemas.microsoft.com/office/drawing/2014/main" id="{7A26A12E-0A96-0429-CC77-2590BB1FF0FB}"/>
                </a:ext>
              </a:extLst>
            </p:cNvPr>
            <p:cNvSpPr txBox="1"/>
            <p:nvPr/>
          </p:nvSpPr>
          <p:spPr>
            <a:xfrm>
              <a:off x="4067705" y="2357954"/>
              <a:ext cx="4405746" cy="738664"/>
            </a:xfrm>
            <a:prstGeom prst="rect">
              <a:avLst/>
            </a:prstGeom>
            <a:noFill/>
          </p:spPr>
          <p:txBody>
            <a:bodyPr wrap="square" rtlCol="0">
              <a:spAutoFit/>
            </a:bodyPr>
            <a:lstStyle/>
            <a:p>
              <a:r>
                <a:rPr lang="en-US" sz="4200" i="1" dirty="0">
                  <a:solidFill>
                    <a:schemeClr val="bg1"/>
                  </a:solidFill>
                  <a:latin typeface="Calibri Light" panose="020F0302020204030204" pitchFamily="34" charset="0"/>
                  <a:cs typeface="Calibri Light" panose="020F0302020204030204" pitchFamily="34" charset="0"/>
                </a:rPr>
                <a:t>What’s My Brick?</a:t>
              </a:r>
            </a:p>
          </p:txBody>
        </p:sp>
        <p:sp>
          <p:nvSpPr>
            <p:cNvPr id="7" name="TextBox 6">
              <a:extLst>
                <a:ext uri="{FF2B5EF4-FFF2-40B4-BE49-F238E27FC236}">
                  <a16:creationId xmlns:a16="http://schemas.microsoft.com/office/drawing/2014/main" id="{6DF5238B-3F34-74BE-E644-AD227FD8CD6E}"/>
                </a:ext>
              </a:extLst>
            </p:cNvPr>
            <p:cNvSpPr txBox="1"/>
            <p:nvPr/>
          </p:nvSpPr>
          <p:spPr>
            <a:xfrm>
              <a:off x="4732141" y="2059202"/>
              <a:ext cx="2424056" cy="461665"/>
            </a:xfrm>
            <a:prstGeom prst="rect">
              <a:avLst/>
            </a:prstGeom>
            <a:noFill/>
          </p:spPr>
          <p:txBody>
            <a:bodyPr wrap="square" rtlCol="0">
              <a:spAutoFit/>
            </a:bodyPr>
            <a:lstStyle/>
            <a:p>
              <a:pPr algn="ctr"/>
              <a:r>
                <a:rPr lang="en-US" sz="2400" i="1" dirty="0">
                  <a:solidFill>
                    <a:schemeClr val="bg1"/>
                  </a:solidFill>
                  <a:latin typeface="Calibri Light" panose="020F0302020204030204" pitchFamily="34" charset="0"/>
                  <a:cs typeface="Calibri Light" panose="020F0302020204030204" pitchFamily="34" charset="0"/>
                </a:rPr>
                <a:t>IN MY RACE…</a:t>
              </a:r>
            </a:p>
          </p:txBody>
        </p:sp>
        <p:cxnSp>
          <p:nvCxnSpPr>
            <p:cNvPr id="13" name="Straight Connector 12">
              <a:extLst>
                <a:ext uri="{FF2B5EF4-FFF2-40B4-BE49-F238E27FC236}">
                  <a16:creationId xmlns:a16="http://schemas.microsoft.com/office/drawing/2014/main" id="{EBE05AF2-217A-C605-7FB3-5AA4D011AEA8}"/>
                </a:ext>
              </a:extLst>
            </p:cNvPr>
            <p:cNvCxnSpPr/>
            <p:nvPr/>
          </p:nvCxnSpPr>
          <p:spPr>
            <a:xfrm>
              <a:off x="3849719" y="3160588"/>
              <a:ext cx="4242915"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EBD83FB-A5EF-1BC7-BAC5-206351E9231D}"/>
                </a:ext>
              </a:extLst>
            </p:cNvPr>
            <p:cNvCxnSpPr>
              <a:cxnSpLocks/>
            </p:cNvCxnSpPr>
            <p:nvPr/>
          </p:nvCxnSpPr>
          <p:spPr>
            <a:xfrm>
              <a:off x="8092634" y="2300079"/>
              <a:ext cx="0" cy="848935"/>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BE0331D-25E1-95F8-DB0F-40D03E0B4C5D}"/>
                </a:ext>
              </a:extLst>
            </p:cNvPr>
            <p:cNvCxnSpPr>
              <a:cxnSpLocks/>
            </p:cNvCxnSpPr>
            <p:nvPr/>
          </p:nvCxnSpPr>
          <p:spPr>
            <a:xfrm>
              <a:off x="3842004" y="2311654"/>
              <a:ext cx="0" cy="848935"/>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2585DA2-0803-D295-92F3-AFC80461F9FD}"/>
                </a:ext>
              </a:extLst>
            </p:cNvPr>
            <p:cNvCxnSpPr>
              <a:cxnSpLocks/>
            </p:cNvCxnSpPr>
            <p:nvPr/>
          </p:nvCxnSpPr>
          <p:spPr>
            <a:xfrm flipH="1">
              <a:off x="3842004" y="2311654"/>
              <a:ext cx="1054087"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2415079-8FE9-D543-277D-B4E1734DE243}"/>
                </a:ext>
              </a:extLst>
            </p:cNvPr>
            <p:cNvCxnSpPr>
              <a:cxnSpLocks/>
            </p:cNvCxnSpPr>
            <p:nvPr/>
          </p:nvCxnSpPr>
          <p:spPr>
            <a:xfrm flipH="1">
              <a:off x="7038547" y="2300256"/>
              <a:ext cx="1054087"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36" name="Picture 35" descr="A pile of bricks on a white background&#10;&#10;Description automatically generated">
            <a:extLst>
              <a:ext uri="{FF2B5EF4-FFF2-40B4-BE49-F238E27FC236}">
                <a16:creationId xmlns:a16="http://schemas.microsoft.com/office/drawing/2014/main" id="{BE13A863-804F-A8D9-161F-A864B18F1A6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34" b="89901" l="5396" r="92206">
                        <a14:foregroundMark x1="8393" y1="67219" x2="5396" y2="45199"/>
                        <a14:foregroundMark x1="5396" y1="45199" x2="9472" y2="59437"/>
                        <a14:foregroundMark x1="59592" y1="90066" x2="60911" y2="89404"/>
                        <a14:foregroundMark x1="88729" y1="70695" x2="89808" y2="59272"/>
                        <a14:foregroundMark x1="90767" y1="67219" x2="92206" y2="65728"/>
                      </a14:backgroundRemoval>
                    </a14:imgEffect>
                  </a14:imgLayer>
                </a14:imgProps>
              </a:ext>
            </a:extLst>
          </a:blip>
          <a:stretch>
            <a:fillRect/>
          </a:stretch>
        </p:blipFill>
        <p:spPr>
          <a:xfrm>
            <a:off x="3030562" y="3185879"/>
            <a:ext cx="2961826" cy="2145016"/>
          </a:xfrm>
          <a:prstGeom prst="rect">
            <a:avLst/>
          </a:prstGeom>
        </p:spPr>
      </p:pic>
      <p:grpSp>
        <p:nvGrpSpPr>
          <p:cNvPr id="11" name="Group 10">
            <a:extLst>
              <a:ext uri="{FF2B5EF4-FFF2-40B4-BE49-F238E27FC236}">
                <a16:creationId xmlns:a16="http://schemas.microsoft.com/office/drawing/2014/main" id="{83AE93FD-8A4D-FFF0-0422-0A6BCB7E1027}"/>
              </a:ext>
            </a:extLst>
          </p:cNvPr>
          <p:cNvGrpSpPr/>
          <p:nvPr/>
        </p:nvGrpSpPr>
        <p:grpSpPr>
          <a:xfrm>
            <a:off x="598047" y="550906"/>
            <a:ext cx="3860136" cy="469367"/>
            <a:chOff x="5068711" y="992544"/>
            <a:chExt cx="3860136" cy="469367"/>
          </a:xfrm>
        </p:grpSpPr>
        <p:grpSp>
          <p:nvGrpSpPr>
            <p:cNvPr id="12" name="Group 11">
              <a:extLst>
                <a:ext uri="{FF2B5EF4-FFF2-40B4-BE49-F238E27FC236}">
                  <a16:creationId xmlns:a16="http://schemas.microsoft.com/office/drawing/2014/main" id="{50540D47-FB12-EB66-ED96-FB0C0EC80105}"/>
                </a:ext>
              </a:extLst>
            </p:cNvPr>
            <p:cNvGrpSpPr/>
            <p:nvPr/>
          </p:nvGrpSpPr>
          <p:grpSpPr>
            <a:xfrm>
              <a:off x="5068711" y="1004711"/>
              <a:ext cx="457200" cy="457200"/>
              <a:chOff x="5068711" y="1004711"/>
              <a:chExt cx="457200" cy="457200"/>
            </a:xfrm>
          </p:grpSpPr>
          <p:sp>
            <p:nvSpPr>
              <p:cNvPr id="16" name="Rectangle 15">
                <a:extLst>
                  <a:ext uri="{FF2B5EF4-FFF2-40B4-BE49-F238E27FC236}">
                    <a16:creationId xmlns:a16="http://schemas.microsoft.com/office/drawing/2014/main" id="{1BBF5352-C01E-4177-DB83-B8635686542E}"/>
                  </a:ext>
                </a:extLst>
              </p:cNvPr>
              <p:cNvSpPr/>
              <p:nvPr/>
            </p:nvSpPr>
            <p:spPr>
              <a:xfrm>
                <a:off x="5068711" y="1004711"/>
                <a:ext cx="457200" cy="457200"/>
              </a:xfrm>
              <a:prstGeom prst="rect">
                <a:avLst/>
              </a:prstGeom>
              <a:solidFill>
                <a:srgbClr val="DB8E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B4B0B254-FD06-470E-77E0-E836CCA3D108}"/>
                  </a:ext>
                </a:extLst>
              </p:cNvPr>
              <p:cNvSpPr/>
              <p:nvPr/>
            </p:nvSpPr>
            <p:spPr>
              <a:xfrm>
                <a:off x="5137291" y="1096151"/>
                <a:ext cx="320040" cy="274320"/>
              </a:xfrm>
              <a:prstGeom prst="rightArrow">
                <a:avLst>
                  <a:gd name="adj1" fmla="val 44185"/>
                  <a:gd name="adj2" fmla="val 567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75BD45EB-5046-E18E-E714-96B7302F8D56}"/>
                </a:ext>
              </a:extLst>
            </p:cNvPr>
            <p:cNvSpPr txBox="1"/>
            <p:nvPr/>
          </p:nvSpPr>
          <p:spPr>
            <a:xfrm>
              <a:off x="5594491" y="992544"/>
              <a:ext cx="3334356" cy="461665"/>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SIN THAT “CLINGS”</a:t>
              </a:r>
            </a:p>
          </p:txBody>
        </p:sp>
      </p:grpSp>
    </p:spTree>
    <p:extLst>
      <p:ext uri="{BB962C8B-B14F-4D97-AF65-F5344CB8AC3E}">
        <p14:creationId xmlns:p14="http://schemas.microsoft.com/office/powerpoint/2010/main" val="418149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38933-6D06-8665-2D01-D072EC558B0E}"/>
            </a:ext>
          </a:extLst>
        </p:cNvPr>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7E864725-C15B-560D-31CD-DCDFC25081E8}"/>
              </a:ext>
            </a:extLst>
          </p:cNvPr>
          <p:cNvPicPr>
            <a:picLocks noChangeAspect="1"/>
          </p:cNvPicPr>
          <p:nvPr/>
        </p:nvPicPr>
        <p:blipFill>
          <a:blip r:embed="rId3"/>
          <a:stretch>
            <a:fillRect/>
          </a:stretch>
        </p:blipFill>
        <p:spPr>
          <a:xfrm>
            <a:off x="0" y="0"/>
            <a:ext cx="9144000" cy="5715000"/>
          </a:xfrm>
          <a:prstGeom prst="rect">
            <a:avLst/>
          </a:prstGeom>
        </p:spPr>
      </p:pic>
      <p:sp>
        <p:nvSpPr>
          <p:cNvPr id="4" name="Content Placeholder 3">
            <a:extLst>
              <a:ext uri="{FF2B5EF4-FFF2-40B4-BE49-F238E27FC236}">
                <a16:creationId xmlns:a16="http://schemas.microsoft.com/office/drawing/2014/main" id="{EC0EBF29-94E0-5F12-FB56-7BBE822C7B24}"/>
              </a:ext>
            </a:extLst>
          </p:cNvPr>
          <p:cNvSpPr>
            <a:spLocks noGrp="1"/>
          </p:cNvSpPr>
          <p:nvPr>
            <p:ph idx="1"/>
          </p:nvPr>
        </p:nvSpPr>
        <p:spPr>
          <a:xfrm>
            <a:off x="628650" y="1521354"/>
            <a:ext cx="7886700" cy="1560513"/>
          </a:xfrm>
        </p:spPr>
        <p:txBody>
          <a:bodyPr>
            <a:normAutofit/>
          </a:bodyPr>
          <a:lstStyle/>
          <a:p>
            <a:pPr marL="0" indent="0" algn="ctr">
              <a:buNone/>
            </a:pPr>
            <a:br>
              <a:rPr lang="en-US" sz="3200" b="0" i="0" dirty="0">
                <a:effectLst/>
                <a:latin typeface="+mj-lt"/>
              </a:rPr>
            </a:br>
            <a:r>
              <a:rPr lang="en-US" sz="7200" b="1" dirty="0">
                <a:effectLst/>
                <a:latin typeface="Calibri" panose="020F0502020204030204" pitchFamily="34" charset="0"/>
                <a:cs typeface="Calibri" panose="020F0502020204030204" pitchFamily="34" charset="0"/>
              </a:rPr>
              <a:t>How?</a:t>
            </a:r>
            <a:endParaRPr lang="en-US" sz="3200" dirty="0">
              <a:latin typeface="+mj-lt"/>
            </a:endParaRPr>
          </a:p>
        </p:txBody>
      </p:sp>
      <p:grpSp>
        <p:nvGrpSpPr>
          <p:cNvPr id="2" name="Group 1">
            <a:extLst>
              <a:ext uri="{FF2B5EF4-FFF2-40B4-BE49-F238E27FC236}">
                <a16:creationId xmlns:a16="http://schemas.microsoft.com/office/drawing/2014/main" id="{8C4944E0-5696-4576-F85D-7E71186C7E11}"/>
              </a:ext>
            </a:extLst>
          </p:cNvPr>
          <p:cNvGrpSpPr/>
          <p:nvPr/>
        </p:nvGrpSpPr>
        <p:grpSpPr>
          <a:xfrm>
            <a:off x="587521" y="548572"/>
            <a:ext cx="3860136" cy="469367"/>
            <a:chOff x="5068711" y="992544"/>
            <a:chExt cx="3860136" cy="469367"/>
          </a:xfrm>
        </p:grpSpPr>
        <p:grpSp>
          <p:nvGrpSpPr>
            <p:cNvPr id="5" name="Group 4">
              <a:extLst>
                <a:ext uri="{FF2B5EF4-FFF2-40B4-BE49-F238E27FC236}">
                  <a16:creationId xmlns:a16="http://schemas.microsoft.com/office/drawing/2014/main" id="{DA0C49E1-B566-C895-E0C1-535E10696390}"/>
                </a:ext>
              </a:extLst>
            </p:cNvPr>
            <p:cNvGrpSpPr/>
            <p:nvPr/>
          </p:nvGrpSpPr>
          <p:grpSpPr>
            <a:xfrm>
              <a:off x="5068711" y="1004711"/>
              <a:ext cx="457200" cy="457200"/>
              <a:chOff x="5068711" y="1004711"/>
              <a:chExt cx="457200" cy="457200"/>
            </a:xfrm>
          </p:grpSpPr>
          <p:sp>
            <p:nvSpPr>
              <p:cNvPr id="7" name="Rectangle 6">
                <a:extLst>
                  <a:ext uri="{FF2B5EF4-FFF2-40B4-BE49-F238E27FC236}">
                    <a16:creationId xmlns:a16="http://schemas.microsoft.com/office/drawing/2014/main" id="{EE1632F9-E8A2-19D1-9E38-D6B1932FCD70}"/>
                  </a:ext>
                </a:extLst>
              </p:cNvPr>
              <p:cNvSpPr/>
              <p:nvPr/>
            </p:nvSpPr>
            <p:spPr>
              <a:xfrm>
                <a:off x="5068711" y="1004711"/>
                <a:ext cx="457200" cy="457200"/>
              </a:xfrm>
              <a:prstGeom prst="rect">
                <a:avLst/>
              </a:prstGeom>
              <a:solidFill>
                <a:srgbClr val="DB8E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7827E7E5-EDDE-21EA-9A69-6A0BC940BE9D}"/>
                  </a:ext>
                </a:extLst>
              </p:cNvPr>
              <p:cNvSpPr/>
              <p:nvPr/>
            </p:nvSpPr>
            <p:spPr>
              <a:xfrm>
                <a:off x="5137291" y="1096151"/>
                <a:ext cx="320040" cy="274320"/>
              </a:xfrm>
              <a:prstGeom prst="rightArrow">
                <a:avLst>
                  <a:gd name="adj1" fmla="val 44185"/>
                  <a:gd name="adj2" fmla="val 567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5B5500D3-AFA6-3557-9327-62D584AF4470}"/>
                </a:ext>
              </a:extLst>
            </p:cNvPr>
            <p:cNvSpPr txBox="1"/>
            <p:nvPr/>
          </p:nvSpPr>
          <p:spPr>
            <a:xfrm>
              <a:off x="5594491" y="992544"/>
              <a:ext cx="3334356" cy="461665"/>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LAY ASIDE</a:t>
              </a:r>
            </a:p>
          </p:txBody>
        </p:sp>
      </p:grpSp>
      <p:sp>
        <p:nvSpPr>
          <p:cNvPr id="9" name="Content Placeholder 3">
            <a:extLst>
              <a:ext uri="{FF2B5EF4-FFF2-40B4-BE49-F238E27FC236}">
                <a16:creationId xmlns:a16="http://schemas.microsoft.com/office/drawing/2014/main" id="{08E8B5EE-47E8-D6D6-1CE3-36D3763EF3B9}"/>
              </a:ext>
            </a:extLst>
          </p:cNvPr>
          <p:cNvSpPr txBox="1">
            <a:spLocks/>
          </p:cNvSpPr>
          <p:nvPr/>
        </p:nvSpPr>
        <p:spPr>
          <a:xfrm>
            <a:off x="3054401" y="2857500"/>
            <a:ext cx="2786511" cy="4572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400" i="1" dirty="0">
                <a:solidFill>
                  <a:srgbClr val="E09F6C"/>
                </a:solidFill>
                <a:latin typeface="Calibri Light" panose="020F0302020204030204"/>
              </a:rPr>
              <a:t>1 Peter 4:1-4</a:t>
            </a:r>
          </a:p>
        </p:txBody>
      </p:sp>
    </p:spTree>
    <p:extLst>
      <p:ext uri="{BB962C8B-B14F-4D97-AF65-F5344CB8AC3E}">
        <p14:creationId xmlns:p14="http://schemas.microsoft.com/office/powerpoint/2010/main" val="22840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545F3-477E-CD47-624E-0677C990EE8D}"/>
            </a:ext>
          </a:extLst>
        </p:cNvPr>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31EA7770-9415-FDAD-AE50-44394AAB56CC}"/>
              </a:ext>
            </a:extLst>
          </p:cNvPr>
          <p:cNvPicPr>
            <a:picLocks noChangeAspect="1"/>
          </p:cNvPicPr>
          <p:nvPr/>
        </p:nvPicPr>
        <p:blipFill>
          <a:blip r:embed="rId3"/>
          <a:stretch>
            <a:fillRect/>
          </a:stretch>
        </p:blipFill>
        <p:spPr>
          <a:xfrm>
            <a:off x="0" y="0"/>
            <a:ext cx="9144000" cy="5715000"/>
          </a:xfrm>
          <a:prstGeom prst="rect">
            <a:avLst/>
          </a:prstGeom>
        </p:spPr>
      </p:pic>
      <p:sp>
        <p:nvSpPr>
          <p:cNvPr id="4" name="Content Placeholder 3">
            <a:extLst>
              <a:ext uri="{FF2B5EF4-FFF2-40B4-BE49-F238E27FC236}">
                <a16:creationId xmlns:a16="http://schemas.microsoft.com/office/drawing/2014/main" id="{D93F13E9-0B24-D545-ADDC-58B731B1B9EB}"/>
              </a:ext>
            </a:extLst>
          </p:cNvPr>
          <p:cNvSpPr>
            <a:spLocks noGrp="1"/>
          </p:cNvSpPr>
          <p:nvPr>
            <p:ph idx="1"/>
          </p:nvPr>
        </p:nvSpPr>
        <p:spPr>
          <a:xfrm>
            <a:off x="628650" y="2018071"/>
            <a:ext cx="7886700" cy="3170936"/>
          </a:xfrm>
        </p:spPr>
        <p:txBody>
          <a:bodyPr>
            <a:normAutofit/>
          </a:bodyPr>
          <a:lstStyle/>
          <a:p>
            <a:pPr marL="0" indent="0" algn="ctr">
              <a:buNone/>
            </a:pPr>
            <a:r>
              <a:rPr lang="en-US" dirty="0"/>
              <a:t>I Am A Christian: I Live For The Will of God</a:t>
            </a:r>
            <a:br>
              <a:rPr lang="en-US" dirty="0"/>
            </a:br>
            <a:r>
              <a:rPr lang="en-US" sz="2400" i="1" dirty="0">
                <a:solidFill>
                  <a:srgbClr val="E09F6C"/>
                </a:solidFill>
                <a:latin typeface="+mj-lt"/>
              </a:rPr>
              <a:t>1 Peter 4:1-2</a:t>
            </a:r>
            <a:br>
              <a:rPr lang="en-US" dirty="0"/>
            </a:br>
            <a:endParaRPr lang="en-US" sz="1800" dirty="0"/>
          </a:p>
          <a:p>
            <a:pPr marL="0" indent="0" algn="ctr">
              <a:buNone/>
            </a:pPr>
            <a:r>
              <a:rPr lang="en-US" dirty="0"/>
              <a:t>I Am A Christian: I’ve Wasted Enough Time On This</a:t>
            </a:r>
            <a:br>
              <a:rPr lang="en-US" dirty="0"/>
            </a:br>
            <a:r>
              <a:rPr lang="en-US" sz="2400" i="1" dirty="0">
                <a:solidFill>
                  <a:srgbClr val="E09F6C"/>
                </a:solidFill>
                <a:latin typeface="+mj-lt"/>
              </a:rPr>
              <a:t>1 Peter 4:3</a:t>
            </a:r>
          </a:p>
          <a:p>
            <a:pPr marL="0" indent="0" algn="ctr">
              <a:buNone/>
            </a:pPr>
            <a:endParaRPr lang="en-US" sz="1800" dirty="0"/>
          </a:p>
          <a:p>
            <a:pPr marL="0" lvl="0" indent="0" algn="ctr">
              <a:buNone/>
            </a:pPr>
            <a:r>
              <a:rPr lang="en-US" dirty="0"/>
              <a:t>I Am A Christian: I Am Running A New Race</a:t>
            </a:r>
            <a:br>
              <a:rPr lang="en-US" dirty="0"/>
            </a:br>
            <a:r>
              <a:rPr lang="en-US" sz="2400" i="1" dirty="0">
                <a:solidFill>
                  <a:srgbClr val="E09F6C"/>
                </a:solidFill>
                <a:latin typeface="Calibri Light" panose="020F0302020204030204"/>
              </a:rPr>
              <a:t>1 Peter 4:4</a:t>
            </a:r>
          </a:p>
        </p:txBody>
      </p:sp>
      <p:grpSp>
        <p:nvGrpSpPr>
          <p:cNvPr id="5" name="Group 4">
            <a:extLst>
              <a:ext uri="{FF2B5EF4-FFF2-40B4-BE49-F238E27FC236}">
                <a16:creationId xmlns:a16="http://schemas.microsoft.com/office/drawing/2014/main" id="{0BE1C249-E290-001C-4D19-1EE52B10DFB8}"/>
              </a:ext>
            </a:extLst>
          </p:cNvPr>
          <p:cNvGrpSpPr/>
          <p:nvPr/>
        </p:nvGrpSpPr>
        <p:grpSpPr>
          <a:xfrm>
            <a:off x="587521" y="548572"/>
            <a:ext cx="3860136" cy="469367"/>
            <a:chOff x="5068711" y="992544"/>
            <a:chExt cx="3860136" cy="469367"/>
          </a:xfrm>
        </p:grpSpPr>
        <p:grpSp>
          <p:nvGrpSpPr>
            <p:cNvPr id="6" name="Group 5">
              <a:extLst>
                <a:ext uri="{FF2B5EF4-FFF2-40B4-BE49-F238E27FC236}">
                  <a16:creationId xmlns:a16="http://schemas.microsoft.com/office/drawing/2014/main" id="{1CAA9336-29DA-9B79-3C83-BB43161C22FF}"/>
                </a:ext>
              </a:extLst>
            </p:cNvPr>
            <p:cNvGrpSpPr/>
            <p:nvPr/>
          </p:nvGrpSpPr>
          <p:grpSpPr>
            <a:xfrm>
              <a:off x="5068711" y="1004711"/>
              <a:ext cx="457200" cy="457200"/>
              <a:chOff x="5068711" y="1004711"/>
              <a:chExt cx="457200" cy="457200"/>
            </a:xfrm>
          </p:grpSpPr>
          <p:sp>
            <p:nvSpPr>
              <p:cNvPr id="8" name="Rectangle 7">
                <a:extLst>
                  <a:ext uri="{FF2B5EF4-FFF2-40B4-BE49-F238E27FC236}">
                    <a16:creationId xmlns:a16="http://schemas.microsoft.com/office/drawing/2014/main" id="{1706108C-F8E6-024E-6051-E8C26531CC63}"/>
                  </a:ext>
                </a:extLst>
              </p:cNvPr>
              <p:cNvSpPr/>
              <p:nvPr/>
            </p:nvSpPr>
            <p:spPr>
              <a:xfrm>
                <a:off x="5068711" y="1004711"/>
                <a:ext cx="457200" cy="457200"/>
              </a:xfrm>
              <a:prstGeom prst="rect">
                <a:avLst/>
              </a:prstGeom>
              <a:solidFill>
                <a:srgbClr val="DB8E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CE7EF00F-E538-CEFD-50A0-399122063B5D}"/>
                  </a:ext>
                </a:extLst>
              </p:cNvPr>
              <p:cNvSpPr/>
              <p:nvPr/>
            </p:nvSpPr>
            <p:spPr>
              <a:xfrm>
                <a:off x="5137291" y="1096151"/>
                <a:ext cx="320040" cy="274320"/>
              </a:xfrm>
              <a:prstGeom prst="rightArrow">
                <a:avLst>
                  <a:gd name="adj1" fmla="val 44185"/>
                  <a:gd name="adj2" fmla="val 567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BAC1A034-8F84-9CFA-AAA4-1E05A1E855B9}"/>
                </a:ext>
              </a:extLst>
            </p:cNvPr>
            <p:cNvSpPr txBox="1"/>
            <p:nvPr/>
          </p:nvSpPr>
          <p:spPr>
            <a:xfrm>
              <a:off x="5594491" y="992544"/>
              <a:ext cx="3334356" cy="461665"/>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LAY ASIDE</a:t>
              </a:r>
            </a:p>
          </p:txBody>
        </p:sp>
      </p:grpSp>
      <p:grpSp>
        <p:nvGrpSpPr>
          <p:cNvPr id="14" name="Group 13">
            <a:extLst>
              <a:ext uri="{FF2B5EF4-FFF2-40B4-BE49-F238E27FC236}">
                <a16:creationId xmlns:a16="http://schemas.microsoft.com/office/drawing/2014/main" id="{FFBF81CE-48A2-DDB8-05D5-9486BCD4FA90}"/>
              </a:ext>
            </a:extLst>
          </p:cNvPr>
          <p:cNvGrpSpPr/>
          <p:nvPr/>
        </p:nvGrpSpPr>
        <p:grpSpPr>
          <a:xfrm>
            <a:off x="2904822" y="440268"/>
            <a:ext cx="3334356" cy="1180041"/>
            <a:chOff x="2904822" y="349956"/>
            <a:chExt cx="3334356" cy="1180041"/>
          </a:xfrm>
        </p:grpSpPr>
        <p:sp>
          <p:nvSpPr>
            <p:cNvPr id="12" name="Content Placeholder 3">
              <a:extLst>
                <a:ext uri="{FF2B5EF4-FFF2-40B4-BE49-F238E27FC236}">
                  <a16:creationId xmlns:a16="http://schemas.microsoft.com/office/drawing/2014/main" id="{EE12AA8F-D76A-D540-54AA-4177B92CF9F3}"/>
                </a:ext>
              </a:extLst>
            </p:cNvPr>
            <p:cNvSpPr txBox="1">
              <a:spLocks/>
            </p:cNvSpPr>
            <p:nvPr/>
          </p:nvSpPr>
          <p:spPr>
            <a:xfrm>
              <a:off x="2904822" y="349956"/>
              <a:ext cx="3334356" cy="108247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latin typeface="Calibri" panose="020F0502020204030204" pitchFamily="34" charset="0"/>
                  <a:cs typeface="Calibri" panose="020F0502020204030204" pitchFamily="34" charset="0"/>
                </a:rPr>
                <a:t>How?</a:t>
              </a:r>
              <a:endParaRPr lang="en-US" sz="6000" dirty="0">
                <a:latin typeface="+mj-lt"/>
              </a:endParaRPr>
            </a:p>
          </p:txBody>
        </p:sp>
        <p:sp>
          <p:nvSpPr>
            <p:cNvPr id="13" name="Content Placeholder 3">
              <a:extLst>
                <a:ext uri="{FF2B5EF4-FFF2-40B4-BE49-F238E27FC236}">
                  <a16:creationId xmlns:a16="http://schemas.microsoft.com/office/drawing/2014/main" id="{9EC3A6BA-E0D6-213D-D4A4-B158F526418A}"/>
                </a:ext>
              </a:extLst>
            </p:cNvPr>
            <p:cNvSpPr txBox="1">
              <a:spLocks/>
            </p:cNvSpPr>
            <p:nvPr/>
          </p:nvSpPr>
          <p:spPr>
            <a:xfrm>
              <a:off x="3122981" y="1072797"/>
              <a:ext cx="2786511" cy="4572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400" i="1" dirty="0">
                  <a:solidFill>
                    <a:srgbClr val="E09F6C"/>
                  </a:solidFill>
                  <a:latin typeface="Calibri Light" panose="020F0302020204030204"/>
                </a:rPr>
                <a:t>1 Peter 4:1-4</a:t>
              </a:r>
            </a:p>
          </p:txBody>
        </p:sp>
      </p:grpSp>
    </p:spTree>
    <p:extLst>
      <p:ext uri="{BB962C8B-B14F-4D97-AF65-F5344CB8AC3E}">
        <p14:creationId xmlns:p14="http://schemas.microsoft.com/office/powerpoint/2010/main" val="166813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A81F6-E212-A2DB-C1DE-5F583BA71F49}"/>
            </a:ext>
          </a:extLst>
        </p:cNvPr>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BE148692-4996-3E80-377F-601F73DF60EF}"/>
              </a:ext>
            </a:extLst>
          </p:cNvPr>
          <p:cNvPicPr>
            <a:picLocks noChangeAspect="1"/>
          </p:cNvPicPr>
          <p:nvPr/>
        </p:nvPicPr>
        <p:blipFill>
          <a:blip r:embed="rId3"/>
          <a:stretch>
            <a:fillRect/>
          </a:stretch>
        </p:blipFill>
        <p:spPr>
          <a:xfrm>
            <a:off x="0" y="0"/>
            <a:ext cx="9144000" cy="5715000"/>
          </a:xfrm>
          <a:prstGeom prst="rect">
            <a:avLst/>
          </a:prstGeom>
        </p:spPr>
      </p:pic>
      <p:grpSp>
        <p:nvGrpSpPr>
          <p:cNvPr id="16" name="Group 15">
            <a:extLst>
              <a:ext uri="{FF2B5EF4-FFF2-40B4-BE49-F238E27FC236}">
                <a16:creationId xmlns:a16="http://schemas.microsoft.com/office/drawing/2014/main" id="{C1B4118A-4DF2-6AFA-A200-DB8A4F79D458}"/>
              </a:ext>
            </a:extLst>
          </p:cNvPr>
          <p:cNvGrpSpPr/>
          <p:nvPr/>
        </p:nvGrpSpPr>
        <p:grpSpPr>
          <a:xfrm>
            <a:off x="1168934" y="2718185"/>
            <a:ext cx="3241019" cy="1181663"/>
            <a:chOff x="4838109" y="3972336"/>
            <a:chExt cx="3241019" cy="1181663"/>
          </a:xfrm>
        </p:grpSpPr>
        <p:sp>
          <p:nvSpPr>
            <p:cNvPr id="17" name="TextBox 16">
              <a:extLst>
                <a:ext uri="{FF2B5EF4-FFF2-40B4-BE49-F238E27FC236}">
                  <a16:creationId xmlns:a16="http://schemas.microsoft.com/office/drawing/2014/main" id="{2E43CD11-F918-3729-0A4C-41C78E8A7347}"/>
                </a:ext>
              </a:extLst>
            </p:cNvPr>
            <p:cNvSpPr txBox="1"/>
            <p:nvPr/>
          </p:nvSpPr>
          <p:spPr>
            <a:xfrm>
              <a:off x="4838109" y="4446113"/>
              <a:ext cx="3241019" cy="707886"/>
            </a:xfrm>
            <a:prstGeom prst="rect">
              <a:avLst/>
            </a:prstGeom>
            <a:noFill/>
          </p:spPr>
          <p:txBody>
            <a:bodyPr wrap="square" rtlCol="0">
              <a:spAutoFit/>
            </a:bodyPr>
            <a:lstStyle/>
            <a:p>
              <a:r>
                <a:rPr lang="en-US" sz="2000" i="1" dirty="0">
                  <a:solidFill>
                    <a:schemeClr val="bg1"/>
                  </a:solidFill>
                  <a:latin typeface="Calibri Light" panose="020F0302020204030204" pitchFamily="34" charset="0"/>
                  <a:cs typeface="Calibri Light" panose="020F0302020204030204" pitchFamily="34" charset="0"/>
                </a:rPr>
                <a:t>“create in me a clean heart…”</a:t>
              </a:r>
              <a:br>
                <a:rPr lang="en-US" sz="2000" i="1" dirty="0">
                  <a:solidFill>
                    <a:schemeClr val="bg1"/>
                  </a:solidFill>
                  <a:latin typeface="Calibri Light" panose="020F0302020204030204" pitchFamily="34" charset="0"/>
                  <a:cs typeface="Calibri Light" panose="020F0302020204030204" pitchFamily="34" charset="0"/>
                </a:rPr>
              </a:br>
              <a:r>
                <a:rPr lang="en-US" sz="2000" i="1" dirty="0">
                  <a:solidFill>
                    <a:schemeClr val="bg1"/>
                  </a:solidFill>
                  <a:latin typeface="Calibri Light" panose="020F0302020204030204" pitchFamily="34" charset="0"/>
                  <a:cs typeface="Calibri Light" panose="020F0302020204030204" pitchFamily="34" charset="0"/>
                </a:rPr>
                <a:t>Psalm 51:10</a:t>
              </a:r>
            </a:p>
          </p:txBody>
        </p:sp>
        <p:sp>
          <p:nvSpPr>
            <p:cNvPr id="18" name="TextBox 17">
              <a:extLst>
                <a:ext uri="{FF2B5EF4-FFF2-40B4-BE49-F238E27FC236}">
                  <a16:creationId xmlns:a16="http://schemas.microsoft.com/office/drawing/2014/main" id="{814CE948-D9D1-2F74-A208-F01B2FAEC477}"/>
                </a:ext>
              </a:extLst>
            </p:cNvPr>
            <p:cNvSpPr txBox="1"/>
            <p:nvPr/>
          </p:nvSpPr>
          <p:spPr>
            <a:xfrm>
              <a:off x="4860382" y="3972336"/>
              <a:ext cx="2373904" cy="492443"/>
            </a:xfrm>
            <a:prstGeom prst="rect">
              <a:avLst/>
            </a:prstGeom>
            <a:noFill/>
          </p:spPr>
          <p:txBody>
            <a:bodyPr wrap="square" rtlCol="0">
              <a:spAutoFit/>
            </a:bodyPr>
            <a:lstStyle/>
            <a:p>
              <a:r>
                <a:rPr lang="en-US" sz="2600" dirty="0">
                  <a:solidFill>
                    <a:schemeClr val="bg1"/>
                  </a:solidFill>
                  <a:latin typeface="Calibri" panose="020F0502020204030204" pitchFamily="34" charset="0"/>
                  <a:cs typeface="Calibri" panose="020F0502020204030204" pitchFamily="34" charset="0"/>
                </a:rPr>
                <a:t>Runner’s Heart</a:t>
              </a:r>
            </a:p>
          </p:txBody>
        </p:sp>
        <p:cxnSp>
          <p:nvCxnSpPr>
            <p:cNvPr id="19" name="Straight Connector 18">
              <a:extLst>
                <a:ext uri="{FF2B5EF4-FFF2-40B4-BE49-F238E27FC236}">
                  <a16:creationId xmlns:a16="http://schemas.microsoft.com/office/drawing/2014/main" id="{9C995F1B-83CC-2A88-C8C5-0622053BCA1E}"/>
                </a:ext>
              </a:extLst>
            </p:cNvPr>
            <p:cNvCxnSpPr>
              <a:cxnSpLocks/>
            </p:cNvCxnSpPr>
            <p:nvPr/>
          </p:nvCxnSpPr>
          <p:spPr>
            <a:xfrm>
              <a:off x="4905415" y="4439535"/>
              <a:ext cx="3106405" cy="0"/>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8DCEA5E7-BFD7-3D12-99AB-BED8037DD07A}"/>
              </a:ext>
            </a:extLst>
          </p:cNvPr>
          <p:cNvGrpSpPr/>
          <p:nvPr/>
        </p:nvGrpSpPr>
        <p:grpSpPr>
          <a:xfrm>
            <a:off x="4734047" y="2718185"/>
            <a:ext cx="3241019" cy="1181663"/>
            <a:chOff x="4838109" y="3972336"/>
            <a:chExt cx="3241019" cy="1181663"/>
          </a:xfrm>
        </p:grpSpPr>
        <p:sp>
          <p:nvSpPr>
            <p:cNvPr id="21" name="TextBox 20">
              <a:extLst>
                <a:ext uri="{FF2B5EF4-FFF2-40B4-BE49-F238E27FC236}">
                  <a16:creationId xmlns:a16="http://schemas.microsoft.com/office/drawing/2014/main" id="{CBC5330B-ADEC-A026-CC3D-9E46C326E513}"/>
                </a:ext>
              </a:extLst>
            </p:cNvPr>
            <p:cNvSpPr txBox="1"/>
            <p:nvPr/>
          </p:nvSpPr>
          <p:spPr>
            <a:xfrm>
              <a:off x="4838109" y="4446113"/>
              <a:ext cx="3241019" cy="707886"/>
            </a:xfrm>
            <a:prstGeom prst="rect">
              <a:avLst/>
            </a:prstGeom>
            <a:noFill/>
          </p:spPr>
          <p:txBody>
            <a:bodyPr wrap="square" rtlCol="0">
              <a:spAutoFit/>
            </a:bodyPr>
            <a:lstStyle/>
            <a:p>
              <a:r>
                <a:rPr lang="en-US" sz="2000" i="1" dirty="0">
                  <a:solidFill>
                    <a:schemeClr val="bg1"/>
                  </a:solidFill>
                  <a:latin typeface="Calibri Light" panose="020F0302020204030204" pitchFamily="34" charset="0"/>
                  <a:cs typeface="Calibri Light" panose="020F0302020204030204" pitchFamily="34" charset="0"/>
                </a:rPr>
                <a:t>“Encourage one another day after day...” Hebrews 3:13</a:t>
              </a:r>
            </a:p>
          </p:txBody>
        </p:sp>
        <p:sp>
          <p:nvSpPr>
            <p:cNvPr id="22" name="TextBox 21">
              <a:extLst>
                <a:ext uri="{FF2B5EF4-FFF2-40B4-BE49-F238E27FC236}">
                  <a16:creationId xmlns:a16="http://schemas.microsoft.com/office/drawing/2014/main" id="{CA8D62C2-34EC-09CE-E023-61ECC21DCFE9}"/>
                </a:ext>
              </a:extLst>
            </p:cNvPr>
            <p:cNvSpPr txBox="1"/>
            <p:nvPr/>
          </p:nvSpPr>
          <p:spPr>
            <a:xfrm>
              <a:off x="4871957" y="3972336"/>
              <a:ext cx="2373904" cy="492443"/>
            </a:xfrm>
            <a:prstGeom prst="rect">
              <a:avLst/>
            </a:prstGeom>
            <a:noFill/>
          </p:spPr>
          <p:txBody>
            <a:bodyPr wrap="square" rtlCol="0">
              <a:spAutoFit/>
            </a:bodyPr>
            <a:lstStyle/>
            <a:p>
              <a:r>
                <a:rPr lang="en-US" sz="2600" dirty="0">
                  <a:solidFill>
                    <a:schemeClr val="bg1"/>
                  </a:solidFill>
                  <a:latin typeface="Calibri" panose="020F0502020204030204" pitchFamily="34" charset="0"/>
                  <a:cs typeface="Calibri" panose="020F0502020204030204" pitchFamily="34" charset="0"/>
                </a:rPr>
                <a:t>Runner’s Help</a:t>
              </a:r>
            </a:p>
          </p:txBody>
        </p:sp>
        <p:cxnSp>
          <p:nvCxnSpPr>
            <p:cNvPr id="23" name="Straight Connector 22">
              <a:extLst>
                <a:ext uri="{FF2B5EF4-FFF2-40B4-BE49-F238E27FC236}">
                  <a16:creationId xmlns:a16="http://schemas.microsoft.com/office/drawing/2014/main" id="{F5978467-436B-A294-2009-A8F3A7E8733D}"/>
                </a:ext>
              </a:extLst>
            </p:cNvPr>
            <p:cNvCxnSpPr>
              <a:cxnSpLocks/>
            </p:cNvCxnSpPr>
            <p:nvPr/>
          </p:nvCxnSpPr>
          <p:spPr>
            <a:xfrm>
              <a:off x="4905415" y="4439535"/>
              <a:ext cx="3106405" cy="0"/>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3E0B0776-F594-466D-59CF-B8D608BDFCD5}"/>
              </a:ext>
            </a:extLst>
          </p:cNvPr>
          <p:cNvGrpSpPr/>
          <p:nvPr/>
        </p:nvGrpSpPr>
        <p:grpSpPr>
          <a:xfrm>
            <a:off x="1168934" y="4240267"/>
            <a:ext cx="3241019" cy="1181663"/>
            <a:chOff x="4838109" y="3972336"/>
            <a:chExt cx="3241019" cy="1181663"/>
          </a:xfrm>
        </p:grpSpPr>
        <p:sp>
          <p:nvSpPr>
            <p:cNvPr id="25" name="TextBox 24">
              <a:extLst>
                <a:ext uri="{FF2B5EF4-FFF2-40B4-BE49-F238E27FC236}">
                  <a16:creationId xmlns:a16="http://schemas.microsoft.com/office/drawing/2014/main" id="{C10054DA-F8B1-02CF-D47B-417242CE82DD}"/>
                </a:ext>
              </a:extLst>
            </p:cNvPr>
            <p:cNvSpPr txBox="1"/>
            <p:nvPr/>
          </p:nvSpPr>
          <p:spPr>
            <a:xfrm>
              <a:off x="4838109" y="4446113"/>
              <a:ext cx="3241019" cy="707886"/>
            </a:xfrm>
            <a:prstGeom prst="rect">
              <a:avLst/>
            </a:prstGeom>
            <a:noFill/>
          </p:spPr>
          <p:txBody>
            <a:bodyPr wrap="square" rtlCol="0">
              <a:spAutoFit/>
            </a:bodyPr>
            <a:lstStyle/>
            <a:p>
              <a:r>
                <a:rPr lang="en-US" sz="2000" i="1" dirty="0">
                  <a:solidFill>
                    <a:schemeClr val="bg1"/>
                  </a:solidFill>
                  <a:latin typeface="Calibri Light" panose="020F0302020204030204" pitchFamily="34" charset="0"/>
                  <a:cs typeface="Calibri Light" panose="020F0302020204030204" pitchFamily="34" charset="0"/>
                </a:rPr>
                <a:t>“pierced themselves with many griefs…” 1 Timothy 6:10</a:t>
              </a:r>
            </a:p>
          </p:txBody>
        </p:sp>
        <p:sp>
          <p:nvSpPr>
            <p:cNvPr id="26" name="TextBox 25">
              <a:extLst>
                <a:ext uri="{FF2B5EF4-FFF2-40B4-BE49-F238E27FC236}">
                  <a16:creationId xmlns:a16="http://schemas.microsoft.com/office/drawing/2014/main" id="{FEE4D5E4-2BFE-98A3-DB7D-5F123A249248}"/>
                </a:ext>
              </a:extLst>
            </p:cNvPr>
            <p:cNvSpPr txBox="1"/>
            <p:nvPr/>
          </p:nvSpPr>
          <p:spPr>
            <a:xfrm>
              <a:off x="4860382" y="3972336"/>
              <a:ext cx="2635726" cy="492443"/>
            </a:xfrm>
            <a:prstGeom prst="rect">
              <a:avLst/>
            </a:prstGeom>
            <a:noFill/>
          </p:spPr>
          <p:txBody>
            <a:bodyPr wrap="square" rtlCol="0">
              <a:spAutoFit/>
            </a:bodyPr>
            <a:lstStyle/>
            <a:p>
              <a:r>
                <a:rPr lang="en-US" sz="2600" dirty="0">
                  <a:solidFill>
                    <a:schemeClr val="bg1"/>
                  </a:solidFill>
                  <a:latin typeface="Calibri" panose="020F0502020204030204" pitchFamily="34" charset="0"/>
                  <a:cs typeface="Calibri" panose="020F0502020204030204" pitchFamily="34" charset="0"/>
                </a:rPr>
                <a:t>Runner’s Hurts</a:t>
              </a:r>
            </a:p>
          </p:txBody>
        </p:sp>
        <p:cxnSp>
          <p:nvCxnSpPr>
            <p:cNvPr id="27" name="Straight Connector 26">
              <a:extLst>
                <a:ext uri="{FF2B5EF4-FFF2-40B4-BE49-F238E27FC236}">
                  <a16:creationId xmlns:a16="http://schemas.microsoft.com/office/drawing/2014/main" id="{27195429-853C-AD8C-44AE-FA14DD83C639}"/>
                </a:ext>
              </a:extLst>
            </p:cNvPr>
            <p:cNvCxnSpPr>
              <a:cxnSpLocks/>
            </p:cNvCxnSpPr>
            <p:nvPr/>
          </p:nvCxnSpPr>
          <p:spPr>
            <a:xfrm>
              <a:off x="4905415" y="4439535"/>
              <a:ext cx="3106405" cy="0"/>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EF7E838A-05EB-EAF7-C5A0-2C872C31FBEC}"/>
              </a:ext>
            </a:extLst>
          </p:cNvPr>
          <p:cNvGrpSpPr/>
          <p:nvPr/>
        </p:nvGrpSpPr>
        <p:grpSpPr>
          <a:xfrm>
            <a:off x="4786571" y="4240267"/>
            <a:ext cx="3241019" cy="1181663"/>
            <a:chOff x="4838109" y="3972336"/>
            <a:chExt cx="3241019" cy="1181663"/>
          </a:xfrm>
        </p:grpSpPr>
        <p:sp>
          <p:nvSpPr>
            <p:cNvPr id="29" name="TextBox 28">
              <a:extLst>
                <a:ext uri="{FF2B5EF4-FFF2-40B4-BE49-F238E27FC236}">
                  <a16:creationId xmlns:a16="http://schemas.microsoft.com/office/drawing/2014/main" id="{38482706-EF15-690B-9FB5-70AE1989BC31}"/>
                </a:ext>
              </a:extLst>
            </p:cNvPr>
            <p:cNvSpPr txBox="1"/>
            <p:nvPr/>
          </p:nvSpPr>
          <p:spPr>
            <a:xfrm>
              <a:off x="4838109" y="4446113"/>
              <a:ext cx="3241019" cy="707886"/>
            </a:xfrm>
            <a:prstGeom prst="rect">
              <a:avLst/>
            </a:prstGeom>
            <a:noFill/>
          </p:spPr>
          <p:txBody>
            <a:bodyPr wrap="square" rtlCol="0">
              <a:spAutoFit/>
            </a:bodyPr>
            <a:lstStyle/>
            <a:p>
              <a:r>
                <a:rPr lang="en-US" sz="2000" i="1" dirty="0">
                  <a:solidFill>
                    <a:schemeClr val="bg1"/>
                  </a:solidFill>
                  <a:latin typeface="Calibri Light" panose="020F0302020204030204" pitchFamily="34" charset="0"/>
                  <a:cs typeface="Calibri Light" panose="020F0302020204030204" pitchFamily="34" charset="0"/>
                </a:rPr>
                <a:t>“This hope we have as an anchor…” Hebrews 6:19</a:t>
              </a:r>
            </a:p>
          </p:txBody>
        </p:sp>
        <p:sp>
          <p:nvSpPr>
            <p:cNvPr id="30" name="TextBox 29">
              <a:extLst>
                <a:ext uri="{FF2B5EF4-FFF2-40B4-BE49-F238E27FC236}">
                  <a16:creationId xmlns:a16="http://schemas.microsoft.com/office/drawing/2014/main" id="{BDD35D49-E7B5-D347-CF13-B9EE30D5DD75}"/>
                </a:ext>
              </a:extLst>
            </p:cNvPr>
            <p:cNvSpPr txBox="1"/>
            <p:nvPr/>
          </p:nvSpPr>
          <p:spPr>
            <a:xfrm>
              <a:off x="4851826" y="3972336"/>
              <a:ext cx="2435890" cy="492443"/>
            </a:xfrm>
            <a:prstGeom prst="rect">
              <a:avLst/>
            </a:prstGeom>
            <a:noFill/>
          </p:spPr>
          <p:txBody>
            <a:bodyPr wrap="square" rtlCol="0">
              <a:spAutoFit/>
            </a:bodyPr>
            <a:lstStyle/>
            <a:p>
              <a:r>
                <a:rPr lang="en-US" sz="2600" dirty="0">
                  <a:solidFill>
                    <a:schemeClr val="bg1"/>
                  </a:solidFill>
                  <a:latin typeface="Calibri" panose="020F0502020204030204" pitchFamily="34" charset="0"/>
                  <a:cs typeface="Calibri" panose="020F0502020204030204" pitchFamily="34" charset="0"/>
                </a:rPr>
                <a:t>Runner’s Hope</a:t>
              </a:r>
            </a:p>
          </p:txBody>
        </p:sp>
        <p:cxnSp>
          <p:nvCxnSpPr>
            <p:cNvPr id="31" name="Straight Connector 30">
              <a:extLst>
                <a:ext uri="{FF2B5EF4-FFF2-40B4-BE49-F238E27FC236}">
                  <a16:creationId xmlns:a16="http://schemas.microsoft.com/office/drawing/2014/main" id="{24A99C68-AF7D-42E6-0003-8B6D36411B65}"/>
                </a:ext>
              </a:extLst>
            </p:cNvPr>
            <p:cNvCxnSpPr>
              <a:cxnSpLocks/>
            </p:cNvCxnSpPr>
            <p:nvPr/>
          </p:nvCxnSpPr>
          <p:spPr>
            <a:xfrm>
              <a:off x="4905415" y="4439535"/>
              <a:ext cx="3106405" cy="0"/>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B613DDB3-2E19-84AB-5107-0A9623E45CAC}"/>
              </a:ext>
            </a:extLst>
          </p:cNvPr>
          <p:cNvSpPr txBox="1"/>
          <p:nvPr/>
        </p:nvSpPr>
        <p:spPr>
          <a:xfrm>
            <a:off x="206477" y="808158"/>
            <a:ext cx="8780199" cy="1323439"/>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cs typeface="Calibri" panose="020F0502020204030204" pitchFamily="34" charset="0"/>
              </a:rPr>
              <a:t>I Am A Christian.</a:t>
            </a:r>
            <a:br>
              <a:rPr lang="en-US" sz="4000" dirty="0">
                <a:solidFill>
                  <a:schemeClr val="bg1"/>
                </a:solidFill>
                <a:latin typeface="Calibri" panose="020F0502020204030204" pitchFamily="34" charset="0"/>
                <a:cs typeface="Calibri" panose="020F0502020204030204" pitchFamily="34" charset="0"/>
              </a:rPr>
            </a:br>
            <a:r>
              <a:rPr lang="en-US" sz="4000" dirty="0">
                <a:solidFill>
                  <a:schemeClr val="bg1"/>
                </a:solidFill>
                <a:latin typeface="Calibri" panose="020F0502020204030204" pitchFamily="34" charset="0"/>
                <a:cs typeface="Calibri" panose="020F0502020204030204" pitchFamily="34" charset="0"/>
              </a:rPr>
              <a:t>God Will Help Me Break Bad Habits.</a:t>
            </a:r>
          </a:p>
        </p:txBody>
      </p:sp>
      <p:grpSp>
        <p:nvGrpSpPr>
          <p:cNvPr id="8" name="Group 7">
            <a:extLst>
              <a:ext uri="{FF2B5EF4-FFF2-40B4-BE49-F238E27FC236}">
                <a16:creationId xmlns:a16="http://schemas.microsoft.com/office/drawing/2014/main" id="{A5F8A3E2-D1D7-C191-2A9C-FADE053B0DB9}"/>
              </a:ext>
            </a:extLst>
          </p:cNvPr>
          <p:cNvGrpSpPr/>
          <p:nvPr/>
        </p:nvGrpSpPr>
        <p:grpSpPr>
          <a:xfrm>
            <a:off x="587521" y="548572"/>
            <a:ext cx="3860136" cy="469367"/>
            <a:chOff x="5068711" y="992544"/>
            <a:chExt cx="3860136" cy="469367"/>
          </a:xfrm>
        </p:grpSpPr>
        <p:grpSp>
          <p:nvGrpSpPr>
            <p:cNvPr id="9" name="Group 8">
              <a:extLst>
                <a:ext uri="{FF2B5EF4-FFF2-40B4-BE49-F238E27FC236}">
                  <a16:creationId xmlns:a16="http://schemas.microsoft.com/office/drawing/2014/main" id="{640D70C7-3BC6-4986-2966-5794F647455E}"/>
                </a:ext>
              </a:extLst>
            </p:cNvPr>
            <p:cNvGrpSpPr/>
            <p:nvPr/>
          </p:nvGrpSpPr>
          <p:grpSpPr>
            <a:xfrm>
              <a:off x="5068711" y="1004711"/>
              <a:ext cx="457200" cy="457200"/>
              <a:chOff x="5068711" y="1004711"/>
              <a:chExt cx="457200" cy="457200"/>
            </a:xfrm>
          </p:grpSpPr>
          <p:sp>
            <p:nvSpPr>
              <p:cNvPr id="11" name="Rectangle 10">
                <a:extLst>
                  <a:ext uri="{FF2B5EF4-FFF2-40B4-BE49-F238E27FC236}">
                    <a16:creationId xmlns:a16="http://schemas.microsoft.com/office/drawing/2014/main" id="{35F02523-0077-0BE9-55DE-944F93E0463E}"/>
                  </a:ext>
                </a:extLst>
              </p:cNvPr>
              <p:cNvSpPr/>
              <p:nvPr/>
            </p:nvSpPr>
            <p:spPr>
              <a:xfrm>
                <a:off x="5068711" y="1004711"/>
                <a:ext cx="457200" cy="457200"/>
              </a:xfrm>
              <a:prstGeom prst="rect">
                <a:avLst/>
              </a:prstGeom>
              <a:solidFill>
                <a:srgbClr val="DB8E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72180E5D-28EF-5C42-D28F-9511126FB0A4}"/>
                  </a:ext>
                </a:extLst>
              </p:cNvPr>
              <p:cNvSpPr/>
              <p:nvPr/>
            </p:nvSpPr>
            <p:spPr>
              <a:xfrm>
                <a:off x="5137291" y="1096151"/>
                <a:ext cx="320040" cy="274320"/>
              </a:xfrm>
              <a:prstGeom prst="rightArrow">
                <a:avLst>
                  <a:gd name="adj1" fmla="val 44185"/>
                  <a:gd name="adj2" fmla="val 567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22920DB4-E051-4F2C-4B81-FB8ADFE3367B}"/>
                </a:ext>
              </a:extLst>
            </p:cNvPr>
            <p:cNvSpPr txBox="1"/>
            <p:nvPr/>
          </p:nvSpPr>
          <p:spPr>
            <a:xfrm>
              <a:off x="5594491" y="992544"/>
              <a:ext cx="3334356" cy="461665"/>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LAY ASIDE</a:t>
              </a:r>
            </a:p>
          </p:txBody>
        </p:sp>
      </p:grpSp>
    </p:spTree>
    <p:extLst>
      <p:ext uri="{BB962C8B-B14F-4D97-AF65-F5344CB8AC3E}">
        <p14:creationId xmlns:p14="http://schemas.microsoft.com/office/powerpoint/2010/main" val="43416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F186A-B424-7041-A379-540B32264A32}"/>
            </a:ext>
          </a:extLst>
        </p:cNvPr>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25AA01B6-1F05-C753-EFA8-45924DECB7BF}"/>
              </a:ext>
            </a:extLst>
          </p:cNvPr>
          <p:cNvPicPr>
            <a:picLocks noChangeAspect="1"/>
          </p:cNvPicPr>
          <p:nvPr/>
        </p:nvPicPr>
        <p:blipFill>
          <a:blip r:embed="rId3"/>
          <a:stretch>
            <a:fillRect/>
          </a:stretch>
        </p:blipFill>
        <p:spPr>
          <a:xfrm>
            <a:off x="0" y="0"/>
            <a:ext cx="9144000" cy="5715000"/>
          </a:xfrm>
          <a:prstGeom prst="rect">
            <a:avLst/>
          </a:prstGeom>
        </p:spPr>
      </p:pic>
      <p:sp>
        <p:nvSpPr>
          <p:cNvPr id="4" name="Content Placeholder 3">
            <a:extLst>
              <a:ext uri="{FF2B5EF4-FFF2-40B4-BE49-F238E27FC236}">
                <a16:creationId xmlns:a16="http://schemas.microsoft.com/office/drawing/2014/main" id="{AA577D86-6916-8B52-4CEC-5F18DD1519E0}"/>
              </a:ext>
            </a:extLst>
          </p:cNvPr>
          <p:cNvSpPr>
            <a:spLocks noGrp="1"/>
          </p:cNvSpPr>
          <p:nvPr>
            <p:ph idx="1"/>
          </p:nvPr>
        </p:nvSpPr>
        <p:spPr/>
        <p:txBody>
          <a:bodyPr>
            <a:normAutofit/>
          </a:bodyPr>
          <a:lstStyle/>
          <a:p>
            <a:pPr marL="0" indent="0" algn="ctr">
              <a:buNone/>
            </a:pPr>
            <a:r>
              <a:rPr lang="en-US" sz="3200" dirty="0">
                <a:latin typeface="+mj-lt"/>
              </a:rPr>
              <a:t>NEVER GIVE UP WHAT YOU</a:t>
            </a:r>
            <a:br>
              <a:rPr lang="en-US" sz="3200" b="0" i="0" dirty="0">
                <a:effectLst/>
                <a:latin typeface="+mj-lt"/>
              </a:rPr>
            </a:br>
            <a:r>
              <a:rPr lang="en-US" sz="7200" b="1" dirty="0">
                <a:effectLst/>
                <a:latin typeface="Calibri" panose="020F0502020204030204" pitchFamily="34" charset="0"/>
                <a:cs typeface="Calibri" panose="020F0502020204030204" pitchFamily="34" charset="0"/>
              </a:rPr>
              <a:t>WANT THE MOST</a:t>
            </a:r>
            <a:br>
              <a:rPr lang="en-US" sz="3200" b="0" i="0" dirty="0">
                <a:effectLst/>
                <a:latin typeface="+mj-lt"/>
              </a:rPr>
            </a:br>
            <a:r>
              <a:rPr lang="en-US" sz="3200" b="0" i="0" dirty="0">
                <a:effectLst/>
                <a:latin typeface="+mj-lt"/>
              </a:rPr>
              <a:t>FOR WHAT YOU WANT IN THE MOMENT.</a:t>
            </a:r>
            <a:endParaRPr lang="en-US" sz="3200" dirty="0">
              <a:latin typeface="+mj-lt"/>
            </a:endParaRPr>
          </a:p>
        </p:txBody>
      </p:sp>
      <p:grpSp>
        <p:nvGrpSpPr>
          <p:cNvPr id="2" name="Group 1">
            <a:extLst>
              <a:ext uri="{FF2B5EF4-FFF2-40B4-BE49-F238E27FC236}">
                <a16:creationId xmlns:a16="http://schemas.microsoft.com/office/drawing/2014/main" id="{2D433111-102D-821F-646C-9BDB7E242964}"/>
              </a:ext>
            </a:extLst>
          </p:cNvPr>
          <p:cNvGrpSpPr/>
          <p:nvPr/>
        </p:nvGrpSpPr>
        <p:grpSpPr>
          <a:xfrm>
            <a:off x="587521" y="548572"/>
            <a:ext cx="3860136" cy="469367"/>
            <a:chOff x="5068711" y="992544"/>
            <a:chExt cx="3860136" cy="469367"/>
          </a:xfrm>
        </p:grpSpPr>
        <p:grpSp>
          <p:nvGrpSpPr>
            <p:cNvPr id="5" name="Group 4">
              <a:extLst>
                <a:ext uri="{FF2B5EF4-FFF2-40B4-BE49-F238E27FC236}">
                  <a16:creationId xmlns:a16="http://schemas.microsoft.com/office/drawing/2014/main" id="{8671CC84-9EF8-1E53-BB45-9E5DB39029E8}"/>
                </a:ext>
              </a:extLst>
            </p:cNvPr>
            <p:cNvGrpSpPr/>
            <p:nvPr/>
          </p:nvGrpSpPr>
          <p:grpSpPr>
            <a:xfrm>
              <a:off x="5068711" y="1004711"/>
              <a:ext cx="457200" cy="457200"/>
              <a:chOff x="5068711" y="1004711"/>
              <a:chExt cx="457200" cy="457200"/>
            </a:xfrm>
          </p:grpSpPr>
          <p:sp>
            <p:nvSpPr>
              <p:cNvPr id="7" name="Rectangle 6">
                <a:extLst>
                  <a:ext uri="{FF2B5EF4-FFF2-40B4-BE49-F238E27FC236}">
                    <a16:creationId xmlns:a16="http://schemas.microsoft.com/office/drawing/2014/main" id="{5BEE3552-5478-CFF4-2165-666083CE0CD5}"/>
                  </a:ext>
                </a:extLst>
              </p:cNvPr>
              <p:cNvSpPr/>
              <p:nvPr/>
            </p:nvSpPr>
            <p:spPr>
              <a:xfrm>
                <a:off x="5068711" y="1004711"/>
                <a:ext cx="457200" cy="457200"/>
              </a:xfrm>
              <a:prstGeom prst="rect">
                <a:avLst/>
              </a:prstGeom>
              <a:solidFill>
                <a:srgbClr val="DB8E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22B18EFA-0334-8B87-72FA-CDDDB0CE4E1D}"/>
                  </a:ext>
                </a:extLst>
              </p:cNvPr>
              <p:cNvSpPr/>
              <p:nvPr/>
            </p:nvSpPr>
            <p:spPr>
              <a:xfrm>
                <a:off x="5137291" y="1096151"/>
                <a:ext cx="320040" cy="274320"/>
              </a:xfrm>
              <a:prstGeom prst="rightArrow">
                <a:avLst>
                  <a:gd name="adj1" fmla="val 44185"/>
                  <a:gd name="adj2" fmla="val 567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6E203891-AC61-3BEC-C406-49F4B53DBAFF}"/>
                </a:ext>
              </a:extLst>
            </p:cNvPr>
            <p:cNvSpPr txBox="1"/>
            <p:nvPr/>
          </p:nvSpPr>
          <p:spPr>
            <a:xfrm>
              <a:off x="5594491" y="992544"/>
              <a:ext cx="3334356" cy="461665"/>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LAY ASIDE</a:t>
              </a:r>
            </a:p>
          </p:txBody>
        </p:sp>
      </p:grpSp>
      <p:sp>
        <p:nvSpPr>
          <p:cNvPr id="10" name="Content Placeholder 3">
            <a:extLst>
              <a:ext uri="{FF2B5EF4-FFF2-40B4-BE49-F238E27FC236}">
                <a16:creationId xmlns:a16="http://schemas.microsoft.com/office/drawing/2014/main" id="{51837213-BF27-B56D-C451-30B29F4D05BF}"/>
              </a:ext>
            </a:extLst>
          </p:cNvPr>
          <p:cNvSpPr txBox="1">
            <a:spLocks/>
          </p:cNvSpPr>
          <p:nvPr/>
        </p:nvSpPr>
        <p:spPr>
          <a:xfrm>
            <a:off x="429491" y="3851246"/>
            <a:ext cx="8285017" cy="150559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200" dirty="0">
                <a:latin typeface="+mj-lt"/>
              </a:rPr>
              <a:t>“And Jesus stopped and said, “Call him here.” So they called the blind man, saying to him, “Take courage, stand up! He is calling for you.” </a:t>
            </a:r>
            <a:r>
              <a:rPr lang="en-US" sz="2200" dirty="0">
                <a:solidFill>
                  <a:schemeClr val="accent2">
                    <a:lumMod val="60000"/>
                    <a:lumOff val="40000"/>
                  </a:schemeClr>
                </a:solidFill>
                <a:latin typeface="+mj-lt"/>
              </a:rPr>
              <a:t>Throwing aside his cloak, he jumped up and came to Jesus</a:t>
            </a:r>
            <a:r>
              <a:rPr lang="en-US" sz="2200" dirty="0">
                <a:latin typeface="+mj-lt"/>
              </a:rPr>
              <a:t>.” </a:t>
            </a:r>
            <a:br>
              <a:rPr lang="en-US" sz="2200" dirty="0">
                <a:latin typeface="+mj-lt"/>
              </a:rPr>
            </a:br>
            <a:r>
              <a:rPr lang="en-US" sz="2200" dirty="0">
                <a:latin typeface="+mj-lt"/>
              </a:rPr>
              <a:t>Mark 10:49-50</a:t>
            </a:r>
          </a:p>
        </p:txBody>
      </p:sp>
    </p:spTree>
    <p:extLst>
      <p:ext uri="{BB962C8B-B14F-4D97-AF65-F5344CB8AC3E}">
        <p14:creationId xmlns:p14="http://schemas.microsoft.com/office/powerpoint/2010/main" val="306431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56703-4EBE-971A-45D2-0F7D052C5B42}"/>
            </a:ext>
          </a:extLst>
        </p:cNvPr>
        <p:cNvGrpSpPr/>
        <p:nvPr/>
      </p:nvGrpSpPr>
      <p:grpSpPr>
        <a:xfrm>
          <a:off x="0" y="0"/>
          <a:ext cx="0" cy="0"/>
          <a:chOff x="0" y="0"/>
          <a:chExt cx="0" cy="0"/>
        </a:xfrm>
      </p:grpSpPr>
      <p:pic>
        <p:nvPicPr>
          <p:cNvPr id="3" name="Picture 2" descr="A stone structure with columns&#10;&#10;Description automatically generated with medium confidence">
            <a:extLst>
              <a:ext uri="{FF2B5EF4-FFF2-40B4-BE49-F238E27FC236}">
                <a16:creationId xmlns:a16="http://schemas.microsoft.com/office/drawing/2014/main" id="{E6C856CE-E063-7DE8-FDCB-34A03D69C2B4}"/>
              </a:ext>
            </a:extLst>
          </p:cNvPr>
          <p:cNvPicPr>
            <a:picLocks noChangeAspect="1"/>
          </p:cNvPicPr>
          <p:nvPr/>
        </p:nvPicPr>
        <p:blipFill>
          <a:blip r:embed="rId3"/>
          <a:stretch>
            <a:fillRect/>
          </a:stretch>
        </p:blipFill>
        <p:spPr>
          <a:xfrm>
            <a:off x="0" y="0"/>
            <a:ext cx="9144000" cy="5715000"/>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CA5BF199-C977-F100-ED21-CC4B93DC782C}"/>
              </a:ext>
            </a:extLst>
          </p:cNvPr>
          <p:cNvPicPr>
            <a:picLocks noChangeAspect="1"/>
          </p:cNvPicPr>
          <p:nvPr/>
        </p:nvPicPr>
        <p:blipFill rotWithShape="1">
          <a:blip r:embed="rId4"/>
          <a:srcRect t="17965"/>
          <a:stretch/>
        </p:blipFill>
        <p:spPr>
          <a:xfrm>
            <a:off x="0" y="1026695"/>
            <a:ext cx="9143998" cy="4688303"/>
          </a:xfrm>
          <a:prstGeom prst="rect">
            <a:avLst/>
          </a:prstGeom>
        </p:spPr>
      </p:pic>
    </p:spTree>
    <p:extLst>
      <p:ext uri="{BB962C8B-B14F-4D97-AF65-F5344CB8AC3E}">
        <p14:creationId xmlns:p14="http://schemas.microsoft.com/office/powerpoint/2010/main" val="364476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D660E6-694A-596D-70F0-3549562075EB}"/>
              </a:ext>
            </a:extLst>
          </p:cNvPr>
          <p:cNvPicPr>
            <a:picLocks noChangeAspect="1"/>
          </p:cNvPicPr>
          <p:nvPr/>
        </p:nvPicPr>
        <p:blipFill>
          <a:blip r:embed="rId3"/>
          <a:stretch>
            <a:fillRect/>
          </a:stretch>
        </p:blipFill>
        <p:spPr>
          <a:xfrm>
            <a:off x="0" y="0"/>
            <a:ext cx="9144000" cy="5715000"/>
          </a:xfrm>
          <a:prstGeom prst="rect">
            <a:avLst/>
          </a:prstGeom>
        </p:spPr>
      </p:pic>
      <p:sp>
        <p:nvSpPr>
          <p:cNvPr id="6" name="Rectangle 1">
            <a:extLst>
              <a:ext uri="{FF2B5EF4-FFF2-40B4-BE49-F238E27FC236}">
                <a16:creationId xmlns:a16="http://schemas.microsoft.com/office/drawing/2014/main" id="{B5C24667-4E49-F767-8F8E-45B79588CB1A}"/>
              </a:ext>
            </a:extLst>
          </p:cNvPr>
          <p:cNvSpPr>
            <a:spLocks noChangeArrowheads="1"/>
          </p:cNvSpPr>
          <p:nvPr/>
        </p:nvSpPr>
        <p:spPr bwMode="auto">
          <a:xfrm>
            <a:off x="1574800" y="1520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0" name="Content Placeholder 9">
            <a:extLst>
              <a:ext uri="{FF2B5EF4-FFF2-40B4-BE49-F238E27FC236}">
                <a16:creationId xmlns:a16="http://schemas.microsoft.com/office/drawing/2014/main" id="{F39E7ECD-C849-9384-A916-975153110922}"/>
              </a:ext>
            </a:extLst>
          </p:cNvPr>
          <p:cNvGraphicFramePr>
            <a:graphicFrameLocks noGrp="1"/>
          </p:cNvGraphicFramePr>
          <p:nvPr>
            <p:ph idx="1"/>
            <p:extLst>
              <p:ext uri="{D42A27DB-BD31-4B8C-83A1-F6EECF244321}">
                <p14:modId xmlns:p14="http://schemas.microsoft.com/office/powerpoint/2010/main" val="1607106032"/>
              </p:ext>
            </p:extLst>
          </p:nvPr>
        </p:nvGraphicFramePr>
        <p:xfrm>
          <a:off x="312515" y="162046"/>
          <a:ext cx="8588414" cy="5382225"/>
        </p:xfrm>
        <a:graphic>
          <a:graphicData uri="http://schemas.openxmlformats.org/drawingml/2006/table">
            <a:tbl>
              <a:tblPr firstRow="1" bandRow="1">
                <a:tableStyleId>{5C22544A-7EE6-4342-B048-85BDC9FD1C3A}</a:tableStyleId>
              </a:tblPr>
              <a:tblGrid>
                <a:gridCol w="5904535">
                  <a:extLst>
                    <a:ext uri="{9D8B030D-6E8A-4147-A177-3AD203B41FA5}">
                      <a16:colId xmlns:a16="http://schemas.microsoft.com/office/drawing/2014/main" val="2459451642"/>
                    </a:ext>
                  </a:extLst>
                </a:gridCol>
                <a:gridCol w="2683879">
                  <a:extLst>
                    <a:ext uri="{9D8B030D-6E8A-4147-A177-3AD203B41FA5}">
                      <a16:colId xmlns:a16="http://schemas.microsoft.com/office/drawing/2014/main" val="2070568811"/>
                    </a:ext>
                  </a:extLst>
                </a:gridCol>
              </a:tblGrid>
              <a:tr h="358815">
                <a:tc>
                  <a:txBody>
                    <a:bodyPr/>
                    <a:lstStyle/>
                    <a:p>
                      <a:pPr algn="ctr"/>
                      <a:r>
                        <a:rPr lang="en-US" sz="1600" dirty="0"/>
                        <a:t>Lesson Titles</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noFill/>
                  </a:tcPr>
                </a:tc>
                <a:tc>
                  <a:txBody>
                    <a:bodyPr/>
                    <a:lstStyle/>
                    <a:p>
                      <a:pPr algn="ctr"/>
                      <a:r>
                        <a:rPr lang="en-US" sz="1600" dirty="0">
                          <a:ln>
                            <a:solidFill>
                              <a:schemeClr val="bg1"/>
                            </a:solidFill>
                          </a:ln>
                          <a:solidFill>
                            <a:schemeClr val="bg1"/>
                          </a:solidFill>
                        </a:rPr>
                        <a:t>Sundays at 6 PM</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30210158"/>
                  </a:ext>
                </a:extLst>
              </a:tr>
              <a:tr h="358815">
                <a:tc>
                  <a:txBody>
                    <a:bodyPr/>
                    <a:lstStyle/>
                    <a:p>
                      <a:pPr algn="ctr"/>
                      <a:r>
                        <a:rPr lang="en-US" sz="1600" b="1" u="sng" dirty="0">
                          <a:solidFill>
                            <a:schemeClr val="bg1"/>
                          </a:solidFill>
                        </a:rPr>
                        <a:t>Intro</a:t>
                      </a:r>
                      <a:r>
                        <a:rPr lang="en-US" sz="1600" dirty="0">
                          <a:solidFill>
                            <a:schemeClr val="bg1"/>
                          </a:solidFill>
                        </a:rPr>
                        <a:t>: Fixing Our Eyes on Jesus</a:t>
                      </a:r>
                    </a:p>
                  </a:txBody>
                  <a:tcPr>
                    <a:lnL w="12700" cmpd="sng">
                      <a:noFill/>
                    </a:lnL>
                    <a:lnR w="12700" cmpd="sng">
                      <a:noFill/>
                    </a:lnR>
                    <a:lnT w="12700" cap="flat" cmpd="sng" algn="ctr">
                      <a:solidFill>
                        <a:schemeClr val="bg1"/>
                      </a:solidFill>
                      <a:prstDash val="solid"/>
                      <a:round/>
                      <a:headEnd type="none" w="med" len="med"/>
                      <a:tailEnd type="none" w="med" len="med"/>
                    </a:lnT>
                    <a:noFill/>
                  </a:tcPr>
                </a:tc>
                <a:tc>
                  <a:txBody>
                    <a:bodyPr/>
                    <a:lstStyle/>
                    <a:p>
                      <a:pPr algn="ctr"/>
                      <a:r>
                        <a:rPr lang="en-US" sz="1600" dirty="0">
                          <a:solidFill>
                            <a:schemeClr val="bg1"/>
                          </a:solidFill>
                        </a:rPr>
                        <a:t>September 17, 2023</a:t>
                      </a:r>
                    </a:p>
                  </a:txBody>
                  <a:tcPr>
                    <a:lnL w="12700" cmpd="sng">
                      <a:noFill/>
                    </a:lnL>
                    <a:lnR w="12700" cmpd="sng">
                      <a:noFill/>
                    </a:lnR>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4107295688"/>
                  </a:ext>
                </a:extLst>
              </a:tr>
              <a:tr h="358815">
                <a:tc gridSpan="2">
                  <a:txBody>
                    <a:bodyPr/>
                    <a:lstStyle/>
                    <a:p>
                      <a:pPr algn="ctr"/>
                      <a:r>
                        <a:rPr lang="en-US" sz="1600" b="1" u="sng" dirty="0">
                          <a:solidFill>
                            <a:schemeClr val="accent2">
                              <a:lumMod val="60000"/>
                              <a:lumOff val="40000"/>
                            </a:schemeClr>
                          </a:solidFill>
                        </a:rPr>
                        <a:t>Focusing Our Eyes on Jesus:</a:t>
                      </a:r>
                    </a:p>
                  </a:txBody>
                  <a:tcPr>
                    <a:lnL w="12700" cmpd="sng">
                      <a:noFill/>
                    </a:lnL>
                    <a:lnR w="12700" cmpd="sng">
                      <a:noFill/>
                    </a:lnR>
                    <a:lnB w="12700" cap="flat" cmpd="sng" algn="ctr">
                      <a:solidFill>
                        <a:schemeClr val="bg1"/>
                      </a:solidFill>
                      <a:prstDash val="solid"/>
                      <a:round/>
                      <a:headEnd type="none" w="med" len="med"/>
                      <a:tailEnd type="none" w="med" len="med"/>
                    </a:lnB>
                    <a:noFill/>
                  </a:tcPr>
                </a:tc>
                <a:tc hMerge="1">
                  <a:txBody>
                    <a:bodyPr/>
                    <a:lstStyle/>
                    <a:p>
                      <a:endParaRPr lang="en-US" dirty="0"/>
                    </a:p>
                  </a:txBody>
                  <a:tcPr>
                    <a:noFill/>
                  </a:tcPr>
                </a:tc>
                <a:extLst>
                  <a:ext uri="{0D108BD9-81ED-4DB2-BD59-A6C34878D82A}">
                    <a16:rowId xmlns:a16="http://schemas.microsoft.com/office/drawing/2014/main" val="3965009678"/>
                  </a:ext>
                </a:extLst>
              </a:tr>
              <a:tr h="358815">
                <a:tc>
                  <a:txBody>
                    <a:bodyPr/>
                    <a:lstStyle/>
                    <a:p>
                      <a:pPr algn="l"/>
                      <a:r>
                        <a:rPr lang="en-US" sz="1600" dirty="0">
                          <a:solidFill>
                            <a:schemeClr val="bg1"/>
                          </a:solidFill>
                        </a:rPr>
                        <a:t>          The Author and Perfector of Faith</a:t>
                      </a:r>
                    </a:p>
                  </a:txBody>
                  <a:tcP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dirty="0">
                          <a:solidFill>
                            <a:schemeClr val="bg1"/>
                          </a:solidFill>
                        </a:rPr>
                        <a:t>October 15, 2023</a:t>
                      </a:r>
                    </a:p>
                  </a:txBody>
                  <a:tcPr>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97438457"/>
                  </a:ext>
                </a:extLst>
              </a:tr>
              <a:tr h="358815">
                <a:tc>
                  <a:txBody>
                    <a:bodyPr/>
                    <a:lstStyle/>
                    <a:p>
                      <a:pPr algn="l"/>
                      <a:r>
                        <a:rPr lang="en-US" sz="1600" dirty="0">
                          <a:solidFill>
                            <a:schemeClr val="bg1"/>
                          </a:solidFill>
                        </a:rPr>
                        <a:t>          The Joy Set Before Him</a:t>
                      </a:r>
                    </a:p>
                  </a:txBody>
                  <a:tcPr>
                    <a:lnL w="12700" cmpd="sng">
                      <a:noFill/>
                    </a:lnL>
                    <a:lnR w="12700" cmpd="sng">
                      <a:noFill/>
                    </a:lnR>
                    <a:lnT w="12700" cap="flat" cmpd="sng" algn="ctr">
                      <a:solidFill>
                        <a:schemeClr val="bg1"/>
                      </a:solidFill>
                      <a:prstDash val="solid"/>
                      <a:round/>
                      <a:headEnd type="none" w="med" len="med"/>
                      <a:tailEnd type="none" w="med" len="med"/>
                    </a:lnT>
                    <a:noFill/>
                  </a:tcPr>
                </a:tc>
                <a:tc>
                  <a:txBody>
                    <a:bodyPr/>
                    <a:lstStyle/>
                    <a:p>
                      <a:pPr algn="ctr"/>
                      <a:r>
                        <a:rPr lang="en-US" sz="1600" dirty="0">
                          <a:solidFill>
                            <a:schemeClr val="bg1"/>
                          </a:solidFill>
                        </a:rPr>
                        <a:t>November 19, 2023</a:t>
                      </a:r>
                    </a:p>
                  </a:txBody>
                  <a:tcPr>
                    <a:lnL w="12700" cmpd="sng">
                      <a:noFill/>
                    </a:lnL>
                    <a:lnR w="12700" cmpd="sng">
                      <a:noFill/>
                    </a:lnR>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4245869295"/>
                  </a:ext>
                </a:extLst>
              </a:tr>
              <a:tr h="358815">
                <a:tc>
                  <a:txBody>
                    <a:bodyPr/>
                    <a:lstStyle/>
                    <a:p>
                      <a:pPr algn="l"/>
                      <a:r>
                        <a:rPr lang="en-US" sz="1600" dirty="0">
                          <a:solidFill>
                            <a:schemeClr val="bg1"/>
                          </a:solidFill>
                        </a:rPr>
                        <a:t>          Enduring the Cross, Despising the Shame</a:t>
                      </a:r>
                    </a:p>
                  </a:txBody>
                  <a:tcPr>
                    <a:lnL w="12700" cmpd="sng">
                      <a:noFill/>
                    </a:lnL>
                    <a:lnR w="12700" cmpd="sng">
                      <a:noFill/>
                    </a:lnR>
                    <a:noFill/>
                  </a:tcPr>
                </a:tc>
                <a:tc>
                  <a:txBody>
                    <a:bodyPr/>
                    <a:lstStyle/>
                    <a:p>
                      <a:pPr algn="ctr"/>
                      <a:r>
                        <a:rPr lang="en-US" sz="1600" dirty="0">
                          <a:solidFill>
                            <a:schemeClr val="bg1"/>
                          </a:solidFill>
                        </a:rPr>
                        <a:t>December 17, 2023</a:t>
                      </a:r>
                    </a:p>
                  </a:txBody>
                  <a:tcPr>
                    <a:lnL w="12700" cmpd="sng">
                      <a:noFill/>
                    </a:lnL>
                    <a:lnR w="12700" cmpd="sng">
                      <a:noFill/>
                    </a:lnR>
                    <a:noFill/>
                  </a:tcPr>
                </a:tc>
                <a:extLst>
                  <a:ext uri="{0D108BD9-81ED-4DB2-BD59-A6C34878D82A}">
                    <a16:rowId xmlns:a16="http://schemas.microsoft.com/office/drawing/2014/main" val="529759731"/>
                  </a:ext>
                </a:extLst>
              </a:tr>
              <a:tr h="358815">
                <a:tc>
                  <a:txBody>
                    <a:bodyPr/>
                    <a:lstStyle/>
                    <a:p>
                      <a:pPr algn="l"/>
                      <a:r>
                        <a:rPr lang="en-US" sz="1600" dirty="0">
                          <a:solidFill>
                            <a:schemeClr val="bg1"/>
                          </a:solidFill>
                        </a:rPr>
                        <a:t>          Sitting at the Right Hand of God’s Throne</a:t>
                      </a:r>
                    </a:p>
                  </a:txBody>
                  <a:tcPr>
                    <a:lnL w="12700" cmpd="sng">
                      <a:noFill/>
                    </a:lnL>
                    <a:lnR w="12700" cmpd="sng">
                      <a:noFill/>
                    </a:lnR>
                    <a:noFill/>
                  </a:tcPr>
                </a:tc>
                <a:tc>
                  <a:txBody>
                    <a:bodyPr/>
                    <a:lstStyle/>
                    <a:p>
                      <a:pPr algn="ctr"/>
                      <a:r>
                        <a:rPr lang="en-US" sz="1600" dirty="0">
                          <a:solidFill>
                            <a:schemeClr val="bg1"/>
                          </a:solidFill>
                        </a:rPr>
                        <a:t>January 21, 2024</a:t>
                      </a:r>
                    </a:p>
                  </a:txBody>
                  <a:tcPr>
                    <a:lnL w="12700" cmpd="sng">
                      <a:noFill/>
                    </a:lnL>
                    <a:lnR w="12700" cmpd="sng">
                      <a:noFill/>
                    </a:lnR>
                    <a:noFill/>
                  </a:tcPr>
                </a:tc>
                <a:extLst>
                  <a:ext uri="{0D108BD9-81ED-4DB2-BD59-A6C34878D82A}">
                    <a16:rowId xmlns:a16="http://schemas.microsoft.com/office/drawing/2014/main" val="662890795"/>
                  </a:ext>
                </a:extLst>
              </a:tr>
              <a:tr h="358815">
                <a:tc>
                  <a:txBody>
                    <a:bodyPr/>
                    <a:lstStyle/>
                    <a:p>
                      <a:pPr algn="l"/>
                      <a:r>
                        <a:rPr lang="en-US" sz="1600" dirty="0">
                          <a:solidFill>
                            <a:schemeClr val="bg1"/>
                          </a:solidFill>
                        </a:rPr>
                        <a:t>          The Same Yesterday, Today, and Tomorrow</a:t>
                      </a:r>
                    </a:p>
                  </a:txBody>
                  <a:tcPr>
                    <a:lnL w="12700" cmpd="sng">
                      <a:noFill/>
                    </a:lnL>
                    <a:lnR w="12700" cmpd="sng">
                      <a:noFill/>
                    </a:lnR>
                    <a:noFill/>
                  </a:tcPr>
                </a:tc>
                <a:tc>
                  <a:txBody>
                    <a:bodyPr/>
                    <a:lstStyle/>
                    <a:p>
                      <a:pPr algn="ctr"/>
                      <a:r>
                        <a:rPr lang="en-US" sz="1600" dirty="0">
                          <a:solidFill>
                            <a:schemeClr val="bg1"/>
                          </a:solidFill>
                        </a:rPr>
                        <a:t>February 18, 2024</a:t>
                      </a:r>
                    </a:p>
                  </a:txBody>
                  <a:tcPr>
                    <a:lnL w="12700" cmpd="sng">
                      <a:noFill/>
                    </a:lnL>
                    <a:lnR w="12700" cmpd="sng">
                      <a:noFill/>
                    </a:lnR>
                    <a:noFill/>
                  </a:tcPr>
                </a:tc>
                <a:extLst>
                  <a:ext uri="{0D108BD9-81ED-4DB2-BD59-A6C34878D82A}">
                    <a16:rowId xmlns:a16="http://schemas.microsoft.com/office/drawing/2014/main" val="2688654677"/>
                  </a:ext>
                </a:extLst>
              </a:tr>
              <a:tr h="358815">
                <a:tc gridSpan="2">
                  <a:txBody>
                    <a:bodyPr/>
                    <a:lstStyle/>
                    <a:p>
                      <a:pPr algn="ctr"/>
                      <a:r>
                        <a:rPr lang="en-US" sz="1600" b="1" u="sng" dirty="0">
                          <a:solidFill>
                            <a:schemeClr val="accent2">
                              <a:lumMod val="60000"/>
                              <a:lumOff val="40000"/>
                            </a:schemeClr>
                          </a:solidFill>
                        </a:rPr>
                        <a:t>Living Like Jesus:</a:t>
                      </a:r>
                    </a:p>
                  </a:txBody>
                  <a:tcPr>
                    <a:lnL w="12700" cmpd="sng">
                      <a:noFill/>
                    </a:lnL>
                    <a:lnR w="12700" cmpd="sng">
                      <a:noFill/>
                    </a:lnR>
                    <a:noFill/>
                  </a:tcPr>
                </a:tc>
                <a:tc hMerge="1">
                  <a:txBody>
                    <a:bodyPr/>
                    <a:lstStyle/>
                    <a:p>
                      <a:endParaRPr lang="en-US" dirty="0"/>
                    </a:p>
                  </a:txBody>
                  <a:tcPr>
                    <a:noFill/>
                  </a:tcPr>
                </a:tc>
                <a:extLst>
                  <a:ext uri="{0D108BD9-81ED-4DB2-BD59-A6C34878D82A}">
                    <a16:rowId xmlns:a16="http://schemas.microsoft.com/office/drawing/2014/main" val="3213753728"/>
                  </a:ext>
                </a:extLst>
              </a:tr>
              <a:tr h="358815">
                <a:tc>
                  <a:txBody>
                    <a:bodyPr/>
                    <a:lstStyle/>
                    <a:p>
                      <a:pPr algn="l"/>
                      <a:r>
                        <a:rPr lang="en-US" sz="1600" dirty="0">
                          <a:solidFill>
                            <a:schemeClr val="bg1"/>
                          </a:solidFill>
                        </a:rPr>
                        <a:t>          Laying Aside Every Weight and Sin </a:t>
                      </a:r>
                    </a:p>
                  </a:txBody>
                  <a:tcPr>
                    <a:lnL w="12700" cmpd="sng">
                      <a:noFill/>
                    </a:lnL>
                    <a:lnR w="12700" cmpd="sng">
                      <a:noFill/>
                    </a:lnR>
                    <a:noFill/>
                  </a:tcPr>
                </a:tc>
                <a:tc>
                  <a:txBody>
                    <a:bodyPr/>
                    <a:lstStyle/>
                    <a:p>
                      <a:pPr algn="ctr"/>
                      <a:r>
                        <a:rPr lang="en-US" sz="1600" dirty="0">
                          <a:solidFill>
                            <a:schemeClr val="bg1"/>
                          </a:solidFill>
                        </a:rPr>
                        <a:t>March 17, 2024</a:t>
                      </a:r>
                    </a:p>
                  </a:txBody>
                  <a:tcPr>
                    <a:lnL w="12700" cmpd="sng">
                      <a:noFill/>
                    </a:lnL>
                    <a:lnR w="12700" cmpd="sng">
                      <a:noFill/>
                    </a:lnR>
                    <a:noFill/>
                  </a:tcPr>
                </a:tc>
                <a:extLst>
                  <a:ext uri="{0D108BD9-81ED-4DB2-BD59-A6C34878D82A}">
                    <a16:rowId xmlns:a16="http://schemas.microsoft.com/office/drawing/2014/main" val="3666213309"/>
                  </a:ext>
                </a:extLst>
              </a:tr>
              <a:tr h="358815">
                <a:tc>
                  <a:txBody>
                    <a:bodyPr/>
                    <a:lstStyle/>
                    <a:p>
                      <a:pPr algn="l"/>
                      <a:r>
                        <a:rPr lang="en-US" sz="1600" dirty="0">
                          <a:solidFill>
                            <a:schemeClr val="bg1"/>
                          </a:solidFill>
                        </a:rPr>
                        <a:t>          Sharing in His Holiness</a:t>
                      </a:r>
                    </a:p>
                  </a:txBody>
                  <a:tcPr>
                    <a:lnL w="12700" cmpd="sng">
                      <a:noFill/>
                    </a:lnL>
                    <a:lnR w="12700" cmpd="sng">
                      <a:noFill/>
                    </a:lnR>
                    <a:noFill/>
                  </a:tcPr>
                </a:tc>
                <a:tc>
                  <a:txBody>
                    <a:bodyPr/>
                    <a:lstStyle/>
                    <a:p>
                      <a:pPr algn="ctr"/>
                      <a:r>
                        <a:rPr lang="en-US" sz="1600" dirty="0">
                          <a:solidFill>
                            <a:schemeClr val="bg1"/>
                          </a:solidFill>
                        </a:rPr>
                        <a:t>April 21, 2024. </a:t>
                      </a:r>
                    </a:p>
                  </a:txBody>
                  <a:tcPr>
                    <a:lnL w="12700" cmpd="sng">
                      <a:noFill/>
                    </a:lnL>
                    <a:lnR w="12700" cmpd="sng">
                      <a:noFill/>
                    </a:lnR>
                    <a:noFill/>
                  </a:tcPr>
                </a:tc>
                <a:extLst>
                  <a:ext uri="{0D108BD9-81ED-4DB2-BD59-A6C34878D82A}">
                    <a16:rowId xmlns:a16="http://schemas.microsoft.com/office/drawing/2014/main" val="4078269313"/>
                  </a:ext>
                </a:extLst>
              </a:tr>
              <a:tr h="358815">
                <a:tc>
                  <a:txBody>
                    <a:bodyPr/>
                    <a:lstStyle/>
                    <a:p>
                      <a:pPr algn="l"/>
                      <a:r>
                        <a:rPr lang="en-US" sz="1600" dirty="0">
                          <a:solidFill>
                            <a:schemeClr val="bg1"/>
                          </a:solidFill>
                        </a:rPr>
                        <a:t>          Seeking the City to Come</a:t>
                      </a:r>
                    </a:p>
                  </a:txBody>
                  <a:tcPr>
                    <a:lnL w="12700" cmpd="sng">
                      <a:noFill/>
                    </a:lnL>
                    <a:lnR w="12700" cmpd="sng">
                      <a:noFill/>
                    </a:lnR>
                    <a:noFill/>
                  </a:tcPr>
                </a:tc>
                <a:tc>
                  <a:txBody>
                    <a:bodyPr/>
                    <a:lstStyle/>
                    <a:p>
                      <a:pPr algn="ctr"/>
                      <a:r>
                        <a:rPr lang="en-US" sz="1600" dirty="0">
                          <a:solidFill>
                            <a:schemeClr val="bg1"/>
                          </a:solidFill>
                        </a:rPr>
                        <a:t>May 19, 2024</a:t>
                      </a:r>
                    </a:p>
                  </a:txBody>
                  <a:tcPr>
                    <a:lnL w="12700" cmpd="sng">
                      <a:noFill/>
                    </a:lnL>
                    <a:lnR w="12700" cmpd="sng">
                      <a:noFill/>
                    </a:lnR>
                    <a:noFill/>
                  </a:tcPr>
                </a:tc>
                <a:extLst>
                  <a:ext uri="{0D108BD9-81ED-4DB2-BD59-A6C34878D82A}">
                    <a16:rowId xmlns:a16="http://schemas.microsoft.com/office/drawing/2014/main" val="1430173303"/>
                  </a:ext>
                </a:extLst>
              </a:tr>
              <a:tr h="358815">
                <a:tc>
                  <a:txBody>
                    <a:bodyPr/>
                    <a:lstStyle/>
                    <a:p>
                      <a:pPr algn="l"/>
                      <a:r>
                        <a:rPr lang="en-US" sz="1600" dirty="0">
                          <a:solidFill>
                            <a:schemeClr val="bg1"/>
                          </a:solidFill>
                        </a:rPr>
                        <a:t>          Loving Sacrificially </a:t>
                      </a:r>
                    </a:p>
                  </a:txBody>
                  <a:tcPr>
                    <a:lnL w="12700" cmpd="sng">
                      <a:noFill/>
                    </a:lnL>
                    <a:lnR w="12700" cmpd="sng">
                      <a:noFill/>
                    </a:lnR>
                    <a:noFill/>
                  </a:tcPr>
                </a:tc>
                <a:tc>
                  <a:txBody>
                    <a:bodyPr/>
                    <a:lstStyle/>
                    <a:p>
                      <a:pPr algn="ctr"/>
                      <a:r>
                        <a:rPr lang="en-US" sz="1600" dirty="0">
                          <a:solidFill>
                            <a:schemeClr val="bg1"/>
                          </a:solidFill>
                        </a:rPr>
                        <a:t>June 16, 2024</a:t>
                      </a:r>
                    </a:p>
                  </a:txBody>
                  <a:tcPr>
                    <a:lnL w="12700" cmpd="sng">
                      <a:noFill/>
                    </a:lnL>
                    <a:lnR w="12700" cmpd="sng">
                      <a:noFill/>
                    </a:lnR>
                    <a:noFill/>
                  </a:tcPr>
                </a:tc>
                <a:extLst>
                  <a:ext uri="{0D108BD9-81ED-4DB2-BD59-A6C34878D82A}">
                    <a16:rowId xmlns:a16="http://schemas.microsoft.com/office/drawing/2014/main" val="1142941206"/>
                  </a:ext>
                </a:extLst>
              </a:tr>
              <a:tr h="358815">
                <a:tc>
                  <a:txBody>
                    <a:bodyPr/>
                    <a:lstStyle/>
                    <a:p>
                      <a:pPr algn="l"/>
                      <a:r>
                        <a:rPr lang="en-US" sz="1600" dirty="0">
                          <a:solidFill>
                            <a:schemeClr val="bg1"/>
                          </a:solidFill>
                        </a:rPr>
                        <a:t>          Rejecting Strange Teaching</a:t>
                      </a:r>
                    </a:p>
                  </a:txBody>
                  <a:tcPr>
                    <a:lnL w="12700" cmpd="sng">
                      <a:noFill/>
                    </a:lnL>
                    <a:lnR w="12700" cmpd="sng">
                      <a:noFill/>
                    </a:lnR>
                    <a:noFill/>
                  </a:tcPr>
                </a:tc>
                <a:tc>
                  <a:txBody>
                    <a:bodyPr/>
                    <a:lstStyle/>
                    <a:p>
                      <a:pPr algn="ctr"/>
                      <a:r>
                        <a:rPr lang="en-US" sz="1600" dirty="0">
                          <a:solidFill>
                            <a:schemeClr val="bg1"/>
                          </a:solidFill>
                        </a:rPr>
                        <a:t>July 21, 2024</a:t>
                      </a:r>
                    </a:p>
                  </a:txBody>
                  <a:tcPr>
                    <a:lnL w="12700" cmpd="sng">
                      <a:noFill/>
                    </a:lnL>
                    <a:lnR w="12700" cmpd="sng">
                      <a:noFill/>
                    </a:lnR>
                    <a:noFill/>
                  </a:tcPr>
                </a:tc>
                <a:extLst>
                  <a:ext uri="{0D108BD9-81ED-4DB2-BD59-A6C34878D82A}">
                    <a16:rowId xmlns:a16="http://schemas.microsoft.com/office/drawing/2014/main" val="1117750636"/>
                  </a:ext>
                </a:extLst>
              </a:tr>
              <a:tr h="358815">
                <a:tc>
                  <a:txBody>
                    <a:bodyPr/>
                    <a:lstStyle/>
                    <a:p>
                      <a:pPr algn="ctr"/>
                      <a:r>
                        <a:rPr lang="en-US" sz="1600" u="sng" dirty="0">
                          <a:solidFill>
                            <a:schemeClr val="bg1"/>
                          </a:solidFill>
                        </a:rPr>
                        <a:t>Conclusion:</a:t>
                      </a:r>
                      <a:r>
                        <a:rPr lang="en-US" sz="1600" dirty="0">
                          <a:solidFill>
                            <a:schemeClr val="bg1"/>
                          </a:solidFill>
                        </a:rPr>
                        <a:t> Jesus Working in Us</a:t>
                      </a:r>
                    </a:p>
                  </a:txBody>
                  <a:tcPr>
                    <a:lnL w="12700" cmpd="sng">
                      <a:noFill/>
                    </a:lnL>
                    <a:lnR w="12700" cmpd="sng">
                      <a:noFill/>
                    </a:lnR>
                    <a:lnB w="12700" cmpd="sng">
                      <a:noFill/>
                    </a:lnB>
                    <a:noFill/>
                  </a:tcPr>
                </a:tc>
                <a:tc>
                  <a:txBody>
                    <a:bodyPr/>
                    <a:lstStyle/>
                    <a:p>
                      <a:pPr algn="ctr"/>
                      <a:r>
                        <a:rPr lang="en-US" sz="1600" dirty="0">
                          <a:solidFill>
                            <a:schemeClr val="bg1"/>
                          </a:solidFill>
                        </a:rPr>
                        <a:t>August 18, 2024</a:t>
                      </a:r>
                    </a:p>
                  </a:txBody>
                  <a:tcPr>
                    <a:lnL w="12700" cmpd="sng">
                      <a:noFill/>
                    </a:lnL>
                    <a:lnR w="12700" cmpd="sng">
                      <a:noFill/>
                    </a:lnR>
                    <a:lnB w="12700" cmpd="sng">
                      <a:noFill/>
                    </a:lnB>
                    <a:noFill/>
                  </a:tcPr>
                </a:tc>
                <a:extLst>
                  <a:ext uri="{0D108BD9-81ED-4DB2-BD59-A6C34878D82A}">
                    <a16:rowId xmlns:a16="http://schemas.microsoft.com/office/drawing/2014/main" val="3944031369"/>
                  </a:ext>
                </a:extLst>
              </a:tr>
            </a:tbl>
          </a:graphicData>
        </a:graphic>
      </p:graphicFrame>
      <p:sp>
        <p:nvSpPr>
          <p:cNvPr id="4" name="Rectangle 3">
            <a:extLst>
              <a:ext uri="{FF2B5EF4-FFF2-40B4-BE49-F238E27FC236}">
                <a16:creationId xmlns:a16="http://schemas.microsoft.com/office/drawing/2014/main" id="{4B45A063-A199-7060-5E00-5355ED41D9DE}"/>
              </a:ext>
            </a:extLst>
          </p:cNvPr>
          <p:cNvSpPr/>
          <p:nvPr/>
        </p:nvSpPr>
        <p:spPr>
          <a:xfrm>
            <a:off x="312515" y="3377390"/>
            <a:ext cx="8588414" cy="356616"/>
          </a:xfrm>
          <a:prstGeom prst="rect">
            <a:avLst/>
          </a:prstGeom>
          <a:no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Tree>
    <p:extLst>
      <p:ext uri="{BB962C8B-B14F-4D97-AF65-F5344CB8AC3E}">
        <p14:creationId xmlns:p14="http://schemas.microsoft.com/office/powerpoint/2010/main" val="267976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48442-11E3-706A-4116-0449671B987D}"/>
            </a:ext>
          </a:extLst>
        </p:cNvPr>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FDAA352E-5252-D030-6FCB-6B80AFB4017D}"/>
              </a:ext>
            </a:extLst>
          </p:cNvPr>
          <p:cNvPicPr>
            <a:picLocks noChangeAspect="1"/>
          </p:cNvPicPr>
          <p:nvPr/>
        </p:nvPicPr>
        <p:blipFill>
          <a:blip r:embed="rId3"/>
          <a:stretch>
            <a:fillRect/>
          </a:stretch>
        </p:blipFill>
        <p:spPr>
          <a:xfrm>
            <a:off x="0" y="0"/>
            <a:ext cx="9144000" cy="5715000"/>
          </a:xfrm>
          <a:prstGeom prst="rect">
            <a:avLst/>
          </a:prstGeom>
        </p:spPr>
      </p:pic>
      <p:grpSp>
        <p:nvGrpSpPr>
          <p:cNvPr id="25" name="Group 24">
            <a:extLst>
              <a:ext uri="{FF2B5EF4-FFF2-40B4-BE49-F238E27FC236}">
                <a16:creationId xmlns:a16="http://schemas.microsoft.com/office/drawing/2014/main" id="{E20E32C1-472C-9773-9AC1-733746C598B4}"/>
              </a:ext>
            </a:extLst>
          </p:cNvPr>
          <p:cNvGrpSpPr/>
          <p:nvPr/>
        </p:nvGrpSpPr>
        <p:grpSpPr>
          <a:xfrm>
            <a:off x="1221467" y="2539581"/>
            <a:ext cx="6562164" cy="2242969"/>
            <a:chOff x="1290918" y="3176192"/>
            <a:chExt cx="6562164" cy="2242969"/>
          </a:xfrm>
        </p:grpSpPr>
        <p:sp>
          <p:nvSpPr>
            <p:cNvPr id="8" name="Arc 7">
              <a:extLst>
                <a:ext uri="{FF2B5EF4-FFF2-40B4-BE49-F238E27FC236}">
                  <a16:creationId xmlns:a16="http://schemas.microsoft.com/office/drawing/2014/main" id="{3E0146D7-2836-3465-3605-26CEDD7CEB60}"/>
                </a:ext>
              </a:extLst>
            </p:cNvPr>
            <p:cNvSpPr/>
            <p:nvPr/>
          </p:nvSpPr>
          <p:spPr>
            <a:xfrm>
              <a:off x="1290918" y="3267632"/>
              <a:ext cx="6562164" cy="2151529"/>
            </a:xfrm>
            <a:prstGeom prst="arc">
              <a:avLst>
                <a:gd name="adj1" fmla="val 11441263"/>
                <a:gd name="adj2" fmla="val 20923678"/>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riangle 8">
              <a:extLst>
                <a:ext uri="{FF2B5EF4-FFF2-40B4-BE49-F238E27FC236}">
                  <a16:creationId xmlns:a16="http://schemas.microsoft.com/office/drawing/2014/main" id="{931FB785-4377-EA6F-5354-F65D48CF56C0}"/>
                </a:ext>
              </a:extLst>
            </p:cNvPr>
            <p:cNvSpPr/>
            <p:nvPr/>
          </p:nvSpPr>
          <p:spPr>
            <a:xfrm>
              <a:off x="7274858" y="3671048"/>
              <a:ext cx="242047" cy="221876"/>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2A0D6A4-8DCA-A406-D4F5-B2796BF757B5}"/>
                </a:ext>
              </a:extLst>
            </p:cNvPr>
            <p:cNvSpPr/>
            <p:nvPr/>
          </p:nvSpPr>
          <p:spPr>
            <a:xfrm>
              <a:off x="1599663" y="3710044"/>
              <a:ext cx="182880" cy="1828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C883E39-BAF7-27D4-D08C-B156926C43D5}"/>
                </a:ext>
              </a:extLst>
            </p:cNvPr>
            <p:cNvSpPr/>
            <p:nvPr/>
          </p:nvSpPr>
          <p:spPr>
            <a:xfrm>
              <a:off x="4480560" y="3176192"/>
              <a:ext cx="182880" cy="1828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E0EFA5F3-10BA-CAA4-E0FE-8FA425E778E9}"/>
              </a:ext>
            </a:extLst>
          </p:cNvPr>
          <p:cNvGrpSpPr/>
          <p:nvPr/>
        </p:nvGrpSpPr>
        <p:grpSpPr>
          <a:xfrm>
            <a:off x="787590" y="1249666"/>
            <a:ext cx="3124650" cy="1602561"/>
            <a:chOff x="857041" y="1886277"/>
            <a:chExt cx="3124650" cy="1602561"/>
          </a:xfrm>
        </p:grpSpPr>
        <p:cxnSp>
          <p:nvCxnSpPr>
            <p:cNvPr id="14" name="Straight Connector 13">
              <a:extLst>
                <a:ext uri="{FF2B5EF4-FFF2-40B4-BE49-F238E27FC236}">
                  <a16:creationId xmlns:a16="http://schemas.microsoft.com/office/drawing/2014/main" id="{3FF8A29C-B399-F7B7-4B10-CDCD982D49E0}"/>
                </a:ext>
              </a:extLst>
            </p:cNvPr>
            <p:cNvCxnSpPr>
              <a:cxnSpLocks/>
            </p:cNvCxnSpPr>
            <p:nvPr/>
          </p:nvCxnSpPr>
          <p:spPr>
            <a:xfrm flipH="1" flipV="1">
              <a:off x="1020886" y="2643781"/>
              <a:ext cx="486179" cy="845057"/>
            </a:xfrm>
            <a:prstGeom prst="line">
              <a:avLst/>
            </a:prstGeom>
            <a:ln w="22225">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9CC034AF-24F0-4887-DEA3-829AB2401261}"/>
                </a:ext>
              </a:extLst>
            </p:cNvPr>
            <p:cNvSpPr txBox="1"/>
            <p:nvPr/>
          </p:nvSpPr>
          <p:spPr>
            <a:xfrm>
              <a:off x="857041" y="1886277"/>
              <a:ext cx="1989649" cy="461665"/>
            </a:xfrm>
            <a:prstGeom prst="rect">
              <a:avLst/>
            </a:prstGeom>
            <a:noFill/>
          </p:spPr>
          <p:txBody>
            <a:bodyPr wrap="square" rtlCol="0">
              <a:spAutoFit/>
            </a:bodyPr>
            <a:lstStyle/>
            <a:p>
              <a:r>
                <a:rPr lang="en-US" sz="2400" dirty="0">
                  <a:solidFill>
                    <a:schemeClr val="accent2">
                      <a:lumMod val="60000"/>
                      <a:lumOff val="40000"/>
                    </a:schemeClr>
                  </a:solidFill>
                  <a:latin typeface="Calibri" panose="020F0502020204030204" pitchFamily="34" charset="0"/>
                  <a:cs typeface="Calibri" panose="020F0502020204030204" pitchFamily="34" charset="0"/>
                </a:rPr>
                <a:t>CONSIDER</a:t>
              </a:r>
            </a:p>
          </p:txBody>
        </p:sp>
        <p:sp>
          <p:nvSpPr>
            <p:cNvPr id="18" name="TextBox 17">
              <a:extLst>
                <a:ext uri="{FF2B5EF4-FFF2-40B4-BE49-F238E27FC236}">
                  <a16:creationId xmlns:a16="http://schemas.microsoft.com/office/drawing/2014/main" id="{76A5B3B9-42F9-6988-FF92-C3C433B7084D}"/>
                </a:ext>
              </a:extLst>
            </p:cNvPr>
            <p:cNvSpPr txBox="1"/>
            <p:nvPr/>
          </p:nvSpPr>
          <p:spPr>
            <a:xfrm>
              <a:off x="857041" y="2191743"/>
              <a:ext cx="3124650" cy="461665"/>
            </a:xfrm>
            <a:prstGeom prst="rect">
              <a:avLst/>
            </a:prstGeom>
            <a:noFill/>
          </p:spPr>
          <p:txBody>
            <a:bodyPr wrap="square" rtlCol="0">
              <a:spAutoFit/>
            </a:bodyPr>
            <a:lstStyle/>
            <a:p>
              <a:r>
                <a:rPr lang="en-US" sz="2400" i="1" dirty="0">
                  <a:solidFill>
                    <a:schemeClr val="bg1"/>
                  </a:solidFill>
                  <a:latin typeface="Calibri Light" panose="020F0302020204030204" pitchFamily="34" charset="0"/>
                  <a:cs typeface="Calibri Light" panose="020F0302020204030204" pitchFamily="34" charset="0"/>
                </a:rPr>
                <a:t>The Cloud of Witnesses</a:t>
              </a:r>
            </a:p>
          </p:txBody>
        </p:sp>
      </p:grpSp>
      <p:grpSp>
        <p:nvGrpSpPr>
          <p:cNvPr id="27" name="Group 26">
            <a:extLst>
              <a:ext uri="{FF2B5EF4-FFF2-40B4-BE49-F238E27FC236}">
                <a16:creationId xmlns:a16="http://schemas.microsoft.com/office/drawing/2014/main" id="{0F364415-7936-4C9F-E14D-F908F8411D28}"/>
              </a:ext>
            </a:extLst>
          </p:cNvPr>
          <p:cNvGrpSpPr/>
          <p:nvPr/>
        </p:nvGrpSpPr>
        <p:grpSpPr>
          <a:xfrm>
            <a:off x="3726877" y="683926"/>
            <a:ext cx="3124650" cy="1612188"/>
            <a:chOff x="3796328" y="1320537"/>
            <a:chExt cx="3124650" cy="1612188"/>
          </a:xfrm>
        </p:grpSpPr>
        <p:sp>
          <p:nvSpPr>
            <p:cNvPr id="19" name="TextBox 18">
              <a:extLst>
                <a:ext uri="{FF2B5EF4-FFF2-40B4-BE49-F238E27FC236}">
                  <a16:creationId xmlns:a16="http://schemas.microsoft.com/office/drawing/2014/main" id="{065F8C5C-A6E7-CA12-8C85-A5FE8F2226C2}"/>
                </a:ext>
              </a:extLst>
            </p:cNvPr>
            <p:cNvSpPr txBox="1"/>
            <p:nvPr/>
          </p:nvSpPr>
          <p:spPr>
            <a:xfrm>
              <a:off x="3796328" y="1320537"/>
              <a:ext cx="1989649" cy="461665"/>
            </a:xfrm>
            <a:prstGeom prst="rect">
              <a:avLst/>
            </a:prstGeom>
            <a:noFill/>
          </p:spPr>
          <p:txBody>
            <a:bodyPr wrap="square" rtlCol="0">
              <a:spAutoFit/>
            </a:bodyPr>
            <a:lstStyle/>
            <a:p>
              <a:r>
                <a:rPr lang="en-US" sz="2400" dirty="0">
                  <a:solidFill>
                    <a:schemeClr val="accent2">
                      <a:lumMod val="60000"/>
                      <a:lumOff val="40000"/>
                    </a:schemeClr>
                  </a:solidFill>
                  <a:latin typeface="Calibri" panose="020F0502020204030204" pitchFamily="34" charset="0"/>
                  <a:cs typeface="Calibri" panose="020F0502020204030204" pitchFamily="34" charset="0"/>
                </a:rPr>
                <a:t>CONSIDER</a:t>
              </a:r>
            </a:p>
          </p:txBody>
        </p:sp>
        <p:sp>
          <p:nvSpPr>
            <p:cNvPr id="20" name="TextBox 19">
              <a:extLst>
                <a:ext uri="{FF2B5EF4-FFF2-40B4-BE49-F238E27FC236}">
                  <a16:creationId xmlns:a16="http://schemas.microsoft.com/office/drawing/2014/main" id="{DBC2AC72-AE64-EB91-4B52-8E0D5AFCCED5}"/>
                </a:ext>
              </a:extLst>
            </p:cNvPr>
            <p:cNvSpPr txBox="1"/>
            <p:nvPr/>
          </p:nvSpPr>
          <p:spPr>
            <a:xfrm>
              <a:off x="3796328" y="1626003"/>
              <a:ext cx="3124650" cy="461665"/>
            </a:xfrm>
            <a:prstGeom prst="rect">
              <a:avLst/>
            </a:prstGeom>
            <a:noFill/>
          </p:spPr>
          <p:txBody>
            <a:bodyPr wrap="square" rtlCol="0">
              <a:spAutoFit/>
            </a:bodyPr>
            <a:lstStyle/>
            <a:p>
              <a:r>
                <a:rPr lang="en-US" sz="2400" i="1" dirty="0">
                  <a:solidFill>
                    <a:schemeClr val="bg1"/>
                  </a:solidFill>
                  <a:latin typeface="Calibri Light" panose="020F0302020204030204" pitchFamily="34" charset="0"/>
                  <a:cs typeface="Calibri Light" panose="020F0302020204030204" pitchFamily="34" charset="0"/>
                </a:rPr>
                <a:t>The Race We Run</a:t>
              </a:r>
            </a:p>
          </p:txBody>
        </p:sp>
        <p:cxnSp>
          <p:nvCxnSpPr>
            <p:cNvPr id="21" name="Straight Connector 20">
              <a:extLst>
                <a:ext uri="{FF2B5EF4-FFF2-40B4-BE49-F238E27FC236}">
                  <a16:creationId xmlns:a16="http://schemas.microsoft.com/office/drawing/2014/main" id="{CF2DA6BA-64B2-C222-C7E3-A9E43E7A5993}"/>
                </a:ext>
              </a:extLst>
            </p:cNvPr>
            <p:cNvCxnSpPr>
              <a:cxnSpLocks/>
            </p:cNvCxnSpPr>
            <p:nvPr/>
          </p:nvCxnSpPr>
          <p:spPr>
            <a:xfrm flipH="1" flipV="1">
              <a:off x="3995044" y="2087668"/>
              <a:ext cx="486179" cy="845057"/>
            </a:xfrm>
            <a:prstGeom prst="line">
              <a:avLst/>
            </a:prstGeom>
            <a:ln w="22225">
              <a:solidFill>
                <a:schemeClr val="bg1"/>
              </a:solidFill>
              <a:prstDash val="sysDot"/>
            </a:ln>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F48AA2EF-0F05-4592-D74D-3CE28B50D234}"/>
              </a:ext>
            </a:extLst>
          </p:cNvPr>
          <p:cNvGrpSpPr/>
          <p:nvPr/>
        </p:nvGrpSpPr>
        <p:grpSpPr>
          <a:xfrm>
            <a:off x="6232228" y="1150088"/>
            <a:ext cx="2888622" cy="1702139"/>
            <a:chOff x="6510024" y="1786699"/>
            <a:chExt cx="2888622" cy="1702139"/>
          </a:xfrm>
        </p:grpSpPr>
        <p:cxnSp>
          <p:nvCxnSpPr>
            <p:cNvPr id="22" name="Straight Connector 21">
              <a:extLst>
                <a:ext uri="{FF2B5EF4-FFF2-40B4-BE49-F238E27FC236}">
                  <a16:creationId xmlns:a16="http://schemas.microsoft.com/office/drawing/2014/main" id="{1D7EB75D-D7CF-EBDC-CB32-5AF771195561}"/>
                </a:ext>
              </a:extLst>
            </p:cNvPr>
            <p:cNvCxnSpPr>
              <a:cxnSpLocks/>
            </p:cNvCxnSpPr>
            <p:nvPr/>
          </p:nvCxnSpPr>
          <p:spPr>
            <a:xfrm flipH="1" flipV="1">
              <a:off x="6918359" y="2643781"/>
              <a:ext cx="486179" cy="845057"/>
            </a:xfrm>
            <a:prstGeom prst="line">
              <a:avLst/>
            </a:prstGeom>
            <a:ln w="22225">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46B38411-BE8D-B62C-E087-F7133D595D19}"/>
                </a:ext>
              </a:extLst>
            </p:cNvPr>
            <p:cNvSpPr txBox="1"/>
            <p:nvPr/>
          </p:nvSpPr>
          <p:spPr>
            <a:xfrm>
              <a:off x="6510024" y="1786699"/>
              <a:ext cx="1989649" cy="461665"/>
            </a:xfrm>
            <a:prstGeom prst="rect">
              <a:avLst/>
            </a:prstGeom>
            <a:noFill/>
          </p:spPr>
          <p:txBody>
            <a:bodyPr wrap="square" rtlCol="0">
              <a:spAutoFit/>
            </a:bodyPr>
            <a:lstStyle/>
            <a:p>
              <a:r>
                <a:rPr lang="en-US" sz="2400" dirty="0">
                  <a:solidFill>
                    <a:schemeClr val="accent2">
                      <a:lumMod val="60000"/>
                      <a:lumOff val="40000"/>
                    </a:schemeClr>
                  </a:solidFill>
                  <a:latin typeface="Calibri" panose="020F0502020204030204" pitchFamily="34" charset="0"/>
                  <a:cs typeface="Calibri" panose="020F0502020204030204" pitchFamily="34" charset="0"/>
                </a:rPr>
                <a:t>CONSIDER</a:t>
              </a:r>
            </a:p>
          </p:txBody>
        </p:sp>
        <p:sp>
          <p:nvSpPr>
            <p:cNvPr id="24" name="TextBox 23">
              <a:extLst>
                <a:ext uri="{FF2B5EF4-FFF2-40B4-BE49-F238E27FC236}">
                  <a16:creationId xmlns:a16="http://schemas.microsoft.com/office/drawing/2014/main" id="{8D3C00E4-3A23-9AA0-7951-6345E3002A97}"/>
                </a:ext>
              </a:extLst>
            </p:cNvPr>
            <p:cNvSpPr txBox="1"/>
            <p:nvPr/>
          </p:nvSpPr>
          <p:spPr>
            <a:xfrm>
              <a:off x="6510024" y="2092165"/>
              <a:ext cx="2888622" cy="461665"/>
            </a:xfrm>
            <a:prstGeom prst="rect">
              <a:avLst/>
            </a:prstGeom>
            <a:noFill/>
          </p:spPr>
          <p:txBody>
            <a:bodyPr wrap="square" rtlCol="0">
              <a:spAutoFit/>
            </a:bodyPr>
            <a:lstStyle/>
            <a:p>
              <a:r>
                <a:rPr lang="en-US" sz="2400" i="1" dirty="0">
                  <a:solidFill>
                    <a:schemeClr val="bg1"/>
                  </a:solidFill>
                  <a:latin typeface="Calibri Light" panose="020F0302020204030204" pitchFamily="34" charset="0"/>
                  <a:cs typeface="Calibri Light" panose="020F0302020204030204" pitchFamily="34" charset="0"/>
                </a:rPr>
                <a:t>Jesus, Our Forerunner</a:t>
              </a:r>
            </a:p>
          </p:txBody>
        </p:sp>
      </p:grpSp>
      <p:sp>
        <p:nvSpPr>
          <p:cNvPr id="31" name="Content Placeholder 3">
            <a:extLst>
              <a:ext uri="{FF2B5EF4-FFF2-40B4-BE49-F238E27FC236}">
                <a16:creationId xmlns:a16="http://schemas.microsoft.com/office/drawing/2014/main" id="{2C3C0541-59A0-1382-C578-F46113F7869C}"/>
              </a:ext>
            </a:extLst>
          </p:cNvPr>
          <p:cNvSpPr>
            <a:spLocks noGrp="1"/>
          </p:cNvSpPr>
          <p:nvPr>
            <p:ph idx="1"/>
          </p:nvPr>
        </p:nvSpPr>
        <p:spPr>
          <a:xfrm>
            <a:off x="429491" y="3851246"/>
            <a:ext cx="8285017" cy="1505594"/>
          </a:xfrm>
        </p:spPr>
        <p:txBody>
          <a:bodyPr>
            <a:noAutofit/>
          </a:bodyPr>
          <a:lstStyle/>
          <a:p>
            <a:pPr marL="0" indent="0" algn="ctr">
              <a:buNone/>
            </a:pPr>
            <a:r>
              <a:rPr lang="en-US" sz="2200" b="0" i="0" dirty="0">
                <a:effectLst/>
                <a:latin typeface="+mj-lt"/>
              </a:rPr>
              <a:t>“Therefore, since we have so great a cloud of witnesses surrounding us, </a:t>
            </a:r>
            <a:br>
              <a:rPr lang="en-US" sz="2200" b="0" i="0" dirty="0">
                <a:effectLst/>
                <a:latin typeface="+mj-lt"/>
              </a:rPr>
            </a:br>
            <a:r>
              <a:rPr lang="en-US" sz="2200" b="0" i="0" dirty="0">
                <a:effectLst/>
                <a:latin typeface="+mj-lt"/>
              </a:rPr>
              <a:t>let us also </a:t>
            </a:r>
            <a:r>
              <a:rPr lang="en-US" sz="2200" b="0" i="0" dirty="0">
                <a:solidFill>
                  <a:schemeClr val="accent2">
                    <a:lumMod val="60000"/>
                    <a:lumOff val="40000"/>
                  </a:schemeClr>
                </a:solidFill>
                <a:effectLst/>
                <a:latin typeface="+mj-lt"/>
              </a:rPr>
              <a:t>lay aside every encumbrance and the sin which so easily entangles us, and let us run </a:t>
            </a:r>
            <a:r>
              <a:rPr lang="en-US" sz="2200" b="0" i="0" dirty="0">
                <a:effectLst/>
                <a:latin typeface="+mj-lt"/>
              </a:rPr>
              <a:t>with endurance the race that is </a:t>
            </a:r>
            <a:br>
              <a:rPr lang="en-US" sz="2200" b="0" i="0" dirty="0">
                <a:effectLst/>
                <a:latin typeface="+mj-lt"/>
              </a:rPr>
            </a:br>
            <a:r>
              <a:rPr lang="en-US" sz="2200" b="0" i="0" dirty="0">
                <a:effectLst/>
                <a:latin typeface="+mj-lt"/>
              </a:rPr>
              <a:t>set before us fixing our eyes on Jesus” Hebrews 12:1-2a</a:t>
            </a:r>
            <a:endParaRPr lang="en-US" sz="2200" dirty="0">
              <a:latin typeface="+mj-lt"/>
            </a:endParaRPr>
          </a:p>
        </p:txBody>
      </p:sp>
    </p:spTree>
    <p:extLst>
      <p:ext uri="{BB962C8B-B14F-4D97-AF65-F5344CB8AC3E}">
        <p14:creationId xmlns:p14="http://schemas.microsoft.com/office/powerpoint/2010/main" val="86749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sky with tall buildings&#10;&#10;Description automatically generated with medium confidence">
            <a:extLst>
              <a:ext uri="{FF2B5EF4-FFF2-40B4-BE49-F238E27FC236}">
                <a16:creationId xmlns:a16="http://schemas.microsoft.com/office/drawing/2014/main" id="{D3CF56E2-A2A4-6141-65C7-D47975089A6B}"/>
              </a:ext>
            </a:extLst>
          </p:cNvPr>
          <p:cNvPicPr>
            <a:picLocks noChangeAspect="1"/>
          </p:cNvPicPr>
          <p:nvPr/>
        </p:nvPicPr>
        <p:blipFill>
          <a:blip r:embed="rId3"/>
          <a:stretch>
            <a:fillRect/>
          </a:stretch>
        </p:blipFill>
        <p:spPr>
          <a:xfrm>
            <a:off x="0" y="0"/>
            <a:ext cx="9144000" cy="5715000"/>
          </a:xfrm>
          <a:prstGeom prst="rect">
            <a:avLst/>
          </a:prstGeom>
        </p:spPr>
      </p:pic>
      <p:pic>
        <p:nvPicPr>
          <p:cNvPr id="6" name="Picture 5" descr="A silhouette of a person running by a body of water&#10;&#10;Description automatically generated">
            <a:extLst>
              <a:ext uri="{FF2B5EF4-FFF2-40B4-BE49-F238E27FC236}">
                <a16:creationId xmlns:a16="http://schemas.microsoft.com/office/drawing/2014/main" id="{3CB7F199-EAA2-B7CA-E631-47EA016D1ECE}"/>
              </a:ext>
            </a:extLst>
          </p:cNvPr>
          <p:cNvPicPr>
            <a:picLocks noChangeAspect="1"/>
          </p:cNvPicPr>
          <p:nvPr/>
        </p:nvPicPr>
        <p:blipFill>
          <a:blip r:embed="rId4"/>
          <a:stretch>
            <a:fillRect/>
          </a:stretch>
        </p:blipFill>
        <p:spPr>
          <a:xfrm>
            <a:off x="0" y="0"/>
            <a:ext cx="4572673" cy="5715000"/>
          </a:xfrm>
          <a:prstGeom prst="rect">
            <a:avLst/>
          </a:prstGeom>
        </p:spPr>
      </p:pic>
      <p:grpSp>
        <p:nvGrpSpPr>
          <p:cNvPr id="15" name="Group 14">
            <a:extLst>
              <a:ext uri="{FF2B5EF4-FFF2-40B4-BE49-F238E27FC236}">
                <a16:creationId xmlns:a16="http://schemas.microsoft.com/office/drawing/2014/main" id="{68089695-81BF-FD24-04D0-A0B44D0D781D}"/>
              </a:ext>
            </a:extLst>
          </p:cNvPr>
          <p:cNvGrpSpPr/>
          <p:nvPr/>
        </p:nvGrpSpPr>
        <p:grpSpPr>
          <a:xfrm>
            <a:off x="5001476" y="3745977"/>
            <a:ext cx="3860136" cy="469367"/>
            <a:chOff x="5068711" y="992544"/>
            <a:chExt cx="3860136" cy="469367"/>
          </a:xfrm>
        </p:grpSpPr>
        <p:grpSp>
          <p:nvGrpSpPr>
            <p:cNvPr id="16" name="Group 15">
              <a:extLst>
                <a:ext uri="{FF2B5EF4-FFF2-40B4-BE49-F238E27FC236}">
                  <a16:creationId xmlns:a16="http://schemas.microsoft.com/office/drawing/2014/main" id="{6709C625-FB4F-A4CD-3940-54D161AFDD0A}"/>
                </a:ext>
              </a:extLst>
            </p:cNvPr>
            <p:cNvGrpSpPr/>
            <p:nvPr/>
          </p:nvGrpSpPr>
          <p:grpSpPr>
            <a:xfrm>
              <a:off x="5068711" y="1004711"/>
              <a:ext cx="457200" cy="457200"/>
              <a:chOff x="5068711" y="1004711"/>
              <a:chExt cx="457200" cy="457200"/>
            </a:xfrm>
          </p:grpSpPr>
          <p:sp>
            <p:nvSpPr>
              <p:cNvPr id="18" name="Rectangle 17">
                <a:extLst>
                  <a:ext uri="{FF2B5EF4-FFF2-40B4-BE49-F238E27FC236}">
                    <a16:creationId xmlns:a16="http://schemas.microsoft.com/office/drawing/2014/main" id="{1396B2CA-C68A-902C-2A6C-B009B4ADFD27}"/>
                  </a:ext>
                </a:extLst>
              </p:cNvPr>
              <p:cNvSpPr/>
              <p:nvPr/>
            </p:nvSpPr>
            <p:spPr>
              <a:xfrm>
                <a:off x="5068711" y="1004711"/>
                <a:ext cx="457200" cy="457200"/>
              </a:xfrm>
              <a:prstGeom prst="rect">
                <a:avLst/>
              </a:prstGeom>
              <a:solidFill>
                <a:srgbClr val="DB8E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1B5E7E75-3D50-114F-E3DA-BD6BD6121150}"/>
                  </a:ext>
                </a:extLst>
              </p:cNvPr>
              <p:cNvSpPr/>
              <p:nvPr/>
            </p:nvSpPr>
            <p:spPr>
              <a:xfrm>
                <a:off x="5137291" y="1096151"/>
                <a:ext cx="320040" cy="274320"/>
              </a:xfrm>
              <a:prstGeom prst="rightArrow">
                <a:avLst>
                  <a:gd name="adj1" fmla="val 44185"/>
                  <a:gd name="adj2" fmla="val 567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236BE4B4-9750-3D42-1EC0-36EBBD6330CF}"/>
                </a:ext>
              </a:extLst>
            </p:cNvPr>
            <p:cNvSpPr txBox="1"/>
            <p:nvPr/>
          </p:nvSpPr>
          <p:spPr>
            <a:xfrm>
              <a:off x="5594491" y="992544"/>
              <a:ext cx="3334356" cy="461665"/>
            </a:xfrm>
            <a:prstGeom prst="rect">
              <a:avLst/>
            </a:prstGeom>
            <a:noFill/>
          </p:spPr>
          <p:txBody>
            <a:bodyPr wrap="square" rtlCol="0">
              <a:spAutoFit/>
            </a:bodyPr>
            <a:lstStyle/>
            <a:p>
              <a:r>
                <a:rPr lang="en-US" sz="2400" u="sng" dirty="0">
                  <a:solidFill>
                    <a:schemeClr val="bg1"/>
                  </a:solidFill>
                  <a:latin typeface="Calibri" panose="020F0502020204030204" pitchFamily="34" charset="0"/>
                  <a:cs typeface="Calibri" panose="020F0502020204030204" pitchFamily="34" charset="0"/>
                </a:rPr>
                <a:t>LAY ASIDE</a:t>
              </a:r>
              <a:r>
                <a:rPr lang="en-US" sz="2400" dirty="0">
                  <a:solidFill>
                    <a:schemeClr val="bg1"/>
                  </a:solidFill>
                  <a:latin typeface="Calibri" panose="020F0502020204030204" pitchFamily="34" charset="0"/>
                  <a:cs typeface="Calibri" panose="020F0502020204030204" pitchFamily="34" charset="0"/>
                </a:rPr>
                <a:t>: WHY &amp; HOW</a:t>
              </a:r>
            </a:p>
          </p:txBody>
        </p:sp>
      </p:grpSp>
      <p:grpSp>
        <p:nvGrpSpPr>
          <p:cNvPr id="20" name="Group 19">
            <a:extLst>
              <a:ext uri="{FF2B5EF4-FFF2-40B4-BE49-F238E27FC236}">
                <a16:creationId xmlns:a16="http://schemas.microsoft.com/office/drawing/2014/main" id="{6DAF865D-BE47-A456-37AB-AD3E0E0FB647}"/>
              </a:ext>
            </a:extLst>
          </p:cNvPr>
          <p:cNvGrpSpPr/>
          <p:nvPr/>
        </p:nvGrpSpPr>
        <p:grpSpPr>
          <a:xfrm>
            <a:off x="5001476" y="1331207"/>
            <a:ext cx="3860136" cy="469367"/>
            <a:chOff x="5068711" y="992544"/>
            <a:chExt cx="3860136" cy="469367"/>
          </a:xfrm>
        </p:grpSpPr>
        <p:grpSp>
          <p:nvGrpSpPr>
            <p:cNvPr id="21" name="Group 20">
              <a:extLst>
                <a:ext uri="{FF2B5EF4-FFF2-40B4-BE49-F238E27FC236}">
                  <a16:creationId xmlns:a16="http://schemas.microsoft.com/office/drawing/2014/main" id="{FB381868-3C5A-5485-977A-4804BC7E5A69}"/>
                </a:ext>
              </a:extLst>
            </p:cNvPr>
            <p:cNvGrpSpPr/>
            <p:nvPr/>
          </p:nvGrpSpPr>
          <p:grpSpPr>
            <a:xfrm>
              <a:off x="5068711" y="1004711"/>
              <a:ext cx="457200" cy="457200"/>
              <a:chOff x="5068711" y="1004711"/>
              <a:chExt cx="457200" cy="457200"/>
            </a:xfrm>
          </p:grpSpPr>
          <p:sp>
            <p:nvSpPr>
              <p:cNvPr id="23" name="Rectangle 22">
                <a:extLst>
                  <a:ext uri="{FF2B5EF4-FFF2-40B4-BE49-F238E27FC236}">
                    <a16:creationId xmlns:a16="http://schemas.microsoft.com/office/drawing/2014/main" id="{E28AC1C1-6989-55E9-49F4-0CAE0CBE787C}"/>
                  </a:ext>
                </a:extLst>
              </p:cNvPr>
              <p:cNvSpPr/>
              <p:nvPr/>
            </p:nvSpPr>
            <p:spPr>
              <a:xfrm>
                <a:off x="5068711" y="1004711"/>
                <a:ext cx="457200" cy="457200"/>
              </a:xfrm>
              <a:prstGeom prst="rect">
                <a:avLst/>
              </a:prstGeom>
              <a:solidFill>
                <a:srgbClr val="DB8E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6CF4DC63-CF7C-7C62-E9AC-10D4DAC5576F}"/>
                  </a:ext>
                </a:extLst>
              </p:cNvPr>
              <p:cNvSpPr/>
              <p:nvPr/>
            </p:nvSpPr>
            <p:spPr>
              <a:xfrm>
                <a:off x="5137291" y="1096151"/>
                <a:ext cx="320040" cy="274320"/>
              </a:xfrm>
              <a:prstGeom prst="rightArrow">
                <a:avLst>
                  <a:gd name="adj1" fmla="val 44185"/>
                  <a:gd name="adj2" fmla="val 567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3FC47114-CC9F-360D-C235-826987A6960D}"/>
                </a:ext>
              </a:extLst>
            </p:cNvPr>
            <p:cNvSpPr txBox="1"/>
            <p:nvPr/>
          </p:nvSpPr>
          <p:spPr>
            <a:xfrm>
              <a:off x="5594491" y="992544"/>
              <a:ext cx="3334356" cy="461665"/>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“EVERY”</a:t>
              </a:r>
            </a:p>
          </p:txBody>
        </p:sp>
      </p:grpSp>
      <p:grpSp>
        <p:nvGrpSpPr>
          <p:cNvPr id="25" name="Group 24">
            <a:extLst>
              <a:ext uri="{FF2B5EF4-FFF2-40B4-BE49-F238E27FC236}">
                <a16:creationId xmlns:a16="http://schemas.microsoft.com/office/drawing/2014/main" id="{0600525D-4D30-B092-FA67-34019F862C60}"/>
              </a:ext>
            </a:extLst>
          </p:cNvPr>
          <p:cNvGrpSpPr/>
          <p:nvPr/>
        </p:nvGrpSpPr>
        <p:grpSpPr>
          <a:xfrm>
            <a:off x="5001476" y="2146379"/>
            <a:ext cx="3860136" cy="469367"/>
            <a:chOff x="5068711" y="992544"/>
            <a:chExt cx="3860136" cy="469367"/>
          </a:xfrm>
        </p:grpSpPr>
        <p:grpSp>
          <p:nvGrpSpPr>
            <p:cNvPr id="26" name="Group 25">
              <a:extLst>
                <a:ext uri="{FF2B5EF4-FFF2-40B4-BE49-F238E27FC236}">
                  <a16:creationId xmlns:a16="http://schemas.microsoft.com/office/drawing/2014/main" id="{0B1F35AE-D974-A042-AA75-ABCBA02FC615}"/>
                </a:ext>
              </a:extLst>
            </p:cNvPr>
            <p:cNvGrpSpPr/>
            <p:nvPr/>
          </p:nvGrpSpPr>
          <p:grpSpPr>
            <a:xfrm>
              <a:off x="5068711" y="1004711"/>
              <a:ext cx="457200" cy="457200"/>
              <a:chOff x="5068711" y="1004711"/>
              <a:chExt cx="457200" cy="457200"/>
            </a:xfrm>
          </p:grpSpPr>
          <p:sp>
            <p:nvSpPr>
              <p:cNvPr id="28" name="Rectangle 27">
                <a:extLst>
                  <a:ext uri="{FF2B5EF4-FFF2-40B4-BE49-F238E27FC236}">
                    <a16:creationId xmlns:a16="http://schemas.microsoft.com/office/drawing/2014/main" id="{9865AB59-E7C7-5CDF-97FF-9DCEAB4B7A03}"/>
                  </a:ext>
                </a:extLst>
              </p:cNvPr>
              <p:cNvSpPr/>
              <p:nvPr/>
            </p:nvSpPr>
            <p:spPr>
              <a:xfrm>
                <a:off x="5068711" y="1004711"/>
                <a:ext cx="457200" cy="457200"/>
              </a:xfrm>
              <a:prstGeom prst="rect">
                <a:avLst/>
              </a:prstGeom>
              <a:solidFill>
                <a:srgbClr val="DB8E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a:extLst>
                  <a:ext uri="{FF2B5EF4-FFF2-40B4-BE49-F238E27FC236}">
                    <a16:creationId xmlns:a16="http://schemas.microsoft.com/office/drawing/2014/main" id="{CC08F88C-4A1E-9317-8631-72A540983225}"/>
                  </a:ext>
                </a:extLst>
              </p:cNvPr>
              <p:cNvSpPr/>
              <p:nvPr/>
            </p:nvSpPr>
            <p:spPr>
              <a:xfrm>
                <a:off x="5137291" y="1096151"/>
                <a:ext cx="320040" cy="274320"/>
              </a:xfrm>
              <a:prstGeom prst="rightArrow">
                <a:avLst>
                  <a:gd name="adj1" fmla="val 44185"/>
                  <a:gd name="adj2" fmla="val 567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E2F67360-FD67-A9B9-2E59-F28650C5E81B}"/>
                </a:ext>
              </a:extLst>
            </p:cNvPr>
            <p:cNvSpPr txBox="1"/>
            <p:nvPr/>
          </p:nvSpPr>
          <p:spPr>
            <a:xfrm>
              <a:off x="5594491" y="992544"/>
              <a:ext cx="3334356" cy="461665"/>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WEIGHT/ENCUMBRANCE</a:t>
              </a:r>
            </a:p>
          </p:txBody>
        </p:sp>
      </p:grpSp>
      <p:grpSp>
        <p:nvGrpSpPr>
          <p:cNvPr id="30" name="Group 29">
            <a:extLst>
              <a:ext uri="{FF2B5EF4-FFF2-40B4-BE49-F238E27FC236}">
                <a16:creationId xmlns:a16="http://schemas.microsoft.com/office/drawing/2014/main" id="{A6957889-288F-3267-3C0C-CACCF7CBADD2}"/>
              </a:ext>
            </a:extLst>
          </p:cNvPr>
          <p:cNvGrpSpPr/>
          <p:nvPr/>
        </p:nvGrpSpPr>
        <p:grpSpPr>
          <a:xfrm>
            <a:off x="5001476" y="2946178"/>
            <a:ext cx="3860136" cy="469367"/>
            <a:chOff x="5068711" y="992544"/>
            <a:chExt cx="3860136" cy="469367"/>
          </a:xfrm>
        </p:grpSpPr>
        <p:grpSp>
          <p:nvGrpSpPr>
            <p:cNvPr id="31" name="Group 30">
              <a:extLst>
                <a:ext uri="{FF2B5EF4-FFF2-40B4-BE49-F238E27FC236}">
                  <a16:creationId xmlns:a16="http://schemas.microsoft.com/office/drawing/2014/main" id="{0149403B-2CD9-78A9-69F7-019FD39907E8}"/>
                </a:ext>
              </a:extLst>
            </p:cNvPr>
            <p:cNvGrpSpPr/>
            <p:nvPr/>
          </p:nvGrpSpPr>
          <p:grpSpPr>
            <a:xfrm>
              <a:off x="5068711" y="1004711"/>
              <a:ext cx="457200" cy="457200"/>
              <a:chOff x="5068711" y="1004711"/>
              <a:chExt cx="457200" cy="457200"/>
            </a:xfrm>
          </p:grpSpPr>
          <p:sp>
            <p:nvSpPr>
              <p:cNvPr id="33" name="Rectangle 32">
                <a:extLst>
                  <a:ext uri="{FF2B5EF4-FFF2-40B4-BE49-F238E27FC236}">
                    <a16:creationId xmlns:a16="http://schemas.microsoft.com/office/drawing/2014/main" id="{1251A1E8-4E41-975E-F998-1991A4430FA7}"/>
                  </a:ext>
                </a:extLst>
              </p:cNvPr>
              <p:cNvSpPr/>
              <p:nvPr/>
            </p:nvSpPr>
            <p:spPr>
              <a:xfrm>
                <a:off x="5068711" y="1004711"/>
                <a:ext cx="457200" cy="457200"/>
              </a:xfrm>
              <a:prstGeom prst="rect">
                <a:avLst/>
              </a:prstGeom>
              <a:solidFill>
                <a:srgbClr val="DB8E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D7386F56-D5FF-4265-F45E-5C51666D65DE}"/>
                  </a:ext>
                </a:extLst>
              </p:cNvPr>
              <p:cNvSpPr/>
              <p:nvPr/>
            </p:nvSpPr>
            <p:spPr>
              <a:xfrm>
                <a:off x="5137291" y="1096151"/>
                <a:ext cx="320040" cy="274320"/>
              </a:xfrm>
              <a:prstGeom prst="rightArrow">
                <a:avLst>
                  <a:gd name="adj1" fmla="val 44185"/>
                  <a:gd name="adj2" fmla="val 567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FB4E5B1E-9066-3C3C-0A94-A90CC35551FB}"/>
                </a:ext>
              </a:extLst>
            </p:cNvPr>
            <p:cNvSpPr txBox="1"/>
            <p:nvPr/>
          </p:nvSpPr>
          <p:spPr>
            <a:xfrm>
              <a:off x="5594491" y="992544"/>
              <a:ext cx="3334356" cy="461665"/>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SIN THAT “CLINGS”</a:t>
              </a:r>
            </a:p>
          </p:txBody>
        </p:sp>
      </p:grpSp>
    </p:spTree>
    <p:extLst>
      <p:ext uri="{BB962C8B-B14F-4D97-AF65-F5344CB8AC3E}">
        <p14:creationId xmlns:p14="http://schemas.microsoft.com/office/powerpoint/2010/main" val="240606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A2A10-76DD-5B61-144D-E609D174489D}"/>
            </a:ext>
          </a:extLst>
        </p:cNvPr>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454583B5-1B96-1A5E-C595-B5C11F789AC4}"/>
              </a:ext>
            </a:extLst>
          </p:cNvPr>
          <p:cNvPicPr>
            <a:picLocks noChangeAspect="1"/>
          </p:cNvPicPr>
          <p:nvPr/>
        </p:nvPicPr>
        <p:blipFill>
          <a:blip r:embed="rId3"/>
          <a:stretch>
            <a:fillRect/>
          </a:stretch>
        </p:blipFill>
        <p:spPr>
          <a:xfrm>
            <a:off x="0" y="0"/>
            <a:ext cx="9144000" cy="5715000"/>
          </a:xfrm>
          <a:prstGeom prst="rect">
            <a:avLst/>
          </a:prstGeom>
        </p:spPr>
      </p:pic>
      <p:pic>
        <p:nvPicPr>
          <p:cNvPr id="7" name="Picture 6" descr="A person in a robe playing a musical instrument&#10;&#10;Description automatically generated">
            <a:extLst>
              <a:ext uri="{FF2B5EF4-FFF2-40B4-BE49-F238E27FC236}">
                <a16:creationId xmlns:a16="http://schemas.microsoft.com/office/drawing/2014/main" id="{FA6A2C5B-25FD-E805-21A8-4A816CD2C6AD}"/>
              </a:ext>
            </a:extLst>
          </p:cNvPr>
          <p:cNvPicPr>
            <a:picLocks noChangeAspect="1"/>
          </p:cNvPicPr>
          <p:nvPr/>
        </p:nvPicPr>
        <p:blipFill>
          <a:blip r:embed="rId4"/>
          <a:stretch>
            <a:fillRect/>
          </a:stretch>
        </p:blipFill>
        <p:spPr>
          <a:xfrm>
            <a:off x="5334000" y="0"/>
            <a:ext cx="3810000" cy="5715000"/>
          </a:xfrm>
          <a:prstGeom prst="rect">
            <a:avLst/>
          </a:prstGeom>
        </p:spPr>
      </p:pic>
      <p:grpSp>
        <p:nvGrpSpPr>
          <p:cNvPr id="9" name="Group 8">
            <a:extLst>
              <a:ext uri="{FF2B5EF4-FFF2-40B4-BE49-F238E27FC236}">
                <a16:creationId xmlns:a16="http://schemas.microsoft.com/office/drawing/2014/main" id="{84513484-3F96-7C07-B07E-23F1A281818C}"/>
              </a:ext>
            </a:extLst>
          </p:cNvPr>
          <p:cNvGrpSpPr/>
          <p:nvPr/>
        </p:nvGrpSpPr>
        <p:grpSpPr>
          <a:xfrm>
            <a:off x="508333" y="605636"/>
            <a:ext cx="3860136" cy="469367"/>
            <a:chOff x="5068711" y="992544"/>
            <a:chExt cx="3860136" cy="469367"/>
          </a:xfrm>
        </p:grpSpPr>
        <p:grpSp>
          <p:nvGrpSpPr>
            <p:cNvPr id="10" name="Group 9">
              <a:extLst>
                <a:ext uri="{FF2B5EF4-FFF2-40B4-BE49-F238E27FC236}">
                  <a16:creationId xmlns:a16="http://schemas.microsoft.com/office/drawing/2014/main" id="{8A7D339B-0BCD-2A36-809A-1C8C5DD67419}"/>
                </a:ext>
              </a:extLst>
            </p:cNvPr>
            <p:cNvGrpSpPr/>
            <p:nvPr/>
          </p:nvGrpSpPr>
          <p:grpSpPr>
            <a:xfrm>
              <a:off x="5068711" y="1004711"/>
              <a:ext cx="457200" cy="457200"/>
              <a:chOff x="5068711" y="1004711"/>
              <a:chExt cx="457200" cy="457200"/>
            </a:xfrm>
          </p:grpSpPr>
          <p:sp>
            <p:nvSpPr>
              <p:cNvPr id="12" name="Rectangle 11">
                <a:extLst>
                  <a:ext uri="{FF2B5EF4-FFF2-40B4-BE49-F238E27FC236}">
                    <a16:creationId xmlns:a16="http://schemas.microsoft.com/office/drawing/2014/main" id="{63C678DA-C584-A97D-DEAC-8D89E4366FFF}"/>
                  </a:ext>
                </a:extLst>
              </p:cNvPr>
              <p:cNvSpPr/>
              <p:nvPr/>
            </p:nvSpPr>
            <p:spPr>
              <a:xfrm>
                <a:off x="5068711" y="1004711"/>
                <a:ext cx="457200" cy="457200"/>
              </a:xfrm>
              <a:prstGeom prst="rect">
                <a:avLst/>
              </a:prstGeom>
              <a:solidFill>
                <a:srgbClr val="DB8E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5E596C65-67BA-CC2D-3110-3FA059C2FFB3}"/>
                  </a:ext>
                </a:extLst>
              </p:cNvPr>
              <p:cNvSpPr/>
              <p:nvPr/>
            </p:nvSpPr>
            <p:spPr>
              <a:xfrm>
                <a:off x="5137291" y="1096151"/>
                <a:ext cx="320040" cy="274320"/>
              </a:xfrm>
              <a:prstGeom prst="rightArrow">
                <a:avLst>
                  <a:gd name="adj1" fmla="val 44185"/>
                  <a:gd name="adj2" fmla="val 567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663E8628-E367-DED7-F001-94B9B6725DBC}"/>
                </a:ext>
              </a:extLst>
            </p:cNvPr>
            <p:cNvSpPr txBox="1"/>
            <p:nvPr/>
          </p:nvSpPr>
          <p:spPr>
            <a:xfrm>
              <a:off x="5594491" y="992544"/>
              <a:ext cx="3334356" cy="461665"/>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“EVERY”</a:t>
              </a:r>
            </a:p>
          </p:txBody>
        </p:sp>
      </p:grpSp>
      <p:sp>
        <p:nvSpPr>
          <p:cNvPr id="14" name="TextBox 13">
            <a:extLst>
              <a:ext uri="{FF2B5EF4-FFF2-40B4-BE49-F238E27FC236}">
                <a16:creationId xmlns:a16="http://schemas.microsoft.com/office/drawing/2014/main" id="{F230612A-EC5D-0F1E-206E-85F8135B7ACB}"/>
              </a:ext>
            </a:extLst>
          </p:cNvPr>
          <p:cNvSpPr txBox="1"/>
          <p:nvPr/>
        </p:nvSpPr>
        <p:spPr>
          <a:xfrm>
            <a:off x="508333" y="1312438"/>
            <a:ext cx="4317335" cy="3693319"/>
          </a:xfrm>
          <a:prstGeom prst="rect">
            <a:avLst/>
          </a:prstGeom>
          <a:noFill/>
        </p:spPr>
        <p:txBody>
          <a:bodyPr wrap="square" rtlCol="0">
            <a:spAutoFit/>
          </a:bodyPr>
          <a:lstStyle/>
          <a:p>
            <a:r>
              <a:rPr lang="en-US" b="1" i="0" baseline="30000" dirty="0">
                <a:solidFill>
                  <a:schemeClr val="bg1"/>
                </a:solidFill>
                <a:effectLst/>
                <a:latin typeface="system-ui"/>
              </a:rPr>
              <a:t>20 </a:t>
            </a:r>
            <a:r>
              <a:rPr lang="en-US" b="0" i="0" dirty="0">
                <a:solidFill>
                  <a:schemeClr val="bg1"/>
                </a:solidFill>
                <a:effectLst/>
                <a:latin typeface="system-ui"/>
              </a:rPr>
              <a:t>If you have died with Christ to the elementary principles of the world, why, as if you were living in the world, do you submit yourself to decrees, such as, </a:t>
            </a:r>
            <a:r>
              <a:rPr lang="en-US" b="1" i="0" baseline="30000" dirty="0">
                <a:solidFill>
                  <a:schemeClr val="bg1"/>
                </a:solidFill>
                <a:effectLst/>
                <a:latin typeface="system-ui"/>
              </a:rPr>
              <a:t>21 </a:t>
            </a:r>
            <a:r>
              <a:rPr lang="en-US" b="0" i="0" dirty="0">
                <a:solidFill>
                  <a:schemeClr val="bg1"/>
                </a:solidFill>
                <a:effectLst/>
                <a:latin typeface="system-ui"/>
              </a:rPr>
              <a:t>“Do not handle, do not taste, do not touch!” </a:t>
            </a:r>
            <a:r>
              <a:rPr lang="en-US" b="1" i="0" baseline="30000" dirty="0">
                <a:solidFill>
                  <a:schemeClr val="bg1"/>
                </a:solidFill>
                <a:effectLst/>
                <a:latin typeface="system-ui"/>
              </a:rPr>
              <a:t>22 </a:t>
            </a:r>
            <a:r>
              <a:rPr lang="en-US" b="0" i="0" dirty="0">
                <a:solidFill>
                  <a:schemeClr val="bg1"/>
                </a:solidFill>
                <a:effectLst/>
                <a:latin typeface="system-ui"/>
              </a:rPr>
              <a:t>(which all </a:t>
            </a:r>
            <a:r>
              <a:rPr lang="en-US" b="0" i="1" dirty="0">
                <a:solidFill>
                  <a:schemeClr val="bg1"/>
                </a:solidFill>
                <a:effectLst/>
                <a:latin typeface="system-ui"/>
              </a:rPr>
              <a:t>refer</a:t>
            </a:r>
            <a:r>
              <a:rPr lang="en-US" b="0" i="0" dirty="0">
                <a:solidFill>
                  <a:schemeClr val="bg1"/>
                </a:solidFill>
                <a:effectLst/>
                <a:latin typeface="system-ui"/>
              </a:rPr>
              <a:t> </a:t>
            </a:r>
            <a:r>
              <a:rPr lang="en-US" b="0" i="1" dirty="0">
                <a:solidFill>
                  <a:schemeClr val="bg1"/>
                </a:solidFill>
                <a:effectLst/>
                <a:latin typeface="system-ui"/>
              </a:rPr>
              <a:t>to</a:t>
            </a:r>
            <a:r>
              <a:rPr lang="en-US" b="0" i="0" dirty="0">
                <a:solidFill>
                  <a:schemeClr val="bg1"/>
                </a:solidFill>
                <a:effectLst/>
                <a:latin typeface="system-ui"/>
              </a:rPr>
              <a:t> things destined to perish with use)—in accordance with the commandments and teachings of men? </a:t>
            </a:r>
            <a:r>
              <a:rPr lang="en-US" b="1" i="0" baseline="30000" dirty="0">
                <a:solidFill>
                  <a:schemeClr val="bg1"/>
                </a:solidFill>
                <a:effectLst/>
                <a:latin typeface="system-ui"/>
              </a:rPr>
              <a:t>23 </a:t>
            </a:r>
            <a:r>
              <a:rPr lang="en-US" b="0" i="0" dirty="0">
                <a:solidFill>
                  <a:schemeClr val="bg1"/>
                </a:solidFill>
                <a:effectLst/>
                <a:latin typeface="system-ui"/>
              </a:rPr>
              <a:t>These are matters which have, to be sure, the </a:t>
            </a:r>
            <a:r>
              <a:rPr lang="en-US" b="0" i="0" baseline="30000" dirty="0">
                <a:solidFill>
                  <a:schemeClr val="bg1"/>
                </a:solidFill>
                <a:effectLst/>
                <a:latin typeface="system-ui"/>
              </a:rPr>
              <a:t>[</a:t>
            </a:r>
            <a:r>
              <a:rPr lang="en-US" b="0" i="0" dirty="0">
                <a:solidFill>
                  <a:schemeClr val="bg1"/>
                </a:solidFill>
                <a:effectLst/>
                <a:latin typeface="system-ui"/>
              </a:rPr>
              <a:t>appearance of wisdom in self-made religion and self-abasement and severe treatment of the body, </a:t>
            </a:r>
            <a:r>
              <a:rPr lang="en-US" b="0" i="1" dirty="0">
                <a:solidFill>
                  <a:schemeClr val="bg1"/>
                </a:solidFill>
                <a:effectLst/>
                <a:latin typeface="system-ui"/>
              </a:rPr>
              <a:t>but</a:t>
            </a:r>
            <a:r>
              <a:rPr lang="en-US" i="1" dirty="0">
                <a:solidFill>
                  <a:schemeClr val="bg1"/>
                </a:solidFill>
                <a:latin typeface="system-ui"/>
              </a:rPr>
              <a:t> </a:t>
            </a:r>
            <a:r>
              <a:rPr lang="en-US" b="0" i="1" dirty="0">
                <a:solidFill>
                  <a:schemeClr val="bg1"/>
                </a:solidFill>
                <a:effectLst/>
                <a:latin typeface="system-ui"/>
              </a:rPr>
              <a:t>are</a:t>
            </a:r>
            <a:r>
              <a:rPr lang="en-US" dirty="0">
                <a:solidFill>
                  <a:schemeClr val="bg1"/>
                </a:solidFill>
                <a:latin typeface="system-ui"/>
              </a:rPr>
              <a:t> </a:t>
            </a:r>
            <a:r>
              <a:rPr lang="en-US" b="0" i="0" dirty="0">
                <a:solidFill>
                  <a:schemeClr val="bg1"/>
                </a:solidFill>
                <a:effectLst/>
                <a:latin typeface="system-ui"/>
              </a:rPr>
              <a:t>of no value against fleshly indulgence.</a:t>
            </a:r>
            <a:endParaRPr lang="en-US" dirty="0">
              <a:solidFill>
                <a:schemeClr val="bg1"/>
              </a:solidFill>
            </a:endParaRPr>
          </a:p>
        </p:txBody>
      </p:sp>
    </p:spTree>
    <p:extLst>
      <p:ext uri="{BB962C8B-B14F-4D97-AF65-F5344CB8AC3E}">
        <p14:creationId xmlns:p14="http://schemas.microsoft.com/office/powerpoint/2010/main" val="302310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FB55A-732E-B4A5-1D44-4B6C399BDA23}"/>
            </a:ext>
          </a:extLst>
        </p:cNvPr>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B5CB7E-E93D-56E8-4800-9A2B808D7006}"/>
              </a:ext>
            </a:extLst>
          </p:cNvPr>
          <p:cNvPicPr>
            <a:picLocks noChangeAspect="1"/>
          </p:cNvPicPr>
          <p:nvPr/>
        </p:nvPicPr>
        <p:blipFill>
          <a:blip r:embed="rId3"/>
          <a:stretch>
            <a:fillRect/>
          </a:stretch>
        </p:blipFill>
        <p:spPr>
          <a:xfrm>
            <a:off x="0" y="0"/>
            <a:ext cx="9144000" cy="5715000"/>
          </a:xfrm>
          <a:prstGeom prst="rect">
            <a:avLst/>
          </a:prstGeom>
        </p:spPr>
      </p:pic>
      <p:grpSp>
        <p:nvGrpSpPr>
          <p:cNvPr id="9" name="Group 8">
            <a:extLst>
              <a:ext uri="{FF2B5EF4-FFF2-40B4-BE49-F238E27FC236}">
                <a16:creationId xmlns:a16="http://schemas.microsoft.com/office/drawing/2014/main" id="{DD5CA787-D0D3-FFA0-BCBF-65D55C1025B1}"/>
              </a:ext>
            </a:extLst>
          </p:cNvPr>
          <p:cNvGrpSpPr/>
          <p:nvPr/>
        </p:nvGrpSpPr>
        <p:grpSpPr>
          <a:xfrm>
            <a:off x="600932" y="605636"/>
            <a:ext cx="3860136" cy="469367"/>
            <a:chOff x="5068711" y="992544"/>
            <a:chExt cx="3860136" cy="469367"/>
          </a:xfrm>
        </p:grpSpPr>
        <p:grpSp>
          <p:nvGrpSpPr>
            <p:cNvPr id="10" name="Group 9">
              <a:extLst>
                <a:ext uri="{FF2B5EF4-FFF2-40B4-BE49-F238E27FC236}">
                  <a16:creationId xmlns:a16="http://schemas.microsoft.com/office/drawing/2014/main" id="{E389EBBA-EFC1-B6AB-62F5-5C2BF5F19765}"/>
                </a:ext>
              </a:extLst>
            </p:cNvPr>
            <p:cNvGrpSpPr/>
            <p:nvPr/>
          </p:nvGrpSpPr>
          <p:grpSpPr>
            <a:xfrm>
              <a:off x="5068711" y="1004711"/>
              <a:ext cx="457200" cy="457200"/>
              <a:chOff x="5068711" y="1004711"/>
              <a:chExt cx="457200" cy="457200"/>
            </a:xfrm>
          </p:grpSpPr>
          <p:sp>
            <p:nvSpPr>
              <p:cNvPr id="12" name="Rectangle 11">
                <a:extLst>
                  <a:ext uri="{FF2B5EF4-FFF2-40B4-BE49-F238E27FC236}">
                    <a16:creationId xmlns:a16="http://schemas.microsoft.com/office/drawing/2014/main" id="{2532596D-E2C7-92DF-99DB-942649F27443}"/>
                  </a:ext>
                </a:extLst>
              </p:cNvPr>
              <p:cNvSpPr/>
              <p:nvPr/>
            </p:nvSpPr>
            <p:spPr>
              <a:xfrm>
                <a:off x="5068711" y="1004711"/>
                <a:ext cx="457200" cy="457200"/>
              </a:xfrm>
              <a:prstGeom prst="rect">
                <a:avLst/>
              </a:prstGeom>
              <a:solidFill>
                <a:srgbClr val="DB8E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988EBDC3-8322-F72C-3328-F0E9B387C1B4}"/>
                  </a:ext>
                </a:extLst>
              </p:cNvPr>
              <p:cNvSpPr/>
              <p:nvPr/>
            </p:nvSpPr>
            <p:spPr>
              <a:xfrm>
                <a:off x="5137291" y="1096151"/>
                <a:ext cx="320040" cy="274320"/>
              </a:xfrm>
              <a:prstGeom prst="rightArrow">
                <a:avLst>
                  <a:gd name="adj1" fmla="val 44185"/>
                  <a:gd name="adj2" fmla="val 567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F65ECB9E-0A41-CA7B-88BE-11C65B4F7CE1}"/>
                </a:ext>
              </a:extLst>
            </p:cNvPr>
            <p:cNvSpPr txBox="1"/>
            <p:nvPr/>
          </p:nvSpPr>
          <p:spPr>
            <a:xfrm>
              <a:off x="5594491" y="992544"/>
              <a:ext cx="3334356" cy="461665"/>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“EVERY”</a:t>
              </a:r>
            </a:p>
          </p:txBody>
        </p:sp>
      </p:grpSp>
      <p:sp>
        <p:nvSpPr>
          <p:cNvPr id="14" name="TextBox 13">
            <a:extLst>
              <a:ext uri="{FF2B5EF4-FFF2-40B4-BE49-F238E27FC236}">
                <a16:creationId xmlns:a16="http://schemas.microsoft.com/office/drawing/2014/main" id="{C2832F4F-5AE9-8CD7-2EA7-685F947705CD}"/>
              </a:ext>
            </a:extLst>
          </p:cNvPr>
          <p:cNvSpPr txBox="1"/>
          <p:nvPr/>
        </p:nvSpPr>
        <p:spPr>
          <a:xfrm>
            <a:off x="508334" y="1312438"/>
            <a:ext cx="3947920" cy="4093428"/>
          </a:xfrm>
          <a:prstGeom prst="rect">
            <a:avLst/>
          </a:prstGeom>
          <a:noFill/>
        </p:spPr>
        <p:txBody>
          <a:bodyPr wrap="square" rtlCol="0">
            <a:spAutoFit/>
          </a:bodyPr>
          <a:lstStyle/>
          <a:p>
            <a:pPr marL="0" indent="0">
              <a:buNone/>
            </a:pPr>
            <a:r>
              <a:rPr lang="en-US" sz="2000" b="0" i="0" dirty="0">
                <a:solidFill>
                  <a:schemeClr val="bg1"/>
                </a:solidFill>
                <a:effectLst/>
                <a:latin typeface="+mj-lt"/>
              </a:rPr>
              <a:t>“with old Jewish acquaintances,</a:t>
            </a:r>
            <a:br>
              <a:rPr lang="en-US" sz="2000" b="0" i="0" dirty="0">
                <a:solidFill>
                  <a:schemeClr val="bg1"/>
                </a:solidFill>
                <a:effectLst/>
                <a:latin typeface="+mj-lt"/>
              </a:rPr>
            </a:br>
            <a:r>
              <a:rPr lang="en-US" sz="2000" b="0" i="0" dirty="0">
                <a:solidFill>
                  <a:schemeClr val="bg1"/>
                </a:solidFill>
                <a:effectLst/>
                <a:latin typeface="+mj-lt"/>
              </a:rPr>
              <a:t>the relations formed by trade and merchandise, might be hindrances of this kind for the readers, and in such a case it was right, and is still right, to break entirely away from such relations, and to get rid of the fetters which impose as soon as they threaten to become a snare, even though they themselves be innocent.” </a:t>
            </a:r>
            <a:br>
              <a:rPr lang="en-US" sz="2000" b="0" i="0" dirty="0">
                <a:solidFill>
                  <a:schemeClr val="bg1"/>
                </a:solidFill>
                <a:effectLst/>
                <a:latin typeface="+mj-lt"/>
              </a:rPr>
            </a:br>
            <a:br>
              <a:rPr lang="en-US" sz="2000" b="0" i="0" dirty="0">
                <a:solidFill>
                  <a:schemeClr val="bg1"/>
                </a:solidFill>
                <a:effectLst/>
                <a:latin typeface="+mj-lt"/>
              </a:rPr>
            </a:br>
            <a:r>
              <a:rPr lang="en-US" sz="2000" b="0" i="0" dirty="0">
                <a:solidFill>
                  <a:schemeClr val="bg1"/>
                </a:solidFill>
                <a:effectLst/>
                <a:latin typeface="+mj-lt"/>
              </a:rPr>
              <a:t>(Pulpit Commentary, Pg 372)</a:t>
            </a:r>
            <a:endParaRPr lang="en-US" sz="2000" dirty="0">
              <a:solidFill>
                <a:schemeClr val="bg1"/>
              </a:solidFill>
              <a:latin typeface="+mj-lt"/>
            </a:endParaRPr>
          </a:p>
        </p:txBody>
      </p:sp>
      <p:sp>
        <p:nvSpPr>
          <p:cNvPr id="2" name="TextBox 1">
            <a:extLst>
              <a:ext uri="{FF2B5EF4-FFF2-40B4-BE49-F238E27FC236}">
                <a16:creationId xmlns:a16="http://schemas.microsoft.com/office/drawing/2014/main" id="{822B14B0-4238-B148-C54B-AE790AC152AD}"/>
              </a:ext>
            </a:extLst>
          </p:cNvPr>
          <p:cNvSpPr txBox="1"/>
          <p:nvPr/>
        </p:nvSpPr>
        <p:spPr>
          <a:xfrm>
            <a:off x="4696184" y="1679786"/>
            <a:ext cx="4207885"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What do I need to remove?</a:t>
            </a:r>
          </a:p>
        </p:txBody>
      </p:sp>
      <p:sp>
        <p:nvSpPr>
          <p:cNvPr id="4" name="TextBox 3">
            <a:extLst>
              <a:ext uri="{FF2B5EF4-FFF2-40B4-BE49-F238E27FC236}">
                <a16:creationId xmlns:a16="http://schemas.microsoft.com/office/drawing/2014/main" id="{9DDD4C25-78AB-90C0-D12C-E74141F9419C}"/>
              </a:ext>
            </a:extLst>
          </p:cNvPr>
          <p:cNvSpPr txBox="1"/>
          <p:nvPr/>
        </p:nvSpPr>
        <p:spPr>
          <a:xfrm>
            <a:off x="4696184" y="2395835"/>
            <a:ext cx="4207885"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What do I need to reduce?</a:t>
            </a:r>
          </a:p>
        </p:txBody>
      </p:sp>
      <p:sp>
        <p:nvSpPr>
          <p:cNvPr id="5" name="TextBox 4">
            <a:extLst>
              <a:ext uri="{FF2B5EF4-FFF2-40B4-BE49-F238E27FC236}">
                <a16:creationId xmlns:a16="http://schemas.microsoft.com/office/drawing/2014/main" id="{F783C92E-E16B-E5EC-3A29-6AE67926ADE7}"/>
              </a:ext>
            </a:extLst>
          </p:cNvPr>
          <p:cNvSpPr txBox="1"/>
          <p:nvPr/>
        </p:nvSpPr>
        <p:spPr>
          <a:xfrm>
            <a:off x="4696184" y="3108535"/>
            <a:ext cx="4207885"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What do I need to replace?</a:t>
            </a:r>
          </a:p>
        </p:txBody>
      </p:sp>
    </p:spTree>
    <p:extLst>
      <p:ext uri="{BB962C8B-B14F-4D97-AF65-F5344CB8AC3E}">
        <p14:creationId xmlns:p14="http://schemas.microsoft.com/office/powerpoint/2010/main" val="96068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5600F-7D7B-1F14-1FAE-4DFF6A4C4348}"/>
            </a:ext>
          </a:extLst>
        </p:cNvPr>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5EE02A4-7858-61B2-EE3C-67ECB4D477F8}"/>
              </a:ext>
            </a:extLst>
          </p:cNvPr>
          <p:cNvPicPr>
            <a:picLocks noChangeAspect="1"/>
          </p:cNvPicPr>
          <p:nvPr/>
        </p:nvPicPr>
        <p:blipFill>
          <a:blip r:embed="rId3"/>
          <a:stretch>
            <a:fillRect/>
          </a:stretch>
        </p:blipFill>
        <p:spPr>
          <a:xfrm>
            <a:off x="0" y="0"/>
            <a:ext cx="9144000" cy="5715000"/>
          </a:xfrm>
          <a:prstGeom prst="rect">
            <a:avLst/>
          </a:prstGeom>
        </p:spPr>
      </p:pic>
      <p:sp>
        <p:nvSpPr>
          <p:cNvPr id="4" name="Content Placeholder 3">
            <a:extLst>
              <a:ext uri="{FF2B5EF4-FFF2-40B4-BE49-F238E27FC236}">
                <a16:creationId xmlns:a16="http://schemas.microsoft.com/office/drawing/2014/main" id="{28CECC1D-CE57-76A7-5E28-60C125C0271A}"/>
              </a:ext>
            </a:extLst>
          </p:cNvPr>
          <p:cNvSpPr>
            <a:spLocks noGrp="1"/>
          </p:cNvSpPr>
          <p:nvPr>
            <p:ph idx="1"/>
          </p:nvPr>
        </p:nvSpPr>
        <p:spPr>
          <a:xfrm>
            <a:off x="377565" y="1491953"/>
            <a:ext cx="4552950" cy="3858980"/>
          </a:xfrm>
        </p:spPr>
        <p:txBody>
          <a:bodyPr>
            <a:normAutofit lnSpcReduction="10000"/>
          </a:bodyPr>
          <a:lstStyle/>
          <a:p>
            <a:pPr marL="0" indent="0" algn="ctr">
              <a:buNone/>
            </a:pPr>
            <a:r>
              <a:rPr lang="en-US" dirty="0"/>
              <a:t>Some Things Slow Us Down…</a:t>
            </a:r>
            <a:br>
              <a:rPr lang="en-US" dirty="0"/>
            </a:br>
            <a:r>
              <a:rPr lang="en-US" sz="2400" i="1" dirty="0">
                <a:solidFill>
                  <a:srgbClr val="E09F6C"/>
                </a:solidFill>
                <a:latin typeface="+mj-lt"/>
              </a:rPr>
              <a:t>“Entangle” 2 Timothy 2:3-4</a:t>
            </a:r>
            <a:br>
              <a:rPr lang="en-US" dirty="0"/>
            </a:br>
            <a:endParaRPr lang="en-US" dirty="0"/>
          </a:p>
          <a:p>
            <a:pPr marL="0" indent="0" algn="ctr">
              <a:buNone/>
            </a:pPr>
            <a:r>
              <a:rPr lang="en-US" dirty="0"/>
              <a:t>Some Things Trip Us Up...</a:t>
            </a:r>
            <a:br>
              <a:rPr lang="en-US" dirty="0"/>
            </a:br>
            <a:r>
              <a:rPr lang="en-US" sz="2400" i="1" dirty="0">
                <a:solidFill>
                  <a:srgbClr val="E09F6C"/>
                </a:solidFill>
                <a:latin typeface="+mj-lt"/>
              </a:rPr>
              <a:t>“Win” 1 Corinthians 9:24</a:t>
            </a:r>
          </a:p>
          <a:p>
            <a:pPr marL="0" indent="0" algn="ctr">
              <a:buNone/>
            </a:pPr>
            <a:endParaRPr lang="en-US" dirty="0"/>
          </a:p>
          <a:p>
            <a:pPr marL="0" lvl="0" indent="0" algn="ctr">
              <a:buNone/>
            </a:pPr>
            <a:r>
              <a:rPr lang="en-US" dirty="0"/>
              <a:t>Some Things Cost Us</a:t>
            </a:r>
            <a:br>
              <a:rPr lang="en-US" dirty="0"/>
            </a:br>
            <a:r>
              <a:rPr lang="en-US" dirty="0"/>
              <a:t> Too Much…</a:t>
            </a:r>
            <a:br>
              <a:rPr lang="en-US" dirty="0"/>
            </a:br>
            <a:r>
              <a:rPr lang="en-US" sz="2400" i="1" dirty="0">
                <a:solidFill>
                  <a:srgbClr val="E09F6C"/>
                </a:solidFill>
                <a:latin typeface="Calibri Light" panose="020F0302020204030204"/>
              </a:rPr>
              <a:t>“Disqualified”1 Corinthians 9:27 </a:t>
            </a:r>
            <a:br>
              <a:rPr lang="en-US" sz="2400" i="1" dirty="0">
                <a:solidFill>
                  <a:srgbClr val="E09F6C"/>
                </a:solidFill>
                <a:latin typeface="Calibri Light" panose="020F0302020204030204"/>
              </a:rPr>
            </a:br>
            <a:r>
              <a:rPr lang="en-US" sz="2400" i="1" dirty="0">
                <a:solidFill>
                  <a:srgbClr val="E09F6C"/>
                </a:solidFill>
                <a:latin typeface="Calibri Light" panose="020F0302020204030204"/>
              </a:rPr>
              <a:t>Galatians 5:7</a:t>
            </a:r>
          </a:p>
        </p:txBody>
      </p:sp>
      <p:pic>
        <p:nvPicPr>
          <p:cNvPr id="15" name="Picture 14" descr="A person running under a roof&#10;&#10;Description automatically generated">
            <a:extLst>
              <a:ext uri="{FF2B5EF4-FFF2-40B4-BE49-F238E27FC236}">
                <a16:creationId xmlns:a16="http://schemas.microsoft.com/office/drawing/2014/main" id="{9C423A67-CC70-8608-9419-5DFEB5DAA0D7}"/>
              </a:ext>
            </a:extLst>
          </p:cNvPr>
          <p:cNvPicPr>
            <a:picLocks noChangeAspect="1"/>
          </p:cNvPicPr>
          <p:nvPr/>
        </p:nvPicPr>
        <p:blipFill rotWithShape="1">
          <a:blip r:embed="rId4"/>
          <a:srcRect l="31250" t="15683"/>
          <a:stretch/>
        </p:blipFill>
        <p:spPr>
          <a:xfrm>
            <a:off x="5542844" y="0"/>
            <a:ext cx="3601156" cy="5715000"/>
          </a:xfrm>
          <a:prstGeom prst="rect">
            <a:avLst/>
          </a:prstGeom>
        </p:spPr>
      </p:pic>
      <p:grpSp>
        <p:nvGrpSpPr>
          <p:cNvPr id="16" name="Group 15">
            <a:extLst>
              <a:ext uri="{FF2B5EF4-FFF2-40B4-BE49-F238E27FC236}">
                <a16:creationId xmlns:a16="http://schemas.microsoft.com/office/drawing/2014/main" id="{7516DF80-C59F-8F63-8476-F2B9DDA6743E}"/>
              </a:ext>
            </a:extLst>
          </p:cNvPr>
          <p:cNvGrpSpPr/>
          <p:nvPr/>
        </p:nvGrpSpPr>
        <p:grpSpPr>
          <a:xfrm>
            <a:off x="501744" y="511293"/>
            <a:ext cx="3860136" cy="469367"/>
            <a:chOff x="5068711" y="992544"/>
            <a:chExt cx="3860136" cy="469367"/>
          </a:xfrm>
        </p:grpSpPr>
        <p:grpSp>
          <p:nvGrpSpPr>
            <p:cNvPr id="17" name="Group 16">
              <a:extLst>
                <a:ext uri="{FF2B5EF4-FFF2-40B4-BE49-F238E27FC236}">
                  <a16:creationId xmlns:a16="http://schemas.microsoft.com/office/drawing/2014/main" id="{6BE18322-7A03-77E5-F1EF-98070490A93D}"/>
                </a:ext>
              </a:extLst>
            </p:cNvPr>
            <p:cNvGrpSpPr/>
            <p:nvPr/>
          </p:nvGrpSpPr>
          <p:grpSpPr>
            <a:xfrm>
              <a:off x="5068711" y="1004711"/>
              <a:ext cx="457200" cy="457200"/>
              <a:chOff x="5068711" y="1004711"/>
              <a:chExt cx="457200" cy="457200"/>
            </a:xfrm>
          </p:grpSpPr>
          <p:sp>
            <p:nvSpPr>
              <p:cNvPr id="19" name="Rectangle 18">
                <a:extLst>
                  <a:ext uri="{FF2B5EF4-FFF2-40B4-BE49-F238E27FC236}">
                    <a16:creationId xmlns:a16="http://schemas.microsoft.com/office/drawing/2014/main" id="{E89715B9-DD7C-5A0A-845A-FC74620A1670}"/>
                  </a:ext>
                </a:extLst>
              </p:cNvPr>
              <p:cNvSpPr/>
              <p:nvPr/>
            </p:nvSpPr>
            <p:spPr>
              <a:xfrm>
                <a:off x="5068711" y="1004711"/>
                <a:ext cx="457200" cy="457200"/>
              </a:xfrm>
              <a:prstGeom prst="rect">
                <a:avLst/>
              </a:prstGeom>
              <a:solidFill>
                <a:srgbClr val="DB8E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CA4D76B4-2D0C-D218-6861-7875EB78DA3F}"/>
                  </a:ext>
                </a:extLst>
              </p:cNvPr>
              <p:cNvSpPr/>
              <p:nvPr/>
            </p:nvSpPr>
            <p:spPr>
              <a:xfrm>
                <a:off x="5137291" y="1096151"/>
                <a:ext cx="320040" cy="274320"/>
              </a:xfrm>
              <a:prstGeom prst="rightArrow">
                <a:avLst>
                  <a:gd name="adj1" fmla="val 44185"/>
                  <a:gd name="adj2" fmla="val 567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A2DDDB8F-4B90-B6F7-E149-3F41A2316A65}"/>
                </a:ext>
              </a:extLst>
            </p:cNvPr>
            <p:cNvSpPr txBox="1"/>
            <p:nvPr/>
          </p:nvSpPr>
          <p:spPr>
            <a:xfrm>
              <a:off x="5594491" y="992544"/>
              <a:ext cx="3334356" cy="461665"/>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WEIGHT/ENCUMBRANCE</a:t>
              </a:r>
            </a:p>
          </p:txBody>
        </p:sp>
      </p:grpSp>
    </p:spTree>
    <p:extLst>
      <p:ext uri="{BB962C8B-B14F-4D97-AF65-F5344CB8AC3E}">
        <p14:creationId xmlns:p14="http://schemas.microsoft.com/office/powerpoint/2010/main" val="74530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BD07C-9DCA-E820-EEDC-C217D126E37D}"/>
            </a:ext>
          </a:extLst>
        </p:cNvPr>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163C1F6B-2E24-CB19-6A65-53CA192B2504}"/>
              </a:ext>
            </a:extLst>
          </p:cNvPr>
          <p:cNvPicPr>
            <a:picLocks noChangeAspect="1"/>
          </p:cNvPicPr>
          <p:nvPr/>
        </p:nvPicPr>
        <p:blipFill>
          <a:blip r:embed="rId3"/>
          <a:stretch>
            <a:fillRect/>
          </a:stretch>
        </p:blipFill>
        <p:spPr>
          <a:xfrm>
            <a:off x="0" y="0"/>
            <a:ext cx="9144000" cy="5715000"/>
          </a:xfrm>
          <a:prstGeom prst="rect">
            <a:avLst/>
          </a:prstGeom>
        </p:spPr>
      </p:pic>
      <p:sp>
        <p:nvSpPr>
          <p:cNvPr id="4" name="Content Placeholder 3">
            <a:extLst>
              <a:ext uri="{FF2B5EF4-FFF2-40B4-BE49-F238E27FC236}">
                <a16:creationId xmlns:a16="http://schemas.microsoft.com/office/drawing/2014/main" id="{806B0741-4252-D6E7-97DA-C807C0C66D6A}"/>
              </a:ext>
            </a:extLst>
          </p:cNvPr>
          <p:cNvSpPr>
            <a:spLocks noGrp="1"/>
          </p:cNvSpPr>
          <p:nvPr>
            <p:ph idx="1"/>
          </p:nvPr>
        </p:nvSpPr>
        <p:spPr>
          <a:xfrm>
            <a:off x="628650" y="1521354"/>
            <a:ext cx="7886700" cy="3889375"/>
          </a:xfrm>
        </p:spPr>
        <p:txBody>
          <a:bodyPr>
            <a:normAutofit fontScale="77500" lnSpcReduction="20000"/>
          </a:bodyPr>
          <a:lstStyle/>
          <a:p>
            <a:pPr marL="0" indent="0">
              <a:buNone/>
            </a:pPr>
            <a:r>
              <a:rPr lang="en-US" sz="3200" b="0" i="0" dirty="0">
                <a:effectLst/>
                <a:latin typeface="+mj-lt"/>
              </a:rPr>
              <a:t>“Now as Jesus was walking by the Sea of Galilee, </a:t>
            </a:r>
            <a:br>
              <a:rPr lang="en-US" sz="3200" b="0" i="0" dirty="0">
                <a:effectLst/>
                <a:latin typeface="+mj-lt"/>
              </a:rPr>
            </a:br>
            <a:r>
              <a:rPr lang="en-US" sz="3200" b="0" i="0" dirty="0">
                <a:effectLst/>
                <a:latin typeface="+mj-lt"/>
              </a:rPr>
              <a:t>He saw two brothers, Simon who was called </a:t>
            </a:r>
            <a:r>
              <a:rPr lang="en-US" sz="3200" b="0" i="0" dirty="0">
                <a:solidFill>
                  <a:schemeClr val="accent2">
                    <a:lumMod val="60000"/>
                    <a:lumOff val="40000"/>
                  </a:schemeClr>
                </a:solidFill>
                <a:effectLst/>
                <a:latin typeface="+mj-lt"/>
              </a:rPr>
              <a:t>Peter, and Andrew </a:t>
            </a:r>
            <a:r>
              <a:rPr lang="en-US" sz="3200" b="0" i="0" dirty="0">
                <a:effectLst/>
                <a:latin typeface="+mj-lt"/>
              </a:rPr>
              <a:t>his brother, casting a net into the sea; for they were fishermen. And He said to them, “Follow Me, and I will make you fishers of men.” </a:t>
            </a:r>
            <a:r>
              <a:rPr lang="en-US" sz="3200" b="0" i="0" dirty="0">
                <a:solidFill>
                  <a:schemeClr val="accent2">
                    <a:lumMod val="60000"/>
                    <a:lumOff val="40000"/>
                  </a:schemeClr>
                </a:solidFill>
                <a:effectLst/>
                <a:latin typeface="+mj-lt"/>
              </a:rPr>
              <a:t>Immediately they left their nets</a:t>
            </a:r>
            <a:br>
              <a:rPr lang="en-US" sz="3200" b="0" i="0" dirty="0">
                <a:solidFill>
                  <a:schemeClr val="accent2">
                    <a:lumMod val="60000"/>
                    <a:lumOff val="40000"/>
                  </a:schemeClr>
                </a:solidFill>
                <a:effectLst/>
                <a:latin typeface="+mj-lt"/>
              </a:rPr>
            </a:br>
            <a:r>
              <a:rPr lang="en-US" sz="3200" b="0" i="0" dirty="0">
                <a:solidFill>
                  <a:schemeClr val="accent2">
                    <a:lumMod val="60000"/>
                    <a:lumOff val="40000"/>
                  </a:schemeClr>
                </a:solidFill>
                <a:effectLst/>
                <a:latin typeface="+mj-lt"/>
              </a:rPr>
              <a:t> and followed Him.”</a:t>
            </a:r>
            <a:br>
              <a:rPr lang="en-US" sz="3200" b="0" i="0" dirty="0">
                <a:effectLst/>
                <a:latin typeface="+mj-lt"/>
              </a:rPr>
            </a:br>
            <a:br>
              <a:rPr lang="en-US" sz="3200" b="0" i="0" dirty="0">
                <a:effectLst/>
                <a:latin typeface="+mj-lt"/>
              </a:rPr>
            </a:br>
            <a:r>
              <a:rPr lang="en-US" sz="3200" b="0" i="0" dirty="0">
                <a:effectLst/>
                <a:latin typeface="+mj-lt"/>
              </a:rPr>
              <a:t>Going on from there He saw two other brothers, </a:t>
            </a:r>
            <a:br>
              <a:rPr lang="en-US" sz="3200" b="0" i="0" dirty="0">
                <a:effectLst/>
                <a:latin typeface="+mj-lt"/>
              </a:rPr>
            </a:br>
            <a:r>
              <a:rPr lang="en-US" sz="3200" b="0" i="0" dirty="0">
                <a:solidFill>
                  <a:schemeClr val="accent2">
                    <a:lumMod val="60000"/>
                    <a:lumOff val="40000"/>
                  </a:schemeClr>
                </a:solidFill>
                <a:effectLst/>
                <a:latin typeface="+mj-lt"/>
              </a:rPr>
              <a:t>James</a:t>
            </a:r>
            <a:r>
              <a:rPr lang="en-US" sz="3200" b="0" i="0" dirty="0">
                <a:effectLst/>
                <a:latin typeface="+mj-lt"/>
              </a:rPr>
              <a:t> the son of Zebedee, and </a:t>
            </a:r>
            <a:r>
              <a:rPr lang="en-US" sz="3200" b="0" i="0" dirty="0">
                <a:solidFill>
                  <a:schemeClr val="accent2">
                    <a:lumMod val="60000"/>
                    <a:lumOff val="40000"/>
                  </a:schemeClr>
                </a:solidFill>
                <a:effectLst/>
                <a:latin typeface="+mj-lt"/>
              </a:rPr>
              <a:t>John</a:t>
            </a:r>
            <a:r>
              <a:rPr lang="en-US" sz="3200" b="0" i="0" dirty="0">
                <a:effectLst/>
                <a:latin typeface="+mj-lt"/>
              </a:rPr>
              <a:t> his brother, in the boat with Zebedee their father, mending their nets; and He called them. </a:t>
            </a:r>
            <a:r>
              <a:rPr lang="en-US" sz="3200" b="0" i="0" dirty="0">
                <a:solidFill>
                  <a:schemeClr val="accent2">
                    <a:lumMod val="60000"/>
                    <a:lumOff val="40000"/>
                  </a:schemeClr>
                </a:solidFill>
                <a:effectLst/>
                <a:latin typeface="+mj-lt"/>
              </a:rPr>
              <a:t>Immediately they left the boat and their father, </a:t>
            </a:r>
            <a:br>
              <a:rPr lang="en-US" sz="3200" b="0" i="0" dirty="0">
                <a:solidFill>
                  <a:schemeClr val="accent2">
                    <a:lumMod val="60000"/>
                    <a:lumOff val="40000"/>
                  </a:schemeClr>
                </a:solidFill>
                <a:effectLst/>
                <a:latin typeface="+mj-lt"/>
              </a:rPr>
            </a:br>
            <a:r>
              <a:rPr lang="en-US" sz="3200" b="0" i="0" dirty="0">
                <a:solidFill>
                  <a:schemeClr val="accent2">
                    <a:lumMod val="60000"/>
                    <a:lumOff val="40000"/>
                  </a:schemeClr>
                </a:solidFill>
                <a:effectLst/>
                <a:latin typeface="+mj-lt"/>
              </a:rPr>
              <a:t>and followed Him.”</a:t>
            </a:r>
            <a:br>
              <a:rPr lang="en-US" sz="3200" b="0" i="0" dirty="0">
                <a:effectLst/>
                <a:latin typeface="+mj-lt"/>
              </a:rPr>
            </a:br>
            <a:br>
              <a:rPr lang="en-US" sz="3200" b="0" i="0" dirty="0">
                <a:effectLst/>
                <a:latin typeface="+mj-lt"/>
              </a:rPr>
            </a:br>
            <a:r>
              <a:rPr lang="en-US" sz="2400" b="0" i="0" dirty="0">
                <a:effectLst/>
                <a:latin typeface="+mj-lt"/>
              </a:rPr>
              <a:t>Matthew 4:18-22</a:t>
            </a:r>
            <a:endParaRPr lang="en-US" sz="3200" dirty="0">
              <a:latin typeface="+mj-lt"/>
            </a:endParaRPr>
          </a:p>
        </p:txBody>
      </p:sp>
      <p:grpSp>
        <p:nvGrpSpPr>
          <p:cNvPr id="5" name="Group 4">
            <a:extLst>
              <a:ext uri="{FF2B5EF4-FFF2-40B4-BE49-F238E27FC236}">
                <a16:creationId xmlns:a16="http://schemas.microsoft.com/office/drawing/2014/main" id="{218D4D26-64EF-7E8C-5848-63872D2718A2}"/>
              </a:ext>
            </a:extLst>
          </p:cNvPr>
          <p:cNvGrpSpPr/>
          <p:nvPr/>
        </p:nvGrpSpPr>
        <p:grpSpPr>
          <a:xfrm>
            <a:off x="711864" y="632529"/>
            <a:ext cx="3860136" cy="469367"/>
            <a:chOff x="5068711" y="992544"/>
            <a:chExt cx="3860136" cy="469367"/>
          </a:xfrm>
        </p:grpSpPr>
        <p:grpSp>
          <p:nvGrpSpPr>
            <p:cNvPr id="6" name="Group 5">
              <a:extLst>
                <a:ext uri="{FF2B5EF4-FFF2-40B4-BE49-F238E27FC236}">
                  <a16:creationId xmlns:a16="http://schemas.microsoft.com/office/drawing/2014/main" id="{D9DA6349-DAEF-3CB6-F6CC-C52A71B8B358}"/>
                </a:ext>
              </a:extLst>
            </p:cNvPr>
            <p:cNvGrpSpPr/>
            <p:nvPr/>
          </p:nvGrpSpPr>
          <p:grpSpPr>
            <a:xfrm>
              <a:off x="5068711" y="1004711"/>
              <a:ext cx="457200" cy="457200"/>
              <a:chOff x="5068711" y="1004711"/>
              <a:chExt cx="457200" cy="457200"/>
            </a:xfrm>
          </p:grpSpPr>
          <p:sp>
            <p:nvSpPr>
              <p:cNvPr id="8" name="Rectangle 7">
                <a:extLst>
                  <a:ext uri="{FF2B5EF4-FFF2-40B4-BE49-F238E27FC236}">
                    <a16:creationId xmlns:a16="http://schemas.microsoft.com/office/drawing/2014/main" id="{02222ED6-2357-F8E4-9BC6-348146182F17}"/>
                  </a:ext>
                </a:extLst>
              </p:cNvPr>
              <p:cNvSpPr/>
              <p:nvPr/>
            </p:nvSpPr>
            <p:spPr>
              <a:xfrm>
                <a:off x="5068711" y="1004711"/>
                <a:ext cx="457200" cy="457200"/>
              </a:xfrm>
              <a:prstGeom prst="rect">
                <a:avLst/>
              </a:prstGeom>
              <a:solidFill>
                <a:srgbClr val="DB8E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10B9D906-28DF-57FA-07D1-2947A491DA87}"/>
                  </a:ext>
                </a:extLst>
              </p:cNvPr>
              <p:cNvSpPr/>
              <p:nvPr/>
            </p:nvSpPr>
            <p:spPr>
              <a:xfrm>
                <a:off x="5137291" y="1096151"/>
                <a:ext cx="320040" cy="274320"/>
              </a:xfrm>
              <a:prstGeom prst="rightArrow">
                <a:avLst>
                  <a:gd name="adj1" fmla="val 44185"/>
                  <a:gd name="adj2" fmla="val 567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A6BC8A8E-D734-6D32-AD3F-26A900E9E4E9}"/>
                </a:ext>
              </a:extLst>
            </p:cNvPr>
            <p:cNvSpPr txBox="1"/>
            <p:nvPr/>
          </p:nvSpPr>
          <p:spPr>
            <a:xfrm>
              <a:off x="5594491" y="992544"/>
              <a:ext cx="3334356" cy="461665"/>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WEIGHT/ENCUMBRANCE</a:t>
              </a:r>
            </a:p>
          </p:txBody>
        </p:sp>
      </p:grpSp>
    </p:spTree>
    <p:extLst>
      <p:ext uri="{BB962C8B-B14F-4D97-AF65-F5344CB8AC3E}">
        <p14:creationId xmlns:p14="http://schemas.microsoft.com/office/powerpoint/2010/main" val="269812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030BA-3FF4-DD3F-3149-6AE0FD1CBFC1}"/>
            </a:ext>
          </a:extLst>
        </p:cNvPr>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B5139268-6BF5-085D-6344-6A76677F8DEC}"/>
              </a:ext>
            </a:extLst>
          </p:cNvPr>
          <p:cNvPicPr>
            <a:picLocks noChangeAspect="1"/>
          </p:cNvPicPr>
          <p:nvPr/>
        </p:nvPicPr>
        <p:blipFill>
          <a:blip r:embed="rId3"/>
          <a:stretch>
            <a:fillRect/>
          </a:stretch>
        </p:blipFill>
        <p:spPr>
          <a:xfrm>
            <a:off x="0" y="0"/>
            <a:ext cx="9144000" cy="5715000"/>
          </a:xfrm>
          <a:prstGeom prst="rect">
            <a:avLst/>
          </a:prstGeom>
        </p:spPr>
      </p:pic>
      <p:grpSp>
        <p:nvGrpSpPr>
          <p:cNvPr id="17" name="Group 16">
            <a:extLst>
              <a:ext uri="{FF2B5EF4-FFF2-40B4-BE49-F238E27FC236}">
                <a16:creationId xmlns:a16="http://schemas.microsoft.com/office/drawing/2014/main" id="{3C4CBEB7-F03E-FE1D-F018-8662D50842F7}"/>
              </a:ext>
            </a:extLst>
          </p:cNvPr>
          <p:cNvGrpSpPr/>
          <p:nvPr/>
        </p:nvGrpSpPr>
        <p:grpSpPr>
          <a:xfrm>
            <a:off x="598047" y="550906"/>
            <a:ext cx="3860136" cy="469367"/>
            <a:chOff x="5068711" y="992544"/>
            <a:chExt cx="3860136" cy="469367"/>
          </a:xfrm>
        </p:grpSpPr>
        <p:grpSp>
          <p:nvGrpSpPr>
            <p:cNvPr id="18" name="Group 17">
              <a:extLst>
                <a:ext uri="{FF2B5EF4-FFF2-40B4-BE49-F238E27FC236}">
                  <a16:creationId xmlns:a16="http://schemas.microsoft.com/office/drawing/2014/main" id="{21A4AE86-63D4-192E-DB35-E8A54C930195}"/>
                </a:ext>
              </a:extLst>
            </p:cNvPr>
            <p:cNvGrpSpPr/>
            <p:nvPr/>
          </p:nvGrpSpPr>
          <p:grpSpPr>
            <a:xfrm>
              <a:off x="5068711" y="1004711"/>
              <a:ext cx="457200" cy="457200"/>
              <a:chOff x="5068711" y="1004711"/>
              <a:chExt cx="457200" cy="457200"/>
            </a:xfrm>
          </p:grpSpPr>
          <p:sp>
            <p:nvSpPr>
              <p:cNvPr id="20" name="Rectangle 19">
                <a:extLst>
                  <a:ext uri="{FF2B5EF4-FFF2-40B4-BE49-F238E27FC236}">
                    <a16:creationId xmlns:a16="http://schemas.microsoft.com/office/drawing/2014/main" id="{9443800D-5D6D-F4C7-4D45-EDF582045142}"/>
                  </a:ext>
                </a:extLst>
              </p:cNvPr>
              <p:cNvSpPr/>
              <p:nvPr/>
            </p:nvSpPr>
            <p:spPr>
              <a:xfrm>
                <a:off x="5068711" y="1004711"/>
                <a:ext cx="457200" cy="457200"/>
              </a:xfrm>
              <a:prstGeom prst="rect">
                <a:avLst/>
              </a:prstGeom>
              <a:solidFill>
                <a:srgbClr val="DB8E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74F2A50C-A087-4396-BF56-17EB4902081A}"/>
                  </a:ext>
                </a:extLst>
              </p:cNvPr>
              <p:cNvSpPr/>
              <p:nvPr/>
            </p:nvSpPr>
            <p:spPr>
              <a:xfrm>
                <a:off x="5137291" y="1096151"/>
                <a:ext cx="320040" cy="274320"/>
              </a:xfrm>
              <a:prstGeom prst="rightArrow">
                <a:avLst>
                  <a:gd name="adj1" fmla="val 44185"/>
                  <a:gd name="adj2" fmla="val 567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7BB4B352-B035-4961-F295-B2D8C5BC488F}"/>
                </a:ext>
              </a:extLst>
            </p:cNvPr>
            <p:cNvSpPr txBox="1"/>
            <p:nvPr/>
          </p:nvSpPr>
          <p:spPr>
            <a:xfrm>
              <a:off x="5594491" y="992544"/>
              <a:ext cx="3334356" cy="461665"/>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SIN THAT “CLINGS”</a:t>
              </a:r>
            </a:p>
          </p:txBody>
        </p:sp>
      </p:grpSp>
      <p:sp>
        <p:nvSpPr>
          <p:cNvPr id="2" name="TextBox 1">
            <a:extLst>
              <a:ext uri="{FF2B5EF4-FFF2-40B4-BE49-F238E27FC236}">
                <a16:creationId xmlns:a16="http://schemas.microsoft.com/office/drawing/2014/main" id="{D9D1D5BC-3A24-2997-80CA-32BB70AAEF36}"/>
              </a:ext>
            </a:extLst>
          </p:cNvPr>
          <p:cNvSpPr txBox="1"/>
          <p:nvPr/>
        </p:nvSpPr>
        <p:spPr>
          <a:xfrm>
            <a:off x="395443" y="1312438"/>
            <a:ext cx="5941059" cy="3785652"/>
          </a:xfrm>
          <a:prstGeom prst="rect">
            <a:avLst/>
          </a:prstGeom>
          <a:noFill/>
        </p:spPr>
        <p:txBody>
          <a:bodyPr wrap="square" rtlCol="0">
            <a:spAutoFit/>
          </a:bodyPr>
          <a:lstStyle/>
          <a:p>
            <a:pPr marL="0" indent="0">
              <a:buNone/>
            </a:pPr>
            <a:r>
              <a:rPr lang="en-US" sz="2000" b="0" i="0" dirty="0">
                <a:solidFill>
                  <a:schemeClr val="bg1"/>
                </a:solidFill>
                <a:effectLst/>
                <a:latin typeface="+mj-lt"/>
              </a:rPr>
              <a:t>“This word, which is found nowhere else either in biblical or classical Greek, has to be interpreted from its:</a:t>
            </a:r>
          </a:p>
          <a:p>
            <a:pPr marL="800100" lvl="1" indent="-342900">
              <a:buFont typeface="Arial" panose="020B0604020202020204" pitchFamily="34" charset="0"/>
              <a:buChar char="•"/>
            </a:pPr>
            <a:r>
              <a:rPr lang="en-US" sz="2000" dirty="0">
                <a:solidFill>
                  <a:schemeClr val="bg1"/>
                </a:solidFill>
                <a:latin typeface="+mj-lt"/>
              </a:rPr>
              <a:t>derivation</a:t>
            </a:r>
          </a:p>
          <a:p>
            <a:pPr marL="800100" lvl="1" indent="-342900">
              <a:buFont typeface="Arial" panose="020B0604020202020204" pitchFamily="34" charset="0"/>
              <a:buChar char="•"/>
            </a:pPr>
            <a:r>
              <a:rPr lang="en-US" sz="2000" dirty="0">
                <a:solidFill>
                  <a:schemeClr val="bg1"/>
                </a:solidFill>
                <a:latin typeface="+mj-lt"/>
              </a:rPr>
              <a:t>the analogy of similar words</a:t>
            </a:r>
          </a:p>
          <a:p>
            <a:pPr marL="800100" lvl="1" indent="-342900">
              <a:buFont typeface="Arial" panose="020B0604020202020204" pitchFamily="34" charset="0"/>
              <a:buChar char="•"/>
            </a:pPr>
            <a:r>
              <a:rPr lang="en-US" sz="2000" dirty="0">
                <a:solidFill>
                  <a:schemeClr val="bg1"/>
                </a:solidFill>
                <a:latin typeface="+mj-lt"/>
              </a:rPr>
              <a:t>a</a:t>
            </a:r>
            <a:r>
              <a:rPr lang="en-US" sz="2000" b="0" i="0" dirty="0">
                <a:solidFill>
                  <a:schemeClr val="bg1"/>
                </a:solidFill>
                <a:effectLst/>
                <a:latin typeface="+mj-lt"/>
              </a:rPr>
              <a:t>nd the context.</a:t>
            </a:r>
          </a:p>
          <a:p>
            <a:br>
              <a:rPr lang="en-US" sz="2000" dirty="0">
                <a:solidFill>
                  <a:schemeClr val="bg1"/>
                </a:solidFill>
                <a:latin typeface="+mj-lt"/>
              </a:rPr>
            </a:br>
            <a:r>
              <a:rPr lang="en-US" sz="2000" dirty="0">
                <a:solidFill>
                  <a:schemeClr val="bg1"/>
                </a:solidFill>
                <a:latin typeface="+mj-lt"/>
              </a:rPr>
              <a:t>The usual and most probable view is “that which easily surrounds us.” We may understand the figure of a race to be still kept in view, with regard to the runner not only laying aside encumbrances, but also stripping himself of his clothes, which would cling round him</a:t>
            </a:r>
            <a:br>
              <a:rPr lang="en-US" sz="2000" dirty="0">
                <a:solidFill>
                  <a:schemeClr val="bg1"/>
                </a:solidFill>
                <a:latin typeface="+mj-lt"/>
              </a:rPr>
            </a:br>
            <a:r>
              <a:rPr lang="en-US" sz="2000" dirty="0">
                <a:solidFill>
                  <a:schemeClr val="bg1"/>
                </a:solidFill>
                <a:latin typeface="+mj-lt"/>
              </a:rPr>
              <a:t>and impede his course.”  </a:t>
            </a:r>
            <a:r>
              <a:rPr lang="en-US" sz="2000" b="0" i="0" dirty="0">
                <a:solidFill>
                  <a:schemeClr val="bg1"/>
                </a:solidFill>
                <a:effectLst/>
                <a:latin typeface="+mj-lt"/>
              </a:rPr>
              <a:t>(Pulpit Commentary, Pg 355)</a:t>
            </a:r>
            <a:endParaRPr lang="en-US" sz="2000" dirty="0">
              <a:solidFill>
                <a:schemeClr val="bg1"/>
              </a:solidFill>
              <a:latin typeface="+mj-lt"/>
            </a:endParaRPr>
          </a:p>
        </p:txBody>
      </p:sp>
      <p:pic>
        <p:nvPicPr>
          <p:cNvPr id="6" name="Picture 5" descr="A statue of a person in a robe&#10;&#10;Description automatically generated">
            <a:extLst>
              <a:ext uri="{FF2B5EF4-FFF2-40B4-BE49-F238E27FC236}">
                <a16:creationId xmlns:a16="http://schemas.microsoft.com/office/drawing/2014/main" id="{A2C44240-936A-395E-0334-19B41AC7F953}"/>
              </a:ext>
            </a:extLst>
          </p:cNvPr>
          <p:cNvPicPr>
            <a:picLocks noChangeAspect="1"/>
          </p:cNvPicPr>
          <p:nvPr/>
        </p:nvPicPr>
        <p:blipFill>
          <a:blip r:embed="rId4"/>
          <a:stretch>
            <a:fillRect/>
          </a:stretch>
        </p:blipFill>
        <p:spPr>
          <a:xfrm>
            <a:off x="6376500" y="1029146"/>
            <a:ext cx="2643322" cy="3844831"/>
          </a:xfrm>
          <a:prstGeom prst="rect">
            <a:avLst/>
          </a:prstGeom>
        </p:spPr>
      </p:pic>
    </p:spTree>
    <p:extLst>
      <p:ext uri="{BB962C8B-B14F-4D97-AF65-F5344CB8AC3E}">
        <p14:creationId xmlns:p14="http://schemas.microsoft.com/office/powerpoint/2010/main" val="396492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additive="base">
                                        <p:cTn id="2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2506</TotalTime>
  <Words>2672</Words>
  <Application>Microsoft Macintosh PowerPoint</Application>
  <PresentationFormat>On-screen Show (16:10)</PresentationFormat>
  <Paragraphs>296</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-webkit-standard</vt:lpstr>
      <vt:lpstr>Arial</vt:lpstr>
      <vt:lpstr>Calibri</vt:lpstr>
      <vt:lpstr>Calibri Light</vt:lpstr>
      <vt:lpstr>Segoe UI</vt:lpstr>
      <vt:lpstr>system-ui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Phillip Shumake</dc:creator>
  <cp:lastModifiedBy>Phillip Shumake</cp:lastModifiedBy>
  <cp:revision>227</cp:revision>
  <cp:lastPrinted>2023-11-19T19:56:30Z</cp:lastPrinted>
  <dcterms:created xsi:type="dcterms:W3CDTF">2023-08-14T14:45:23Z</dcterms:created>
  <dcterms:modified xsi:type="dcterms:W3CDTF">2024-03-10T01:07:12Z</dcterms:modified>
</cp:coreProperties>
</file>