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7" r:id="rId3"/>
    <p:sldId id="256" r:id="rId4"/>
    <p:sldId id="260" r:id="rId5"/>
    <p:sldId id="261" r:id="rId6"/>
    <p:sldId id="263" r:id="rId7"/>
    <p:sldId id="264" r:id="rId8"/>
    <p:sldId id="267" r:id="rId9"/>
    <p:sldId id="265" r:id="rId10"/>
    <p:sldId id="268" r:id="rId11"/>
    <p:sldId id="269" r:id="rId12"/>
    <p:sldId id="271" r:id="rId13"/>
    <p:sldId id="272" r:id="rId14"/>
    <p:sldId id="273" r:id="rId15"/>
    <p:sldId id="262" r:id="rId16"/>
    <p:sldId id="275" r:id="rId17"/>
  </p:sldIdLst>
  <p:sldSz cx="9144000" cy="5715000" type="screen16x1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EC7"/>
    <a:srgbClr val="E7E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81769"/>
  </p:normalViewPr>
  <p:slideViewPr>
    <p:cSldViewPr snapToGrid="0">
      <p:cViewPr varScale="1">
        <p:scale>
          <a:sx n="80" d="100"/>
          <a:sy n="80" d="100"/>
        </p:scale>
        <p:origin x="64" y="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C983-C224-4A7C-96A4-2DB641D0C3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18E8-0DD2-4AF3-B6F3-20630CB9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63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D4C9F-DA30-0046-9D88-F80BC4D829B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0975" y="857250"/>
            <a:ext cx="37020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47E42-FB99-3E42-8EAF-0EB78B8D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2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Marcos 3 – aquí están mi madre, mi hermano y mi hermana. Las relaciones se basan en una relación con Dios. Incluso cuando Pedro piensa en lo que ha renunciado para servir a Jesús, la respuesta de Jesús es cuánto más ha ganado. La ganancia está en forma de relaciones.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9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2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1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Proverbios 30:29-31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1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Proverbios 30:29-31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EE47E42-FB99-3E42-8EAF-0EB78B8D11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3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3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9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AC5351-02FF-8345-9B49-511AB42416CE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18F084-BA1B-514D-B8F7-D45A0F47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50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577762-37A3-6EC5-502A-CF5F891EA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447808"/>
            <a:ext cx="7886700" cy="36261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/>
              <a:t>1 Juan 1:3 </a:t>
            </a:r>
            <a:r>
              <a:rPr lang="es-ES" sz="3600" dirty="0"/>
              <a:t>Lo que hemos visto y oído les proclamamos también a ustedes, para que también ustedes tengan comunión con nosotros. En verdad nuestra comunión es con el Padre y con Su Hijo Jesucristo. </a:t>
            </a:r>
            <a:r>
              <a:rPr lang="es-ES" sz="3600" dirty="0" smtClean="0"/>
              <a:t>4</a:t>
            </a:r>
            <a:r>
              <a:rPr lang="es-ES" sz="3600" dirty="0"/>
              <a:t>  Les escribimos estas cosas para que nuestro gozo sea completo. 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D61105F-03B8-5F61-C5A8-73CF8ABB957A}"/>
              </a:ext>
            </a:extLst>
          </p:cNvPr>
          <p:cNvSpPr txBox="1"/>
          <p:nvPr/>
        </p:nvSpPr>
        <p:spPr>
          <a:xfrm>
            <a:off x="2109274" y="3882197"/>
            <a:ext cx="4925451" cy="1384995"/>
          </a:xfrm>
          <a:prstGeom prst="rect">
            <a:avLst/>
          </a:prstGeom>
          <a:noFill/>
          <a:ln w="38100">
            <a:solidFill>
              <a:schemeClr val="bg2">
                <a:lumMod val="25000"/>
                <a:lumOff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0"/>
            <a:r>
              <a:rPr lang="en-US" sz="2800" dirty="0"/>
              <a:t>El gozo de Juan se hizo completo</a:t>
            </a:r>
          </a:p>
          <a:p>
            <a:pPr algn="ctr" rtl="0"/>
            <a:r>
              <a:rPr lang="en-US" sz="2800" dirty="0"/>
              <a:t>al saber que otros </a:t>
            </a:r>
            <a:r>
              <a:rPr lang="en-US" sz="2800" dirty="0" err="1"/>
              <a:t>tenían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comunión</a:t>
            </a:r>
            <a:r>
              <a:rPr lang="en-US" sz="2800" dirty="0"/>
              <a:t> </a:t>
            </a:r>
            <a:r>
              <a:rPr lang="en-US" sz="2800" dirty="0" smtClean="0"/>
              <a:t>con </a:t>
            </a:r>
            <a:r>
              <a:rPr lang="en-US" sz="2800" dirty="0" err="1" smtClean="0"/>
              <a:t>él</a:t>
            </a:r>
            <a:r>
              <a:rPr lang="en-US" sz="2800" dirty="0" smtClean="0"/>
              <a:t> y </a:t>
            </a:r>
            <a:r>
              <a:rPr lang="en-US" sz="2800" dirty="0"/>
              <a:t>con Dios.</a:t>
            </a:r>
          </a:p>
        </p:txBody>
      </p:sp>
    </p:spTree>
    <p:extLst>
      <p:ext uri="{BB962C8B-B14F-4D97-AF65-F5344CB8AC3E}">
        <p14:creationId xmlns:p14="http://schemas.microsoft.com/office/powerpoint/2010/main" val="125469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FE194-3D32-5D0C-78C8-FE00E70C2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246"/>
            <a:ext cx="7886700" cy="904228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000" u="sng" dirty="0" smtClean="0"/>
              <a:t>La </a:t>
            </a:r>
            <a:r>
              <a:rPr lang="en-US" sz="2000" u="sng" dirty="0" err="1" smtClean="0"/>
              <a:t>comunión</a:t>
            </a:r>
            <a:r>
              <a:rPr lang="en-US" sz="2000" u="sng" dirty="0" smtClean="0"/>
              <a:t> </a:t>
            </a:r>
            <a:r>
              <a:rPr lang="en-US" sz="2000" u="sng" dirty="0" smtClean="0"/>
              <a:t>se </a:t>
            </a:r>
            <a:r>
              <a:rPr lang="en-US" sz="2000" u="sng" dirty="0"/>
              <a:t>muestra con integridad y </a:t>
            </a:r>
            <a:r>
              <a:rPr lang="en-US" sz="2000" u="sng" dirty="0" err="1"/>
              <a:t>fidelidad</a:t>
            </a:r>
            <a:r>
              <a:rPr lang="en-US" sz="2000" u="sng" dirty="0" smtClean="0"/>
              <a:t>.</a:t>
            </a:r>
            <a:endParaRPr lang="en-US" sz="2800" dirty="0"/>
          </a:p>
          <a:p>
            <a:pPr marL="0" indent="0" algn="ctr">
              <a:buNone/>
            </a:pPr>
            <a:r>
              <a:rPr lang="en-US" sz="2000" dirty="0"/>
              <a:t>2 Sam 21:17 </a:t>
            </a:r>
            <a:r>
              <a:rPr lang="es-ES" sz="2000" dirty="0"/>
              <a:t>Pero el rey perdonó a </a:t>
            </a:r>
            <a:r>
              <a:rPr lang="es-ES" sz="2000" dirty="0" err="1"/>
              <a:t>Mefiboset</a:t>
            </a:r>
            <a:r>
              <a:rPr lang="es-ES" sz="2000" dirty="0"/>
              <a:t>, hijo de Jonatán, hijo de Saúl, a causa del pacto del SEÑOR que había entre </a:t>
            </a:r>
            <a:r>
              <a:rPr lang="es-ES" sz="2000" dirty="0" smtClean="0"/>
              <a:t>ellos</a:t>
            </a:r>
            <a:r>
              <a:rPr lang="en-US" sz="1800" dirty="0" smtClean="0"/>
              <a:t>.</a:t>
            </a:r>
            <a:endParaRPr lang="en-US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177F713-20FA-A184-AA2E-E58B443501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5610"/>
            <a:ext cx="7886700" cy="1104636"/>
          </a:xfrm>
          <a:prstGeom prst="rect">
            <a:avLst/>
          </a:prstGeom>
          <a:ln w="38100">
            <a:solidFill>
              <a:srgbClr val="E7EA8E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Aprendiendo de David y Jonatán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C48670-A0B3-AFC5-4156-6D7332FC2813}"/>
              </a:ext>
            </a:extLst>
          </p:cNvPr>
          <p:cNvSpPr txBox="1"/>
          <p:nvPr/>
        </p:nvSpPr>
        <p:spPr>
          <a:xfrm>
            <a:off x="301901" y="2213070"/>
            <a:ext cx="8540198" cy="3416320"/>
          </a:xfrm>
          <a:prstGeom prst="rect">
            <a:avLst/>
          </a:prstGeom>
          <a:noFill/>
          <a:ln w="25400">
            <a:solidFill>
              <a:srgbClr val="B2EEC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Sam 9:1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Entonces David dijo: «¿Hay todavía alguien que haya quedado de la casa de Saúl,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para que yo le muestre bondad por amor a Jonatán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?»… 3 </a:t>
            </a:r>
            <a:r>
              <a:rPr lang="es-ES" sz="2400" dirty="0"/>
              <a:t>«Aún queda un hijo de Jonatán lisiado de ambos pies</a:t>
            </a:r>
            <a:r>
              <a:rPr lang="es-ES" sz="2400" dirty="0" smtClean="0"/>
              <a:t>»…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Mefiboset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hijo de Jonatán, hijo de Saúl, vino a David, y cayendo sobre su rostro, se postró. Y David dijo: «</a:t>
            </a:r>
            <a:r>
              <a:rPr 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Mefiboset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». «Su siervo», respondió él.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David le dijo: «No temas, porque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ciertamente te mostraré bondad por amor a tu padre Jonatán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y te devolveré toda la tierra de tu abuelo Saúl; y tú comerás siempre a mi mesa». 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5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7D7896E-8AAD-5828-0698-AA477E0A1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8514"/>
            <a:ext cx="7886700" cy="1104636"/>
          </a:xfrm>
          <a:prstGeom prst="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La </a:t>
            </a:r>
            <a:r>
              <a:rPr lang="en-US" sz="3200" dirty="0" err="1"/>
              <a:t>sabiduría</a:t>
            </a:r>
            <a:r>
              <a:rPr lang="en-US" sz="3200" dirty="0"/>
              <a:t> de Dios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cuanto</a:t>
            </a:r>
            <a:r>
              <a:rPr lang="en-US" sz="3200" dirty="0"/>
              <a:t> a las </a:t>
            </a:r>
            <a:r>
              <a:rPr lang="en-US" sz="3200" dirty="0" err="1"/>
              <a:t>relaciones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AB5489-B097-A2C4-9FCC-0132075F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861" y="1521354"/>
            <a:ext cx="2474145" cy="851043"/>
          </a:xfr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Comprométete</a:t>
            </a: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DF35C5-CBA4-9984-8A90-F625B659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0328" y="1521354"/>
            <a:ext cx="5844069" cy="410513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[Pro 20:6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Muchos hombres proclaman su propia lealtad, Pero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un hombre digno de confianza, ¿quién lo hallará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 17:17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NBLA]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17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En todo tiempo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ama el amigo, Y el hermano nace para tiempo de angustia.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[Pro 25:19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Como diente malo y pie que resbala Es la confianza en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el hombre engañador en tiempo de angustia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[Pro 27:10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No abandones a tu amigo ni al amigo de tu padre, Ni vayas a la casa de tu hermano el día de tu infortunio.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Mejor es un vecino cerca que un hermano lejos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7D7896E-8AAD-5828-0698-AA477E0A1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8514"/>
            <a:ext cx="7886700" cy="1104636"/>
          </a:xfrm>
          <a:prstGeom prst="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La </a:t>
            </a:r>
            <a:r>
              <a:rPr lang="en-US" sz="3200" dirty="0" err="1"/>
              <a:t>sabiduría</a:t>
            </a:r>
            <a:r>
              <a:rPr lang="en-US" sz="3200" dirty="0"/>
              <a:t> de Dios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cuanto</a:t>
            </a:r>
            <a:r>
              <a:rPr lang="en-US" sz="3200" dirty="0"/>
              <a:t> a las </a:t>
            </a:r>
            <a:r>
              <a:rPr lang="en-US" sz="3200" dirty="0" err="1"/>
              <a:t>relaciones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AB5489-B097-A2C4-9FCC-0132075F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861" y="1521354"/>
            <a:ext cx="2474145" cy="851043"/>
          </a:xfr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2400" dirty="0" err="1" smtClean="0"/>
              <a:t>Comprométete</a:t>
            </a: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DF35C5-CBA4-9984-8A90-F625B659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4032" y="1521354"/>
            <a:ext cx="5877174" cy="4105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[Pro 18:1, 24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1 </a:t>
            </a:r>
            <a:r>
              <a:rPr lang="es-ES" u="sng" dirty="0"/>
              <a:t>El que vive aislado busca su propio deseo</a:t>
            </a:r>
            <a:r>
              <a:rPr lang="es-ES" dirty="0"/>
              <a:t>, Contra todo consejo se </a:t>
            </a:r>
            <a:r>
              <a:rPr lang="es-ES" dirty="0" smtClean="0"/>
              <a:t>encoleriza.</a:t>
            </a:r>
            <a:r>
              <a:rPr lang="es-ES" dirty="0"/>
              <a:t> </a:t>
            </a:r>
            <a:r>
              <a:rPr lang="en-US" dirty="0" smtClean="0"/>
              <a:t>... </a:t>
            </a:r>
            <a:r>
              <a:rPr lang="en-US" dirty="0"/>
              <a:t>24 </a:t>
            </a:r>
            <a:r>
              <a:rPr lang="es-ES" dirty="0"/>
              <a:t>El hombre de muchos amigos se arruina, </a:t>
            </a:r>
            <a:r>
              <a:rPr lang="es-ES" u="sng" dirty="0"/>
              <a:t>Pero hay amigo más unido que un hermano</a:t>
            </a:r>
            <a:r>
              <a:rPr lang="es-ES" dirty="0"/>
              <a:t>. </a:t>
            </a:r>
            <a:endParaRPr lang="en-US" u="sng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dirty="0"/>
              <a:t>Pro 28:13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13 </a:t>
            </a:r>
            <a:r>
              <a:rPr lang="es-ES" dirty="0"/>
              <a:t>El que encubre sus pecados no prosperará, </a:t>
            </a:r>
            <a:r>
              <a:rPr lang="es-ES" u="sng" dirty="0"/>
              <a:t>Pero el que los confiesa y los abandona hallará misericordia</a:t>
            </a:r>
            <a:r>
              <a:rPr lang="es-ES" dirty="0"/>
              <a:t>. </a:t>
            </a:r>
            <a:endParaRPr lang="es-ES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dirty="0"/>
              <a:t>[Pro 18:19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19</a:t>
            </a:r>
            <a:r>
              <a:rPr lang="en-US" dirty="0"/>
              <a:t> </a:t>
            </a:r>
            <a:r>
              <a:rPr lang="es-ES" u="sng" dirty="0" smtClean="0"/>
              <a:t>El </a:t>
            </a:r>
            <a:r>
              <a:rPr lang="es-ES" u="sng" dirty="0"/>
              <a:t>hermano ofendido es más difícil de ganar que una ciudad fortificada</a:t>
            </a:r>
            <a:r>
              <a:rPr lang="es-ES" dirty="0"/>
              <a:t>, Y los pleitos son como cerrojos de fortaleza. </a:t>
            </a:r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DDCEFB54-8690-DA36-8ED7-F43770AA4B9F}"/>
              </a:ext>
            </a:extLst>
          </p:cNvPr>
          <p:cNvSpPr txBox="1">
            <a:spLocks/>
          </p:cNvSpPr>
          <p:nvPr/>
        </p:nvSpPr>
        <p:spPr>
          <a:xfrm>
            <a:off x="186859" y="2511816"/>
            <a:ext cx="2474145" cy="851043"/>
          </a:xfrm>
          <a:prstGeom prst="rect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Sé</a:t>
            </a:r>
            <a:r>
              <a:rPr lang="en-US" sz="2400" dirty="0" smtClean="0"/>
              <a:t> </a:t>
            </a:r>
            <a:r>
              <a:rPr lang="en-US" sz="2400" dirty="0"/>
              <a:t>vulnerable</a:t>
            </a:r>
          </a:p>
        </p:txBody>
      </p:sp>
    </p:spTree>
    <p:extLst>
      <p:ext uri="{BB962C8B-B14F-4D97-AF65-F5344CB8AC3E}">
        <p14:creationId xmlns:p14="http://schemas.microsoft.com/office/powerpoint/2010/main" val="11893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7D7896E-8AAD-5828-0698-AA477E0A1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8514"/>
            <a:ext cx="7886700" cy="1104636"/>
          </a:xfrm>
          <a:prstGeom prst="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La </a:t>
            </a:r>
            <a:r>
              <a:rPr lang="en-US" sz="3200" dirty="0" err="1"/>
              <a:t>sabiduría</a:t>
            </a:r>
            <a:r>
              <a:rPr lang="en-US" sz="3200" dirty="0"/>
              <a:t> de Dios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cuanto</a:t>
            </a:r>
            <a:r>
              <a:rPr lang="en-US" sz="3200" dirty="0"/>
              <a:t> a las </a:t>
            </a:r>
            <a:r>
              <a:rPr lang="en-US" sz="3200" dirty="0" err="1"/>
              <a:t>relaciones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AB5489-B097-A2C4-9FCC-0132075F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861" y="1521354"/>
            <a:ext cx="2474145" cy="851043"/>
          </a:xfr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Comprométete</a:t>
            </a: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DF35C5-CBA4-9984-8A90-F625B659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7861" y="1521354"/>
            <a:ext cx="5815173" cy="4105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[Pro 27:9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9 </a:t>
            </a:r>
            <a:r>
              <a:rPr lang="es-ES" dirty="0"/>
              <a:t>El ungüento y el perfume alegran el corazón, </a:t>
            </a:r>
            <a:r>
              <a:rPr lang="es-ES" u="sng" dirty="0"/>
              <a:t>Y dulce para su amigo es el consejo del hombre</a:t>
            </a:r>
            <a:r>
              <a:rPr lang="es-ES" dirty="0"/>
              <a:t>. 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dirty="0"/>
              <a:t>Pro 17:28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28 </a:t>
            </a:r>
            <a:r>
              <a:rPr lang="es-ES" dirty="0"/>
              <a:t>Aun el necio, </a:t>
            </a:r>
            <a:r>
              <a:rPr lang="es-ES" u="sng" dirty="0"/>
              <a:t>cuando calla, es tenido por sabio, Cuando cierra los labios</a:t>
            </a:r>
            <a:r>
              <a:rPr lang="es-ES" dirty="0"/>
              <a:t>, por prudente. 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dirty="0"/>
              <a:t>Pro 25:17, 20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17 </a:t>
            </a:r>
            <a:r>
              <a:rPr lang="es-ES" dirty="0"/>
              <a:t>No frecuente tu pie la casa de tu vecino, No sea que él se hastíe de ti y te aborrezca. </a:t>
            </a:r>
            <a:r>
              <a:rPr lang="es-ES" dirty="0" smtClean="0"/>
              <a:t>… 20</a:t>
            </a:r>
            <a:r>
              <a:rPr lang="es-ES" dirty="0"/>
              <a:t>  Como el que se quita la ropa en día de frío, o como el vinagre sobre la lejía, </a:t>
            </a:r>
            <a:r>
              <a:rPr lang="es-ES" u="sng" dirty="0"/>
              <a:t>Es el que canta canciones a un corazón afligido</a:t>
            </a:r>
            <a:r>
              <a:rPr lang="es-ES" dirty="0"/>
              <a:t>. </a:t>
            </a:r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DDCEFB54-8690-DA36-8ED7-F43770AA4B9F}"/>
              </a:ext>
            </a:extLst>
          </p:cNvPr>
          <p:cNvSpPr txBox="1">
            <a:spLocks/>
          </p:cNvSpPr>
          <p:nvPr/>
        </p:nvSpPr>
        <p:spPr>
          <a:xfrm>
            <a:off x="186859" y="2511816"/>
            <a:ext cx="2474145" cy="851043"/>
          </a:xfrm>
          <a:prstGeom prst="rect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Sé</a:t>
            </a:r>
            <a:r>
              <a:rPr lang="en-US" sz="2400" dirty="0" smtClean="0"/>
              <a:t> </a:t>
            </a:r>
            <a:r>
              <a:rPr lang="en-US" sz="2400" dirty="0"/>
              <a:t>vulnerable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8E147832-1256-461B-8E03-22CC8A526B50}"/>
              </a:ext>
            </a:extLst>
          </p:cNvPr>
          <p:cNvSpPr txBox="1">
            <a:spLocks/>
          </p:cNvSpPr>
          <p:nvPr/>
        </p:nvSpPr>
        <p:spPr>
          <a:xfrm>
            <a:off x="186859" y="3502278"/>
            <a:ext cx="2474145" cy="851043"/>
          </a:xfrm>
          <a:prstGeom prst="rect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smtClean="0"/>
              <a:t>Ten </a:t>
            </a:r>
            <a:r>
              <a:rPr lang="en-US" sz="2400" dirty="0"/>
              <a:t>discreción</a:t>
            </a:r>
          </a:p>
        </p:txBody>
      </p:sp>
    </p:spTree>
    <p:extLst>
      <p:ext uri="{BB962C8B-B14F-4D97-AF65-F5344CB8AC3E}">
        <p14:creationId xmlns:p14="http://schemas.microsoft.com/office/powerpoint/2010/main" val="375904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7D7896E-8AAD-5828-0698-AA477E0A1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8514"/>
            <a:ext cx="7886700" cy="1104636"/>
          </a:xfrm>
          <a:prstGeom prst="rect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La sabiduría de Dios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cuanto</a:t>
            </a:r>
            <a:r>
              <a:rPr lang="en-US" sz="3200" dirty="0" smtClean="0"/>
              <a:t> a </a:t>
            </a:r>
            <a:r>
              <a:rPr lang="en-US" sz="3200" dirty="0"/>
              <a:t>las </a:t>
            </a:r>
            <a:r>
              <a:rPr lang="en-US" sz="3200" dirty="0" err="1" smtClean="0"/>
              <a:t>relaciones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AB5489-B097-A2C4-9FCC-0132075F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861" y="1521354"/>
            <a:ext cx="2474145" cy="851043"/>
          </a:xfr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2400" dirty="0" err="1" smtClean="0"/>
              <a:t>Comprométete</a:t>
            </a:r>
            <a:endParaRPr lang="en-US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DF35C5-CBA4-9984-8A90-F625B659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46634" y="1521354"/>
            <a:ext cx="5525570" cy="410513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[Pro 24:1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1 </a:t>
            </a:r>
            <a:r>
              <a:rPr lang="es-ES" dirty="0"/>
              <a:t>No tengas envidia de los malvados, </a:t>
            </a:r>
            <a:r>
              <a:rPr lang="es-ES" u="sng" dirty="0"/>
              <a:t>Ni desees estar con ellos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 rtl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[Pro 19:22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</a:t>
            </a:r>
            <a:r>
              <a:rPr lang="en-US" dirty="0"/>
              <a:t>22 </a:t>
            </a:r>
            <a:r>
              <a:rPr lang="es-ES" dirty="0"/>
              <a:t>Lo que es deseable en un hombre </a:t>
            </a:r>
            <a:r>
              <a:rPr lang="es-ES" u="sng" dirty="0"/>
              <a:t>es su bondad</a:t>
            </a:r>
            <a:r>
              <a:rPr lang="es-ES" dirty="0"/>
              <a:t>, Y es </a:t>
            </a:r>
            <a:r>
              <a:rPr lang="es-ES" u="sng" dirty="0"/>
              <a:t>mejor ser pobre que </a:t>
            </a:r>
            <a:r>
              <a:rPr lang="es-ES" u="sng" dirty="0" smtClean="0"/>
              <a:t>mentiroso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 rtl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[Pro 27:5-6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NBLA</a:t>
            </a:r>
            <a:r>
              <a:rPr lang="en-US" dirty="0" smtClean="0"/>
              <a:t>] 5</a:t>
            </a:r>
            <a:r>
              <a:rPr lang="es-ES" u="sng" dirty="0"/>
              <a:t>Mejor es la reprensión franca </a:t>
            </a:r>
            <a:r>
              <a:rPr lang="es-ES" dirty="0"/>
              <a:t>Que el amor encubierto</a:t>
            </a:r>
            <a:r>
              <a:rPr lang="es-ES" u="sng" dirty="0"/>
              <a:t>. </a:t>
            </a:r>
            <a:r>
              <a:rPr lang="es-ES" u="sng" dirty="0" smtClean="0"/>
              <a:t>6</a:t>
            </a:r>
            <a:r>
              <a:rPr lang="es-ES" u="sng" dirty="0"/>
              <a:t>  Fieles son las heridas del amigo</a:t>
            </a:r>
            <a:r>
              <a:rPr lang="es-ES" dirty="0"/>
              <a:t>, Pero engañosos los besos del </a:t>
            </a:r>
            <a:r>
              <a:rPr lang="es-ES" dirty="0" smtClean="0"/>
              <a:t>enemigo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DDCEFB54-8690-DA36-8ED7-F43770AA4B9F}"/>
              </a:ext>
            </a:extLst>
          </p:cNvPr>
          <p:cNvSpPr txBox="1">
            <a:spLocks/>
          </p:cNvSpPr>
          <p:nvPr/>
        </p:nvSpPr>
        <p:spPr>
          <a:xfrm>
            <a:off x="186859" y="2511816"/>
            <a:ext cx="2474145" cy="851043"/>
          </a:xfrm>
          <a:prstGeom prst="rect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Sé</a:t>
            </a:r>
            <a:r>
              <a:rPr lang="en-US" sz="2400" dirty="0" smtClean="0"/>
              <a:t> </a:t>
            </a:r>
            <a:r>
              <a:rPr lang="en-US" sz="2400" dirty="0"/>
              <a:t>vulnerable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8E147832-1256-461B-8E03-22CC8A526B50}"/>
              </a:ext>
            </a:extLst>
          </p:cNvPr>
          <p:cNvSpPr txBox="1">
            <a:spLocks/>
          </p:cNvSpPr>
          <p:nvPr/>
        </p:nvSpPr>
        <p:spPr>
          <a:xfrm>
            <a:off x="186859" y="3502278"/>
            <a:ext cx="2474145" cy="851043"/>
          </a:xfrm>
          <a:prstGeom prst="rect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smtClean="0"/>
              <a:t>Ten </a:t>
            </a:r>
            <a:r>
              <a:rPr lang="en-US" sz="2400" dirty="0"/>
              <a:t>discreción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70166E16-AEA2-BC24-3858-9BE08CBA8711}"/>
              </a:ext>
            </a:extLst>
          </p:cNvPr>
          <p:cNvSpPr txBox="1">
            <a:spLocks/>
          </p:cNvSpPr>
          <p:nvPr/>
        </p:nvSpPr>
        <p:spPr>
          <a:xfrm>
            <a:off x="186859" y="4492740"/>
            <a:ext cx="2474145" cy="851043"/>
          </a:xfrm>
          <a:prstGeom prst="rect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Busca</a:t>
            </a:r>
            <a:r>
              <a:rPr lang="en-US" sz="2400" dirty="0" smtClean="0"/>
              <a:t> </a:t>
            </a:r>
            <a:r>
              <a:rPr lang="en-US" sz="2400" dirty="0"/>
              <a:t>la santidad</a:t>
            </a:r>
          </a:p>
        </p:txBody>
      </p:sp>
    </p:spTree>
    <p:extLst>
      <p:ext uri="{BB962C8B-B14F-4D97-AF65-F5344CB8AC3E}">
        <p14:creationId xmlns:p14="http://schemas.microsoft.com/office/powerpoint/2010/main" val="19217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5CABBF-51C8-A7F9-340A-C50F2839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2" y="718714"/>
            <a:ext cx="8083835" cy="4277571"/>
          </a:xfrm>
          <a:ln w="38100">
            <a:solidFill>
              <a:schemeClr val="accent6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Nosotros amamos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porque </a:t>
            </a:r>
            <a:r>
              <a:rPr lang="es-ES" sz="3600" u="sng" dirty="0"/>
              <a:t>Él nos amó </a:t>
            </a:r>
            <a:r>
              <a:rPr lang="es-ES" sz="3600" u="sng" dirty="0" smtClean="0"/>
              <a:t>primero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30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5CABBF-51C8-A7F9-340A-C50F2839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2" y="718714"/>
            <a:ext cx="8083835" cy="4277571"/>
          </a:xfrm>
          <a:ln w="38100">
            <a:solidFill>
              <a:schemeClr val="accent6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3200" dirty="0"/>
              <a:t>Hay tres cosas majestuosas en su marcha, Y aun una cuarta de elegante caminar: </a:t>
            </a:r>
            <a:r>
              <a:rPr lang="es-ES" sz="3200" dirty="0" smtClean="0"/>
              <a:t>El </a:t>
            </a:r>
            <a:r>
              <a:rPr lang="es-ES" sz="3200" dirty="0"/>
              <a:t>león, poderoso entre las fieras, Que no retrocede ante ninguna, </a:t>
            </a:r>
            <a:r>
              <a:rPr lang="es-ES" sz="3200" dirty="0" smtClean="0"/>
              <a:t>El </a:t>
            </a:r>
            <a:r>
              <a:rPr lang="es-ES" sz="3200" dirty="0"/>
              <a:t>gallo, que se pasea erguido, asimismo el macho cabrío, </a:t>
            </a:r>
            <a:r>
              <a:rPr lang="es-ES" sz="3200" u="sng" dirty="0"/>
              <a:t>Y el rey cuando tiene el ejército con él</a:t>
            </a:r>
            <a:r>
              <a:rPr lang="es-ES" sz="3200" dirty="0"/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23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3FFAD3-B4A8-DD03-7146-E87656B0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403746"/>
            <a:ext cx="8738483" cy="4387924"/>
          </a:xfrm>
        </p:spPr>
        <p:txBody>
          <a:bodyPr anchor="ctr">
            <a:normAutofit fontScale="92500"/>
          </a:bodyPr>
          <a:lstStyle/>
          <a:p>
            <a:pPr marL="0" indent="0" algn="ctr" rtl="0">
              <a:buNone/>
            </a:pPr>
            <a:r>
              <a:rPr lang="en-US" sz="2800" dirty="0"/>
              <a:t>Hoy, el Cirujano General de los Estados Unidos, Dr. Vivek Murthy, publicó un nuevo Aviso del Cirujano General llamando la </a:t>
            </a:r>
            <a:r>
              <a:rPr lang="en-US" sz="2800" dirty="0" err="1"/>
              <a:t>atención</a:t>
            </a:r>
            <a:r>
              <a:rPr lang="en-US" sz="2800" dirty="0"/>
              <a:t> </a:t>
            </a:r>
            <a:r>
              <a:rPr lang="en-US" sz="2800" dirty="0" smtClean="0"/>
              <a:t>a la </a:t>
            </a:r>
            <a:r>
              <a:rPr lang="en-US" sz="2800" u="sng" dirty="0" smtClean="0"/>
              <a:t>crisis de </a:t>
            </a:r>
            <a:r>
              <a:rPr lang="en-US" sz="2800" u="sng" dirty="0" err="1"/>
              <a:t>salud</a:t>
            </a:r>
            <a:r>
              <a:rPr lang="en-US" sz="2800" u="sng" dirty="0"/>
              <a:t> </a:t>
            </a:r>
            <a:r>
              <a:rPr lang="en-US" sz="2800" u="sng" dirty="0" err="1" smtClean="0"/>
              <a:t>pública</a:t>
            </a:r>
            <a:r>
              <a:rPr lang="en-US" sz="2800" u="sng" dirty="0" smtClean="0"/>
              <a:t> de </a:t>
            </a:r>
            <a:r>
              <a:rPr lang="en-US" sz="2800" u="sng" dirty="0"/>
              <a:t>soledad, aislamiento y falta de </a:t>
            </a:r>
            <a:r>
              <a:rPr lang="en-US" sz="2800" u="sng" dirty="0" err="1" smtClean="0"/>
              <a:t>conexión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/>
              <a:t>nuestro país. Incluso antes del inicio de la pandemia de COVID-19, aproximadamente la mitad de los adultos estadounidenses informaron haber experimentado niveles mensurables de </a:t>
            </a:r>
            <a:r>
              <a:rPr lang="en-US" sz="2800" dirty="0" err="1"/>
              <a:t>soledad</a:t>
            </a:r>
            <a:r>
              <a:rPr lang="en-US" sz="2800" dirty="0" smtClean="0"/>
              <a:t>. </a:t>
            </a:r>
            <a:r>
              <a:rPr lang="en-US" sz="2800" u="sng" dirty="0" smtClean="0"/>
              <a:t>La </a:t>
            </a:r>
            <a:r>
              <a:rPr lang="en-US" sz="2800" u="sng" dirty="0"/>
              <a:t>desconexión afecta fundamentalmente nuestra salud mental, física y social</a:t>
            </a:r>
            <a:r>
              <a:rPr lang="en-US" sz="2800" dirty="0"/>
              <a:t>. De hecho, la soledad y el aislamiento aumentan el riesgo de que las personas desarrollen problemas de salud mental en sus vidas, y la falta de conexión puede aumentar el riesgo de muerte prematura a niveles comparables a fumar diariamente.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D7241C2-3572-B880-D21E-0586474F377A}"/>
              </a:ext>
            </a:extLst>
          </p:cNvPr>
          <p:cNvSpPr txBox="1"/>
          <p:nvPr/>
        </p:nvSpPr>
        <p:spPr>
          <a:xfrm>
            <a:off x="6146359" y="4791670"/>
            <a:ext cx="299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Salud y Servicios Humanos de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EE.UU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ctr" rtl="0"/>
            <a:r>
              <a:rPr lang="en-US" dirty="0">
                <a:latin typeface="Calibri" panose="020F0502020204030204" pitchFamily="34" charset="0"/>
              </a:rPr>
              <a:t>Verano del </a:t>
            </a:r>
            <a:r>
              <a:rPr lang="en-US" dirty="0" smtClean="0">
                <a:latin typeface="Calibri" panose="020F0502020204030204" pitchFamily="34" charset="0"/>
              </a:rPr>
              <a:t>2023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0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D93F7E-9014-4913-9000-F038F7695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62666"/>
            <a:ext cx="6858000" cy="1989667"/>
          </a:xfrm>
        </p:spPr>
        <p:txBody>
          <a:bodyPr anchor="ctr">
            <a:normAutofit fontScale="90000"/>
          </a:bodyPr>
          <a:lstStyle/>
          <a:p>
            <a:pPr rtl="0"/>
            <a:r>
              <a:rPr lang="en-US" sz="5400" dirty="0"/>
              <a:t>Fomentando</a:t>
            </a:r>
            <a:br>
              <a:rPr lang="en-US" sz="5400" dirty="0"/>
            </a:b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comunión</a:t>
            </a:r>
            <a:r>
              <a:rPr lang="en-US" sz="5400" dirty="0" smtClean="0"/>
              <a:t> </a:t>
            </a:r>
            <a:r>
              <a:rPr lang="en-US" sz="5400" dirty="0" err="1"/>
              <a:t>más</a:t>
            </a:r>
            <a:r>
              <a:rPr lang="en-US" sz="5400" dirty="0"/>
              <a:t> </a:t>
            </a:r>
            <a:r>
              <a:rPr lang="en-US" sz="5400" dirty="0" err="1" smtClean="0"/>
              <a:t>profunda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13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33B8E2-BC31-B8D2-49FA-9A5DDDEC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35354"/>
            <a:ext cx="7886700" cy="11046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000" dirty="0" err="1" smtClean="0"/>
              <a:t>Fomentando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comunión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profunda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34A58C-6073-CE53-D1D8-A04E334FF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97" y="1769165"/>
            <a:ext cx="2555125" cy="2152870"/>
          </a:xfr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Fuimos </a:t>
            </a:r>
            <a:r>
              <a:rPr lang="en-US" sz="3200" dirty="0" err="1"/>
              <a:t>creados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seres</a:t>
            </a:r>
            <a:r>
              <a:rPr lang="en-US" sz="3200" dirty="0" smtClean="0"/>
              <a:t> </a:t>
            </a:r>
            <a:r>
              <a:rPr lang="en-US" sz="3200" dirty="0" err="1" smtClean="0"/>
              <a:t>relacionales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C3B29FF8-2EFB-F6A1-5905-3CCE5F5F85DD}"/>
              </a:ext>
            </a:extLst>
          </p:cNvPr>
          <p:cNvSpPr txBox="1">
            <a:spLocks/>
          </p:cNvSpPr>
          <p:nvPr/>
        </p:nvSpPr>
        <p:spPr>
          <a:xfrm>
            <a:off x="3294437" y="1781065"/>
            <a:ext cx="2555125" cy="2152870"/>
          </a:xfrm>
          <a:prstGeom prst="rect">
            <a:avLst/>
          </a:prstGeom>
          <a:ln w="38100">
            <a:solidFill>
              <a:srgbClr val="E7EA8E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Aprendiendo de David y Jonatán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64B19C01-0171-DBA7-7FE1-EB266AF68AE5}"/>
              </a:ext>
            </a:extLst>
          </p:cNvPr>
          <p:cNvSpPr txBox="1">
            <a:spLocks/>
          </p:cNvSpPr>
          <p:nvPr/>
        </p:nvSpPr>
        <p:spPr>
          <a:xfrm>
            <a:off x="6313877" y="1781065"/>
            <a:ext cx="2555125" cy="2152870"/>
          </a:xfrm>
          <a:prstGeom prst="rect">
            <a:avLst/>
          </a:prstGeom>
          <a:ln w="38100">
            <a:solidFill>
              <a:srgbClr val="B2EEC7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La sabiduría de Dios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cuanto</a:t>
            </a:r>
            <a:r>
              <a:rPr lang="en-US" sz="3200" dirty="0" smtClean="0"/>
              <a:t> a </a:t>
            </a:r>
            <a:r>
              <a:rPr lang="en-US" sz="3200" dirty="0"/>
              <a:t>las </a:t>
            </a:r>
            <a:r>
              <a:rPr lang="en-US" sz="3200" dirty="0" err="1" smtClean="0"/>
              <a:t>relaciones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05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701349-6509-D416-50A2-9A308AAA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1052"/>
            <a:ext cx="7886700" cy="38355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Génesis 2:18 </a:t>
            </a:r>
            <a:r>
              <a:rPr lang="es-ES" sz="2400" dirty="0"/>
              <a:t>Entonces el SEÑOR Dios dijo: «</a:t>
            </a:r>
            <a:r>
              <a:rPr lang="es-ES" sz="2400" u="sng" dirty="0"/>
              <a:t>No es bueno que el hombre esté solo</a:t>
            </a:r>
            <a:r>
              <a:rPr lang="es-ES" sz="2400" dirty="0"/>
              <a:t>; le haré una ayuda adecuada». </a:t>
            </a:r>
            <a:r>
              <a:rPr lang="es-ES" sz="2400" dirty="0" smtClean="0"/>
              <a:t>19</a:t>
            </a:r>
            <a:r>
              <a:rPr lang="es-ES" sz="2400" dirty="0"/>
              <a:t>  Y el SEÑOR Dios formó de la tierra todo animal del campo y toda ave del cielo, y los trajo al hombre para ver cómo los llamaría. Como el hombre llamó a cada ser viviente, ese fue su nombre. </a:t>
            </a:r>
            <a:r>
              <a:rPr lang="es-ES" sz="2400" dirty="0" smtClean="0"/>
              <a:t>20</a:t>
            </a:r>
            <a:r>
              <a:rPr lang="es-ES" sz="2400" dirty="0"/>
              <a:t>  El hombre puso nombre a todo ganado y a las aves del cielo y a todo animal del campo, pero para Adán </a:t>
            </a:r>
            <a:r>
              <a:rPr lang="es-ES" sz="2400" u="sng" dirty="0"/>
              <a:t>no se encontró una ayuda que fuera adecuada para él</a:t>
            </a:r>
            <a:r>
              <a:rPr lang="es-ES" sz="2400" dirty="0"/>
              <a:t>. 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2977B7B-3366-2B26-88C5-D2F32FE8C8CA}"/>
              </a:ext>
            </a:extLst>
          </p:cNvPr>
          <p:cNvSpPr txBox="1">
            <a:spLocks/>
          </p:cNvSpPr>
          <p:nvPr/>
        </p:nvSpPr>
        <p:spPr>
          <a:xfrm>
            <a:off x="628650" y="99391"/>
            <a:ext cx="7886700" cy="1104636"/>
          </a:xfrm>
          <a:prstGeom prst="rect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Fuimos </a:t>
            </a:r>
            <a:r>
              <a:rPr lang="en-US" sz="3600" dirty="0" err="1"/>
              <a:t>creados</a:t>
            </a:r>
            <a:r>
              <a:rPr lang="en-US" sz="3600" dirty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seres</a:t>
            </a:r>
            <a:r>
              <a:rPr lang="en-US" sz="3600" dirty="0" smtClean="0"/>
              <a:t> </a:t>
            </a:r>
            <a:r>
              <a:rPr lang="en-US" sz="3600" dirty="0" err="1" smtClean="0"/>
              <a:t>relacionales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42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701349-6509-D416-50A2-9A308AAA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71" y="1576476"/>
            <a:ext cx="2353089" cy="767777"/>
          </a:xfrm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2400" dirty="0"/>
              <a:t>Conocidos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2977B7B-3366-2B26-88C5-D2F32FE8C8CA}"/>
              </a:ext>
            </a:extLst>
          </p:cNvPr>
          <p:cNvSpPr txBox="1">
            <a:spLocks/>
          </p:cNvSpPr>
          <p:nvPr/>
        </p:nvSpPr>
        <p:spPr>
          <a:xfrm>
            <a:off x="628650" y="99391"/>
            <a:ext cx="7886700" cy="1104636"/>
          </a:xfrm>
          <a:prstGeom prst="rect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 err="1"/>
              <a:t>Fuimos</a:t>
            </a:r>
            <a:r>
              <a:rPr lang="en-US" sz="3600" dirty="0"/>
              <a:t> </a:t>
            </a:r>
            <a:r>
              <a:rPr lang="en-US" sz="3600" dirty="0" err="1" smtClean="0"/>
              <a:t>creados</a:t>
            </a:r>
            <a:r>
              <a:rPr lang="en-US" sz="3600" dirty="0" smtClean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seres</a:t>
            </a:r>
            <a:r>
              <a:rPr lang="en-US" sz="3600" dirty="0" smtClean="0"/>
              <a:t> </a:t>
            </a:r>
            <a:r>
              <a:rPr lang="en-US" sz="3600" dirty="0" err="1" smtClean="0"/>
              <a:t>relacionales</a:t>
            </a:r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96873C25-7F0B-0A8C-2C0F-18A64DC8D24F}"/>
              </a:ext>
            </a:extLst>
          </p:cNvPr>
          <p:cNvSpPr txBox="1">
            <a:spLocks/>
          </p:cNvSpPr>
          <p:nvPr/>
        </p:nvSpPr>
        <p:spPr>
          <a:xfrm>
            <a:off x="151571" y="2660114"/>
            <a:ext cx="2353089" cy="767776"/>
          </a:xfrm>
          <a:prstGeom prst="rect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Familia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2CC0AFF-F401-533C-1CDA-89972D426ABD}"/>
              </a:ext>
            </a:extLst>
          </p:cNvPr>
          <p:cNvSpPr txBox="1">
            <a:spLocks/>
          </p:cNvSpPr>
          <p:nvPr/>
        </p:nvSpPr>
        <p:spPr>
          <a:xfrm>
            <a:off x="151571" y="3738224"/>
            <a:ext cx="2353089" cy="767777"/>
          </a:xfrm>
          <a:prstGeom prst="rect">
            <a:avLst/>
          </a:prstGeom>
          <a:ln w="254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Comunión</a:t>
            </a: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D0BA1031-65D1-7641-6761-9BD9A86AE317}"/>
              </a:ext>
            </a:extLst>
          </p:cNvPr>
          <p:cNvSpPr txBox="1">
            <a:spLocks/>
          </p:cNvSpPr>
          <p:nvPr/>
        </p:nvSpPr>
        <p:spPr>
          <a:xfrm>
            <a:off x="151570" y="4816335"/>
            <a:ext cx="2353089" cy="767778"/>
          </a:xfrm>
          <a:prstGeom prst="rect">
            <a:avLst/>
          </a:prstGeom>
          <a:ln w="2540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Matrimonio</a:t>
            </a: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3D58951E-DC81-715D-78A5-FF1012BFE946}"/>
              </a:ext>
            </a:extLst>
          </p:cNvPr>
          <p:cNvSpPr txBox="1">
            <a:spLocks/>
          </p:cNvSpPr>
          <p:nvPr/>
        </p:nvSpPr>
        <p:spPr>
          <a:xfrm>
            <a:off x="2609850" y="1498344"/>
            <a:ext cx="2677767" cy="92680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Vecinos, compañeros de trabajo, seguidores de redes sociales, etc. </a:t>
            </a:r>
            <a:r>
              <a:rPr lang="en-US" sz="2400" dirty="0" smtClean="0"/>
              <a:t>(</a:t>
            </a:r>
            <a:r>
              <a:rPr lang="en-US" sz="2400" dirty="0" err="1" smtClean="0"/>
              <a:t>círculo</a:t>
            </a:r>
            <a:r>
              <a:rPr lang="en-US" sz="2400" dirty="0" smtClean="0"/>
              <a:t> </a:t>
            </a:r>
            <a:r>
              <a:rPr lang="en-US" sz="2400" dirty="0"/>
              <a:t>más grande)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02E3601-2EA2-BA7F-196C-97DCA7541648}"/>
              </a:ext>
            </a:extLst>
          </p:cNvPr>
          <p:cNvSpPr txBox="1">
            <a:spLocks/>
          </p:cNvSpPr>
          <p:nvPr/>
        </p:nvSpPr>
        <p:spPr>
          <a:xfrm>
            <a:off x="2609849" y="2581981"/>
            <a:ext cx="2677767" cy="92680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Padres, hijos, hermanos, </a:t>
            </a:r>
            <a:r>
              <a:rPr lang="en-US" sz="2400" dirty="0" err="1" smtClean="0"/>
              <a:t>familiares</a:t>
            </a:r>
            <a:r>
              <a:rPr lang="en-US" sz="2400" dirty="0" smtClean="0"/>
              <a:t>, </a:t>
            </a:r>
            <a:r>
              <a:rPr lang="en-US" sz="2400" dirty="0"/>
              <a:t>etc.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9E8E0037-90A6-E936-6DBB-B4BA1DEE5060}"/>
              </a:ext>
            </a:extLst>
          </p:cNvPr>
          <p:cNvSpPr txBox="1">
            <a:spLocks/>
          </p:cNvSpPr>
          <p:nvPr/>
        </p:nvSpPr>
        <p:spPr>
          <a:xfrm>
            <a:off x="2609850" y="3660092"/>
            <a:ext cx="2677767" cy="92680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Amigos cercanos, generalmente del mismo sexo, conocidos desde hace un </a:t>
            </a:r>
            <a:r>
              <a:rPr lang="en-US" sz="2400" dirty="0" err="1" smtClean="0"/>
              <a:t>tiempo</a:t>
            </a:r>
            <a:endParaRPr lang="en-US" sz="2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3BDFF2A4-9476-3178-C53E-F92AE2A59B94}"/>
              </a:ext>
            </a:extLst>
          </p:cNvPr>
          <p:cNvSpPr txBox="1">
            <a:spLocks/>
          </p:cNvSpPr>
          <p:nvPr/>
        </p:nvSpPr>
        <p:spPr>
          <a:xfrm>
            <a:off x="2609849" y="4743729"/>
            <a:ext cx="2677767" cy="926804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cónyuge</a:t>
            </a:r>
            <a:endParaRPr lang="en-US" sz="24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220DEC64-DBF8-E824-5B68-B534D69E1B19}"/>
              </a:ext>
            </a:extLst>
          </p:cNvPr>
          <p:cNvSpPr txBox="1">
            <a:spLocks/>
          </p:cNvSpPr>
          <p:nvPr/>
        </p:nvSpPr>
        <p:spPr>
          <a:xfrm>
            <a:off x="5392805" y="1495582"/>
            <a:ext cx="3599623" cy="92956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Ningún </a:t>
            </a:r>
            <a:r>
              <a:rPr lang="en-US" sz="2400" dirty="0" err="1"/>
              <a:t>conocimiento</a:t>
            </a:r>
            <a:r>
              <a:rPr lang="en-US" sz="2400" dirty="0"/>
              <a:t> </a:t>
            </a:r>
            <a:r>
              <a:rPr lang="en-US" sz="2400" dirty="0" err="1" smtClean="0"/>
              <a:t>verdadero</a:t>
            </a:r>
            <a:r>
              <a:rPr lang="en-US" sz="2400" dirty="0" smtClean="0"/>
              <a:t> </a:t>
            </a:r>
            <a:r>
              <a:rPr lang="en-US" sz="2400" dirty="0"/>
              <a:t>el uno del otro. Sin compromiso ni sacrificio. </a:t>
            </a:r>
            <a:r>
              <a:rPr lang="en-US" sz="2400" dirty="0" err="1"/>
              <a:t>Ninguna</a:t>
            </a:r>
            <a:r>
              <a:rPr lang="en-US" sz="2400" dirty="0"/>
              <a:t> </a:t>
            </a:r>
            <a:r>
              <a:rPr lang="en-US" sz="2400" dirty="0" err="1" smtClean="0"/>
              <a:t>franqueza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447569A7-30EC-A911-ED2A-5E0B5D0CDFC5}"/>
              </a:ext>
            </a:extLst>
          </p:cNvPr>
          <p:cNvSpPr txBox="1">
            <a:spLocks/>
          </p:cNvSpPr>
          <p:nvPr/>
        </p:nvSpPr>
        <p:spPr>
          <a:xfrm>
            <a:off x="5392804" y="2579219"/>
            <a:ext cx="3599623" cy="92956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Experiencias compartidas, </a:t>
            </a:r>
            <a:r>
              <a:rPr lang="en-US" sz="2400" dirty="0" err="1"/>
              <a:t>cuidado</a:t>
            </a:r>
            <a:r>
              <a:rPr lang="en-US" sz="2400" dirty="0"/>
              <a:t> </a:t>
            </a:r>
            <a:r>
              <a:rPr lang="en-US" sz="2400" dirty="0"/>
              <a:t>y</a:t>
            </a:r>
            <a:r>
              <a:rPr lang="en-US" sz="2400" dirty="0" smtClean="0"/>
              <a:t> </a:t>
            </a:r>
            <a:r>
              <a:rPr lang="en-US" sz="2400" dirty="0" err="1"/>
              <a:t>responsabilidad</a:t>
            </a:r>
            <a:r>
              <a:rPr lang="en-US" sz="2400" dirty="0"/>
              <a:t> </a:t>
            </a:r>
            <a:r>
              <a:rPr lang="en-US" sz="2400" dirty="0" err="1" smtClean="0"/>
              <a:t>naturales</a:t>
            </a:r>
            <a:r>
              <a:rPr lang="en-US" sz="2400" dirty="0" smtClean="0"/>
              <a:t> y </a:t>
            </a:r>
            <a:r>
              <a:rPr lang="en-US" sz="2400" dirty="0" err="1" smtClean="0"/>
              <a:t>mutuos</a:t>
            </a:r>
            <a:r>
              <a:rPr lang="en-US" sz="2400" dirty="0" smtClean="0"/>
              <a:t>. </a:t>
            </a:r>
            <a:r>
              <a:rPr lang="en-US" sz="2400" dirty="0"/>
              <a:t>Compromiso obligatorio + sacrificio. Puede carecer de </a:t>
            </a:r>
            <a:r>
              <a:rPr lang="en-US" sz="2400" dirty="0" err="1" smtClean="0"/>
              <a:t>franqueza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15055D5A-6422-3AC3-96B6-6DC6D8098F70}"/>
              </a:ext>
            </a:extLst>
          </p:cNvPr>
          <p:cNvSpPr txBox="1">
            <a:spLocks/>
          </p:cNvSpPr>
          <p:nvPr/>
        </p:nvSpPr>
        <p:spPr>
          <a:xfrm>
            <a:off x="5392805" y="3657330"/>
            <a:ext cx="3599623" cy="92956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Experiencias compartidas, </a:t>
            </a:r>
            <a:r>
              <a:rPr lang="en-US" sz="2400" dirty="0" err="1" smtClean="0"/>
              <a:t>franqueza</a:t>
            </a:r>
            <a:r>
              <a:rPr lang="en-US" sz="2400" dirty="0" smtClean="0"/>
              <a:t> </a:t>
            </a:r>
            <a:r>
              <a:rPr lang="en-US" sz="2400" dirty="0"/>
              <a:t>emocional voluntaria, </a:t>
            </a:r>
            <a:r>
              <a:rPr lang="en-US" sz="2400" dirty="0" smtClean="0"/>
              <a:t>se </a:t>
            </a:r>
            <a:r>
              <a:rPr lang="en-US" sz="2400" dirty="0" err="1" smtClean="0"/>
              <a:t>espera</a:t>
            </a:r>
            <a:r>
              <a:rPr lang="en-US" sz="2400" dirty="0" smtClean="0"/>
              <a:t> </a:t>
            </a:r>
            <a:r>
              <a:rPr lang="en-US" sz="2400" dirty="0"/>
              <a:t>ciertos niveles de sacrificio. </a:t>
            </a:r>
            <a:r>
              <a:rPr lang="en-US" sz="2400" dirty="0" err="1" smtClean="0"/>
              <a:t>Inclusiva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F5E4A3E1-F055-2375-3FC0-BBCDB24605A2}"/>
              </a:ext>
            </a:extLst>
          </p:cNvPr>
          <p:cNvSpPr txBox="1">
            <a:spLocks/>
          </p:cNvSpPr>
          <p:nvPr/>
        </p:nvSpPr>
        <p:spPr>
          <a:xfrm>
            <a:off x="5392804" y="4740967"/>
            <a:ext cx="3599623" cy="92956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/>
              <a:t>C</a:t>
            </a:r>
            <a:r>
              <a:rPr lang="en-US" sz="2400" dirty="0" err="1" smtClean="0"/>
              <a:t>onocimiento</a:t>
            </a:r>
            <a:r>
              <a:rPr lang="en-US" sz="2400" dirty="0" smtClean="0"/>
              <a:t> </a:t>
            </a:r>
            <a:r>
              <a:rPr lang="en-US" sz="2400" dirty="0"/>
              <a:t>más </a:t>
            </a:r>
            <a:r>
              <a:rPr lang="en-US" sz="2400" dirty="0" err="1"/>
              <a:t>verdadero</a:t>
            </a:r>
            <a:r>
              <a:rPr lang="en-US" sz="2400" dirty="0"/>
              <a:t> </a:t>
            </a:r>
            <a:r>
              <a:rPr lang="en-US" sz="2400" dirty="0" smtClean="0"/>
              <a:t>el </a:t>
            </a:r>
            <a:r>
              <a:rPr lang="en-US" sz="2400" dirty="0" err="1" smtClean="0"/>
              <a:t>uno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otra</a:t>
            </a:r>
            <a:r>
              <a:rPr lang="en-US" sz="2400" dirty="0" smtClean="0"/>
              <a:t>. </a:t>
            </a:r>
            <a:r>
              <a:rPr lang="en-US" sz="2400" dirty="0"/>
              <a:t>Vulnerabilidad emocional + física. Deseo de intimidad total. Exclusivo. Compromiso de por vida.</a:t>
            </a:r>
          </a:p>
        </p:txBody>
      </p:sp>
    </p:spTree>
    <p:extLst>
      <p:ext uri="{BB962C8B-B14F-4D97-AF65-F5344CB8AC3E}">
        <p14:creationId xmlns:p14="http://schemas.microsoft.com/office/powerpoint/2010/main" val="255121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701349-6509-D416-50A2-9A308AAA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1051"/>
            <a:ext cx="7886700" cy="4253949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28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Tú</a:t>
            </a:r>
            <a:r>
              <a:rPr lang="en-US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reflejas</a:t>
            </a:r>
            <a:r>
              <a:rPr lang="en-US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n-US" sz="28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relacionas:</a:t>
            </a:r>
            <a:r>
              <a:rPr lang="en-US" sz="28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Corintios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15:33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No se dejen engañar: «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Las malas compañías corrompen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las buenas costumbres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  <a:endParaRPr lang="en-US" sz="2800" i="0" u="none" strike="noStrike" dirty="0" smtClean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Proverbios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22:24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No te asocies con el hombre iracundo, Ni andes con el hombre violento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25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No sea que aprendas sus maneras Y tiendas lazo para ti </a:t>
            </a:r>
            <a:r>
              <a:rPr lang="es-E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mismo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2:12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Porque antes de venir algunos de parte de Jacobo, él comía con los gentiles, </a:t>
            </a:r>
            <a:r>
              <a:rPr lang="es-E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pero cuando aquellos vinieron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 Pedro empezó a retraerse y apartarse, porque temía a los de la circuncisión. 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  Y el resto de los judíos se le unió en su hipocresía, de tal manera que aun Bernabé fue arrastrado por la hipocresía de ellos.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2977B7B-3366-2B26-88C5-D2F32FE8C8CA}"/>
              </a:ext>
            </a:extLst>
          </p:cNvPr>
          <p:cNvSpPr txBox="1">
            <a:spLocks/>
          </p:cNvSpPr>
          <p:nvPr/>
        </p:nvSpPr>
        <p:spPr>
          <a:xfrm>
            <a:off x="628650" y="99391"/>
            <a:ext cx="7886700" cy="1104636"/>
          </a:xfrm>
          <a:prstGeom prst="rect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Fuimos </a:t>
            </a:r>
            <a:r>
              <a:rPr lang="en-US" sz="3600" dirty="0" err="1"/>
              <a:t>creados</a:t>
            </a:r>
            <a:r>
              <a:rPr lang="en-US" sz="3600" dirty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seres</a:t>
            </a:r>
            <a:r>
              <a:rPr lang="en-US" sz="3600" dirty="0" smtClean="0"/>
              <a:t> </a:t>
            </a:r>
            <a:r>
              <a:rPr lang="en-US" sz="3600" dirty="0" err="1" smtClean="0"/>
              <a:t>relacionales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413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FE194-3D32-5D0C-78C8-FE00E70C2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6688"/>
            <a:ext cx="7886700" cy="1104637"/>
          </a:xfrm>
        </p:spPr>
        <p:txBody>
          <a:bodyPr>
            <a:normAutofit fontScale="70000" lnSpcReduction="20000"/>
          </a:bodyPr>
          <a:lstStyle/>
          <a:p>
            <a:pPr marL="0" indent="0" algn="ctr" rtl="0">
              <a:buNone/>
            </a:pPr>
            <a:r>
              <a:rPr lang="en-US" sz="3300" u="sng" dirty="0" smtClean="0"/>
              <a:t>La </a:t>
            </a:r>
            <a:r>
              <a:rPr lang="en-US" sz="3300" u="sng" dirty="0" err="1" smtClean="0"/>
              <a:t>comunión</a:t>
            </a:r>
            <a:r>
              <a:rPr lang="en-US" sz="3300" u="sng" dirty="0" smtClean="0"/>
              <a:t> se </a:t>
            </a:r>
            <a:r>
              <a:rPr lang="en-US" sz="3300" u="sng" dirty="0"/>
              <a:t>construye sobre la admiración mutua de </a:t>
            </a:r>
            <a:r>
              <a:rPr lang="en-US" sz="3300" u="sng" dirty="0" smtClean="0"/>
              <a:t>Dios</a:t>
            </a:r>
            <a:r>
              <a:rPr lang="en-US" sz="3300" dirty="0" smtClean="0"/>
              <a:t>.</a:t>
            </a:r>
            <a:endParaRPr lang="en-US" sz="3300" dirty="0"/>
          </a:p>
          <a:p>
            <a:pPr marL="0" indent="0" algn="ctr">
              <a:buNone/>
            </a:pPr>
            <a:r>
              <a:rPr lang="en-US" sz="2900" dirty="0"/>
              <a:t>1 Sam 18:1 </a:t>
            </a:r>
            <a:r>
              <a:rPr lang="es-ES" sz="2900" dirty="0"/>
              <a:t>el alma de Jonatán quedó ligada al alma de David, y Jonatán lo amó como a sí mismo. </a:t>
            </a:r>
            <a:endParaRPr lang="en-US" sz="23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177F713-20FA-A184-AA2E-E58B443501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5610"/>
            <a:ext cx="7886700" cy="1104636"/>
          </a:xfrm>
          <a:prstGeom prst="rect">
            <a:avLst/>
          </a:prstGeom>
          <a:ln w="38100">
            <a:solidFill>
              <a:srgbClr val="E7EA8E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Aprendiendo de David y Jonatán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C48670-A0B3-AFC5-4156-6D7332FC2813}"/>
              </a:ext>
            </a:extLst>
          </p:cNvPr>
          <p:cNvSpPr txBox="1"/>
          <p:nvPr/>
        </p:nvSpPr>
        <p:spPr>
          <a:xfrm>
            <a:off x="218661" y="2628570"/>
            <a:ext cx="4353339" cy="3000820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Ven 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y pasemos a la guarnición de estos incircuncisos; quizá el SEÑOR obrará por nosotros, pues el SEÑOR no está limitado a salvar con muchos o con </a:t>
            </a: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pocos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”…“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Sube tras mí, pues el SEÑOR los ha entregado en manos de Israel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228ED16-CECE-7EF1-5032-31A5CC2C8537}"/>
              </a:ext>
            </a:extLst>
          </p:cNvPr>
          <p:cNvSpPr txBox="1"/>
          <p:nvPr/>
        </p:nvSpPr>
        <p:spPr>
          <a:xfrm>
            <a:off x="4572000" y="2628569"/>
            <a:ext cx="4353339" cy="3000821"/>
          </a:xfrm>
          <a:prstGeom prst="rect">
            <a:avLst/>
          </a:prstGeom>
          <a:noFill/>
          <a:ln w="28575">
            <a:solidFill>
              <a:schemeClr val="bg2">
                <a:lumMod val="10000"/>
                <a:lumOff val="9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fontAlgn="t"/>
            <a:r>
              <a:rPr lang="en-US" sz="2100" b="0" i="0" u="none" strike="noStrike" kern="1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El SEÑOR te entregará hoy en mis manos, y yo te derribaré y te cortaré la cabeza</a:t>
            </a:r>
            <a:r>
              <a:rPr lang="en-US" sz="2100" b="0" i="0" u="none" strike="noStrike" kern="1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para que toda la tierra sepa que hay Dios en Israel, </a:t>
            </a:r>
            <a:r>
              <a:rPr lang="es-ES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para que toda esta asamblea sepa que el SEÑOR no libra ni con espada ni con lanza; porque la batalla es del SEÑOR y Él los entregará a ustedes en nuestras manos</a:t>
            </a:r>
            <a:r>
              <a:rPr lang="en-US" sz="2100" b="0" i="0" u="none" strike="noStrike" kern="1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1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1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FE194-3D32-5D0C-78C8-FE00E70C2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2624"/>
            <a:ext cx="7966710" cy="1192463"/>
          </a:xfrm>
        </p:spPr>
        <p:txBody>
          <a:bodyPr>
            <a:normAutofit fontScale="85000" lnSpcReduction="10000"/>
          </a:bodyPr>
          <a:lstStyle/>
          <a:p>
            <a:pPr marL="0" indent="0" algn="ctr" rtl="0">
              <a:buNone/>
            </a:pPr>
            <a:r>
              <a:rPr lang="en-US" sz="2800" u="sng" dirty="0" smtClean="0"/>
              <a:t>La </a:t>
            </a:r>
            <a:r>
              <a:rPr lang="en-US" sz="2800" u="sng" dirty="0" err="1" smtClean="0"/>
              <a:t>comunión</a:t>
            </a:r>
            <a:r>
              <a:rPr lang="en-US" sz="2800" u="sng" dirty="0" smtClean="0"/>
              <a:t> no </a:t>
            </a:r>
            <a:r>
              <a:rPr lang="en-US" sz="2800" u="sng" dirty="0" err="1" smtClean="0"/>
              <a:t>busca</a:t>
            </a:r>
            <a:r>
              <a:rPr lang="en-US" sz="2800" u="sng" dirty="0" smtClean="0"/>
              <a:t> lo </a:t>
            </a:r>
            <a:r>
              <a:rPr lang="en-US" sz="2800" u="sng" dirty="0" err="1" smtClean="0"/>
              <a:t>suyo</a:t>
            </a:r>
            <a:r>
              <a:rPr lang="en-US" sz="3400" dirty="0" smtClean="0"/>
              <a:t>.</a:t>
            </a:r>
            <a:endParaRPr lang="en-US" sz="3400" dirty="0"/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 Sam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20:30 </a:t>
            </a:r>
            <a:r>
              <a:rPr lang="en-US" b="0" i="0" u="none" strike="noStrike" kern="1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“¡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Hijo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perversa y rebelde! ¿Acaso no sé yo que prefieres al hijo de Isaí, para tu propia vergüenza y para vergüenza de la desnudez de tu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madre? 31 Pues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mientras viva sobre la tierra el hijo de Isaí, ni tú ni tu reino serán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establecidos”</a:t>
            </a:r>
            <a:r>
              <a:rPr lang="en-US" b="0" i="0" u="none" strike="noStrike" kern="12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177F713-20FA-A184-AA2E-E58B443501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85610"/>
            <a:ext cx="7886700" cy="1104636"/>
          </a:xfrm>
          <a:prstGeom prst="rect">
            <a:avLst/>
          </a:prstGeom>
          <a:ln w="38100">
            <a:solidFill>
              <a:srgbClr val="E7EA8E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Aprendiendo de David y Jonatán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F6155DC-AC99-9B2B-A274-5B2011AAFD72}"/>
              </a:ext>
            </a:extLst>
          </p:cNvPr>
          <p:cNvSpPr txBox="1"/>
          <p:nvPr/>
        </p:nvSpPr>
        <p:spPr>
          <a:xfrm>
            <a:off x="1283390" y="2459291"/>
            <a:ext cx="6577220" cy="3170099"/>
          </a:xfrm>
          <a:prstGeom prst="rect">
            <a:avLst/>
          </a:prstGeom>
          <a:noFill/>
          <a:ln w="31750">
            <a:solidFill>
              <a:srgbClr val="B2EEC7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US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Sam 20:13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que el SEÑOR sea contigo, como ha sido con mi padre. 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  Y si todavía vivo, ¿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no me mostrarás la misericordia del SEÑOR, para que no me </a:t>
            </a:r>
            <a:r>
              <a:rPr lang="es-E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maten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15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  ni quitarás tu misericordia de mi casa para siempre, ni aun cuando el SEÑOR haya quitado de la superficie de la tierra a cada uno de los enemigos de David?». 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  Jonatán, pues, hizo un pacto con la casa de David, diciendo: «El SEÑOR lo demande de la mano de los enemigos de David». 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  Y Jonatán hizo jurar a David otra vez a causa de su amor por él, 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pues lo amaba como a sí mismo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63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2610</TotalTime>
  <Words>1047</Words>
  <Application>Microsoft Office PowerPoint</Application>
  <PresentationFormat>On-screen Show (16:10)</PresentationFormat>
  <Paragraphs>88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Fomentando una comunión más profunda</vt:lpstr>
      <vt:lpstr>Fomentando una comunión  más profunda</vt:lpstr>
      <vt:lpstr>PowerPoint Presentation</vt:lpstr>
      <vt:lpstr>PowerPoint Presentation</vt:lpstr>
      <vt:lpstr>PowerPoint Presentation</vt:lpstr>
      <vt:lpstr>Aprendiendo de David y Jonatán</vt:lpstr>
      <vt:lpstr>Aprendiendo de David y Jonatán</vt:lpstr>
      <vt:lpstr>Aprendiendo de David y Jonatán</vt:lpstr>
      <vt:lpstr>La sabiduría de Dios en cuanto a las relaciones</vt:lpstr>
      <vt:lpstr>La sabiduría de Dios en cuanto a las relaciones</vt:lpstr>
      <vt:lpstr>La sabiduría de Dios en cuanto a las relaciones</vt:lpstr>
      <vt:lpstr>La sabiduría de Dios en cuanto a las relaciones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11</cp:revision>
  <cp:lastPrinted>2024-03-09T21:30:07Z</cp:lastPrinted>
  <dcterms:created xsi:type="dcterms:W3CDTF">2024-03-08T01:53:17Z</dcterms:created>
  <dcterms:modified xsi:type="dcterms:W3CDTF">2024-03-09T21:30:13Z</dcterms:modified>
</cp:coreProperties>
</file>